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4.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1.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ags/tag32.xml" ContentType="application/vnd.openxmlformats-officedocument.presentationml.tag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drawings/drawing1.xml" ContentType="application/vnd.openxmlformats-officedocument.drawingml.chartshapes+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5.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6.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7.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8.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9.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0.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1.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2.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5.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6.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7.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40.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1.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2.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3.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4.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5.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6.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7.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8.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9.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50.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1.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2.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3.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4.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5.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6.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7.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8.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9.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60.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1.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62.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63.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64.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6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67.xml" ContentType="application/vnd.openxmlformats-officedocument.drawingml.chart+xml"/>
  <Override PartName="/ppt/charts/style66.xml" ContentType="application/vnd.ms-office.chartstyle+xml"/>
  <Override PartName="/ppt/charts/colors66.xml" ContentType="application/vnd.ms-office.chartcolorstyle+xml"/>
  <Override PartName="/ppt/charts/chart68.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69.xml" ContentType="application/vnd.openxmlformats-officedocument.drawingml.chart+xml"/>
  <Override PartName="/ppt/charts/style68.xml" ContentType="application/vnd.ms-office.chartstyle+xml"/>
  <Override PartName="/ppt/charts/colors68.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62" r:id="rId6"/>
  </p:sldMasterIdLst>
  <p:notesMasterIdLst>
    <p:notesMasterId r:id="rId117"/>
  </p:notesMasterIdLst>
  <p:sldIdLst>
    <p:sldId id="2146846582" r:id="rId7"/>
    <p:sldId id="2146846593" r:id="rId8"/>
    <p:sldId id="2146846753" r:id="rId9"/>
    <p:sldId id="2146846774" r:id="rId10"/>
    <p:sldId id="32740" r:id="rId11"/>
    <p:sldId id="294" r:id="rId12"/>
    <p:sldId id="2146846725" r:id="rId13"/>
    <p:sldId id="2146846787" r:id="rId14"/>
    <p:sldId id="2146846786" r:id="rId15"/>
    <p:sldId id="2146846773" r:id="rId16"/>
    <p:sldId id="2146846611" r:id="rId17"/>
    <p:sldId id="2146846618" r:id="rId18"/>
    <p:sldId id="2146846598" r:id="rId19"/>
    <p:sldId id="2146846594" r:id="rId20"/>
    <p:sldId id="2146846775" r:id="rId21"/>
    <p:sldId id="2146846595" r:id="rId22"/>
    <p:sldId id="2146846596" r:id="rId23"/>
    <p:sldId id="2146846597" r:id="rId24"/>
    <p:sldId id="303" r:id="rId25"/>
    <p:sldId id="2146846772" r:id="rId26"/>
    <p:sldId id="2146846599" r:id="rId27"/>
    <p:sldId id="2146846600" r:id="rId28"/>
    <p:sldId id="2146846601" r:id="rId29"/>
    <p:sldId id="2146846602" r:id="rId30"/>
    <p:sldId id="2146846603" r:id="rId31"/>
    <p:sldId id="2146846604" r:id="rId32"/>
    <p:sldId id="2146846605" r:id="rId33"/>
    <p:sldId id="2146846606" r:id="rId34"/>
    <p:sldId id="2146846607" r:id="rId35"/>
    <p:sldId id="2146846588" r:id="rId36"/>
    <p:sldId id="2146846608" r:id="rId37"/>
    <p:sldId id="316" r:id="rId38"/>
    <p:sldId id="2146846609" r:id="rId39"/>
    <p:sldId id="2146846610" r:id="rId40"/>
    <p:sldId id="2146846589" r:id="rId41"/>
    <p:sldId id="2146846613" r:id="rId42"/>
    <p:sldId id="313" r:id="rId43"/>
    <p:sldId id="2146846614" r:id="rId44"/>
    <p:sldId id="2146846754" r:id="rId45"/>
    <p:sldId id="2146846757" r:id="rId46"/>
    <p:sldId id="2146846771" r:id="rId47"/>
    <p:sldId id="2146846769" r:id="rId48"/>
    <p:sldId id="2146846770" r:id="rId49"/>
    <p:sldId id="2146846586" r:id="rId50"/>
    <p:sldId id="2146846768" r:id="rId51"/>
    <p:sldId id="2146846776" r:id="rId52"/>
    <p:sldId id="2146846676" r:id="rId53"/>
    <p:sldId id="2146846622" r:id="rId54"/>
    <p:sldId id="2146846625" r:id="rId55"/>
    <p:sldId id="2146846763" r:id="rId56"/>
    <p:sldId id="2146846766" r:id="rId57"/>
    <p:sldId id="2146846767" r:id="rId58"/>
    <p:sldId id="2146846723" r:id="rId59"/>
    <p:sldId id="2146846626" r:id="rId60"/>
    <p:sldId id="2146846663" r:id="rId61"/>
    <p:sldId id="2146846724" r:id="rId62"/>
    <p:sldId id="2146846667" r:id="rId63"/>
    <p:sldId id="2146846777" r:id="rId64"/>
    <p:sldId id="2146846677" r:id="rId65"/>
    <p:sldId id="2146846679" r:id="rId66"/>
    <p:sldId id="2146846681" r:id="rId67"/>
    <p:sldId id="2146846686" r:id="rId68"/>
    <p:sldId id="2146846780" r:id="rId69"/>
    <p:sldId id="2146846683" r:id="rId70"/>
    <p:sldId id="2146846637" r:id="rId71"/>
    <p:sldId id="2146846778" r:id="rId72"/>
    <p:sldId id="2146846691" r:id="rId73"/>
    <p:sldId id="2146846726" r:id="rId74"/>
    <p:sldId id="2146846764" r:id="rId75"/>
    <p:sldId id="2146846765" r:id="rId76"/>
    <p:sldId id="2146846784" r:id="rId77"/>
    <p:sldId id="2146846782" r:id="rId78"/>
    <p:sldId id="2146846727" r:id="rId79"/>
    <p:sldId id="2146846700" r:id="rId80"/>
    <p:sldId id="2146846752" r:id="rId81"/>
    <p:sldId id="2146846704" r:id="rId82"/>
    <p:sldId id="2146846779" r:id="rId83"/>
    <p:sldId id="2146846716" r:id="rId84"/>
    <p:sldId id="2146846708" r:id="rId85"/>
    <p:sldId id="2146846711" r:id="rId86"/>
    <p:sldId id="2146846713" r:id="rId87"/>
    <p:sldId id="2146846785" r:id="rId88"/>
    <p:sldId id="2146846654" r:id="rId89"/>
    <p:sldId id="2146846728" r:id="rId90"/>
    <p:sldId id="2146846718" r:id="rId91"/>
    <p:sldId id="2146846729" r:id="rId92"/>
    <p:sldId id="2146846730" r:id="rId93"/>
    <p:sldId id="2146846721" r:id="rId94"/>
    <p:sldId id="2146846731" r:id="rId95"/>
    <p:sldId id="2146846734" r:id="rId96"/>
    <p:sldId id="2146846733" r:id="rId97"/>
    <p:sldId id="2146846735" r:id="rId98"/>
    <p:sldId id="2146846738" r:id="rId99"/>
    <p:sldId id="2146846737" r:id="rId100"/>
    <p:sldId id="2146846739" r:id="rId101"/>
    <p:sldId id="2146846742" r:id="rId102"/>
    <p:sldId id="2146846741" r:id="rId103"/>
    <p:sldId id="2146846743" r:id="rId104"/>
    <p:sldId id="2146846746" r:id="rId105"/>
    <p:sldId id="2146846745" r:id="rId106"/>
    <p:sldId id="2146846747" r:id="rId107"/>
    <p:sldId id="2146846750" r:id="rId108"/>
    <p:sldId id="2146846749" r:id="rId109"/>
    <p:sldId id="2146846751" r:id="rId110"/>
    <p:sldId id="2146846591" r:id="rId111"/>
    <p:sldId id="2146846590" r:id="rId112"/>
    <p:sldId id="2146846617" r:id="rId113"/>
    <p:sldId id="2146846592" r:id="rId114"/>
    <p:sldId id="446" r:id="rId115"/>
    <p:sldId id="447" r:id="rId116"/>
  </p:sldIdLst>
  <p:sldSz cx="12192000" cy="6858000"/>
  <p:notesSz cx="6807200" cy="9939338"/>
  <p:custDataLst>
    <p:tags r:id="rId1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06" userDrawn="1">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39C601-3AE4-D512-E74A-34B012B67EDF}" name="Edward Langley" initials="EL" userId="S::edward.langley@kantarpublic.com::36457392-7fdb-420e-b9a6-066fd9490388" providerId="AD"/>
  <p188:author id="{F3606240-B95C-B651-0738-E0FC95096381}" name="Bryant, Conor (KT)" initials="BC(" userId="S::Conor.Bryant@kantarpublic.com::71545883-ff70-4acf-a5a0-653d6362448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C77"/>
    <a:srgbClr val="ECBB06"/>
    <a:srgbClr val="00A5B8"/>
    <a:srgbClr val="92D050"/>
    <a:srgbClr val="00B050"/>
    <a:srgbClr val="FF97A8"/>
    <a:srgbClr val="FA0028"/>
    <a:srgbClr val="FF637C"/>
    <a:srgbClr val="000000"/>
    <a:srgbClr val="AEAE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96" autoAdjust="0"/>
    <p:restoredTop sz="91304" autoAdjust="0"/>
  </p:normalViewPr>
  <p:slideViewPr>
    <p:cSldViewPr snapToGrid="0">
      <p:cViewPr varScale="1">
        <p:scale>
          <a:sx n="100" d="100"/>
          <a:sy n="100" d="100"/>
        </p:scale>
        <p:origin x="840" y="84"/>
      </p:cViewPr>
      <p:guideLst>
        <p:guide orient="horz" pos="3106"/>
        <p:guide pos="3840"/>
      </p:guideLst>
    </p:cSldViewPr>
  </p:slideViewPr>
  <p:notesTextViewPr>
    <p:cViewPr>
      <p:scale>
        <a:sx n="1" d="1"/>
        <a:sy n="1" d="1"/>
      </p:scale>
      <p:origin x="0" y="0"/>
    </p:cViewPr>
  </p:notesTextViewPr>
  <p:sorterViewPr>
    <p:cViewPr varScale="1">
      <p:scale>
        <a:sx n="100" d="100"/>
        <a:sy n="100" d="100"/>
      </p:scale>
      <p:origin x="0" y="-346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notesMaster" Target="notesMasters/notesMaster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microsoft.com/office/2018/10/relationships/authors" Target="authors.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tags" Target="tags/tag1.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119" Type="http://schemas.openxmlformats.org/officeDocument/2006/relationships/presProps" Target="presProps.xml"/><Relationship Id="rId44" Type="http://schemas.openxmlformats.org/officeDocument/2006/relationships/slide" Target="slides/slide38.xml"/><Relationship Id="rId60" Type="http://schemas.openxmlformats.org/officeDocument/2006/relationships/slide" Target="slides/slide54.xml"/><Relationship Id="rId65" Type="http://schemas.openxmlformats.org/officeDocument/2006/relationships/slide" Target="slides/slide59.xml"/><Relationship Id="rId81" Type="http://schemas.openxmlformats.org/officeDocument/2006/relationships/slide" Target="slides/slide75.xml"/><Relationship Id="rId86" Type="http://schemas.openxmlformats.org/officeDocument/2006/relationships/slide" Target="slides/slide80.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theme" Target="theme/theme1.xml"/><Relationship Id="rId3" Type="http://schemas.openxmlformats.org/officeDocument/2006/relationships/customXml" Target="../customXml/item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MBWLGFIL001\CLIENTS\Nuku%20Ora\Future%20Particiaption%20in%20Organised%20Sport\Quant%20109404974\6.%20Analysis\Sports%20Correspondence.xlsx" TargetMode="Externa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1.xml"/><Relationship Id="rId1" Type="http://schemas.microsoft.com/office/2011/relationships/chartStyle" Target="style61.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2.xml"/><Relationship Id="rId1" Type="http://schemas.microsoft.com/office/2011/relationships/chartStyle" Target="style6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3.xml"/><Relationship Id="rId1" Type="http://schemas.microsoft.com/office/2011/relationships/chartStyle" Target="style6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64.xml"/><Relationship Id="rId1" Type="http://schemas.microsoft.com/office/2011/relationships/chartStyle" Target="style64.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65.xml"/><Relationship Id="rId1" Type="http://schemas.microsoft.com/office/2011/relationships/chartStyle" Target="style65.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66.xml"/><Relationship Id="rId1" Type="http://schemas.microsoft.com/office/2011/relationships/chartStyle" Target="style66.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67.xml"/><Relationship Id="rId1" Type="http://schemas.microsoft.com/office/2011/relationships/chartStyle" Target="style67.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68.xml"/><Relationship Id="rId1" Type="http://schemas.microsoft.com/office/2011/relationships/chartStyle" Target="style68.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32078075878941E-2"/>
          <c:y val="0"/>
          <c:w val="0.92317436193424074"/>
          <c:h val="1"/>
        </c:manualLayout>
      </c:layout>
      <c:barChart>
        <c:barDir val="col"/>
        <c:grouping val="clustered"/>
        <c:varyColors val="0"/>
        <c:ser>
          <c:idx val="0"/>
          <c:order val="0"/>
          <c:tx>
            <c:strRef>
              <c:f>Sheet1!$B$1</c:f>
              <c:strCache>
                <c:ptCount val="1"/>
                <c:pt idx="0">
                  <c:v>Series 1</c:v>
                </c:pt>
              </c:strCache>
            </c:strRef>
          </c:tx>
          <c:spPr>
            <a:solidFill>
              <a:srgbClr val="007C8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Too much other stuff going on </c:v>
                </c:pt>
                <c:pt idx="1">
                  <c:v>Needing to turn up to every game / training </c:v>
                </c:pt>
                <c:pt idx="2">
                  <c:v>COVID caused too many disruptions</c:v>
                </c:pt>
                <c:pt idx="3">
                  <c:v>The time of day when games or training took place</c:v>
                </c:pt>
                <c:pt idx="4">
                  <c:v>My friends didn’t play or stopped playing</c:v>
                </c:pt>
                <c:pt idx="5">
                  <c:v>It got too competitive and not fun anymore</c:v>
                </c:pt>
                <c:pt idx="6">
                  <c:v>I was playing multiple sports and so had to drop one / some</c:v>
                </c:pt>
                <c:pt idx="7">
                  <c:v>The cost of taking part</c:v>
                </c:pt>
                <c:pt idx="8">
                  <c:v>Feeling like I wasn’t good enough</c:v>
                </c:pt>
                <c:pt idx="9">
                  <c:v>I didn’t feel like I was making progress </c:v>
                </c:pt>
              </c:strCache>
            </c:strRef>
          </c:cat>
          <c:val>
            <c:numRef>
              <c:f>Sheet1!$B$2:$B$11</c:f>
              <c:numCache>
                <c:formatCode>0%</c:formatCode>
                <c:ptCount val="10"/>
                <c:pt idx="0">
                  <c:v>0.46</c:v>
                </c:pt>
                <c:pt idx="1">
                  <c:v>0.28999999999999998</c:v>
                </c:pt>
                <c:pt idx="2">
                  <c:v>0.28000000000000003</c:v>
                </c:pt>
                <c:pt idx="3">
                  <c:v>0.27</c:v>
                </c:pt>
                <c:pt idx="4">
                  <c:v>0.27</c:v>
                </c:pt>
                <c:pt idx="5">
                  <c:v>0.26</c:v>
                </c:pt>
                <c:pt idx="6">
                  <c:v>0.26</c:v>
                </c:pt>
                <c:pt idx="7">
                  <c:v>0.26</c:v>
                </c:pt>
                <c:pt idx="8">
                  <c:v>0.25</c:v>
                </c:pt>
                <c:pt idx="9">
                  <c:v>0.25</c:v>
                </c:pt>
              </c:numCache>
            </c:numRef>
          </c:val>
          <c:extLst>
            <c:ext xmlns:c16="http://schemas.microsoft.com/office/drawing/2014/chart" uri="{C3380CC4-5D6E-409C-BE32-E72D297353CC}">
              <c16:uniqueId val="{00000000-D898-46B4-A264-818AD37E9B07}"/>
            </c:ext>
          </c:extLst>
        </c:ser>
        <c:dLbls>
          <c:showLegendKey val="0"/>
          <c:showVal val="0"/>
          <c:showCatName val="0"/>
          <c:showSerName val="0"/>
          <c:showPercent val="0"/>
          <c:showBubbleSize val="0"/>
        </c:dLbls>
        <c:gapWidth val="80"/>
        <c:axId val="1003516207"/>
        <c:axId val="1009763311"/>
      </c:barChart>
      <c:catAx>
        <c:axId val="1003516207"/>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009763311"/>
        <c:crosses val="autoZero"/>
        <c:auto val="1"/>
        <c:lblAlgn val="ctr"/>
        <c:lblOffset val="0"/>
        <c:noMultiLvlLbl val="0"/>
      </c:catAx>
      <c:valAx>
        <c:axId val="1009763311"/>
        <c:scaling>
          <c:orientation val="minMax"/>
          <c:max val="1"/>
          <c:min val="0"/>
        </c:scaling>
        <c:delete val="1"/>
        <c:axPos val="l"/>
        <c:numFmt formatCode="0%" sourceLinked="1"/>
        <c:majorTickMark val="out"/>
        <c:minorTickMark val="none"/>
        <c:tickLblPos val="nextTo"/>
        <c:crossAx val="1003516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2872155019759"/>
          <c:y val="0"/>
          <c:w val="0.58097902832177728"/>
          <c:h val="1"/>
        </c:manualLayout>
      </c:layout>
      <c:barChart>
        <c:barDir val="bar"/>
        <c:grouping val="clustered"/>
        <c:varyColors val="0"/>
        <c:ser>
          <c:idx val="0"/>
          <c:order val="0"/>
          <c:tx>
            <c:strRef>
              <c:f>Sheet1!$B$1</c:f>
              <c:strCache>
                <c:ptCount val="1"/>
                <c:pt idx="0">
                  <c:v>Series 1</c:v>
                </c:pt>
              </c:strCache>
            </c:strRef>
          </c:tx>
          <c:spPr>
            <a:solidFill>
              <a:schemeClr val="accent1">
                <a:lumMod val="75000"/>
              </a:schemeClr>
            </a:solidFill>
            <a:ln>
              <a:noFill/>
            </a:ln>
            <a:effectLst/>
          </c:spPr>
          <c:invertIfNegative val="0"/>
          <c:dPt>
            <c:idx val="2"/>
            <c:invertIfNegative val="0"/>
            <c:bubble3D val="0"/>
            <c:spPr>
              <a:solidFill>
                <a:schemeClr val="accent1">
                  <a:lumMod val="75000"/>
                </a:schemeClr>
              </a:solidFill>
              <a:ln>
                <a:noFill/>
              </a:ln>
              <a:effectLst/>
            </c:spPr>
            <c:extLst>
              <c:ext xmlns:c16="http://schemas.microsoft.com/office/drawing/2014/chart" uri="{C3380CC4-5D6E-409C-BE32-E72D297353CC}">
                <c16:uniqueId val="{00000004-CBE9-4613-80E4-19F4E9200257}"/>
              </c:ext>
            </c:extLst>
          </c:dPt>
          <c:dPt>
            <c:idx val="3"/>
            <c:invertIfNegative val="0"/>
            <c:bubble3D val="0"/>
            <c:spPr>
              <a:solidFill>
                <a:schemeClr val="accent1">
                  <a:lumMod val="75000"/>
                </a:schemeClr>
              </a:solidFill>
              <a:ln>
                <a:noFill/>
              </a:ln>
              <a:effectLst/>
            </c:spPr>
            <c:extLst>
              <c:ext xmlns:c16="http://schemas.microsoft.com/office/drawing/2014/chart" uri="{C3380CC4-5D6E-409C-BE32-E72D297353CC}">
                <c16:uniqueId val="{00000005-CBE9-4613-80E4-19F4E9200257}"/>
              </c:ext>
            </c:extLst>
          </c:dPt>
          <c:dPt>
            <c:idx val="4"/>
            <c:invertIfNegative val="0"/>
            <c:bubble3D val="0"/>
            <c:spPr>
              <a:solidFill>
                <a:schemeClr val="accent1">
                  <a:lumMod val="75000"/>
                </a:schemeClr>
              </a:solidFill>
              <a:ln>
                <a:noFill/>
              </a:ln>
              <a:effectLst/>
            </c:spPr>
            <c:extLst>
              <c:ext xmlns:c16="http://schemas.microsoft.com/office/drawing/2014/chart" uri="{C3380CC4-5D6E-409C-BE32-E72D297353CC}">
                <c16:uniqueId val="{00000006-CBE9-4613-80E4-19F4E9200257}"/>
              </c:ext>
            </c:extLst>
          </c:dPt>
          <c:dPt>
            <c:idx val="5"/>
            <c:invertIfNegative val="0"/>
            <c:bubble3D val="0"/>
            <c:spPr>
              <a:solidFill>
                <a:schemeClr val="accent1">
                  <a:lumMod val="75000"/>
                </a:schemeClr>
              </a:solidFill>
              <a:ln>
                <a:noFill/>
              </a:ln>
              <a:effectLst/>
            </c:spPr>
            <c:extLst>
              <c:ext xmlns:c16="http://schemas.microsoft.com/office/drawing/2014/chart" uri="{C3380CC4-5D6E-409C-BE32-E72D297353CC}">
                <c16:uniqueId val="{00000007-CBE9-4613-80E4-19F4E9200257}"/>
              </c:ext>
            </c:extLst>
          </c:dPt>
          <c:dPt>
            <c:idx val="6"/>
            <c:invertIfNegative val="0"/>
            <c:bubble3D val="0"/>
            <c:spPr>
              <a:solidFill>
                <a:schemeClr val="accent1">
                  <a:lumMod val="75000"/>
                </a:schemeClr>
              </a:solidFill>
              <a:ln>
                <a:noFill/>
              </a:ln>
              <a:effectLst/>
            </c:spPr>
            <c:extLst>
              <c:ext xmlns:c16="http://schemas.microsoft.com/office/drawing/2014/chart" uri="{C3380CC4-5D6E-409C-BE32-E72D297353CC}">
                <c16:uniqueId val="{00000008-CBE9-4613-80E4-19F4E9200257}"/>
              </c:ext>
            </c:extLst>
          </c:dPt>
          <c:dPt>
            <c:idx val="18"/>
            <c:invertIfNegative val="0"/>
            <c:bubble3D val="0"/>
            <c:spPr>
              <a:solidFill>
                <a:schemeClr val="accent1">
                  <a:lumMod val="75000"/>
                </a:schemeClr>
              </a:solidFill>
              <a:ln>
                <a:noFill/>
              </a:ln>
              <a:effectLst/>
            </c:spPr>
            <c:extLst>
              <c:ext xmlns:c16="http://schemas.microsoft.com/office/drawing/2014/chart" uri="{C3380CC4-5D6E-409C-BE32-E72D297353CC}">
                <c16:uniqueId val="{0000000B-A049-4F08-94B5-1F273A55239C}"/>
              </c:ext>
            </c:extLst>
          </c:dPt>
          <c:dPt>
            <c:idx val="19"/>
            <c:invertIfNegative val="0"/>
            <c:bubble3D val="0"/>
            <c:spPr>
              <a:solidFill>
                <a:schemeClr val="accent1">
                  <a:lumMod val="75000"/>
                </a:schemeClr>
              </a:solidFill>
              <a:ln>
                <a:noFill/>
              </a:ln>
              <a:effectLst/>
            </c:spPr>
            <c:extLst>
              <c:ext xmlns:c16="http://schemas.microsoft.com/office/drawing/2014/chart" uri="{C3380CC4-5D6E-409C-BE32-E72D297353CC}">
                <c16:uniqueId val="{0000000D-A049-4F08-94B5-1F273A55239C}"/>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21"/>
                <c:pt idx="0">
                  <c:v>Exercise/fitness</c:v>
                </c:pt>
                <c:pt idx="1">
                  <c:v>Fun</c:v>
                </c:pt>
                <c:pt idx="2">
                  <c:v>Teamwork</c:v>
                </c:pt>
                <c:pt idx="3">
                  <c:v>Competitive</c:v>
                </c:pt>
                <c:pt idx="4">
                  <c:v>Friendships</c:v>
                </c:pt>
                <c:pt idx="5">
                  <c:v>Socialising</c:v>
                </c:pt>
                <c:pt idx="6">
                  <c:v>Rewarding</c:v>
                </c:pt>
                <c:pt idx="7">
                  <c:v>Motivating</c:v>
                </c:pt>
                <c:pt idx="8">
                  <c:v>Confidence</c:v>
                </c:pt>
                <c:pt idx="9">
                  <c:v>Happiness</c:v>
                </c:pt>
                <c:pt idx="10">
                  <c:v>Winning</c:v>
                </c:pt>
                <c:pt idx="11">
                  <c:v>Enthusiastic</c:v>
                </c:pt>
                <c:pt idx="12">
                  <c:v>Adrenaline rush</c:v>
                </c:pt>
                <c:pt idx="13">
                  <c:v>Self-conscious</c:v>
                </c:pt>
                <c:pt idx="14">
                  <c:v>Pressured</c:v>
                </c:pt>
                <c:pt idx="15">
                  <c:v>Nervous</c:v>
                </c:pt>
                <c:pt idx="16">
                  <c:v>Draining</c:v>
                </c:pt>
                <c:pt idx="17">
                  <c:v>Frustrating</c:v>
                </c:pt>
                <c:pt idx="18">
                  <c:v>Difficult</c:v>
                </c:pt>
                <c:pt idx="19">
                  <c:v>Boring</c:v>
                </c:pt>
                <c:pt idx="20">
                  <c:v>Embarrassing</c:v>
                </c:pt>
              </c:strCache>
            </c:strRef>
          </c:cat>
          <c:val>
            <c:numRef>
              <c:f>Sheet1!$B$2:$B$22</c:f>
              <c:numCache>
                <c:formatCode>0%</c:formatCode>
                <c:ptCount val="21"/>
                <c:pt idx="0">
                  <c:v>0.5</c:v>
                </c:pt>
                <c:pt idx="1">
                  <c:v>0.35</c:v>
                </c:pt>
                <c:pt idx="2">
                  <c:v>0.35</c:v>
                </c:pt>
                <c:pt idx="3">
                  <c:v>0.26</c:v>
                </c:pt>
                <c:pt idx="4">
                  <c:v>0.24</c:v>
                </c:pt>
                <c:pt idx="5">
                  <c:v>0.2</c:v>
                </c:pt>
                <c:pt idx="6">
                  <c:v>0.15</c:v>
                </c:pt>
                <c:pt idx="7">
                  <c:v>0.12</c:v>
                </c:pt>
                <c:pt idx="8">
                  <c:v>0.1</c:v>
                </c:pt>
                <c:pt idx="9">
                  <c:v>0.1</c:v>
                </c:pt>
                <c:pt idx="10">
                  <c:v>0.09</c:v>
                </c:pt>
                <c:pt idx="11">
                  <c:v>7.0000000000000007E-2</c:v>
                </c:pt>
                <c:pt idx="12">
                  <c:v>0.06</c:v>
                </c:pt>
                <c:pt idx="13">
                  <c:v>0.05</c:v>
                </c:pt>
                <c:pt idx="14">
                  <c:v>0.04</c:v>
                </c:pt>
                <c:pt idx="15">
                  <c:v>0.04</c:v>
                </c:pt>
                <c:pt idx="16">
                  <c:v>0.03</c:v>
                </c:pt>
                <c:pt idx="17">
                  <c:v>0.03</c:v>
                </c:pt>
                <c:pt idx="18">
                  <c:v>0.02</c:v>
                </c:pt>
                <c:pt idx="19">
                  <c:v>0.01</c:v>
                </c:pt>
                <c:pt idx="20">
                  <c:v>0.01</c:v>
                </c:pt>
              </c:numCache>
            </c:numRef>
          </c:val>
          <c:extLst>
            <c:ext xmlns:c16="http://schemas.microsoft.com/office/drawing/2014/chart" uri="{C3380CC4-5D6E-409C-BE32-E72D297353CC}">
              <c16:uniqueId val="{00000000-95D2-486C-B305-0E5ED4940C47}"/>
            </c:ext>
          </c:extLst>
        </c:ser>
        <c:dLbls>
          <c:showLegendKey val="0"/>
          <c:showVal val="0"/>
          <c:showCatName val="0"/>
          <c:showSerName val="0"/>
          <c:showPercent val="0"/>
          <c:showBubbleSize val="0"/>
        </c:dLbls>
        <c:gapWidth val="80"/>
        <c:overlap val="-10"/>
        <c:axId val="1003516207"/>
        <c:axId val="1009763311"/>
      </c:barChart>
      <c:catAx>
        <c:axId val="10035162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09763311"/>
        <c:crosses val="autoZero"/>
        <c:auto val="1"/>
        <c:lblAlgn val="ctr"/>
        <c:lblOffset val="0"/>
        <c:noMultiLvlLbl val="0"/>
      </c:catAx>
      <c:valAx>
        <c:axId val="1009763311"/>
        <c:scaling>
          <c:orientation val="minMax"/>
          <c:max val="0.70000000000000007"/>
        </c:scaling>
        <c:delete val="1"/>
        <c:axPos val="t"/>
        <c:numFmt formatCode="0%" sourceLinked="1"/>
        <c:majorTickMark val="out"/>
        <c:minorTickMark val="none"/>
        <c:tickLblPos val="nextTo"/>
        <c:crossAx val="1003516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2872155019759"/>
          <c:y val="0"/>
          <c:w val="0.58097902832177728"/>
          <c:h val="1"/>
        </c:manualLayout>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2"/>
            <c:invertIfNegative val="0"/>
            <c:bubble3D val="0"/>
            <c:spPr>
              <a:solidFill>
                <a:schemeClr val="accent3"/>
              </a:solidFill>
              <a:ln>
                <a:noFill/>
              </a:ln>
              <a:effectLst/>
            </c:spPr>
            <c:extLst>
              <c:ext xmlns:c16="http://schemas.microsoft.com/office/drawing/2014/chart" uri="{C3380CC4-5D6E-409C-BE32-E72D297353CC}">
                <c16:uniqueId val="{00000004-CBE9-4613-80E4-19F4E9200257}"/>
              </c:ext>
            </c:extLst>
          </c:dPt>
          <c:dPt>
            <c:idx val="3"/>
            <c:invertIfNegative val="0"/>
            <c:bubble3D val="0"/>
            <c:spPr>
              <a:solidFill>
                <a:schemeClr val="accent3"/>
              </a:solidFill>
              <a:ln>
                <a:noFill/>
              </a:ln>
              <a:effectLst/>
            </c:spPr>
            <c:extLst>
              <c:ext xmlns:c16="http://schemas.microsoft.com/office/drawing/2014/chart" uri="{C3380CC4-5D6E-409C-BE32-E72D297353CC}">
                <c16:uniqueId val="{00000005-CBE9-4613-80E4-19F4E9200257}"/>
              </c:ext>
            </c:extLst>
          </c:dPt>
          <c:dPt>
            <c:idx val="4"/>
            <c:invertIfNegative val="0"/>
            <c:bubble3D val="0"/>
            <c:spPr>
              <a:solidFill>
                <a:schemeClr val="accent3"/>
              </a:solidFill>
              <a:ln>
                <a:noFill/>
              </a:ln>
              <a:effectLst/>
            </c:spPr>
            <c:extLst>
              <c:ext xmlns:c16="http://schemas.microsoft.com/office/drawing/2014/chart" uri="{C3380CC4-5D6E-409C-BE32-E72D297353CC}">
                <c16:uniqueId val="{00000006-CBE9-4613-80E4-19F4E9200257}"/>
              </c:ext>
            </c:extLst>
          </c:dPt>
          <c:dPt>
            <c:idx val="5"/>
            <c:invertIfNegative val="0"/>
            <c:bubble3D val="0"/>
            <c:spPr>
              <a:solidFill>
                <a:schemeClr val="accent3"/>
              </a:solidFill>
              <a:ln>
                <a:noFill/>
              </a:ln>
              <a:effectLst/>
            </c:spPr>
            <c:extLst>
              <c:ext xmlns:c16="http://schemas.microsoft.com/office/drawing/2014/chart" uri="{C3380CC4-5D6E-409C-BE32-E72D297353CC}">
                <c16:uniqueId val="{00000007-CBE9-4613-80E4-19F4E9200257}"/>
              </c:ext>
            </c:extLst>
          </c:dPt>
          <c:dPt>
            <c:idx val="6"/>
            <c:invertIfNegative val="0"/>
            <c:bubble3D val="0"/>
            <c:spPr>
              <a:solidFill>
                <a:schemeClr val="accent3"/>
              </a:solidFill>
              <a:ln>
                <a:noFill/>
              </a:ln>
              <a:effectLst/>
            </c:spPr>
            <c:extLst>
              <c:ext xmlns:c16="http://schemas.microsoft.com/office/drawing/2014/chart" uri="{C3380CC4-5D6E-409C-BE32-E72D297353CC}">
                <c16:uniqueId val="{00000008-CBE9-4613-80E4-19F4E9200257}"/>
              </c:ext>
            </c:extLst>
          </c:dPt>
          <c:dPt>
            <c:idx val="18"/>
            <c:invertIfNegative val="0"/>
            <c:bubble3D val="0"/>
            <c:spPr>
              <a:solidFill>
                <a:schemeClr val="bg1">
                  <a:lumMod val="75000"/>
                </a:schemeClr>
              </a:solidFill>
              <a:ln>
                <a:noFill/>
              </a:ln>
              <a:effectLst/>
            </c:spPr>
            <c:extLst>
              <c:ext xmlns:c16="http://schemas.microsoft.com/office/drawing/2014/chart" uri="{C3380CC4-5D6E-409C-BE32-E72D297353CC}">
                <c16:uniqueId val="{0000000B-A049-4F08-94B5-1F273A55239C}"/>
              </c:ext>
            </c:extLst>
          </c:dPt>
          <c:dPt>
            <c:idx val="19"/>
            <c:invertIfNegative val="0"/>
            <c:bubble3D val="0"/>
            <c:spPr>
              <a:solidFill>
                <a:schemeClr val="bg1">
                  <a:lumMod val="65000"/>
                </a:schemeClr>
              </a:solidFill>
              <a:ln>
                <a:noFill/>
              </a:ln>
              <a:effectLst/>
            </c:spPr>
            <c:extLst>
              <c:ext xmlns:c16="http://schemas.microsoft.com/office/drawing/2014/chart" uri="{C3380CC4-5D6E-409C-BE32-E72D297353CC}">
                <c16:uniqueId val="{0000000D-A049-4F08-94B5-1F273A55239C}"/>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Not interested/didn't enjoy it anymore</c:v>
                </c:pt>
                <c:pt idx="1">
                  <c:v>Prioritised another sport</c:v>
                </c:pt>
                <c:pt idx="2">
                  <c:v>Too busy</c:v>
                </c:pt>
                <c:pt idx="3">
                  <c:v>Study commitments</c:v>
                </c:pt>
                <c:pt idx="4">
                  <c:v>Work commitments</c:v>
                </c:pt>
                <c:pt idx="5">
                  <c:v>Time consuming sport</c:v>
                </c:pt>
                <c:pt idx="6">
                  <c:v>Persued other activities (not sport)</c:v>
                </c:pt>
                <c:pt idx="7">
                  <c:v>Was through school/left school</c:v>
                </c:pt>
                <c:pt idx="8">
                  <c:v>Lack of opportunities/teams available</c:v>
                </c:pt>
                <c:pt idx="9">
                  <c:v>Too far to go/moved from the area</c:v>
                </c:pt>
                <c:pt idx="10">
                  <c:v>Got injured</c:v>
                </c:pt>
                <c:pt idx="11">
                  <c:v>Cost/too expensive</c:v>
                </c:pt>
                <c:pt idx="12">
                  <c:v>Too competitive/too much pressure</c:v>
                </c:pt>
                <c:pt idx="13">
                  <c:v>Not a good environment</c:v>
                </c:pt>
                <c:pt idx="14">
                  <c:v>Lack of fairness/favourtism </c:v>
                </c:pt>
                <c:pt idx="15">
                  <c:v>Wasn't very good</c:v>
                </c:pt>
                <c:pt idx="16">
                  <c:v>Too physical/rough</c:v>
                </c:pt>
                <c:pt idx="17">
                  <c:v>Covid</c:v>
                </c:pt>
                <c:pt idx="18">
                  <c:v>Other</c:v>
                </c:pt>
                <c:pt idx="19">
                  <c:v>Don't know</c:v>
                </c:pt>
              </c:strCache>
            </c:strRef>
          </c:cat>
          <c:val>
            <c:numRef>
              <c:f>Sheet1!$B$2:$B$21</c:f>
              <c:numCache>
                <c:formatCode>0%</c:formatCode>
                <c:ptCount val="20"/>
                <c:pt idx="0">
                  <c:v>0.16</c:v>
                </c:pt>
                <c:pt idx="1">
                  <c:v>0.11</c:v>
                </c:pt>
                <c:pt idx="2">
                  <c:v>0.06</c:v>
                </c:pt>
                <c:pt idx="3">
                  <c:v>0.06</c:v>
                </c:pt>
                <c:pt idx="4">
                  <c:v>0.04</c:v>
                </c:pt>
                <c:pt idx="5">
                  <c:v>0.02</c:v>
                </c:pt>
                <c:pt idx="6">
                  <c:v>0.02</c:v>
                </c:pt>
                <c:pt idx="7">
                  <c:v>7.0000000000000007E-2</c:v>
                </c:pt>
                <c:pt idx="8">
                  <c:v>0.06</c:v>
                </c:pt>
                <c:pt idx="9">
                  <c:v>0.05</c:v>
                </c:pt>
                <c:pt idx="10">
                  <c:v>0.04</c:v>
                </c:pt>
                <c:pt idx="11">
                  <c:v>0.03</c:v>
                </c:pt>
                <c:pt idx="12">
                  <c:v>0.03</c:v>
                </c:pt>
                <c:pt idx="13">
                  <c:v>0.02</c:v>
                </c:pt>
                <c:pt idx="14">
                  <c:v>0.02</c:v>
                </c:pt>
                <c:pt idx="15">
                  <c:v>0.02</c:v>
                </c:pt>
                <c:pt idx="16">
                  <c:v>0.02</c:v>
                </c:pt>
                <c:pt idx="17">
                  <c:v>0.02</c:v>
                </c:pt>
                <c:pt idx="18">
                  <c:v>0.14000000000000001</c:v>
                </c:pt>
                <c:pt idx="19">
                  <c:v>0.13</c:v>
                </c:pt>
              </c:numCache>
            </c:numRef>
          </c:val>
          <c:extLst>
            <c:ext xmlns:c16="http://schemas.microsoft.com/office/drawing/2014/chart" uri="{C3380CC4-5D6E-409C-BE32-E72D297353CC}">
              <c16:uniqueId val="{00000000-95D2-486C-B305-0E5ED4940C47}"/>
            </c:ext>
          </c:extLst>
        </c:ser>
        <c:dLbls>
          <c:showLegendKey val="0"/>
          <c:showVal val="0"/>
          <c:showCatName val="0"/>
          <c:showSerName val="0"/>
          <c:showPercent val="0"/>
          <c:showBubbleSize val="0"/>
        </c:dLbls>
        <c:gapWidth val="80"/>
        <c:overlap val="-10"/>
        <c:axId val="1003516207"/>
        <c:axId val="1009763311"/>
      </c:barChart>
      <c:catAx>
        <c:axId val="10035162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09763311"/>
        <c:crosses val="autoZero"/>
        <c:auto val="1"/>
        <c:lblAlgn val="ctr"/>
        <c:lblOffset val="0"/>
        <c:noMultiLvlLbl val="0"/>
      </c:catAx>
      <c:valAx>
        <c:axId val="1009763311"/>
        <c:scaling>
          <c:orientation val="minMax"/>
          <c:max val="0.70000000000000007"/>
        </c:scaling>
        <c:delete val="1"/>
        <c:axPos val="t"/>
        <c:numFmt formatCode="0%" sourceLinked="1"/>
        <c:majorTickMark val="out"/>
        <c:minorTickMark val="none"/>
        <c:tickLblPos val="nextTo"/>
        <c:crossAx val="1003516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200746227152804E-2"/>
          <c:y val="1.5818909426157619E-2"/>
          <c:w val="0.94104892394214723"/>
          <c:h val="0.66095231102064012"/>
        </c:manualLayout>
      </c:layout>
      <c:barChart>
        <c:barDir val="col"/>
        <c:grouping val="percentStacked"/>
        <c:varyColors val="0"/>
        <c:ser>
          <c:idx val="0"/>
          <c:order val="0"/>
          <c:tx>
            <c:strRef>
              <c:f>Sheet1!$B$1</c:f>
              <c:strCache>
                <c:ptCount val="1"/>
                <c:pt idx="0">
                  <c:v>5 - Extremely important</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Too much other stuff going on </c:v>
                </c:pt>
                <c:pt idx="1">
                  <c:v>Needing to turn up to every game and training session</c:v>
                </c:pt>
                <c:pt idx="2">
                  <c:v>COVID caused too many disruptions</c:v>
                </c:pt>
                <c:pt idx="3">
                  <c:v>The time of day when games or training took place</c:v>
                </c:pt>
                <c:pt idx="4">
                  <c:v>My friends didn’t play or stopped playing</c:v>
                </c:pt>
                <c:pt idx="5">
                  <c:v>It got too competitive and not fun anymore</c:v>
                </c:pt>
                <c:pt idx="6">
                  <c:v>I was playing multiple sports and so had to drop one / some</c:v>
                </c:pt>
                <c:pt idx="7">
                  <c:v>The cost of taking part</c:v>
                </c:pt>
                <c:pt idx="8">
                  <c:v>Feeling like I wasn’t good enough</c:v>
                </c:pt>
                <c:pt idx="9">
                  <c:v>I didn’t feel like I was making progress in the sport</c:v>
                </c:pt>
                <c:pt idx="10">
                  <c:v>Amount of time required for games and training</c:v>
                </c:pt>
                <c:pt idx="11">
                  <c:v>I was doing the same things every week; it was getting boring</c:v>
                </c:pt>
                <c:pt idx="12">
                  <c:v>Lack of proper organisation</c:v>
                </c:pt>
                <c:pt idx="13">
                  <c:v>Having to travel to games or training</c:v>
                </c:pt>
              </c:strCache>
            </c:strRef>
          </c:cat>
          <c:val>
            <c:numRef>
              <c:f>Sheet1!$B$2:$B$15</c:f>
              <c:numCache>
                <c:formatCode>0%</c:formatCode>
                <c:ptCount val="14"/>
                <c:pt idx="0">
                  <c:v>0.18</c:v>
                </c:pt>
                <c:pt idx="1">
                  <c:v>0.11</c:v>
                </c:pt>
                <c:pt idx="2">
                  <c:v>0.12</c:v>
                </c:pt>
                <c:pt idx="3">
                  <c:v>0.12</c:v>
                </c:pt>
                <c:pt idx="4">
                  <c:v>0.1</c:v>
                </c:pt>
                <c:pt idx="5">
                  <c:v>7.0000000000000007E-2</c:v>
                </c:pt>
                <c:pt idx="6">
                  <c:v>0.13</c:v>
                </c:pt>
                <c:pt idx="7">
                  <c:v>0.08</c:v>
                </c:pt>
                <c:pt idx="8">
                  <c:v>0.09</c:v>
                </c:pt>
                <c:pt idx="9">
                  <c:v>7.0000000000000007E-2</c:v>
                </c:pt>
                <c:pt idx="10">
                  <c:v>0.09</c:v>
                </c:pt>
                <c:pt idx="11">
                  <c:v>0.09</c:v>
                </c:pt>
                <c:pt idx="12">
                  <c:v>7.0000000000000007E-2</c:v>
                </c:pt>
                <c:pt idx="13">
                  <c:v>7.0000000000000007E-2</c:v>
                </c:pt>
              </c:numCache>
            </c:numRef>
          </c:val>
          <c:extLst>
            <c:ext xmlns:c16="http://schemas.microsoft.com/office/drawing/2014/chart" uri="{C3380CC4-5D6E-409C-BE32-E72D297353CC}">
              <c16:uniqueId val="{00000000-5CE0-4A0C-B388-A21B95D6704A}"/>
            </c:ext>
          </c:extLst>
        </c:ser>
        <c:ser>
          <c:idx val="1"/>
          <c:order val="1"/>
          <c:tx>
            <c:strRef>
              <c:f>Sheet1!$C$1</c:f>
              <c:strCache>
                <c:ptCount val="1"/>
                <c:pt idx="0">
                  <c:v>4</c:v>
                </c:pt>
              </c:strCache>
            </c:strRef>
          </c:tx>
          <c:spPr>
            <a:solidFill>
              <a:schemeClr val="bg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Too much other stuff going on </c:v>
                </c:pt>
                <c:pt idx="1">
                  <c:v>Needing to turn up to every game and training session</c:v>
                </c:pt>
                <c:pt idx="2">
                  <c:v>COVID caused too many disruptions</c:v>
                </c:pt>
                <c:pt idx="3">
                  <c:v>The time of day when games or training took place</c:v>
                </c:pt>
                <c:pt idx="4">
                  <c:v>My friends didn’t play or stopped playing</c:v>
                </c:pt>
                <c:pt idx="5">
                  <c:v>It got too competitive and not fun anymore</c:v>
                </c:pt>
                <c:pt idx="6">
                  <c:v>I was playing multiple sports and so had to drop one / some</c:v>
                </c:pt>
                <c:pt idx="7">
                  <c:v>The cost of taking part</c:v>
                </c:pt>
                <c:pt idx="8">
                  <c:v>Feeling like I wasn’t good enough</c:v>
                </c:pt>
                <c:pt idx="9">
                  <c:v>I didn’t feel like I was making progress in the sport</c:v>
                </c:pt>
                <c:pt idx="10">
                  <c:v>Amount of time required for games and training</c:v>
                </c:pt>
                <c:pt idx="11">
                  <c:v>I was doing the same things every week; it was getting boring</c:v>
                </c:pt>
                <c:pt idx="12">
                  <c:v>Lack of proper organisation</c:v>
                </c:pt>
                <c:pt idx="13">
                  <c:v>Having to travel to games or training</c:v>
                </c:pt>
              </c:strCache>
            </c:strRef>
          </c:cat>
          <c:val>
            <c:numRef>
              <c:f>Sheet1!$C$2:$C$15</c:f>
              <c:numCache>
                <c:formatCode>0%</c:formatCode>
                <c:ptCount val="14"/>
                <c:pt idx="0">
                  <c:v>0.28000000000000003</c:v>
                </c:pt>
                <c:pt idx="1">
                  <c:v>0.18</c:v>
                </c:pt>
                <c:pt idx="2">
                  <c:v>0.16</c:v>
                </c:pt>
                <c:pt idx="3">
                  <c:v>0.15</c:v>
                </c:pt>
                <c:pt idx="4">
                  <c:v>0.18</c:v>
                </c:pt>
                <c:pt idx="5">
                  <c:v>0.19</c:v>
                </c:pt>
                <c:pt idx="6">
                  <c:v>0.13</c:v>
                </c:pt>
                <c:pt idx="7">
                  <c:v>0.18</c:v>
                </c:pt>
                <c:pt idx="8">
                  <c:v>0.16</c:v>
                </c:pt>
                <c:pt idx="9">
                  <c:v>0.18</c:v>
                </c:pt>
                <c:pt idx="10">
                  <c:v>0.15</c:v>
                </c:pt>
                <c:pt idx="11">
                  <c:v>0.14000000000000001</c:v>
                </c:pt>
                <c:pt idx="12">
                  <c:v>0.13</c:v>
                </c:pt>
                <c:pt idx="13">
                  <c:v>0.13</c:v>
                </c:pt>
              </c:numCache>
            </c:numRef>
          </c:val>
          <c:extLst>
            <c:ext xmlns:c16="http://schemas.microsoft.com/office/drawing/2014/chart" uri="{C3380CC4-5D6E-409C-BE32-E72D297353CC}">
              <c16:uniqueId val="{00000001-5CE0-4A0C-B388-A21B95D6704A}"/>
            </c:ext>
          </c:extLst>
        </c:ser>
        <c:ser>
          <c:idx val="2"/>
          <c:order val="2"/>
          <c:tx>
            <c:strRef>
              <c:f>Sheet1!$D$1</c:f>
              <c:strCache>
                <c:ptCount val="1"/>
                <c:pt idx="0">
                  <c:v>3</c:v>
                </c:pt>
              </c:strCache>
            </c:strRef>
          </c:tx>
          <c:spPr>
            <a:solidFill>
              <a:schemeClr val="tx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Too much other stuff going on </c:v>
                </c:pt>
                <c:pt idx="1">
                  <c:v>Needing to turn up to every game and training session</c:v>
                </c:pt>
                <c:pt idx="2">
                  <c:v>COVID caused too many disruptions</c:v>
                </c:pt>
                <c:pt idx="3">
                  <c:v>The time of day when games or training took place</c:v>
                </c:pt>
                <c:pt idx="4">
                  <c:v>My friends didn’t play or stopped playing</c:v>
                </c:pt>
                <c:pt idx="5">
                  <c:v>It got too competitive and not fun anymore</c:v>
                </c:pt>
                <c:pt idx="6">
                  <c:v>I was playing multiple sports and so had to drop one / some</c:v>
                </c:pt>
                <c:pt idx="7">
                  <c:v>The cost of taking part</c:v>
                </c:pt>
                <c:pt idx="8">
                  <c:v>Feeling like I wasn’t good enough</c:v>
                </c:pt>
                <c:pt idx="9">
                  <c:v>I didn’t feel like I was making progress in the sport</c:v>
                </c:pt>
                <c:pt idx="10">
                  <c:v>Amount of time required for games and training</c:v>
                </c:pt>
                <c:pt idx="11">
                  <c:v>I was doing the same things every week; it was getting boring</c:v>
                </c:pt>
                <c:pt idx="12">
                  <c:v>Lack of proper organisation</c:v>
                </c:pt>
                <c:pt idx="13">
                  <c:v>Having to travel to games or training</c:v>
                </c:pt>
              </c:strCache>
            </c:strRef>
          </c:cat>
          <c:val>
            <c:numRef>
              <c:f>Sheet1!$D$2:$D$15</c:f>
              <c:numCache>
                <c:formatCode>0%</c:formatCode>
                <c:ptCount val="14"/>
                <c:pt idx="0">
                  <c:v>0.22</c:v>
                </c:pt>
                <c:pt idx="1">
                  <c:v>0.16</c:v>
                </c:pt>
                <c:pt idx="2">
                  <c:v>0.14000000000000001</c:v>
                </c:pt>
                <c:pt idx="3">
                  <c:v>0.15</c:v>
                </c:pt>
                <c:pt idx="4">
                  <c:v>0.22</c:v>
                </c:pt>
                <c:pt idx="5">
                  <c:v>0.24</c:v>
                </c:pt>
                <c:pt idx="6">
                  <c:v>0.21</c:v>
                </c:pt>
                <c:pt idx="7">
                  <c:v>0.13</c:v>
                </c:pt>
                <c:pt idx="8">
                  <c:v>0.21</c:v>
                </c:pt>
                <c:pt idx="9">
                  <c:v>0.23</c:v>
                </c:pt>
                <c:pt idx="10">
                  <c:v>0.24</c:v>
                </c:pt>
                <c:pt idx="11">
                  <c:v>0.21</c:v>
                </c:pt>
                <c:pt idx="12">
                  <c:v>0.19</c:v>
                </c:pt>
                <c:pt idx="13">
                  <c:v>0.2</c:v>
                </c:pt>
              </c:numCache>
            </c:numRef>
          </c:val>
          <c:extLst>
            <c:ext xmlns:c16="http://schemas.microsoft.com/office/drawing/2014/chart" uri="{C3380CC4-5D6E-409C-BE32-E72D297353CC}">
              <c16:uniqueId val="{00000002-5CE0-4A0C-B388-A21B95D6704A}"/>
            </c:ext>
          </c:extLst>
        </c:ser>
        <c:ser>
          <c:idx val="3"/>
          <c:order val="3"/>
          <c:tx>
            <c:strRef>
              <c:f>Sheet1!$E$1</c:f>
              <c:strCache>
                <c:ptCount val="1"/>
                <c:pt idx="0">
                  <c:v>2</c:v>
                </c:pt>
              </c:strCache>
            </c:strRef>
          </c:tx>
          <c:spPr>
            <a:solidFill>
              <a:srgbClr val="00BED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Too much other stuff going on </c:v>
                </c:pt>
                <c:pt idx="1">
                  <c:v>Needing to turn up to every game and training session</c:v>
                </c:pt>
                <c:pt idx="2">
                  <c:v>COVID caused too many disruptions</c:v>
                </c:pt>
                <c:pt idx="3">
                  <c:v>The time of day when games or training took place</c:v>
                </c:pt>
                <c:pt idx="4">
                  <c:v>My friends didn’t play or stopped playing</c:v>
                </c:pt>
                <c:pt idx="5">
                  <c:v>It got too competitive and not fun anymore</c:v>
                </c:pt>
                <c:pt idx="6">
                  <c:v>I was playing multiple sports and so had to drop one / some</c:v>
                </c:pt>
                <c:pt idx="7">
                  <c:v>The cost of taking part</c:v>
                </c:pt>
                <c:pt idx="8">
                  <c:v>Feeling like I wasn’t good enough</c:v>
                </c:pt>
                <c:pt idx="9">
                  <c:v>I didn’t feel like I was making progress in the sport</c:v>
                </c:pt>
                <c:pt idx="10">
                  <c:v>Amount of time required for games and training</c:v>
                </c:pt>
                <c:pt idx="11">
                  <c:v>I was doing the same things every week; it was getting boring</c:v>
                </c:pt>
                <c:pt idx="12">
                  <c:v>Lack of proper organisation</c:v>
                </c:pt>
                <c:pt idx="13">
                  <c:v>Having to travel to games or training</c:v>
                </c:pt>
              </c:strCache>
            </c:strRef>
          </c:cat>
          <c:val>
            <c:numRef>
              <c:f>Sheet1!$E$2:$E$15</c:f>
              <c:numCache>
                <c:formatCode>0%</c:formatCode>
                <c:ptCount val="14"/>
                <c:pt idx="0">
                  <c:v>0.13</c:v>
                </c:pt>
                <c:pt idx="1">
                  <c:v>0.18</c:v>
                </c:pt>
                <c:pt idx="2">
                  <c:v>0.13</c:v>
                </c:pt>
                <c:pt idx="3">
                  <c:v>0.2</c:v>
                </c:pt>
                <c:pt idx="4">
                  <c:v>0.17</c:v>
                </c:pt>
                <c:pt idx="5">
                  <c:v>0.18</c:v>
                </c:pt>
                <c:pt idx="6">
                  <c:v>0.14000000000000001</c:v>
                </c:pt>
                <c:pt idx="7">
                  <c:v>0.2</c:v>
                </c:pt>
                <c:pt idx="8">
                  <c:v>0.2</c:v>
                </c:pt>
                <c:pt idx="9">
                  <c:v>0.17</c:v>
                </c:pt>
                <c:pt idx="10">
                  <c:v>0.17</c:v>
                </c:pt>
                <c:pt idx="11">
                  <c:v>0.18</c:v>
                </c:pt>
                <c:pt idx="12">
                  <c:v>0.22</c:v>
                </c:pt>
                <c:pt idx="13">
                  <c:v>0.2</c:v>
                </c:pt>
              </c:numCache>
            </c:numRef>
          </c:val>
          <c:extLst>
            <c:ext xmlns:c16="http://schemas.microsoft.com/office/drawing/2014/chart" uri="{C3380CC4-5D6E-409C-BE32-E72D297353CC}">
              <c16:uniqueId val="{00000003-5CE0-4A0C-B388-A21B95D6704A}"/>
            </c:ext>
          </c:extLst>
        </c:ser>
        <c:ser>
          <c:idx val="4"/>
          <c:order val="4"/>
          <c:tx>
            <c:strRef>
              <c:f>Sheet1!$F$1</c:f>
              <c:strCache>
                <c:ptCount val="1"/>
                <c:pt idx="0">
                  <c:v>1 - Not at all important</c:v>
                </c:pt>
              </c:strCache>
            </c:strRef>
          </c:tx>
          <c:spPr>
            <a:solidFill>
              <a:schemeClr val="accent5">
                <a:lumMod val="75000"/>
              </a:schemeClr>
            </a:solidFill>
            <a:ln>
              <a:noFill/>
            </a:ln>
            <a:effectLst/>
          </c:spPr>
          <c:invertIfNegative val="0"/>
          <c:dPt>
            <c:idx val="0"/>
            <c:invertIfNegative val="0"/>
            <c:bubble3D val="0"/>
            <c:spPr>
              <a:solidFill>
                <a:srgbClr val="007C8A"/>
              </a:solidFill>
              <a:ln>
                <a:noFill/>
              </a:ln>
              <a:effectLst/>
            </c:spPr>
            <c:extLst>
              <c:ext xmlns:c16="http://schemas.microsoft.com/office/drawing/2014/chart" uri="{C3380CC4-5D6E-409C-BE32-E72D297353CC}">
                <c16:uniqueId val="{00000005-5CE0-4A0C-B388-A21B95D6704A}"/>
              </c:ext>
            </c:extLst>
          </c:dPt>
          <c:dPt>
            <c:idx val="1"/>
            <c:invertIfNegative val="0"/>
            <c:bubble3D val="0"/>
            <c:spPr>
              <a:solidFill>
                <a:srgbClr val="007C8A"/>
              </a:solidFill>
              <a:ln>
                <a:noFill/>
              </a:ln>
              <a:effectLst/>
            </c:spPr>
            <c:extLst>
              <c:ext xmlns:c16="http://schemas.microsoft.com/office/drawing/2014/chart" uri="{C3380CC4-5D6E-409C-BE32-E72D297353CC}">
                <c16:uniqueId val="{00000007-5CE0-4A0C-B388-A21B95D6704A}"/>
              </c:ext>
            </c:extLst>
          </c:dPt>
          <c:dPt>
            <c:idx val="2"/>
            <c:invertIfNegative val="0"/>
            <c:bubble3D val="0"/>
            <c:spPr>
              <a:solidFill>
                <a:srgbClr val="007C8A"/>
              </a:solidFill>
              <a:ln>
                <a:noFill/>
              </a:ln>
              <a:effectLst/>
            </c:spPr>
            <c:extLst>
              <c:ext xmlns:c16="http://schemas.microsoft.com/office/drawing/2014/chart" uri="{C3380CC4-5D6E-409C-BE32-E72D297353CC}">
                <c16:uniqueId val="{00000009-5CE0-4A0C-B388-A21B95D6704A}"/>
              </c:ext>
            </c:extLst>
          </c:dPt>
          <c:dPt>
            <c:idx val="3"/>
            <c:invertIfNegative val="0"/>
            <c:bubble3D val="0"/>
            <c:spPr>
              <a:solidFill>
                <a:srgbClr val="007C8A"/>
              </a:solidFill>
              <a:ln>
                <a:noFill/>
              </a:ln>
              <a:effectLst/>
            </c:spPr>
            <c:extLst>
              <c:ext xmlns:c16="http://schemas.microsoft.com/office/drawing/2014/chart" uri="{C3380CC4-5D6E-409C-BE32-E72D297353CC}">
                <c16:uniqueId val="{0000000B-5CE0-4A0C-B388-A21B95D6704A}"/>
              </c:ext>
            </c:extLst>
          </c:dPt>
          <c:dPt>
            <c:idx val="4"/>
            <c:invertIfNegative val="0"/>
            <c:bubble3D val="0"/>
            <c:spPr>
              <a:solidFill>
                <a:srgbClr val="007C8A"/>
              </a:solidFill>
              <a:ln>
                <a:noFill/>
              </a:ln>
              <a:effectLst/>
            </c:spPr>
            <c:extLst>
              <c:ext xmlns:c16="http://schemas.microsoft.com/office/drawing/2014/chart" uri="{C3380CC4-5D6E-409C-BE32-E72D297353CC}">
                <c16:uniqueId val="{0000000D-5CE0-4A0C-B388-A21B95D6704A}"/>
              </c:ext>
            </c:extLst>
          </c:dPt>
          <c:dPt>
            <c:idx val="5"/>
            <c:invertIfNegative val="0"/>
            <c:bubble3D val="0"/>
            <c:spPr>
              <a:solidFill>
                <a:srgbClr val="007C8A"/>
              </a:solidFill>
              <a:ln>
                <a:noFill/>
              </a:ln>
              <a:effectLst/>
            </c:spPr>
            <c:extLst>
              <c:ext xmlns:c16="http://schemas.microsoft.com/office/drawing/2014/chart" uri="{C3380CC4-5D6E-409C-BE32-E72D297353CC}">
                <c16:uniqueId val="{0000000F-5CE0-4A0C-B388-A21B95D6704A}"/>
              </c:ext>
            </c:extLst>
          </c:dPt>
          <c:dPt>
            <c:idx val="6"/>
            <c:invertIfNegative val="0"/>
            <c:bubble3D val="0"/>
            <c:spPr>
              <a:solidFill>
                <a:srgbClr val="007C8A"/>
              </a:solidFill>
              <a:ln>
                <a:noFill/>
              </a:ln>
              <a:effectLst/>
            </c:spPr>
            <c:extLst>
              <c:ext xmlns:c16="http://schemas.microsoft.com/office/drawing/2014/chart" uri="{C3380CC4-5D6E-409C-BE32-E72D297353CC}">
                <c16:uniqueId val="{00000011-5CE0-4A0C-B388-A21B95D6704A}"/>
              </c:ext>
            </c:extLst>
          </c:dPt>
          <c:dPt>
            <c:idx val="7"/>
            <c:invertIfNegative val="0"/>
            <c:bubble3D val="0"/>
            <c:spPr>
              <a:solidFill>
                <a:srgbClr val="007C8A"/>
              </a:solidFill>
              <a:ln>
                <a:noFill/>
              </a:ln>
              <a:effectLst/>
            </c:spPr>
            <c:extLst>
              <c:ext xmlns:c16="http://schemas.microsoft.com/office/drawing/2014/chart" uri="{C3380CC4-5D6E-409C-BE32-E72D297353CC}">
                <c16:uniqueId val="{00000013-5CE0-4A0C-B388-A21B95D6704A}"/>
              </c:ext>
            </c:extLst>
          </c:dPt>
          <c:dPt>
            <c:idx val="8"/>
            <c:invertIfNegative val="0"/>
            <c:bubble3D val="0"/>
            <c:spPr>
              <a:solidFill>
                <a:srgbClr val="007C8A"/>
              </a:solidFill>
              <a:ln>
                <a:noFill/>
              </a:ln>
              <a:effectLst/>
            </c:spPr>
            <c:extLst>
              <c:ext xmlns:c16="http://schemas.microsoft.com/office/drawing/2014/chart" uri="{C3380CC4-5D6E-409C-BE32-E72D297353CC}">
                <c16:uniqueId val="{00000015-5CE0-4A0C-B388-A21B95D6704A}"/>
              </c:ext>
            </c:extLst>
          </c:dPt>
          <c:dPt>
            <c:idx val="9"/>
            <c:invertIfNegative val="0"/>
            <c:bubble3D val="0"/>
            <c:spPr>
              <a:solidFill>
                <a:srgbClr val="007C8A"/>
              </a:solidFill>
              <a:ln>
                <a:noFill/>
              </a:ln>
              <a:effectLst/>
            </c:spPr>
            <c:extLst>
              <c:ext xmlns:c16="http://schemas.microsoft.com/office/drawing/2014/chart" uri="{C3380CC4-5D6E-409C-BE32-E72D297353CC}">
                <c16:uniqueId val="{00000017-5CE0-4A0C-B388-A21B95D6704A}"/>
              </c:ext>
            </c:extLst>
          </c:dPt>
          <c:dPt>
            <c:idx val="10"/>
            <c:invertIfNegative val="0"/>
            <c:bubble3D val="0"/>
            <c:spPr>
              <a:solidFill>
                <a:schemeClr val="accent1">
                  <a:lumMod val="75000"/>
                </a:schemeClr>
              </a:solidFill>
              <a:ln>
                <a:noFill/>
              </a:ln>
              <a:effectLst/>
            </c:spPr>
            <c:extLst>
              <c:ext xmlns:c16="http://schemas.microsoft.com/office/drawing/2014/chart" uri="{C3380CC4-5D6E-409C-BE32-E72D297353CC}">
                <c16:uniqueId val="{0000001A-5CE0-4A0C-B388-A21B95D6704A}"/>
              </c:ext>
            </c:extLst>
          </c:dPt>
          <c:dPt>
            <c:idx val="11"/>
            <c:invertIfNegative val="0"/>
            <c:bubble3D val="0"/>
            <c:spPr>
              <a:solidFill>
                <a:schemeClr val="accent1">
                  <a:lumMod val="75000"/>
                </a:schemeClr>
              </a:solidFill>
              <a:ln>
                <a:noFill/>
              </a:ln>
              <a:effectLst/>
            </c:spPr>
            <c:extLst>
              <c:ext xmlns:c16="http://schemas.microsoft.com/office/drawing/2014/chart" uri="{C3380CC4-5D6E-409C-BE32-E72D297353CC}">
                <c16:uniqueId val="{0000001B-5CE0-4A0C-B388-A21B95D6704A}"/>
              </c:ext>
            </c:extLst>
          </c:dPt>
          <c:dPt>
            <c:idx val="12"/>
            <c:invertIfNegative val="0"/>
            <c:bubble3D val="0"/>
            <c:spPr>
              <a:solidFill>
                <a:schemeClr val="accent1">
                  <a:lumMod val="75000"/>
                </a:schemeClr>
              </a:solidFill>
              <a:ln>
                <a:noFill/>
              </a:ln>
              <a:effectLst/>
            </c:spPr>
            <c:extLst>
              <c:ext xmlns:c16="http://schemas.microsoft.com/office/drawing/2014/chart" uri="{C3380CC4-5D6E-409C-BE32-E72D297353CC}">
                <c16:uniqueId val="{0000001C-5CE0-4A0C-B388-A21B95D6704A}"/>
              </c:ext>
            </c:extLst>
          </c:dPt>
          <c:dPt>
            <c:idx val="13"/>
            <c:invertIfNegative val="0"/>
            <c:bubble3D val="0"/>
            <c:spPr>
              <a:solidFill>
                <a:schemeClr val="accent1">
                  <a:lumMod val="75000"/>
                </a:schemeClr>
              </a:solidFill>
              <a:ln>
                <a:noFill/>
              </a:ln>
              <a:effectLst/>
            </c:spPr>
            <c:extLst>
              <c:ext xmlns:c16="http://schemas.microsoft.com/office/drawing/2014/chart" uri="{C3380CC4-5D6E-409C-BE32-E72D297353CC}">
                <c16:uniqueId val="{0000001D-5CE0-4A0C-B388-A21B95D6704A}"/>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Too much other stuff going on </c:v>
                </c:pt>
                <c:pt idx="1">
                  <c:v>Needing to turn up to every game and training session</c:v>
                </c:pt>
                <c:pt idx="2">
                  <c:v>COVID caused too many disruptions</c:v>
                </c:pt>
                <c:pt idx="3">
                  <c:v>The time of day when games or training took place</c:v>
                </c:pt>
                <c:pt idx="4">
                  <c:v>My friends didn’t play or stopped playing</c:v>
                </c:pt>
                <c:pt idx="5">
                  <c:v>It got too competitive and not fun anymore</c:v>
                </c:pt>
                <c:pt idx="6">
                  <c:v>I was playing multiple sports and so had to drop one / some</c:v>
                </c:pt>
                <c:pt idx="7">
                  <c:v>The cost of taking part</c:v>
                </c:pt>
                <c:pt idx="8">
                  <c:v>Feeling like I wasn’t good enough</c:v>
                </c:pt>
                <c:pt idx="9">
                  <c:v>I didn’t feel like I was making progress in the sport</c:v>
                </c:pt>
                <c:pt idx="10">
                  <c:v>Amount of time required for games and training</c:v>
                </c:pt>
                <c:pt idx="11">
                  <c:v>I was doing the same things every week; it was getting boring</c:v>
                </c:pt>
                <c:pt idx="12">
                  <c:v>Lack of proper organisation</c:v>
                </c:pt>
                <c:pt idx="13">
                  <c:v>Having to travel to games or training</c:v>
                </c:pt>
              </c:strCache>
            </c:strRef>
          </c:cat>
          <c:val>
            <c:numRef>
              <c:f>Sheet1!$F$2:$F$15</c:f>
              <c:numCache>
                <c:formatCode>0%</c:formatCode>
                <c:ptCount val="14"/>
                <c:pt idx="0">
                  <c:v>0.17</c:v>
                </c:pt>
                <c:pt idx="1">
                  <c:v>0.35</c:v>
                </c:pt>
                <c:pt idx="2">
                  <c:v>0.41</c:v>
                </c:pt>
                <c:pt idx="3">
                  <c:v>0.36</c:v>
                </c:pt>
                <c:pt idx="4">
                  <c:v>0.3</c:v>
                </c:pt>
                <c:pt idx="5">
                  <c:v>0.3</c:v>
                </c:pt>
                <c:pt idx="6">
                  <c:v>0.36</c:v>
                </c:pt>
                <c:pt idx="7">
                  <c:v>0.39</c:v>
                </c:pt>
                <c:pt idx="8">
                  <c:v>0.31</c:v>
                </c:pt>
                <c:pt idx="9">
                  <c:v>0.3</c:v>
                </c:pt>
                <c:pt idx="10">
                  <c:v>0.31</c:v>
                </c:pt>
                <c:pt idx="11">
                  <c:v>0.36</c:v>
                </c:pt>
                <c:pt idx="12">
                  <c:v>0.35</c:v>
                </c:pt>
                <c:pt idx="13">
                  <c:v>0.37</c:v>
                </c:pt>
              </c:numCache>
            </c:numRef>
          </c:val>
          <c:extLst>
            <c:ext xmlns:c16="http://schemas.microsoft.com/office/drawing/2014/chart" uri="{C3380CC4-5D6E-409C-BE32-E72D297353CC}">
              <c16:uniqueId val="{00000018-5CE0-4A0C-B388-A21B95D6704A}"/>
            </c:ext>
          </c:extLst>
        </c:ser>
        <c:ser>
          <c:idx val="5"/>
          <c:order val="5"/>
          <c:tx>
            <c:strRef>
              <c:f>Sheet1!$G$1</c:f>
              <c:strCache>
                <c:ptCount val="1"/>
                <c:pt idx="0">
                  <c:v>Don't know</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Too much other stuff going on </c:v>
                </c:pt>
                <c:pt idx="1">
                  <c:v>Needing to turn up to every game and training session</c:v>
                </c:pt>
                <c:pt idx="2">
                  <c:v>COVID caused too many disruptions</c:v>
                </c:pt>
                <c:pt idx="3">
                  <c:v>The time of day when games or training took place</c:v>
                </c:pt>
                <c:pt idx="4">
                  <c:v>My friends didn’t play or stopped playing</c:v>
                </c:pt>
                <c:pt idx="5">
                  <c:v>It got too competitive and not fun anymore</c:v>
                </c:pt>
                <c:pt idx="6">
                  <c:v>I was playing multiple sports and so had to drop one / some</c:v>
                </c:pt>
                <c:pt idx="7">
                  <c:v>The cost of taking part</c:v>
                </c:pt>
                <c:pt idx="8">
                  <c:v>Feeling like I wasn’t good enough</c:v>
                </c:pt>
                <c:pt idx="9">
                  <c:v>I didn’t feel like I was making progress in the sport</c:v>
                </c:pt>
                <c:pt idx="10">
                  <c:v>Amount of time required for games and training</c:v>
                </c:pt>
                <c:pt idx="11">
                  <c:v>I was doing the same things every week; it was getting boring</c:v>
                </c:pt>
                <c:pt idx="12">
                  <c:v>Lack of proper organisation</c:v>
                </c:pt>
                <c:pt idx="13">
                  <c:v>Having to travel to games or training</c:v>
                </c:pt>
              </c:strCache>
            </c:strRef>
          </c:cat>
          <c:val>
            <c:numRef>
              <c:f>Sheet1!$G$2:$G$15</c:f>
              <c:numCache>
                <c:formatCode>0%</c:formatCode>
                <c:ptCount val="14"/>
                <c:pt idx="0">
                  <c:v>0.02</c:v>
                </c:pt>
                <c:pt idx="1">
                  <c:v>0.02</c:v>
                </c:pt>
                <c:pt idx="2">
                  <c:v>0.05</c:v>
                </c:pt>
                <c:pt idx="3">
                  <c:v>0.02</c:v>
                </c:pt>
                <c:pt idx="4">
                  <c:v>0.03</c:v>
                </c:pt>
                <c:pt idx="5">
                  <c:v>0.02</c:v>
                </c:pt>
                <c:pt idx="6">
                  <c:v>0.03</c:v>
                </c:pt>
                <c:pt idx="7">
                  <c:v>0.03</c:v>
                </c:pt>
                <c:pt idx="8">
                  <c:v>0.03</c:v>
                </c:pt>
                <c:pt idx="9">
                  <c:v>0.05</c:v>
                </c:pt>
                <c:pt idx="10">
                  <c:v>0.03</c:v>
                </c:pt>
                <c:pt idx="11">
                  <c:v>0.02</c:v>
                </c:pt>
                <c:pt idx="12">
                  <c:v>0.03</c:v>
                </c:pt>
                <c:pt idx="13">
                  <c:v>0.04</c:v>
                </c:pt>
              </c:numCache>
            </c:numRef>
          </c:val>
          <c:extLst>
            <c:ext xmlns:c16="http://schemas.microsoft.com/office/drawing/2014/chart" uri="{C3380CC4-5D6E-409C-BE32-E72D297353CC}">
              <c16:uniqueId val="{00000019-5CE0-4A0C-B388-A21B95D6704A}"/>
            </c:ext>
          </c:extLst>
        </c:ser>
        <c:dLbls>
          <c:showLegendKey val="0"/>
          <c:showVal val="0"/>
          <c:showCatName val="0"/>
          <c:showSerName val="0"/>
          <c:showPercent val="0"/>
          <c:showBubbleSize val="0"/>
        </c:dLbls>
        <c:gapWidth val="80"/>
        <c:overlap val="100"/>
        <c:axId val="1003516207"/>
        <c:axId val="1009763311"/>
      </c:barChart>
      <c:catAx>
        <c:axId val="1003516207"/>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09763311"/>
        <c:crosses val="autoZero"/>
        <c:auto val="1"/>
        <c:lblAlgn val="ctr"/>
        <c:lblOffset val="0"/>
        <c:noMultiLvlLbl val="0"/>
      </c:catAx>
      <c:valAx>
        <c:axId val="1009763311"/>
        <c:scaling>
          <c:orientation val="minMax"/>
          <c:max val="1"/>
          <c:min val="0"/>
        </c:scaling>
        <c:delete val="1"/>
        <c:axPos val="l"/>
        <c:numFmt formatCode="0%" sourceLinked="1"/>
        <c:majorTickMark val="out"/>
        <c:minorTickMark val="none"/>
        <c:tickLblPos val="nextTo"/>
        <c:crossAx val="10035162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200746227152804E-2"/>
          <c:y val="4.6903463500703395E-2"/>
          <c:w val="0.81080380711398481"/>
          <c:h val="0.71061855635201854"/>
        </c:manualLayout>
      </c:layout>
      <c:barChart>
        <c:barDir val="col"/>
        <c:grouping val="percentStacked"/>
        <c:varyColors val="0"/>
        <c:ser>
          <c:idx val="0"/>
          <c:order val="0"/>
          <c:tx>
            <c:strRef>
              <c:f>Sheet1!$B$1</c:f>
              <c:strCache>
                <c:ptCount val="1"/>
                <c:pt idx="0">
                  <c:v>5 - Extremely important</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Worrying that I’d do something wrong / embarrassing</c:v>
                </c:pt>
                <c:pt idx="1">
                  <c:v>Our team didn’t have a proper coach</c:v>
                </c:pt>
                <c:pt idx="2">
                  <c:v>A lack of fairness or transparency</c:v>
                </c:pt>
                <c:pt idx="3">
                  <c:v>Parents / whānau weren’t supportive / encouraging</c:v>
                </c:pt>
                <c:pt idx="4">
                  <c:v>Having to play outdoor sports in all weather conditions</c:v>
                </c:pt>
                <c:pt idx="5">
                  <c:v>I stopped playing due to COVID</c:v>
                </c:pt>
                <c:pt idx="6">
                  <c:v>Injured / worried about getting injured</c:v>
                </c:pt>
                <c:pt idx="7">
                  <c:v>The standard of the facilities inc. changing rooms</c:v>
                </c:pt>
                <c:pt idx="8">
                  <c:v>Lack of referees or officials</c:v>
                </c:pt>
                <c:pt idx="9">
                  <c:v>I didn’t get on with my team-mates</c:v>
                </c:pt>
                <c:pt idx="10">
                  <c:v>The pitch / playing surfaces</c:v>
                </c:pt>
                <c:pt idx="11">
                  <c:v>The length of the season was too long</c:v>
                </c:pt>
                <c:pt idx="12">
                  <c:v>Carrying around the equipment needed</c:v>
                </c:pt>
                <c:pt idx="13">
                  <c:v>The uniform I had to wear</c:v>
                </c:pt>
              </c:strCache>
            </c:strRef>
          </c:cat>
          <c:val>
            <c:numRef>
              <c:f>Sheet1!$B$2:$B$15</c:f>
              <c:numCache>
                <c:formatCode>0%</c:formatCode>
                <c:ptCount val="14"/>
                <c:pt idx="0">
                  <c:v>0.06</c:v>
                </c:pt>
                <c:pt idx="1">
                  <c:v>0.09</c:v>
                </c:pt>
                <c:pt idx="2">
                  <c:v>7.0000000000000007E-2</c:v>
                </c:pt>
                <c:pt idx="3">
                  <c:v>0.06</c:v>
                </c:pt>
                <c:pt idx="4">
                  <c:v>0.04</c:v>
                </c:pt>
                <c:pt idx="5">
                  <c:v>0.08</c:v>
                </c:pt>
                <c:pt idx="6">
                  <c:v>0.08</c:v>
                </c:pt>
                <c:pt idx="7">
                  <c:v>0.05</c:v>
                </c:pt>
                <c:pt idx="8">
                  <c:v>0.04</c:v>
                </c:pt>
                <c:pt idx="9">
                  <c:v>0.04</c:v>
                </c:pt>
                <c:pt idx="10">
                  <c:v>0.04</c:v>
                </c:pt>
                <c:pt idx="11">
                  <c:v>0.03</c:v>
                </c:pt>
                <c:pt idx="12">
                  <c:v>0.02</c:v>
                </c:pt>
                <c:pt idx="13">
                  <c:v>0.03</c:v>
                </c:pt>
              </c:numCache>
            </c:numRef>
          </c:val>
          <c:extLst>
            <c:ext xmlns:c16="http://schemas.microsoft.com/office/drawing/2014/chart" uri="{C3380CC4-5D6E-409C-BE32-E72D297353CC}">
              <c16:uniqueId val="{00000000-5CE0-4A0C-B388-A21B95D6704A}"/>
            </c:ext>
          </c:extLst>
        </c:ser>
        <c:ser>
          <c:idx val="1"/>
          <c:order val="1"/>
          <c:tx>
            <c:strRef>
              <c:f>Sheet1!$C$1</c:f>
              <c:strCache>
                <c:ptCount val="1"/>
                <c:pt idx="0">
                  <c:v>4</c:v>
                </c:pt>
              </c:strCache>
            </c:strRef>
          </c:tx>
          <c:spPr>
            <a:solidFill>
              <a:schemeClr val="bg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Worrying that I’d do something wrong / embarrassing</c:v>
                </c:pt>
                <c:pt idx="1">
                  <c:v>Our team didn’t have a proper coach</c:v>
                </c:pt>
                <c:pt idx="2">
                  <c:v>A lack of fairness or transparency</c:v>
                </c:pt>
                <c:pt idx="3">
                  <c:v>Parents / whānau weren’t supportive / encouraging</c:v>
                </c:pt>
                <c:pt idx="4">
                  <c:v>Having to play outdoor sports in all weather conditions</c:v>
                </c:pt>
                <c:pt idx="5">
                  <c:v>I stopped playing due to COVID</c:v>
                </c:pt>
                <c:pt idx="6">
                  <c:v>Injured / worried about getting injured</c:v>
                </c:pt>
                <c:pt idx="7">
                  <c:v>The standard of the facilities inc. changing rooms</c:v>
                </c:pt>
                <c:pt idx="8">
                  <c:v>Lack of referees or officials</c:v>
                </c:pt>
                <c:pt idx="9">
                  <c:v>I didn’t get on with my team-mates</c:v>
                </c:pt>
                <c:pt idx="10">
                  <c:v>The pitch / playing surfaces</c:v>
                </c:pt>
                <c:pt idx="11">
                  <c:v>The length of the season was too long</c:v>
                </c:pt>
                <c:pt idx="12">
                  <c:v>Carrying around the equipment needed</c:v>
                </c:pt>
                <c:pt idx="13">
                  <c:v>The uniform I had to wear</c:v>
                </c:pt>
              </c:strCache>
            </c:strRef>
          </c:cat>
          <c:val>
            <c:numRef>
              <c:f>Sheet1!$C$2:$C$15</c:f>
              <c:numCache>
                <c:formatCode>0%</c:formatCode>
                <c:ptCount val="14"/>
                <c:pt idx="0">
                  <c:v>0.13</c:v>
                </c:pt>
                <c:pt idx="1">
                  <c:v>0.09</c:v>
                </c:pt>
                <c:pt idx="2">
                  <c:v>0.1</c:v>
                </c:pt>
                <c:pt idx="3">
                  <c:v>0.1</c:v>
                </c:pt>
                <c:pt idx="4">
                  <c:v>0.11</c:v>
                </c:pt>
                <c:pt idx="5">
                  <c:v>0.08</c:v>
                </c:pt>
                <c:pt idx="6">
                  <c:v>0.08</c:v>
                </c:pt>
                <c:pt idx="7">
                  <c:v>0.09</c:v>
                </c:pt>
                <c:pt idx="8">
                  <c:v>0.09</c:v>
                </c:pt>
                <c:pt idx="9">
                  <c:v>0.09</c:v>
                </c:pt>
                <c:pt idx="10">
                  <c:v>7.0000000000000007E-2</c:v>
                </c:pt>
                <c:pt idx="11">
                  <c:v>0.06</c:v>
                </c:pt>
                <c:pt idx="12">
                  <c:v>0.08</c:v>
                </c:pt>
                <c:pt idx="13">
                  <c:v>0.05</c:v>
                </c:pt>
              </c:numCache>
            </c:numRef>
          </c:val>
          <c:extLst>
            <c:ext xmlns:c16="http://schemas.microsoft.com/office/drawing/2014/chart" uri="{C3380CC4-5D6E-409C-BE32-E72D297353CC}">
              <c16:uniqueId val="{00000001-5CE0-4A0C-B388-A21B95D6704A}"/>
            </c:ext>
          </c:extLst>
        </c:ser>
        <c:ser>
          <c:idx val="2"/>
          <c:order val="2"/>
          <c:tx>
            <c:strRef>
              <c:f>Sheet1!$D$1</c:f>
              <c:strCache>
                <c:ptCount val="1"/>
                <c:pt idx="0">
                  <c:v>3</c:v>
                </c:pt>
              </c:strCache>
            </c:strRef>
          </c:tx>
          <c:spPr>
            <a:solidFill>
              <a:schemeClr val="tx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Worrying that I’d do something wrong / embarrassing</c:v>
                </c:pt>
                <c:pt idx="1">
                  <c:v>Our team didn’t have a proper coach</c:v>
                </c:pt>
                <c:pt idx="2">
                  <c:v>A lack of fairness or transparency</c:v>
                </c:pt>
                <c:pt idx="3">
                  <c:v>Parents / whānau weren’t supportive / encouraging</c:v>
                </c:pt>
                <c:pt idx="4">
                  <c:v>Having to play outdoor sports in all weather conditions</c:v>
                </c:pt>
                <c:pt idx="5">
                  <c:v>I stopped playing due to COVID</c:v>
                </c:pt>
                <c:pt idx="6">
                  <c:v>Injured / worried about getting injured</c:v>
                </c:pt>
                <c:pt idx="7">
                  <c:v>The standard of the facilities inc. changing rooms</c:v>
                </c:pt>
                <c:pt idx="8">
                  <c:v>Lack of referees or officials</c:v>
                </c:pt>
                <c:pt idx="9">
                  <c:v>I didn’t get on with my team-mates</c:v>
                </c:pt>
                <c:pt idx="10">
                  <c:v>The pitch / playing surfaces</c:v>
                </c:pt>
                <c:pt idx="11">
                  <c:v>The length of the season was too long</c:v>
                </c:pt>
                <c:pt idx="12">
                  <c:v>Carrying around the equipment needed</c:v>
                </c:pt>
                <c:pt idx="13">
                  <c:v>The uniform I had to wear</c:v>
                </c:pt>
              </c:strCache>
            </c:strRef>
          </c:cat>
          <c:val>
            <c:numRef>
              <c:f>Sheet1!$D$2:$D$15</c:f>
              <c:numCache>
                <c:formatCode>0%</c:formatCode>
                <c:ptCount val="14"/>
                <c:pt idx="0">
                  <c:v>0.21</c:v>
                </c:pt>
                <c:pt idx="1">
                  <c:v>0.23</c:v>
                </c:pt>
                <c:pt idx="2">
                  <c:v>0.22</c:v>
                </c:pt>
                <c:pt idx="3">
                  <c:v>0.1</c:v>
                </c:pt>
                <c:pt idx="4">
                  <c:v>0.19</c:v>
                </c:pt>
                <c:pt idx="5">
                  <c:v>0.18</c:v>
                </c:pt>
                <c:pt idx="6">
                  <c:v>0.16</c:v>
                </c:pt>
                <c:pt idx="7">
                  <c:v>0.15</c:v>
                </c:pt>
                <c:pt idx="8">
                  <c:v>0.17</c:v>
                </c:pt>
                <c:pt idx="9">
                  <c:v>0.17</c:v>
                </c:pt>
                <c:pt idx="10">
                  <c:v>0.18</c:v>
                </c:pt>
                <c:pt idx="11">
                  <c:v>0.21</c:v>
                </c:pt>
                <c:pt idx="12">
                  <c:v>0.14000000000000001</c:v>
                </c:pt>
                <c:pt idx="13">
                  <c:v>0.12</c:v>
                </c:pt>
              </c:numCache>
            </c:numRef>
          </c:val>
          <c:extLst>
            <c:ext xmlns:c16="http://schemas.microsoft.com/office/drawing/2014/chart" uri="{C3380CC4-5D6E-409C-BE32-E72D297353CC}">
              <c16:uniqueId val="{00000002-5CE0-4A0C-B388-A21B95D6704A}"/>
            </c:ext>
          </c:extLst>
        </c:ser>
        <c:ser>
          <c:idx val="3"/>
          <c:order val="3"/>
          <c:tx>
            <c:strRef>
              <c:f>Sheet1!$E$1</c:f>
              <c:strCache>
                <c:ptCount val="1"/>
                <c:pt idx="0">
                  <c:v>2</c:v>
                </c:pt>
              </c:strCache>
            </c:strRef>
          </c:tx>
          <c:spPr>
            <a:solidFill>
              <a:srgbClr val="00BED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Worrying that I’d do something wrong / embarrassing</c:v>
                </c:pt>
                <c:pt idx="1">
                  <c:v>Our team didn’t have a proper coach</c:v>
                </c:pt>
                <c:pt idx="2">
                  <c:v>A lack of fairness or transparency</c:v>
                </c:pt>
                <c:pt idx="3">
                  <c:v>Parents / whānau weren’t supportive / encouraging</c:v>
                </c:pt>
                <c:pt idx="4">
                  <c:v>Having to play outdoor sports in all weather conditions</c:v>
                </c:pt>
                <c:pt idx="5">
                  <c:v>I stopped playing due to COVID</c:v>
                </c:pt>
                <c:pt idx="6">
                  <c:v>Injured / worried about getting injured</c:v>
                </c:pt>
                <c:pt idx="7">
                  <c:v>The standard of the facilities inc. changing rooms</c:v>
                </c:pt>
                <c:pt idx="8">
                  <c:v>Lack of referees or officials</c:v>
                </c:pt>
                <c:pt idx="9">
                  <c:v>I didn’t get on with my team-mates</c:v>
                </c:pt>
                <c:pt idx="10">
                  <c:v>The pitch / playing surfaces</c:v>
                </c:pt>
                <c:pt idx="11">
                  <c:v>The length of the season was too long</c:v>
                </c:pt>
                <c:pt idx="12">
                  <c:v>Carrying around the equipment needed</c:v>
                </c:pt>
                <c:pt idx="13">
                  <c:v>The uniform I had to wear</c:v>
                </c:pt>
              </c:strCache>
            </c:strRef>
          </c:cat>
          <c:val>
            <c:numRef>
              <c:f>Sheet1!$E$2:$E$15</c:f>
              <c:numCache>
                <c:formatCode>0%</c:formatCode>
                <c:ptCount val="14"/>
                <c:pt idx="0">
                  <c:v>0.21</c:v>
                </c:pt>
                <c:pt idx="1">
                  <c:v>0.18</c:v>
                </c:pt>
                <c:pt idx="2">
                  <c:v>0.23</c:v>
                </c:pt>
                <c:pt idx="3">
                  <c:v>0.16</c:v>
                </c:pt>
                <c:pt idx="4">
                  <c:v>0.19</c:v>
                </c:pt>
                <c:pt idx="5">
                  <c:v>0.16</c:v>
                </c:pt>
                <c:pt idx="6">
                  <c:v>0.21</c:v>
                </c:pt>
                <c:pt idx="7">
                  <c:v>0.24</c:v>
                </c:pt>
                <c:pt idx="8">
                  <c:v>0.21</c:v>
                </c:pt>
                <c:pt idx="9">
                  <c:v>0.24</c:v>
                </c:pt>
                <c:pt idx="10">
                  <c:v>0.2</c:v>
                </c:pt>
                <c:pt idx="11">
                  <c:v>0.22</c:v>
                </c:pt>
                <c:pt idx="12">
                  <c:v>0.19</c:v>
                </c:pt>
                <c:pt idx="13">
                  <c:v>0.18</c:v>
                </c:pt>
              </c:numCache>
            </c:numRef>
          </c:val>
          <c:extLst>
            <c:ext xmlns:c16="http://schemas.microsoft.com/office/drawing/2014/chart" uri="{C3380CC4-5D6E-409C-BE32-E72D297353CC}">
              <c16:uniqueId val="{00000003-5CE0-4A0C-B388-A21B95D6704A}"/>
            </c:ext>
          </c:extLst>
        </c:ser>
        <c:ser>
          <c:idx val="4"/>
          <c:order val="4"/>
          <c:tx>
            <c:strRef>
              <c:f>Sheet1!$F$1</c:f>
              <c:strCache>
                <c:ptCount val="1"/>
                <c:pt idx="0">
                  <c:v>1 - Not at all important</c:v>
                </c:pt>
              </c:strCache>
            </c:strRef>
          </c:tx>
          <c:spPr>
            <a:solidFill>
              <a:schemeClr val="accent5">
                <a:lumMod val="75000"/>
              </a:schemeClr>
            </a:solidFill>
            <a:ln>
              <a:noFill/>
            </a:ln>
            <a:effectLst/>
          </c:spPr>
          <c:invertIfNegative val="0"/>
          <c:dPt>
            <c:idx val="0"/>
            <c:invertIfNegative val="0"/>
            <c:bubble3D val="0"/>
            <c:spPr>
              <a:solidFill>
                <a:srgbClr val="007C8A"/>
              </a:solidFill>
              <a:ln>
                <a:noFill/>
              </a:ln>
              <a:effectLst/>
            </c:spPr>
            <c:extLst>
              <c:ext xmlns:c16="http://schemas.microsoft.com/office/drawing/2014/chart" uri="{C3380CC4-5D6E-409C-BE32-E72D297353CC}">
                <c16:uniqueId val="{00000005-5CE0-4A0C-B388-A21B95D6704A}"/>
              </c:ext>
            </c:extLst>
          </c:dPt>
          <c:dPt>
            <c:idx val="1"/>
            <c:invertIfNegative val="0"/>
            <c:bubble3D val="0"/>
            <c:spPr>
              <a:solidFill>
                <a:srgbClr val="007C8A"/>
              </a:solidFill>
              <a:ln>
                <a:noFill/>
              </a:ln>
              <a:effectLst/>
            </c:spPr>
            <c:extLst>
              <c:ext xmlns:c16="http://schemas.microsoft.com/office/drawing/2014/chart" uri="{C3380CC4-5D6E-409C-BE32-E72D297353CC}">
                <c16:uniqueId val="{00000007-5CE0-4A0C-B388-A21B95D6704A}"/>
              </c:ext>
            </c:extLst>
          </c:dPt>
          <c:dPt>
            <c:idx val="2"/>
            <c:invertIfNegative val="0"/>
            <c:bubble3D val="0"/>
            <c:spPr>
              <a:solidFill>
                <a:srgbClr val="007C8A"/>
              </a:solidFill>
              <a:ln>
                <a:noFill/>
              </a:ln>
              <a:effectLst/>
            </c:spPr>
            <c:extLst>
              <c:ext xmlns:c16="http://schemas.microsoft.com/office/drawing/2014/chart" uri="{C3380CC4-5D6E-409C-BE32-E72D297353CC}">
                <c16:uniqueId val="{00000009-5CE0-4A0C-B388-A21B95D6704A}"/>
              </c:ext>
            </c:extLst>
          </c:dPt>
          <c:dPt>
            <c:idx val="3"/>
            <c:invertIfNegative val="0"/>
            <c:bubble3D val="0"/>
            <c:spPr>
              <a:solidFill>
                <a:srgbClr val="007C8A"/>
              </a:solidFill>
              <a:ln>
                <a:noFill/>
              </a:ln>
              <a:effectLst/>
            </c:spPr>
            <c:extLst>
              <c:ext xmlns:c16="http://schemas.microsoft.com/office/drawing/2014/chart" uri="{C3380CC4-5D6E-409C-BE32-E72D297353CC}">
                <c16:uniqueId val="{0000000B-5CE0-4A0C-B388-A21B95D6704A}"/>
              </c:ext>
            </c:extLst>
          </c:dPt>
          <c:dPt>
            <c:idx val="4"/>
            <c:invertIfNegative val="0"/>
            <c:bubble3D val="0"/>
            <c:spPr>
              <a:solidFill>
                <a:srgbClr val="007C8A"/>
              </a:solidFill>
              <a:ln>
                <a:noFill/>
              </a:ln>
              <a:effectLst/>
            </c:spPr>
            <c:extLst>
              <c:ext xmlns:c16="http://schemas.microsoft.com/office/drawing/2014/chart" uri="{C3380CC4-5D6E-409C-BE32-E72D297353CC}">
                <c16:uniqueId val="{0000000D-5CE0-4A0C-B388-A21B95D6704A}"/>
              </c:ext>
            </c:extLst>
          </c:dPt>
          <c:dPt>
            <c:idx val="5"/>
            <c:invertIfNegative val="0"/>
            <c:bubble3D val="0"/>
            <c:spPr>
              <a:solidFill>
                <a:srgbClr val="007C8A"/>
              </a:solidFill>
              <a:ln>
                <a:noFill/>
              </a:ln>
              <a:effectLst/>
            </c:spPr>
            <c:extLst>
              <c:ext xmlns:c16="http://schemas.microsoft.com/office/drawing/2014/chart" uri="{C3380CC4-5D6E-409C-BE32-E72D297353CC}">
                <c16:uniqueId val="{0000000F-5CE0-4A0C-B388-A21B95D6704A}"/>
              </c:ext>
            </c:extLst>
          </c:dPt>
          <c:dPt>
            <c:idx val="6"/>
            <c:invertIfNegative val="0"/>
            <c:bubble3D val="0"/>
            <c:spPr>
              <a:solidFill>
                <a:srgbClr val="007C8A"/>
              </a:solidFill>
              <a:ln>
                <a:noFill/>
              </a:ln>
              <a:effectLst/>
            </c:spPr>
            <c:extLst>
              <c:ext xmlns:c16="http://schemas.microsoft.com/office/drawing/2014/chart" uri="{C3380CC4-5D6E-409C-BE32-E72D297353CC}">
                <c16:uniqueId val="{00000011-5CE0-4A0C-B388-A21B95D6704A}"/>
              </c:ext>
            </c:extLst>
          </c:dPt>
          <c:dPt>
            <c:idx val="7"/>
            <c:invertIfNegative val="0"/>
            <c:bubble3D val="0"/>
            <c:spPr>
              <a:solidFill>
                <a:srgbClr val="007C8A"/>
              </a:solidFill>
              <a:ln>
                <a:noFill/>
              </a:ln>
              <a:effectLst/>
            </c:spPr>
            <c:extLst>
              <c:ext xmlns:c16="http://schemas.microsoft.com/office/drawing/2014/chart" uri="{C3380CC4-5D6E-409C-BE32-E72D297353CC}">
                <c16:uniqueId val="{00000013-5CE0-4A0C-B388-A21B95D6704A}"/>
              </c:ext>
            </c:extLst>
          </c:dPt>
          <c:dPt>
            <c:idx val="8"/>
            <c:invertIfNegative val="0"/>
            <c:bubble3D val="0"/>
            <c:spPr>
              <a:solidFill>
                <a:srgbClr val="007C8A"/>
              </a:solidFill>
              <a:ln>
                <a:noFill/>
              </a:ln>
              <a:effectLst/>
            </c:spPr>
            <c:extLst>
              <c:ext xmlns:c16="http://schemas.microsoft.com/office/drawing/2014/chart" uri="{C3380CC4-5D6E-409C-BE32-E72D297353CC}">
                <c16:uniqueId val="{00000015-5CE0-4A0C-B388-A21B95D6704A}"/>
              </c:ext>
            </c:extLst>
          </c:dPt>
          <c:dPt>
            <c:idx val="9"/>
            <c:invertIfNegative val="0"/>
            <c:bubble3D val="0"/>
            <c:spPr>
              <a:solidFill>
                <a:srgbClr val="007C8A"/>
              </a:solidFill>
              <a:ln>
                <a:noFill/>
              </a:ln>
              <a:effectLst/>
            </c:spPr>
            <c:extLst>
              <c:ext xmlns:c16="http://schemas.microsoft.com/office/drawing/2014/chart" uri="{C3380CC4-5D6E-409C-BE32-E72D297353CC}">
                <c16:uniqueId val="{00000017-5CE0-4A0C-B388-A21B95D6704A}"/>
              </c:ext>
            </c:extLst>
          </c:dPt>
          <c:dPt>
            <c:idx val="10"/>
            <c:invertIfNegative val="0"/>
            <c:bubble3D val="0"/>
            <c:spPr>
              <a:solidFill>
                <a:schemeClr val="accent1">
                  <a:lumMod val="75000"/>
                </a:schemeClr>
              </a:solidFill>
              <a:ln>
                <a:noFill/>
              </a:ln>
              <a:effectLst/>
            </c:spPr>
            <c:extLst>
              <c:ext xmlns:c16="http://schemas.microsoft.com/office/drawing/2014/chart" uri="{C3380CC4-5D6E-409C-BE32-E72D297353CC}">
                <c16:uniqueId val="{00000000-C353-4AD3-87B8-F0935E103023}"/>
              </c:ext>
            </c:extLst>
          </c:dPt>
          <c:dPt>
            <c:idx val="11"/>
            <c:invertIfNegative val="0"/>
            <c:bubble3D val="0"/>
            <c:spPr>
              <a:solidFill>
                <a:schemeClr val="accent1">
                  <a:lumMod val="75000"/>
                </a:schemeClr>
              </a:solidFill>
              <a:ln>
                <a:noFill/>
              </a:ln>
              <a:effectLst/>
            </c:spPr>
            <c:extLst>
              <c:ext xmlns:c16="http://schemas.microsoft.com/office/drawing/2014/chart" uri="{C3380CC4-5D6E-409C-BE32-E72D297353CC}">
                <c16:uniqueId val="{00000001-C353-4AD3-87B8-F0935E103023}"/>
              </c:ext>
            </c:extLst>
          </c:dPt>
          <c:dPt>
            <c:idx val="12"/>
            <c:invertIfNegative val="0"/>
            <c:bubble3D val="0"/>
            <c:spPr>
              <a:solidFill>
                <a:schemeClr val="accent1">
                  <a:lumMod val="75000"/>
                </a:schemeClr>
              </a:solidFill>
              <a:ln>
                <a:noFill/>
              </a:ln>
              <a:effectLst/>
            </c:spPr>
            <c:extLst>
              <c:ext xmlns:c16="http://schemas.microsoft.com/office/drawing/2014/chart" uri="{C3380CC4-5D6E-409C-BE32-E72D297353CC}">
                <c16:uniqueId val="{00000002-C353-4AD3-87B8-F0935E103023}"/>
              </c:ext>
            </c:extLst>
          </c:dPt>
          <c:dPt>
            <c:idx val="13"/>
            <c:invertIfNegative val="0"/>
            <c:bubble3D val="0"/>
            <c:spPr>
              <a:solidFill>
                <a:schemeClr val="accent1">
                  <a:lumMod val="75000"/>
                </a:schemeClr>
              </a:solidFill>
              <a:ln>
                <a:noFill/>
              </a:ln>
              <a:effectLst/>
            </c:spPr>
            <c:extLst>
              <c:ext xmlns:c16="http://schemas.microsoft.com/office/drawing/2014/chart" uri="{C3380CC4-5D6E-409C-BE32-E72D297353CC}">
                <c16:uniqueId val="{00000003-C353-4AD3-87B8-F0935E103023}"/>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Worrying that I’d do something wrong / embarrassing</c:v>
                </c:pt>
                <c:pt idx="1">
                  <c:v>Our team didn’t have a proper coach</c:v>
                </c:pt>
                <c:pt idx="2">
                  <c:v>A lack of fairness or transparency</c:v>
                </c:pt>
                <c:pt idx="3">
                  <c:v>Parents / whānau weren’t supportive / encouraging</c:v>
                </c:pt>
                <c:pt idx="4">
                  <c:v>Having to play outdoor sports in all weather conditions</c:v>
                </c:pt>
                <c:pt idx="5">
                  <c:v>I stopped playing due to COVID</c:v>
                </c:pt>
                <c:pt idx="6">
                  <c:v>Injured / worried about getting injured</c:v>
                </c:pt>
                <c:pt idx="7">
                  <c:v>The standard of the facilities inc. changing rooms</c:v>
                </c:pt>
                <c:pt idx="8">
                  <c:v>Lack of referees or officials</c:v>
                </c:pt>
                <c:pt idx="9">
                  <c:v>I didn’t get on with my team-mates</c:v>
                </c:pt>
                <c:pt idx="10">
                  <c:v>The pitch / playing surfaces</c:v>
                </c:pt>
                <c:pt idx="11">
                  <c:v>The length of the season was too long</c:v>
                </c:pt>
                <c:pt idx="12">
                  <c:v>Carrying around the equipment needed</c:v>
                </c:pt>
                <c:pt idx="13">
                  <c:v>The uniform I had to wear</c:v>
                </c:pt>
              </c:strCache>
            </c:strRef>
          </c:cat>
          <c:val>
            <c:numRef>
              <c:f>Sheet1!$F$2:$F$15</c:f>
              <c:numCache>
                <c:formatCode>0%</c:formatCode>
                <c:ptCount val="14"/>
                <c:pt idx="0">
                  <c:v>0.35</c:v>
                </c:pt>
                <c:pt idx="1">
                  <c:v>0.37</c:v>
                </c:pt>
                <c:pt idx="2">
                  <c:v>0.33</c:v>
                </c:pt>
                <c:pt idx="3">
                  <c:v>0.52</c:v>
                </c:pt>
                <c:pt idx="4">
                  <c:v>0.43</c:v>
                </c:pt>
                <c:pt idx="5">
                  <c:v>0.47</c:v>
                </c:pt>
                <c:pt idx="6">
                  <c:v>0.44</c:v>
                </c:pt>
                <c:pt idx="7">
                  <c:v>0.44</c:v>
                </c:pt>
                <c:pt idx="8">
                  <c:v>0.44</c:v>
                </c:pt>
                <c:pt idx="9">
                  <c:v>0.43</c:v>
                </c:pt>
                <c:pt idx="10">
                  <c:v>0.47</c:v>
                </c:pt>
                <c:pt idx="11">
                  <c:v>0.44</c:v>
                </c:pt>
                <c:pt idx="12">
                  <c:v>0.53</c:v>
                </c:pt>
                <c:pt idx="13">
                  <c:v>0.6</c:v>
                </c:pt>
              </c:numCache>
            </c:numRef>
          </c:val>
          <c:extLst>
            <c:ext xmlns:c16="http://schemas.microsoft.com/office/drawing/2014/chart" uri="{C3380CC4-5D6E-409C-BE32-E72D297353CC}">
              <c16:uniqueId val="{00000018-5CE0-4A0C-B388-A21B95D6704A}"/>
            </c:ext>
          </c:extLst>
        </c:ser>
        <c:ser>
          <c:idx val="5"/>
          <c:order val="5"/>
          <c:tx>
            <c:strRef>
              <c:f>Sheet1!$G$1</c:f>
              <c:strCache>
                <c:ptCount val="1"/>
                <c:pt idx="0">
                  <c:v>Don't know</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Worrying that I’d do something wrong / embarrassing</c:v>
                </c:pt>
                <c:pt idx="1">
                  <c:v>Our team didn’t have a proper coach</c:v>
                </c:pt>
                <c:pt idx="2">
                  <c:v>A lack of fairness or transparency</c:v>
                </c:pt>
                <c:pt idx="3">
                  <c:v>Parents / whānau weren’t supportive / encouraging</c:v>
                </c:pt>
                <c:pt idx="4">
                  <c:v>Having to play outdoor sports in all weather conditions</c:v>
                </c:pt>
                <c:pt idx="5">
                  <c:v>I stopped playing due to COVID</c:v>
                </c:pt>
                <c:pt idx="6">
                  <c:v>Injured / worried about getting injured</c:v>
                </c:pt>
                <c:pt idx="7">
                  <c:v>The standard of the facilities inc. changing rooms</c:v>
                </c:pt>
                <c:pt idx="8">
                  <c:v>Lack of referees or officials</c:v>
                </c:pt>
                <c:pt idx="9">
                  <c:v>I didn’t get on with my team-mates</c:v>
                </c:pt>
                <c:pt idx="10">
                  <c:v>The pitch / playing surfaces</c:v>
                </c:pt>
                <c:pt idx="11">
                  <c:v>The length of the season was too long</c:v>
                </c:pt>
                <c:pt idx="12">
                  <c:v>Carrying around the equipment needed</c:v>
                </c:pt>
                <c:pt idx="13">
                  <c:v>The uniform I had to wear</c:v>
                </c:pt>
              </c:strCache>
            </c:strRef>
          </c:cat>
          <c:val>
            <c:numRef>
              <c:f>Sheet1!$G$2:$G$15</c:f>
              <c:numCache>
                <c:formatCode>0%</c:formatCode>
                <c:ptCount val="14"/>
                <c:pt idx="0">
                  <c:v>0.03</c:v>
                </c:pt>
                <c:pt idx="1">
                  <c:v>0.03</c:v>
                </c:pt>
                <c:pt idx="2">
                  <c:v>0.04</c:v>
                </c:pt>
                <c:pt idx="3">
                  <c:v>0.05</c:v>
                </c:pt>
                <c:pt idx="4">
                  <c:v>0.04</c:v>
                </c:pt>
                <c:pt idx="5">
                  <c:v>0.04</c:v>
                </c:pt>
                <c:pt idx="6">
                  <c:v>0.03</c:v>
                </c:pt>
                <c:pt idx="7">
                  <c:v>0.03</c:v>
                </c:pt>
                <c:pt idx="8">
                  <c:v>0.05</c:v>
                </c:pt>
                <c:pt idx="9">
                  <c:v>0.03</c:v>
                </c:pt>
                <c:pt idx="10">
                  <c:v>0.04</c:v>
                </c:pt>
                <c:pt idx="11">
                  <c:v>0.03</c:v>
                </c:pt>
                <c:pt idx="12">
                  <c:v>0.04</c:v>
                </c:pt>
                <c:pt idx="13">
                  <c:v>0.03</c:v>
                </c:pt>
              </c:numCache>
            </c:numRef>
          </c:val>
          <c:extLst>
            <c:ext xmlns:c16="http://schemas.microsoft.com/office/drawing/2014/chart" uri="{C3380CC4-5D6E-409C-BE32-E72D297353CC}">
              <c16:uniqueId val="{00000019-5CE0-4A0C-B388-A21B95D6704A}"/>
            </c:ext>
          </c:extLst>
        </c:ser>
        <c:dLbls>
          <c:showLegendKey val="0"/>
          <c:showVal val="0"/>
          <c:showCatName val="0"/>
          <c:showSerName val="0"/>
          <c:showPercent val="0"/>
          <c:showBubbleSize val="0"/>
        </c:dLbls>
        <c:gapWidth val="80"/>
        <c:overlap val="100"/>
        <c:axId val="1003516207"/>
        <c:axId val="1009763311"/>
      </c:barChart>
      <c:catAx>
        <c:axId val="1003516207"/>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09763311"/>
        <c:crosses val="autoZero"/>
        <c:auto val="1"/>
        <c:lblAlgn val="ctr"/>
        <c:lblOffset val="0"/>
        <c:noMultiLvlLbl val="0"/>
      </c:catAx>
      <c:valAx>
        <c:axId val="1009763311"/>
        <c:scaling>
          <c:orientation val="minMax"/>
          <c:max val="1"/>
          <c:min val="0"/>
        </c:scaling>
        <c:delete val="1"/>
        <c:axPos val="l"/>
        <c:numFmt formatCode="0%" sourceLinked="1"/>
        <c:majorTickMark val="out"/>
        <c:minorTickMark val="none"/>
        <c:tickLblPos val="nextTo"/>
        <c:crossAx val="1003516207"/>
        <c:crosses val="autoZero"/>
        <c:crossBetween val="between"/>
      </c:valAx>
      <c:spPr>
        <a:noFill/>
        <a:ln>
          <a:noFill/>
        </a:ln>
        <a:effectLst/>
      </c:spPr>
    </c:plotArea>
    <c:legend>
      <c:legendPos val="b"/>
      <c:layout>
        <c:manualLayout>
          <c:xMode val="edge"/>
          <c:yMode val="edge"/>
          <c:x val="0.20757487262201049"/>
          <c:y val="0.9124179949552238"/>
          <c:w val="0.46981369166515347"/>
          <c:h val="5.2743148472508161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a:noFill/>
            </a:ln>
            <a:effectLst/>
          </c:spPr>
          <c:marker>
            <c:symbol val="circle"/>
            <c:size val="9"/>
            <c:spPr>
              <a:solidFill>
                <a:schemeClr val="accent2"/>
              </a:solidFill>
              <a:ln>
                <a:noFill/>
              </a:ln>
            </c:spPr>
          </c:marker>
          <c:dPt>
            <c:idx val="0"/>
            <c:marker>
              <c:spPr>
                <a:solidFill>
                  <a:schemeClr val="accent2"/>
                </a:solidFill>
                <a:ln>
                  <a:noFill/>
                  <a:prstDash val="solid"/>
                </a:ln>
              </c:spPr>
            </c:marker>
            <c:bubble3D val="0"/>
            <c:extLst>
              <c:ext xmlns:c16="http://schemas.microsoft.com/office/drawing/2014/chart" uri="{C3380CC4-5D6E-409C-BE32-E72D297353CC}">
                <c16:uniqueId val="{00000000-C653-4F8E-9B56-C14845003869}"/>
              </c:ext>
            </c:extLst>
          </c:dPt>
          <c:dPt>
            <c:idx val="1"/>
            <c:marker>
              <c:spPr>
                <a:solidFill>
                  <a:schemeClr val="accent2"/>
                </a:solidFill>
                <a:ln>
                  <a:noFill/>
                  <a:prstDash val="solid"/>
                </a:ln>
              </c:spPr>
            </c:marker>
            <c:bubble3D val="0"/>
            <c:extLst>
              <c:ext xmlns:c16="http://schemas.microsoft.com/office/drawing/2014/chart" uri="{C3380CC4-5D6E-409C-BE32-E72D297353CC}">
                <c16:uniqueId val="{00000001-C653-4F8E-9B56-C14845003869}"/>
              </c:ext>
            </c:extLst>
          </c:dPt>
          <c:dPt>
            <c:idx val="2"/>
            <c:marker>
              <c:spPr>
                <a:solidFill>
                  <a:schemeClr val="accent2"/>
                </a:solidFill>
                <a:ln>
                  <a:noFill/>
                  <a:prstDash val="solid"/>
                </a:ln>
              </c:spPr>
            </c:marker>
            <c:bubble3D val="0"/>
            <c:extLst>
              <c:ext xmlns:c16="http://schemas.microsoft.com/office/drawing/2014/chart" uri="{C3380CC4-5D6E-409C-BE32-E72D297353CC}">
                <c16:uniqueId val="{00000002-C653-4F8E-9B56-C14845003869}"/>
              </c:ext>
            </c:extLst>
          </c:dPt>
          <c:dPt>
            <c:idx val="3"/>
            <c:marker>
              <c:spPr>
                <a:solidFill>
                  <a:schemeClr val="accent2"/>
                </a:solidFill>
                <a:ln>
                  <a:noFill/>
                  <a:prstDash val="solid"/>
                </a:ln>
              </c:spPr>
            </c:marker>
            <c:bubble3D val="0"/>
            <c:extLst>
              <c:ext xmlns:c16="http://schemas.microsoft.com/office/drawing/2014/chart" uri="{C3380CC4-5D6E-409C-BE32-E72D297353CC}">
                <c16:uniqueId val="{00000003-C653-4F8E-9B56-C14845003869}"/>
              </c:ext>
            </c:extLst>
          </c:dPt>
          <c:dPt>
            <c:idx val="4"/>
            <c:marker>
              <c:spPr>
                <a:solidFill>
                  <a:schemeClr val="accent2"/>
                </a:solidFill>
                <a:ln>
                  <a:noFill/>
                  <a:prstDash val="solid"/>
                </a:ln>
              </c:spPr>
            </c:marker>
            <c:bubble3D val="0"/>
            <c:extLst>
              <c:ext xmlns:c16="http://schemas.microsoft.com/office/drawing/2014/chart" uri="{C3380CC4-5D6E-409C-BE32-E72D297353CC}">
                <c16:uniqueId val="{00000004-C653-4F8E-9B56-C14845003869}"/>
              </c:ext>
            </c:extLst>
          </c:dPt>
          <c:dPt>
            <c:idx val="5"/>
            <c:marker>
              <c:spPr>
                <a:solidFill>
                  <a:schemeClr val="accent2"/>
                </a:solidFill>
                <a:ln>
                  <a:noFill/>
                  <a:prstDash val="solid"/>
                </a:ln>
              </c:spPr>
            </c:marker>
            <c:bubble3D val="0"/>
            <c:extLst>
              <c:ext xmlns:c16="http://schemas.microsoft.com/office/drawing/2014/chart" uri="{C3380CC4-5D6E-409C-BE32-E72D297353CC}">
                <c16:uniqueId val="{00000005-C653-4F8E-9B56-C14845003869}"/>
              </c:ext>
            </c:extLst>
          </c:dPt>
          <c:dPt>
            <c:idx val="6"/>
            <c:marker>
              <c:spPr>
                <a:solidFill>
                  <a:schemeClr val="accent2"/>
                </a:solidFill>
                <a:ln>
                  <a:noFill/>
                  <a:prstDash val="solid"/>
                </a:ln>
              </c:spPr>
            </c:marker>
            <c:bubble3D val="0"/>
            <c:extLst>
              <c:ext xmlns:c16="http://schemas.microsoft.com/office/drawing/2014/chart" uri="{C3380CC4-5D6E-409C-BE32-E72D297353CC}">
                <c16:uniqueId val="{00000006-C653-4F8E-9B56-C14845003869}"/>
              </c:ext>
            </c:extLst>
          </c:dPt>
          <c:dLbls>
            <c:dLbl>
              <c:idx val="0"/>
              <c:tx>
                <c:rich>
                  <a:bodyPr wrap="square" lIns="38100" tIns="19050" rIns="38100" bIns="19050" anchor="ctr">
                    <a:spAutoFit/>
                  </a:bodyPr>
                  <a:lstStyle/>
                  <a:p>
                    <a:pPr>
                      <a:defRPr sz="1100" b="1" i="0" u="none" strike="noStrike" baseline="0">
                        <a:solidFill>
                          <a:schemeClr val="accent2">
                            <a:lumMod val="75000"/>
                          </a:schemeClr>
                        </a:solidFill>
                        <a:latin typeface="+mj-lt"/>
                        <a:ea typeface="Arial"/>
                        <a:cs typeface="Arial"/>
                      </a:defRPr>
                    </a:pPr>
                    <a:r>
                      <a:rPr lang="en-US" sz="1100" b="1" dirty="0">
                        <a:solidFill>
                          <a:schemeClr val="accent2">
                            <a:lumMod val="75000"/>
                          </a:schemeClr>
                        </a:solidFill>
                        <a:latin typeface="+mj-lt"/>
                      </a:rPr>
                      <a:t>Basketball</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653-4F8E-9B56-C14845003869}"/>
                </c:ext>
              </c:extLst>
            </c:dLbl>
            <c:dLbl>
              <c:idx val="1"/>
              <c:tx>
                <c:rich>
                  <a:bodyPr wrap="square" lIns="38100" tIns="19050" rIns="38100" bIns="19050" anchor="ctr">
                    <a:spAutoFit/>
                  </a:bodyPr>
                  <a:lstStyle/>
                  <a:p>
                    <a:pPr>
                      <a:defRPr sz="1100" b="1" i="0" u="none" strike="noStrike" baseline="0">
                        <a:solidFill>
                          <a:schemeClr val="accent2">
                            <a:lumMod val="75000"/>
                          </a:schemeClr>
                        </a:solidFill>
                        <a:latin typeface="+mj-lt"/>
                        <a:ea typeface="Arial"/>
                        <a:cs typeface="Arial"/>
                      </a:defRPr>
                    </a:pPr>
                    <a:r>
                      <a:rPr lang="en-US" sz="1100" b="1" dirty="0">
                        <a:solidFill>
                          <a:schemeClr val="accent2">
                            <a:lumMod val="75000"/>
                          </a:schemeClr>
                        </a:solidFill>
                        <a:latin typeface="+mj-lt"/>
                      </a:rPr>
                      <a:t>Cricket</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653-4F8E-9B56-C14845003869}"/>
                </c:ext>
              </c:extLst>
            </c:dLbl>
            <c:dLbl>
              <c:idx val="2"/>
              <c:layout>
                <c:manualLayout>
                  <c:x val="-1.297016861219291E-3"/>
                  <c:y val="-5.3547512138314487E-3"/>
                </c:manualLayout>
              </c:layout>
              <c:tx>
                <c:rich>
                  <a:bodyPr wrap="square" lIns="38100" tIns="19050" rIns="38100" bIns="19050" anchor="ctr">
                    <a:spAutoFit/>
                  </a:bodyPr>
                  <a:lstStyle/>
                  <a:p>
                    <a:pPr>
                      <a:defRPr sz="1100" b="1" i="0" u="none" strike="noStrike" baseline="0">
                        <a:solidFill>
                          <a:schemeClr val="accent2">
                            <a:lumMod val="75000"/>
                          </a:schemeClr>
                        </a:solidFill>
                        <a:latin typeface="+mj-lt"/>
                        <a:ea typeface="Arial"/>
                        <a:cs typeface="Arial"/>
                      </a:defRPr>
                    </a:pPr>
                    <a:r>
                      <a:rPr lang="en-US" sz="1100" b="1" dirty="0">
                        <a:solidFill>
                          <a:schemeClr val="accent2">
                            <a:lumMod val="75000"/>
                          </a:schemeClr>
                        </a:solidFill>
                        <a:latin typeface="+mj-lt"/>
                      </a:rPr>
                      <a:t>Football</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C653-4F8E-9B56-C14845003869}"/>
                </c:ext>
              </c:extLst>
            </c:dLbl>
            <c:dLbl>
              <c:idx val="3"/>
              <c:tx>
                <c:rich>
                  <a:bodyPr wrap="square" lIns="38100" tIns="19050" rIns="38100" bIns="19050" anchor="ctr">
                    <a:spAutoFit/>
                  </a:bodyPr>
                  <a:lstStyle/>
                  <a:p>
                    <a:pPr>
                      <a:defRPr sz="1100" b="1" i="0" u="none" strike="noStrike" baseline="0">
                        <a:solidFill>
                          <a:schemeClr val="accent2">
                            <a:lumMod val="75000"/>
                          </a:schemeClr>
                        </a:solidFill>
                        <a:latin typeface="+mj-lt"/>
                        <a:ea typeface="Arial"/>
                        <a:cs typeface="Arial"/>
                      </a:defRPr>
                    </a:pPr>
                    <a:r>
                      <a:rPr lang="en-US" sz="1100" b="1" dirty="0">
                        <a:solidFill>
                          <a:schemeClr val="accent2">
                            <a:lumMod val="75000"/>
                          </a:schemeClr>
                        </a:solidFill>
                        <a:latin typeface="+mj-lt"/>
                      </a:rPr>
                      <a:t>Hockey</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653-4F8E-9B56-C14845003869}"/>
                </c:ext>
              </c:extLst>
            </c:dLbl>
            <c:dLbl>
              <c:idx val="4"/>
              <c:tx>
                <c:rich>
                  <a:bodyPr wrap="square" lIns="38100" tIns="19050" rIns="38100" bIns="19050" anchor="ctr">
                    <a:spAutoFit/>
                  </a:bodyPr>
                  <a:lstStyle/>
                  <a:p>
                    <a:pPr>
                      <a:defRPr sz="1100" b="1" i="0" u="none" strike="noStrike" baseline="0">
                        <a:solidFill>
                          <a:schemeClr val="accent2">
                            <a:lumMod val="75000"/>
                          </a:schemeClr>
                        </a:solidFill>
                        <a:latin typeface="+mj-lt"/>
                        <a:ea typeface="Arial"/>
                        <a:cs typeface="Arial"/>
                      </a:defRPr>
                    </a:pPr>
                    <a:r>
                      <a:rPr lang="en-US" sz="1100" b="1" dirty="0">
                        <a:solidFill>
                          <a:schemeClr val="accent2">
                            <a:lumMod val="75000"/>
                          </a:schemeClr>
                        </a:solidFill>
                        <a:latin typeface="+mj-lt"/>
                      </a:rPr>
                      <a:t>Netball</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C653-4F8E-9B56-C14845003869}"/>
                </c:ext>
              </c:extLst>
            </c:dLbl>
            <c:dLbl>
              <c:idx val="5"/>
              <c:tx>
                <c:rich>
                  <a:bodyPr wrap="square" lIns="38100" tIns="19050" rIns="38100" bIns="19050" anchor="ctr">
                    <a:spAutoFit/>
                  </a:bodyPr>
                  <a:lstStyle/>
                  <a:p>
                    <a:pPr>
                      <a:defRPr sz="1100" b="1" i="0" u="none" strike="noStrike" baseline="0">
                        <a:solidFill>
                          <a:schemeClr val="accent2">
                            <a:lumMod val="75000"/>
                          </a:schemeClr>
                        </a:solidFill>
                        <a:latin typeface="+mj-lt"/>
                        <a:ea typeface="Arial"/>
                        <a:cs typeface="Arial"/>
                      </a:defRPr>
                    </a:pPr>
                    <a:r>
                      <a:rPr lang="en-NZ" sz="1100" b="1" dirty="0">
                        <a:solidFill>
                          <a:schemeClr val="accent2">
                            <a:lumMod val="75000"/>
                          </a:schemeClr>
                        </a:solidFill>
                        <a:latin typeface="+mj-lt"/>
                      </a:rPr>
                      <a:t>Rugby Union or Rippa Rugby</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C653-4F8E-9B56-C14845003869}"/>
                </c:ext>
              </c:extLst>
            </c:dLbl>
            <c:dLbl>
              <c:idx val="6"/>
              <c:tx>
                <c:rich>
                  <a:bodyPr wrap="square" lIns="38100" tIns="19050" rIns="38100" bIns="19050" anchor="ctr">
                    <a:spAutoFit/>
                  </a:bodyPr>
                  <a:lstStyle/>
                  <a:p>
                    <a:pPr>
                      <a:defRPr sz="1100" b="1" i="0" u="none" strike="noStrike" baseline="0">
                        <a:solidFill>
                          <a:schemeClr val="accent2">
                            <a:lumMod val="75000"/>
                          </a:schemeClr>
                        </a:solidFill>
                        <a:latin typeface="+mj-lt"/>
                        <a:ea typeface="Arial"/>
                        <a:cs typeface="Arial"/>
                      </a:defRPr>
                    </a:pPr>
                    <a:r>
                      <a:rPr lang="en-US" sz="1100" b="1" dirty="0">
                        <a:solidFill>
                          <a:schemeClr val="accent2">
                            <a:lumMod val="75000"/>
                          </a:schemeClr>
                        </a:solidFill>
                        <a:latin typeface="+mj-lt"/>
                      </a:rPr>
                      <a:t>Tennis</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C653-4F8E-9B56-C14845003869}"/>
                </c:ext>
              </c:extLst>
            </c:dLbl>
            <c:spPr>
              <a:noFill/>
              <a:ln>
                <a:noFill/>
              </a:ln>
              <a:effectLst/>
            </c:spPr>
            <c:txPr>
              <a:bodyPr wrap="square" lIns="38100" tIns="19050" rIns="38100" bIns="19050" anchor="ctr">
                <a:spAutoFit/>
              </a:bodyPr>
              <a:lstStyle/>
              <a:p>
                <a:pPr>
                  <a:defRPr sz="1100" b="1" u="none" strike="noStrike" baseline="0">
                    <a:solidFill>
                      <a:schemeClr val="accent2">
                        <a:lumMod val="75000"/>
                      </a:schemeClr>
                    </a:solidFill>
                    <a:latin typeface="+mj-lt"/>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Sheet7!$F$14:$F$20</c:f>
              <c:numCache>
                <c:formatCode>0.000</c:formatCode>
                <c:ptCount val="7"/>
                <c:pt idx="0">
                  <c:v>-2.2938380000000001E-2</c:v>
                </c:pt>
                <c:pt idx="1">
                  <c:v>-0.22844999999999999</c:v>
                </c:pt>
                <c:pt idx="2">
                  <c:v>0.1512462</c:v>
                </c:pt>
                <c:pt idx="3">
                  <c:v>3.4451269999999999E-2</c:v>
                </c:pt>
                <c:pt idx="4">
                  <c:v>-4.877401E-2</c:v>
                </c:pt>
                <c:pt idx="5">
                  <c:v>0.54805170000000003</c:v>
                </c:pt>
                <c:pt idx="6">
                  <c:v>-0.2554303</c:v>
                </c:pt>
              </c:numCache>
            </c:numRef>
          </c:xVal>
          <c:yVal>
            <c:numRef>
              <c:f>Sheet7!$G$14:$G$20</c:f>
              <c:numCache>
                <c:formatCode>0.000</c:formatCode>
                <c:ptCount val="7"/>
                <c:pt idx="0">
                  <c:v>-0.29824659999999997</c:v>
                </c:pt>
                <c:pt idx="1">
                  <c:v>-2.9693440000000001E-3</c:v>
                </c:pt>
                <c:pt idx="2">
                  <c:v>3.292175E-2</c:v>
                </c:pt>
                <c:pt idx="3">
                  <c:v>0.2697117</c:v>
                </c:pt>
                <c:pt idx="4">
                  <c:v>0.202876</c:v>
                </c:pt>
                <c:pt idx="5">
                  <c:v>-0.19057540000000001</c:v>
                </c:pt>
                <c:pt idx="6">
                  <c:v>-0.27314870000000002</c:v>
                </c:pt>
              </c:numCache>
            </c:numRef>
          </c:yVal>
          <c:smooth val="0"/>
          <c:extLst>
            <c:ext xmlns:c16="http://schemas.microsoft.com/office/drawing/2014/chart" uri="{C3380CC4-5D6E-409C-BE32-E72D297353CC}">
              <c16:uniqueId val="{00000007-C653-4F8E-9B56-C14845003869}"/>
            </c:ext>
          </c:extLst>
        </c:ser>
        <c:ser>
          <c:idx val="1"/>
          <c:order val="1"/>
          <c:spPr>
            <a:ln w="19050">
              <a:noFill/>
            </a:ln>
            <a:effectLst/>
          </c:spPr>
          <c:marker>
            <c:symbol val="circle"/>
            <c:size val="6"/>
            <c:spPr>
              <a:solidFill>
                <a:schemeClr val="tx1">
                  <a:lumMod val="60000"/>
                  <a:lumOff val="40000"/>
                </a:schemeClr>
              </a:solidFill>
              <a:ln>
                <a:noFill/>
              </a:ln>
            </c:spPr>
          </c:marker>
          <c:dPt>
            <c:idx val="0"/>
            <c:marker>
              <c:spPr>
                <a:solidFill>
                  <a:schemeClr val="tx1">
                    <a:lumMod val="60000"/>
                    <a:lumOff val="40000"/>
                  </a:schemeClr>
                </a:solidFill>
                <a:ln>
                  <a:noFill/>
                  <a:prstDash val="solid"/>
                </a:ln>
              </c:spPr>
            </c:marker>
            <c:bubble3D val="0"/>
            <c:extLst>
              <c:ext xmlns:c16="http://schemas.microsoft.com/office/drawing/2014/chart" uri="{C3380CC4-5D6E-409C-BE32-E72D297353CC}">
                <c16:uniqueId val="{00000008-C653-4F8E-9B56-C14845003869}"/>
              </c:ext>
            </c:extLst>
          </c:dPt>
          <c:dPt>
            <c:idx val="1"/>
            <c:marker>
              <c:spPr>
                <a:solidFill>
                  <a:schemeClr val="tx1">
                    <a:lumMod val="60000"/>
                    <a:lumOff val="40000"/>
                  </a:schemeClr>
                </a:solidFill>
                <a:ln>
                  <a:noFill/>
                  <a:prstDash val="solid"/>
                </a:ln>
              </c:spPr>
            </c:marker>
            <c:bubble3D val="0"/>
            <c:extLst>
              <c:ext xmlns:c16="http://schemas.microsoft.com/office/drawing/2014/chart" uri="{C3380CC4-5D6E-409C-BE32-E72D297353CC}">
                <c16:uniqueId val="{00000009-C653-4F8E-9B56-C14845003869}"/>
              </c:ext>
            </c:extLst>
          </c:dPt>
          <c:dPt>
            <c:idx val="2"/>
            <c:marker>
              <c:spPr>
                <a:solidFill>
                  <a:schemeClr val="tx1">
                    <a:lumMod val="60000"/>
                    <a:lumOff val="40000"/>
                  </a:schemeClr>
                </a:solidFill>
                <a:ln>
                  <a:noFill/>
                  <a:prstDash val="solid"/>
                </a:ln>
              </c:spPr>
            </c:marker>
            <c:bubble3D val="0"/>
            <c:extLst>
              <c:ext xmlns:c16="http://schemas.microsoft.com/office/drawing/2014/chart" uri="{C3380CC4-5D6E-409C-BE32-E72D297353CC}">
                <c16:uniqueId val="{0000000A-C653-4F8E-9B56-C14845003869}"/>
              </c:ext>
            </c:extLst>
          </c:dPt>
          <c:dPt>
            <c:idx val="3"/>
            <c:marker>
              <c:spPr>
                <a:solidFill>
                  <a:schemeClr val="tx1">
                    <a:lumMod val="60000"/>
                    <a:lumOff val="40000"/>
                  </a:schemeClr>
                </a:solidFill>
                <a:ln>
                  <a:noFill/>
                  <a:prstDash val="solid"/>
                </a:ln>
              </c:spPr>
            </c:marker>
            <c:bubble3D val="0"/>
            <c:extLst>
              <c:ext xmlns:c16="http://schemas.microsoft.com/office/drawing/2014/chart" uri="{C3380CC4-5D6E-409C-BE32-E72D297353CC}">
                <c16:uniqueId val="{0000000B-C653-4F8E-9B56-C14845003869}"/>
              </c:ext>
            </c:extLst>
          </c:dPt>
          <c:dPt>
            <c:idx val="4"/>
            <c:marker>
              <c:spPr>
                <a:solidFill>
                  <a:schemeClr val="tx1">
                    <a:lumMod val="60000"/>
                    <a:lumOff val="40000"/>
                  </a:schemeClr>
                </a:solidFill>
                <a:ln>
                  <a:noFill/>
                  <a:prstDash val="solid"/>
                </a:ln>
              </c:spPr>
            </c:marker>
            <c:bubble3D val="0"/>
            <c:extLst>
              <c:ext xmlns:c16="http://schemas.microsoft.com/office/drawing/2014/chart" uri="{C3380CC4-5D6E-409C-BE32-E72D297353CC}">
                <c16:uniqueId val="{0000000C-C653-4F8E-9B56-C14845003869}"/>
              </c:ext>
            </c:extLst>
          </c:dPt>
          <c:dPt>
            <c:idx val="5"/>
            <c:marker>
              <c:spPr>
                <a:solidFill>
                  <a:schemeClr val="tx1">
                    <a:lumMod val="60000"/>
                    <a:lumOff val="40000"/>
                  </a:schemeClr>
                </a:solidFill>
                <a:ln>
                  <a:noFill/>
                  <a:prstDash val="solid"/>
                </a:ln>
              </c:spPr>
            </c:marker>
            <c:bubble3D val="0"/>
            <c:extLst>
              <c:ext xmlns:c16="http://schemas.microsoft.com/office/drawing/2014/chart" uri="{C3380CC4-5D6E-409C-BE32-E72D297353CC}">
                <c16:uniqueId val="{0000000D-C653-4F8E-9B56-C14845003869}"/>
              </c:ext>
            </c:extLst>
          </c:dPt>
          <c:dPt>
            <c:idx val="6"/>
            <c:marker>
              <c:spPr>
                <a:solidFill>
                  <a:schemeClr val="tx1">
                    <a:lumMod val="60000"/>
                    <a:lumOff val="40000"/>
                  </a:schemeClr>
                </a:solidFill>
                <a:ln>
                  <a:noFill/>
                  <a:prstDash val="solid"/>
                </a:ln>
              </c:spPr>
            </c:marker>
            <c:bubble3D val="0"/>
            <c:extLst>
              <c:ext xmlns:c16="http://schemas.microsoft.com/office/drawing/2014/chart" uri="{C3380CC4-5D6E-409C-BE32-E72D297353CC}">
                <c16:uniqueId val="{0000000E-C653-4F8E-9B56-C14845003869}"/>
              </c:ext>
            </c:extLst>
          </c:dPt>
          <c:dPt>
            <c:idx val="7"/>
            <c:marker>
              <c:spPr>
                <a:solidFill>
                  <a:schemeClr val="tx1">
                    <a:lumMod val="60000"/>
                    <a:lumOff val="40000"/>
                  </a:schemeClr>
                </a:solidFill>
                <a:ln>
                  <a:noFill/>
                  <a:prstDash val="solid"/>
                </a:ln>
              </c:spPr>
            </c:marker>
            <c:bubble3D val="0"/>
            <c:extLst>
              <c:ext xmlns:c16="http://schemas.microsoft.com/office/drawing/2014/chart" uri="{C3380CC4-5D6E-409C-BE32-E72D297353CC}">
                <c16:uniqueId val="{0000000F-C653-4F8E-9B56-C14845003869}"/>
              </c:ext>
            </c:extLst>
          </c:dPt>
          <c:dPt>
            <c:idx val="8"/>
            <c:marker>
              <c:spPr>
                <a:solidFill>
                  <a:schemeClr val="tx1">
                    <a:lumMod val="60000"/>
                    <a:lumOff val="40000"/>
                  </a:schemeClr>
                </a:solidFill>
                <a:ln>
                  <a:noFill/>
                  <a:prstDash val="solid"/>
                </a:ln>
              </c:spPr>
            </c:marker>
            <c:bubble3D val="0"/>
            <c:extLst>
              <c:ext xmlns:c16="http://schemas.microsoft.com/office/drawing/2014/chart" uri="{C3380CC4-5D6E-409C-BE32-E72D297353CC}">
                <c16:uniqueId val="{00000010-C653-4F8E-9B56-C14845003869}"/>
              </c:ext>
            </c:extLst>
          </c:dPt>
          <c:dPt>
            <c:idx val="9"/>
            <c:marker>
              <c:spPr>
                <a:solidFill>
                  <a:schemeClr val="tx1">
                    <a:lumMod val="60000"/>
                    <a:lumOff val="40000"/>
                  </a:schemeClr>
                </a:solidFill>
                <a:ln>
                  <a:noFill/>
                  <a:prstDash val="solid"/>
                </a:ln>
              </c:spPr>
            </c:marker>
            <c:bubble3D val="0"/>
            <c:extLst>
              <c:ext xmlns:c16="http://schemas.microsoft.com/office/drawing/2014/chart" uri="{C3380CC4-5D6E-409C-BE32-E72D297353CC}">
                <c16:uniqueId val="{00000011-C653-4F8E-9B56-C14845003869}"/>
              </c:ext>
            </c:extLst>
          </c:dPt>
          <c:dPt>
            <c:idx val="10"/>
            <c:marker>
              <c:spPr>
                <a:solidFill>
                  <a:schemeClr val="tx1">
                    <a:lumMod val="60000"/>
                    <a:lumOff val="40000"/>
                  </a:schemeClr>
                </a:solidFill>
                <a:ln>
                  <a:noFill/>
                  <a:prstDash val="solid"/>
                </a:ln>
              </c:spPr>
            </c:marker>
            <c:bubble3D val="0"/>
            <c:extLst>
              <c:ext xmlns:c16="http://schemas.microsoft.com/office/drawing/2014/chart" uri="{C3380CC4-5D6E-409C-BE32-E72D297353CC}">
                <c16:uniqueId val="{00000012-C653-4F8E-9B56-C14845003869}"/>
              </c:ext>
            </c:extLst>
          </c:dPt>
          <c:dPt>
            <c:idx val="11"/>
            <c:marker>
              <c:spPr>
                <a:solidFill>
                  <a:schemeClr val="tx1">
                    <a:lumMod val="60000"/>
                    <a:lumOff val="40000"/>
                  </a:schemeClr>
                </a:solidFill>
                <a:ln>
                  <a:noFill/>
                  <a:prstDash val="solid"/>
                </a:ln>
              </c:spPr>
            </c:marker>
            <c:bubble3D val="0"/>
            <c:extLst>
              <c:ext xmlns:c16="http://schemas.microsoft.com/office/drawing/2014/chart" uri="{C3380CC4-5D6E-409C-BE32-E72D297353CC}">
                <c16:uniqueId val="{00000013-C653-4F8E-9B56-C14845003869}"/>
              </c:ext>
            </c:extLst>
          </c:dPt>
          <c:dPt>
            <c:idx val="12"/>
            <c:marker>
              <c:spPr>
                <a:solidFill>
                  <a:schemeClr val="tx1">
                    <a:lumMod val="60000"/>
                    <a:lumOff val="40000"/>
                  </a:schemeClr>
                </a:solidFill>
                <a:ln>
                  <a:noFill/>
                  <a:prstDash val="solid"/>
                </a:ln>
              </c:spPr>
            </c:marker>
            <c:bubble3D val="0"/>
            <c:extLst>
              <c:ext xmlns:c16="http://schemas.microsoft.com/office/drawing/2014/chart" uri="{C3380CC4-5D6E-409C-BE32-E72D297353CC}">
                <c16:uniqueId val="{00000014-C653-4F8E-9B56-C14845003869}"/>
              </c:ext>
            </c:extLst>
          </c:dPt>
          <c:dPt>
            <c:idx val="13"/>
            <c:marker>
              <c:spPr>
                <a:solidFill>
                  <a:schemeClr val="tx1">
                    <a:lumMod val="60000"/>
                    <a:lumOff val="40000"/>
                  </a:schemeClr>
                </a:solidFill>
                <a:ln>
                  <a:noFill/>
                  <a:prstDash val="solid"/>
                </a:ln>
              </c:spPr>
            </c:marker>
            <c:bubble3D val="0"/>
            <c:extLst>
              <c:ext xmlns:c16="http://schemas.microsoft.com/office/drawing/2014/chart" uri="{C3380CC4-5D6E-409C-BE32-E72D297353CC}">
                <c16:uniqueId val="{00000015-C653-4F8E-9B56-C14845003869}"/>
              </c:ext>
            </c:extLst>
          </c:dPt>
          <c:dPt>
            <c:idx val="14"/>
            <c:marker>
              <c:spPr>
                <a:solidFill>
                  <a:schemeClr val="tx1">
                    <a:lumMod val="60000"/>
                    <a:lumOff val="40000"/>
                  </a:schemeClr>
                </a:solidFill>
                <a:ln>
                  <a:noFill/>
                  <a:prstDash val="solid"/>
                </a:ln>
              </c:spPr>
            </c:marker>
            <c:bubble3D val="0"/>
            <c:extLst>
              <c:ext xmlns:c16="http://schemas.microsoft.com/office/drawing/2014/chart" uri="{C3380CC4-5D6E-409C-BE32-E72D297353CC}">
                <c16:uniqueId val="{00000016-C653-4F8E-9B56-C14845003869}"/>
              </c:ext>
            </c:extLst>
          </c:dPt>
          <c:dPt>
            <c:idx val="15"/>
            <c:marker>
              <c:spPr>
                <a:solidFill>
                  <a:schemeClr val="tx1">
                    <a:lumMod val="60000"/>
                    <a:lumOff val="40000"/>
                  </a:schemeClr>
                </a:solidFill>
                <a:ln>
                  <a:noFill/>
                  <a:prstDash val="solid"/>
                </a:ln>
              </c:spPr>
            </c:marker>
            <c:bubble3D val="0"/>
            <c:extLst>
              <c:ext xmlns:c16="http://schemas.microsoft.com/office/drawing/2014/chart" uri="{C3380CC4-5D6E-409C-BE32-E72D297353CC}">
                <c16:uniqueId val="{00000017-C653-4F8E-9B56-C14845003869}"/>
              </c:ext>
            </c:extLst>
          </c:dPt>
          <c:dPt>
            <c:idx val="16"/>
            <c:marker>
              <c:spPr>
                <a:solidFill>
                  <a:schemeClr val="tx1">
                    <a:lumMod val="60000"/>
                    <a:lumOff val="40000"/>
                  </a:schemeClr>
                </a:solidFill>
                <a:ln>
                  <a:noFill/>
                  <a:prstDash val="solid"/>
                </a:ln>
              </c:spPr>
            </c:marker>
            <c:bubble3D val="0"/>
            <c:extLst>
              <c:ext xmlns:c16="http://schemas.microsoft.com/office/drawing/2014/chart" uri="{C3380CC4-5D6E-409C-BE32-E72D297353CC}">
                <c16:uniqueId val="{00000018-C653-4F8E-9B56-C14845003869}"/>
              </c:ext>
            </c:extLst>
          </c:dPt>
          <c:dPt>
            <c:idx val="17"/>
            <c:marker>
              <c:spPr>
                <a:solidFill>
                  <a:schemeClr val="tx1">
                    <a:lumMod val="60000"/>
                    <a:lumOff val="40000"/>
                  </a:schemeClr>
                </a:solidFill>
                <a:ln>
                  <a:noFill/>
                  <a:prstDash val="solid"/>
                </a:ln>
              </c:spPr>
            </c:marker>
            <c:bubble3D val="0"/>
            <c:extLst>
              <c:ext xmlns:c16="http://schemas.microsoft.com/office/drawing/2014/chart" uri="{C3380CC4-5D6E-409C-BE32-E72D297353CC}">
                <c16:uniqueId val="{00000019-C653-4F8E-9B56-C14845003869}"/>
              </c:ext>
            </c:extLst>
          </c:dPt>
          <c:dPt>
            <c:idx val="18"/>
            <c:marker>
              <c:spPr>
                <a:solidFill>
                  <a:schemeClr val="tx1">
                    <a:lumMod val="60000"/>
                    <a:lumOff val="40000"/>
                  </a:schemeClr>
                </a:solidFill>
                <a:ln>
                  <a:noFill/>
                  <a:prstDash val="solid"/>
                </a:ln>
              </c:spPr>
            </c:marker>
            <c:bubble3D val="0"/>
            <c:extLst>
              <c:ext xmlns:c16="http://schemas.microsoft.com/office/drawing/2014/chart" uri="{C3380CC4-5D6E-409C-BE32-E72D297353CC}">
                <c16:uniqueId val="{0000001A-C653-4F8E-9B56-C14845003869}"/>
              </c:ext>
            </c:extLst>
          </c:dPt>
          <c:dPt>
            <c:idx val="19"/>
            <c:marker>
              <c:spPr>
                <a:solidFill>
                  <a:schemeClr val="tx1">
                    <a:lumMod val="60000"/>
                    <a:lumOff val="40000"/>
                  </a:schemeClr>
                </a:solidFill>
                <a:ln>
                  <a:noFill/>
                  <a:prstDash val="solid"/>
                </a:ln>
              </c:spPr>
            </c:marker>
            <c:bubble3D val="0"/>
            <c:extLst>
              <c:ext xmlns:c16="http://schemas.microsoft.com/office/drawing/2014/chart" uri="{C3380CC4-5D6E-409C-BE32-E72D297353CC}">
                <c16:uniqueId val="{0000001B-C653-4F8E-9B56-C14845003869}"/>
              </c:ext>
            </c:extLst>
          </c:dPt>
          <c:dPt>
            <c:idx val="20"/>
            <c:marker>
              <c:spPr>
                <a:solidFill>
                  <a:schemeClr val="tx1">
                    <a:lumMod val="60000"/>
                    <a:lumOff val="40000"/>
                  </a:schemeClr>
                </a:solidFill>
                <a:ln>
                  <a:noFill/>
                  <a:prstDash val="solid"/>
                </a:ln>
              </c:spPr>
            </c:marker>
            <c:bubble3D val="0"/>
            <c:extLst>
              <c:ext xmlns:c16="http://schemas.microsoft.com/office/drawing/2014/chart" uri="{C3380CC4-5D6E-409C-BE32-E72D297353CC}">
                <c16:uniqueId val="{0000001C-C653-4F8E-9B56-C14845003869}"/>
              </c:ext>
            </c:extLst>
          </c:dPt>
          <c:dPt>
            <c:idx val="21"/>
            <c:marker>
              <c:spPr>
                <a:solidFill>
                  <a:schemeClr val="tx1">
                    <a:lumMod val="60000"/>
                    <a:lumOff val="40000"/>
                  </a:schemeClr>
                </a:solidFill>
                <a:ln>
                  <a:noFill/>
                  <a:prstDash val="solid"/>
                </a:ln>
              </c:spPr>
            </c:marker>
            <c:bubble3D val="0"/>
            <c:extLst>
              <c:ext xmlns:c16="http://schemas.microsoft.com/office/drawing/2014/chart" uri="{C3380CC4-5D6E-409C-BE32-E72D297353CC}">
                <c16:uniqueId val="{0000001D-C653-4F8E-9B56-C14845003869}"/>
              </c:ext>
            </c:extLst>
          </c:dPt>
          <c:dPt>
            <c:idx val="22"/>
            <c:marker>
              <c:spPr>
                <a:solidFill>
                  <a:schemeClr val="tx1">
                    <a:lumMod val="60000"/>
                    <a:lumOff val="40000"/>
                  </a:schemeClr>
                </a:solidFill>
                <a:ln>
                  <a:noFill/>
                  <a:prstDash val="solid"/>
                </a:ln>
              </c:spPr>
            </c:marker>
            <c:bubble3D val="0"/>
            <c:extLst>
              <c:ext xmlns:c16="http://schemas.microsoft.com/office/drawing/2014/chart" uri="{C3380CC4-5D6E-409C-BE32-E72D297353CC}">
                <c16:uniqueId val="{0000001E-C653-4F8E-9B56-C14845003869}"/>
              </c:ext>
            </c:extLst>
          </c:dPt>
          <c:dPt>
            <c:idx val="23"/>
            <c:marker>
              <c:spPr>
                <a:solidFill>
                  <a:schemeClr val="tx1">
                    <a:lumMod val="60000"/>
                    <a:lumOff val="40000"/>
                  </a:schemeClr>
                </a:solidFill>
                <a:ln>
                  <a:noFill/>
                  <a:prstDash val="solid"/>
                </a:ln>
              </c:spPr>
            </c:marker>
            <c:bubble3D val="0"/>
            <c:extLst>
              <c:ext xmlns:c16="http://schemas.microsoft.com/office/drawing/2014/chart" uri="{C3380CC4-5D6E-409C-BE32-E72D297353CC}">
                <c16:uniqueId val="{0000001F-C653-4F8E-9B56-C14845003869}"/>
              </c:ext>
            </c:extLst>
          </c:dPt>
          <c:dPt>
            <c:idx val="24"/>
            <c:marker>
              <c:spPr>
                <a:solidFill>
                  <a:schemeClr val="tx1">
                    <a:lumMod val="60000"/>
                    <a:lumOff val="40000"/>
                  </a:schemeClr>
                </a:solidFill>
                <a:ln>
                  <a:noFill/>
                  <a:prstDash val="solid"/>
                </a:ln>
              </c:spPr>
            </c:marker>
            <c:bubble3D val="0"/>
            <c:extLst>
              <c:ext xmlns:c16="http://schemas.microsoft.com/office/drawing/2014/chart" uri="{C3380CC4-5D6E-409C-BE32-E72D297353CC}">
                <c16:uniqueId val="{00000020-C653-4F8E-9B56-C14845003869}"/>
              </c:ext>
            </c:extLst>
          </c:dPt>
          <c:dPt>
            <c:idx val="25"/>
            <c:marker>
              <c:spPr>
                <a:solidFill>
                  <a:schemeClr val="tx1">
                    <a:lumMod val="60000"/>
                    <a:lumOff val="40000"/>
                  </a:schemeClr>
                </a:solidFill>
                <a:ln>
                  <a:noFill/>
                  <a:prstDash val="solid"/>
                </a:ln>
              </c:spPr>
            </c:marker>
            <c:bubble3D val="0"/>
            <c:extLst>
              <c:ext xmlns:c16="http://schemas.microsoft.com/office/drawing/2014/chart" uri="{C3380CC4-5D6E-409C-BE32-E72D297353CC}">
                <c16:uniqueId val="{00000021-C653-4F8E-9B56-C14845003869}"/>
              </c:ext>
            </c:extLst>
          </c:dPt>
          <c:dPt>
            <c:idx val="26"/>
            <c:marker>
              <c:spPr>
                <a:solidFill>
                  <a:schemeClr val="tx1">
                    <a:lumMod val="60000"/>
                    <a:lumOff val="40000"/>
                  </a:schemeClr>
                </a:solidFill>
                <a:ln>
                  <a:noFill/>
                  <a:prstDash val="solid"/>
                </a:ln>
              </c:spPr>
            </c:marker>
            <c:bubble3D val="0"/>
            <c:extLst>
              <c:ext xmlns:c16="http://schemas.microsoft.com/office/drawing/2014/chart" uri="{C3380CC4-5D6E-409C-BE32-E72D297353CC}">
                <c16:uniqueId val="{00000022-C653-4F8E-9B56-C14845003869}"/>
              </c:ext>
            </c:extLst>
          </c:dPt>
          <c:dPt>
            <c:idx val="27"/>
            <c:marker>
              <c:spPr>
                <a:solidFill>
                  <a:schemeClr val="tx1">
                    <a:lumMod val="60000"/>
                    <a:lumOff val="40000"/>
                  </a:schemeClr>
                </a:solidFill>
                <a:ln>
                  <a:noFill/>
                  <a:prstDash val="solid"/>
                </a:ln>
              </c:spPr>
            </c:marker>
            <c:bubble3D val="0"/>
            <c:extLst>
              <c:ext xmlns:c16="http://schemas.microsoft.com/office/drawing/2014/chart" uri="{C3380CC4-5D6E-409C-BE32-E72D297353CC}">
                <c16:uniqueId val="{00000023-C653-4F8E-9B56-C14845003869}"/>
              </c:ext>
            </c:extLst>
          </c:dPt>
          <c:dLbls>
            <c:dLbl>
              <c:idx val="0"/>
              <c:layout>
                <c:manualLayout>
                  <c:x val="-0.11543450064850844"/>
                  <c:y val="-2.6773756069157243E-3"/>
                </c:manualLayout>
              </c:layout>
              <c:tx>
                <c:rich>
                  <a:bodyPr wrap="square" lIns="38100" tIns="19050" rIns="38100" bIns="19050" anchor="ctr">
                    <a:spAutoFit/>
                  </a:bodyPr>
                  <a:lstStyle/>
                  <a:p>
                    <a:pPr>
                      <a:defRPr sz="700" b="0" i="0" u="none" strike="noStrike" baseline="0">
                        <a:solidFill>
                          <a:schemeClr val="tx1"/>
                        </a:solidFill>
                        <a:latin typeface="Arial"/>
                        <a:ea typeface="Arial"/>
                        <a:cs typeface="Arial"/>
                      </a:defRPr>
                    </a:pPr>
                    <a:r>
                      <a:rPr lang="en-NZ" sz="700" dirty="0">
                        <a:solidFill>
                          <a:schemeClr val="tx1"/>
                        </a:solidFill>
                      </a:rPr>
                      <a:t>'The cost of taking part</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C653-4F8E-9B56-C14845003869}"/>
                </c:ext>
              </c:extLst>
            </c:dLbl>
            <c:dLbl>
              <c:idx val="1"/>
              <c:tx>
                <c:rich>
                  <a:bodyPr wrap="square" lIns="38100" tIns="19050" rIns="38100" bIns="19050" anchor="ctr" anchorCtr="0">
                    <a:spAutoFit/>
                  </a:bodyPr>
                  <a:lstStyle/>
                  <a:p>
                    <a:pPr algn="l">
                      <a:defRPr sz="700" b="0" i="0" u="none" strike="noStrike" baseline="0">
                        <a:solidFill>
                          <a:schemeClr val="tx1"/>
                        </a:solidFill>
                        <a:latin typeface="Arial"/>
                        <a:ea typeface="Arial"/>
                        <a:cs typeface="Arial"/>
                      </a:defRPr>
                    </a:pPr>
                    <a:r>
                      <a:rPr lang="en-NZ" sz="700" dirty="0">
                        <a:solidFill>
                          <a:schemeClr val="tx1"/>
                        </a:solidFill>
                      </a:rPr>
                      <a:t>The time of day when games or training took place</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0.13639429312581064"/>
                      <c:h val="5.1137874092090321E-2"/>
                    </c:manualLayout>
                  </c15:layout>
                  <c15:showDataLabelsRange val="0"/>
                </c:ext>
                <c:ext xmlns:c16="http://schemas.microsoft.com/office/drawing/2014/chart" uri="{C3380CC4-5D6E-409C-BE32-E72D297353CC}">
                  <c16:uniqueId val="{00000009-C653-4F8E-9B56-C14845003869}"/>
                </c:ext>
              </c:extLst>
            </c:dLbl>
            <c:dLbl>
              <c:idx val="2"/>
              <c:tx>
                <c:rich>
                  <a:bodyPr wrap="square" lIns="38100" tIns="19050" rIns="38100" bIns="19050" anchor="ctr">
                    <a:spAutoFit/>
                  </a:bodyPr>
                  <a:lstStyle/>
                  <a:p>
                    <a:pPr>
                      <a:defRPr sz="700" b="0" i="0" u="none" strike="noStrike" baseline="0">
                        <a:solidFill>
                          <a:schemeClr val="tx1"/>
                        </a:solidFill>
                        <a:latin typeface="Arial"/>
                        <a:ea typeface="Arial"/>
                        <a:cs typeface="Arial"/>
                      </a:defRPr>
                    </a:pPr>
                    <a:r>
                      <a:rPr lang="en-NZ" sz="700" dirty="0">
                        <a:solidFill>
                          <a:schemeClr val="tx1"/>
                        </a:solidFill>
                      </a:rPr>
                      <a:t>The length of the season was too long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C653-4F8E-9B56-C14845003869}"/>
                </c:ext>
              </c:extLst>
            </c:dLbl>
            <c:dLbl>
              <c:idx val="3"/>
              <c:layout>
                <c:manualLayout>
                  <c:x val="-0.18936446173800259"/>
                  <c:y val="2.6773756069157243E-3"/>
                </c:manualLayout>
              </c:layout>
              <c:tx>
                <c:rich>
                  <a:bodyPr wrap="square" lIns="38100" tIns="19050" rIns="38100" bIns="19050" anchor="ctr">
                    <a:spAutoFit/>
                  </a:bodyPr>
                  <a:lstStyle/>
                  <a:p>
                    <a:pPr>
                      <a:defRPr sz="700" b="0" i="0" u="none" strike="noStrike" baseline="0">
                        <a:solidFill>
                          <a:schemeClr val="tx1"/>
                        </a:solidFill>
                        <a:latin typeface="Arial"/>
                        <a:ea typeface="Arial"/>
                        <a:cs typeface="Arial"/>
                      </a:defRPr>
                    </a:pPr>
                    <a:r>
                      <a:rPr lang="en-NZ" sz="700" dirty="0">
                        <a:solidFill>
                          <a:schemeClr val="tx1"/>
                        </a:solidFill>
                      </a:rPr>
                      <a:t>Amount of time required for games/training</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C653-4F8E-9B56-C14845003869}"/>
                </c:ext>
              </c:extLst>
            </c:dLbl>
            <c:dLbl>
              <c:idx val="4"/>
              <c:tx>
                <c:rich>
                  <a:bodyPr wrap="square" lIns="38100" tIns="19050" rIns="38100" bIns="19050" anchor="ctr">
                    <a:spAutoFit/>
                  </a:bodyPr>
                  <a:lstStyle/>
                  <a:p>
                    <a:pPr>
                      <a:defRPr sz="700" b="0" i="0" u="none" strike="noStrike" baseline="0">
                        <a:solidFill>
                          <a:schemeClr val="tx1"/>
                        </a:solidFill>
                        <a:latin typeface="Arial"/>
                        <a:ea typeface="Arial"/>
                        <a:cs typeface="Arial"/>
                      </a:defRPr>
                    </a:pPr>
                    <a:r>
                      <a:rPr lang="en-NZ" sz="700" dirty="0">
                        <a:solidFill>
                          <a:schemeClr val="tx1"/>
                        </a:solidFill>
                      </a:rPr>
                      <a:t>Having to travel to games or training</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C653-4F8E-9B56-C14845003869}"/>
                </c:ext>
              </c:extLst>
            </c:dLbl>
            <c:dLbl>
              <c:idx val="5"/>
              <c:tx>
                <c:rich>
                  <a:bodyPr wrap="square" lIns="38100" tIns="19050" rIns="38100" bIns="19050" anchor="ctr">
                    <a:spAutoFit/>
                  </a:bodyPr>
                  <a:lstStyle/>
                  <a:p>
                    <a:pPr>
                      <a:defRPr sz="700" b="0" i="0" u="none" strike="noStrike" baseline="0">
                        <a:solidFill>
                          <a:schemeClr val="tx1"/>
                        </a:solidFill>
                        <a:latin typeface="Arial"/>
                        <a:ea typeface="Arial"/>
                        <a:cs typeface="Arial"/>
                      </a:defRPr>
                    </a:pPr>
                    <a:r>
                      <a:rPr lang="en-NZ" sz="700" dirty="0">
                        <a:solidFill>
                          <a:schemeClr val="tx1"/>
                        </a:solidFill>
                      </a:rPr>
                      <a:t>The uniform I had to wear</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C653-4F8E-9B56-C14845003869}"/>
                </c:ext>
              </c:extLst>
            </c:dLbl>
            <c:dLbl>
              <c:idx val="6"/>
              <c:layout>
                <c:manualLayout>
                  <c:x val="-0.17898832684824903"/>
                  <c:y val="-5.3547512138315467E-3"/>
                </c:manualLayout>
              </c:layout>
              <c:tx>
                <c:rich>
                  <a:bodyPr wrap="square" lIns="38100" tIns="19050" rIns="38100" bIns="19050" anchor="ctr">
                    <a:spAutoFit/>
                  </a:bodyPr>
                  <a:lstStyle/>
                  <a:p>
                    <a:pPr>
                      <a:defRPr sz="700" b="0" i="0" u="none" strike="noStrike" baseline="0">
                        <a:solidFill>
                          <a:schemeClr val="tx1"/>
                        </a:solidFill>
                        <a:latin typeface="Arial"/>
                        <a:ea typeface="Arial"/>
                        <a:cs typeface="Arial"/>
                      </a:defRPr>
                    </a:pPr>
                    <a:r>
                      <a:rPr lang="en-NZ" sz="700" dirty="0">
                        <a:solidFill>
                          <a:schemeClr val="tx1"/>
                        </a:solidFill>
                      </a:rPr>
                      <a:t>Carrying around the equipment needed</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C653-4F8E-9B56-C14845003869}"/>
                </c:ext>
              </c:extLst>
            </c:dLbl>
            <c:dLbl>
              <c:idx val="7"/>
              <c:tx>
                <c:rich>
                  <a:bodyPr wrap="square" lIns="38100" tIns="19050" rIns="38100" bIns="19050" anchor="ctr">
                    <a:spAutoFit/>
                  </a:bodyPr>
                  <a:lstStyle/>
                  <a:p>
                    <a:pPr>
                      <a:defRPr sz="700" b="0" i="0" u="none" strike="noStrike" baseline="0">
                        <a:solidFill>
                          <a:schemeClr val="tx1"/>
                        </a:solidFill>
                        <a:latin typeface="Arial"/>
                        <a:ea typeface="Arial"/>
                        <a:cs typeface="Arial"/>
                      </a:defRPr>
                    </a:pPr>
                    <a:r>
                      <a:rPr lang="en-NZ" sz="700" dirty="0">
                        <a:solidFill>
                          <a:schemeClr val="tx1"/>
                        </a:solidFill>
                      </a:rPr>
                      <a:t>Having to play outdoor sports in all weather</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C653-4F8E-9B56-C14845003869}"/>
                </c:ext>
              </c:extLst>
            </c:dLbl>
            <c:dLbl>
              <c:idx val="8"/>
              <c:tx>
                <c:rich>
                  <a:bodyPr wrap="square" lIns="38100" tIns="19050" rIns="38100" bIns="19050" anchor="ctr">
                    <a:spAutoFit/>
                  </a:bodyPr>
                  <a:lstStyle/>
                  <a:p>
                    <a:pPr>
                      <a:defRPr sz="700" b="0" i="0" u="none" strike="noStrike" baseline="0">
                        <a:solidFill>
                          <a:schemeClr val="tx1"/>
                        </a:solidFill>
                        <a:latin typeface="Arial"/>
                        <a:ea typeface="Arial"/>
                        <a:cs typeface="Arial"/>
                      </a:defRPr>
                    </a:pPr>
                    <a:r>
                      <a:rPr lang="en-US" sz="700" dirty="0">
                        <a:solidFill>
                          <a:schemeClr val="tx1"/>
                        </a:solidFill>
                      </a:rPr>
                      <a:t>Lack of proper organisation</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C653-4F8E-9B56-C14845003869}"/>
                </c:ext>
              </c:extLst>
            </c:dLbl>
            <c:dLbl>
              <c:idx val="9"/>
              <c:layout>
                <c:manualLayout>
                  <c:x val="-0.1297016861219196"/>
                  <c:y val="8.032126820747075E-3"/>
                </c:manualLayout>
              </c:layout>
              <c:tx>
                <c:rich>
                  <a:bodyPr wrap="square" lIns="38100" tIns="19050" rIns="38100" bIns="19050" anchor="ctr">
                    <a:spAutoFit/>
                  </a:bodyPr>
                  <a:lstStyle/>
                  <a:p>
                    <a:pPr>
                      <a:defRPr sz="700" b="0" i="0" u="none" strike="noStrike" baseline="0">
                        <a:solidFill>
                          <a:schemeClr val="tx1"/>
                        </a:solidFill>
                        <a:latin typeface="Arial"/>
                        <a:ea typeface="Arial"/>
                        <a:cs typeface="Arial"/>
                      </a:defRPr>
                    </a:pPr>
                    <a:r>
                      <a:rPr lang="en-NZ" sz="700" dirty="0">
                        <a:solidFill>
                          <a:schemeClr val="tx1"/>
                        </a:solidFill>
                      </a:rPr>
                      <a:t>Lack of referees or officials</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C653-4F8E-9B56-C14845003869}"/>
                </c:ext>
              </c:extLst>
            </c:dLbl>
            <c:dLbl>
              <c:idx val="10"/>
              <c:tx>
                <c:rich>
                  <a:bodyPr wrap="square" lIns="38100" tIns="19050" rIns="38100" bIns="19050" anchor="ctr">
                    <a:spAutoFit/>
                  </a:bodyPr>
                  <a:lstStyle/>
                  <a:p>
                    <a:pPr>
                      <a:defRPr sz="700" b="0" i="0" u="none" strike="noStrike" baseline="0">
                        <a:solidFill>
                          <a:schemeClr val="tx1"/>
                        </a:solidFill>
                        <a:latin typeface="Arial"/>
                        <a:ea typeface="Arial"/>
                        <a:cs typeface="Arial"/>
                      </a:defRPr>
                    </a:pPr>
                    <a:r>
                      <a:rPr lang="en-NZ" sz="700" dirty="0">
                        <a:solidFill>
                          <a:schemeClr val="tx1"/>
                        </a:solidFill>
                      </a:rPr>
                      <a:t>Feeling like I wasn’t good enough</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C653-4F8E-9B56-C14845003869}"/>
                </c:ext>
              </c:extLst>
            </c:dLbl>
            <c:dLbl>
              <c:idx val="11"/>
              <c:layout>
                <c:manualLayout>
                  <c:x val="-1.297016861219291E-3"/>
                  <c:y val="2.6773756069157243E-3"/>
                </c:manualLayout>
              </c:layout>
              <c:tx>
                <c:rich>
                  <a:bodyPr wrap="square" lIns="38100" tIns="19050" rIns="38100" bIns="19050" anchor="ctr">
                    <a:spAutoFit/>
                  </a:bodyPr>
                  <a:lstStyle/>
                  <a:p>
                    <a:pPr>
                      <a:defRPr sz="700" b="0" i="0" u="none" strike="noStrike" baseline="0">
                        <a:solidFill>
                          <a:schemeClr val="tx1"/>
                        </a:solidFill>
                        <a:latin typeface="Arial"/>
                        <a:ea typeface="Arial"/>
                        <a:cs typeface="Arial"/>
                      </a:defRPr>
                    </a:pPr>
                    <a:r>
                      <a:rPr lang="en-NZ" sz="700" dirty="0">
                        <a:solidFill>
                          <a:schemeClr val="tx1"/>
                        </a:solidFill>
                      </a:rPr>
                      <a:t>Worry I’d do something wrong or embarrassing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C653-4F8E-9B56-C14845003869}"/>
                </c:ext>
              </c:extLst>
            </c:dLbl>
            <c:dLbl>
              <c:idx val="12"/>
              <c:layout>
                <c:manualLayout>
                  <c:x val="-0.17769130998702984"/>
                  <c:y val="-8.032126820747271E-3"/>
                </c:manualLayout>
              </c:layout>
              <c:tx>
                <c:rich>
                  <a:bodyPr wrap="square" lIns="38100" tIns="19050" rIns="38100" bIns="19050" anchor="ctr">
                    <a:spAutoFit/>
                  </a:bodyPr>
                  <a:lstStyle/>
                  <a:p>
                    <a:pPr>
                      <a:defRPr sz="700" b="0" i="0" u="none" strike="noStrike" baseline="0">
                        <a:solidFill>
                          <a:schemeClr val="tx1"/>
                        </a:solidFill>
                        <a:latin typeface="Arial"/>
                        <a:ea typeface="Arial"/>
                        <a:cs typeface="Arial"/>
                      </a:defRPr>
                    </a:pPr>
                    <a:r>
                      <a:rPr lang="en-NZ" sz="700" dirty="0">
                        <a:solidFill>
                          <a:schemeClr val="tx1"/>
                        </a:solidFill>
                      </a:rPr>
                      <a:t>I didn’t feel like I was making progress</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C653-4F8E-9B56-C14845003869}"/>
                </c:ext>
              </c:extLst>
            </c:dLbl>
            <c:dLbl>
              <c:idx val="13"/>
              <c:layout>
                <c:manualLayout>
                  <c:x val="-1.2970168612191958E-3"/>
                  <c:y val="-5.3547512138314981E-3"/>
                </c:manualLayout>
              </c:layout>
              <c:tx>
                <c:rich>
                  <a:bodyPr wrap="square" lIns="38100" tIns="19050" rIns="38100" bIns="19050" anchor="ctr">
                    <a:spAutoFit/>
                  </a:bodyPr>
                  <a:lstStyle/>
                  <a:p>
                    <a:pPr>
                      <a:defRPr sz="700" b="0" i="0" u="none" strike="noStrike" baseline="0">
                        <a:solidFill>
                          <a:schemeClr val="tx1"/>
                        </a:solidFill>
                        <a:latin typeface="Arial"/>
                        <a:ea typeface="Arial"/>
                        <a:cs typeface="Arial"/>
                      </a:defRPr>
                    </a:pPr>
                    <a:r>
                      <a:rPr lang="en-NZ" sz="700" dirty="0">
                        <a:solidFill>
                          <a:schemeClr val="tx1"/>
                        </a:solidFill>
                      </a:rPr>
                      <a:t>A lack of fairness or transparency</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C653-4F8E-9B56-C14845003869}"/>
                </c:ext>
              </c:extLst>
            </c:dLbl>
            <c:dLbl>
              <c:idx val="14"/>
              <c:layout>
                <c:manualLayout>
                  <c:x val="-5.1880674448767355E-3"/>
                  <c:y val="0"/>
                </c:manualLayout>
              </c:layout>
              <c:tx>
                <c:rich>
                  <a:bodyPr wrap="square" lIns="38100" tIns="19050" rIns="38100" bIns="19050" anchor="ctr">
                    <a:spAutoFit/>
                  </a:bodyPr>
                  <a:lstStyle/>
                  <a:p>
                    <a:pPr>
                      <a:defRPr sz="700" b="0" i="0" u="none" strike="noStrike" baseline="0">
                        <a:solidFill>
                          <a:schemeClr val="tx1"/>
                        </a:solidFill>
                        <a:latin typeface="Arial"/>
                        <a:ea typeface="Arial"/>
                        <a:cs typeface="Arial"/>
                      </a:defRPr>
                    </a:pPr>
                    <a:r>
                      <a:rPr lang="en-NZ" sz="700" dirty="0">
                        <a:solidFill>
                          <a:schemeClr val="tx1"/>
                        </a:solidFill>
                      </a:rPr>
                      <a:t>I didn’t get on with my team-mates</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C653-4F8E-9B56-C14845003869}"/>
                </c:ext>
              </c:extLst>
            </c:dLbl>
            <c:dLbl>
              <c:idx val="15"/>
              <c:layout>
                <c:manualLayout>
                  <c:x val="-4.0207522697795074E-2"/>
                  <c:y val="3.4805882889904417E-2"/>
                </c:manualLayout>
              </c:layout>
              <c:tx>
                <c:rich>
                  <a:bodyPr wrap="square" lIns="38100" tIns="19050" rIns="38100" bIns="19050" anchor="ctr">
                    <a:spAutoFit/>
                  </a:bodyPr>
                  <a:lstStyle/>
                  <a:p>
                    <a:pPr>
                      <a:defRPr sz="700" b="0" i="0" u="none" strike="noStrike" baseline="0">
                        <a:solidFill>
                          <a:schemeClr val="tx1"/>
                        </a:solidFill>
                        <a:latin typeface="Arial"/>
                        <a:ea typeface="Arial"/>
                        <a:cs typeface="Arial"/>
                      </a:defRPr>
                    </a:pPr>
                    <a:r>
                      <a:rPr lang="en-NZ" sz="700" dirty="0">
                        <a:solidFill>
                          <a:schemeClr val="tx1"/>
                        </a:solidFill>
                      </a:rPr>
                      <a:t>There was too much other stuff going on</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C653-4F8E-9B56-C14845003869}"/>
                </c:ext>
              </c:extLst>
            </c:dLbl>
            <c:dLbl>
              <c:idx val="16"/>
              <c:layout>
                <c:manualLayout>
                  <c:x val="9.8573230389002925E-2"/>
                  <c:y val="3.748315308833168E-2"/>
                </c:manualLayout>
              </c:layout>
              <c:tx>
                <c:rich>
                  <a:bodyPr wrap="square" lIns="38100" tIns="19050" rIns="38100" bIns="19050" anchor="ctr" anchorCtr="0">
                    <a:spAutoFit/>
                  </a:bodyPr>
                  <a:lstStyle/>
                  <a:p>
                    <a:pPr algn="l">
                      <a:defRPr sz="700" b="0" i="0" u="none" strike="noStrike" baseline="0">
                        <a:solidFill>
                          <a:schemeClr val="tx1"/>
                        </a:solidFill>
                        <a:latin typeface="Arial"/>
                        <a:ea typeface="Arial"/>
                        <a:cs typeface="Arial"/>
                      </a:defRPr>
                    </a:pPr>
                    <a:r>
                      <a:rPr lang="en-NZ" sz="700" dirty="0">
                        <a:solidFill>
                          <a:schemeClr val="tx1"/>
                        </a:solidFill>
                      </a:rPr>
                      <a:t>My friends or other people I know didn’t play or stopped playing</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0.34132939121909367"/>
                      <c:h val="5.1137874092090321E-2"/>
                    </c:manualLayout>
                  </c15:layout>
                  <c15:showDataLabelsRange val="0"/>
                </c:ext>
                <c:ext xmlns:c16="http://schemas.microsoft.com/office/drawing/2014/chart" uri="{C3380CC4-5D6E-409C-BE32-E72D297353CC}">
                  <c16:uniqueId val="{00000018-C653-4F8E-9B56-C14845003869}"/>
                </c:ext>
              </c:extLst>
            </c:dLbl>
            <c:dLbl>
              <c:idx val="17"/>
              <c:layout>
                <c:manualLayout>
                  <c:x val="-0.12840466926070038"/>
                  <c:y val="-5.6224887745230212E-2"/>
                </c:manualLayout>
              </c:layout>
              <c:tx>
                <c:rich>
                  <a:bodyPr wrap="square" lIns="38100" tIns="19050" rIns="38100" bIns="19050" anchor="ctr">
                    <a:spAutoFit/>
                  </a:bodyPr>
                  <a:lstStyle/>
                  <a:p>
                    <a:pPr>
                      <a:defRPr sz="700" b="0" i="0" u="none" strike="noStrike" baseline="0">
                        <a:solidFill>
                          <a:schemeClr val="tx1"/>
                        </a:solidFill>
                        <a:latin typeface="Arial"/>
                        <a:ea typeface="Arial"/>
                        <a:cs typeface="Arial"/>
                      </a:defRPr>
                    </a:pPr>
                    <a:r>
                      <a:rPr lang="en-NZ" sz="700" dirty="0">
                        <a:solidFill>
                          <a:schemeClr val="tx1"/>
                        </a:solidFill>
                      </a:rPr>
                      <a:t>I stopped playing due to COVID</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C653-4F8E-9B56-C14845003869}"/>
                </c:ext>
              </c:extLst>
            </c:dLbl>
            <c:dLbl>
              <c:idx val="18"/>
              <c:layout>
                <c:manualLayout>
                  <c:x val="-8.5603112840467024E-2"/>
                  <c:y val="2.4096380462241617E-2"/>
                </c:manualLayout>
              </c:layout>
              <c:tx>
                <c:rich>
                  <a:bodyPr wrap="square" lIns="38100" tIns="19050" rIns="38100" bIns="19050" anchor="ctr">
                    <a:spAutoFit/>
                  </a:bodyPr>
                  <a:lstStyle/>
                  <a:p>
                    <a:pPr>
                      <a:defRPr sz="700" b="0" i="0" u="none" strike="noStrike" baseline="0">
                        <a:solidFill>
                          <a:schemeClr val="tx1"/>
                        </a:solidFill>
                        <a:latin typeface="Arial"/>
                        <a:ea typeface="Arial"/>
                        <a:cs typeface="Arial"/>
                      </a:defRPr>
                    </a:pPr>
                    <a:r>
                      <a:rPr lang="en-NZ" sz="700" dirty="0">
                        <a:solidFill>
                          <a:schemeClr val="tx1"/>
                        </a:solidFill>
                      </a:rPr>
                      <a:t>COVID caused too many disruptions</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A-C653-4F8E-9B56-C14845003869}"/>
                </c:ext>
              </c:extLst>
            </c:dLbl>
            <c:dLbl>
              <c:idx val="19"/>
              <c:layout>
                <c:manualLayout>
                  <c:x val="6.8741944708273328E-2"/>
                  <c:y val="2.6772701984273612E-3"/>
                </c:manualLayout>
              </c:layout>
              <c:tx>
                <c:rich>
                  <a:bodyPr wrap="square" lIns="38100" tIns="19050" rIns="38100" bIns="19050" anchor="ctr" anchorCtr="0">
                    <a:spAutoFit/>
                  </a:bodyPr>
                  <a:lstStyle/>
                  <a:p>
                    <a:pPr algn="l">
                      <a:defRPr sz="700" b="0" i="0" u="none" strike="noStrike" baseline="0">
                        <a:solidFill>
                          <a:schemeClr val="tx1"/>
                        </a:solidFill>
                        <a:latin typeface="Arial"/>
                        <a:ea typeface="Arial"/>
                        <a:cs typeface="Arial"/>
                      </a:defRPr>
                    </a:pPr>
                    <a:r>
                      <a:rPr lang="en-NZ" sz="700" dirty="0">
                        <a:solidFill>
                          <a:schemeClr val="tx1"/>
                        </a:solidFill>
                      </a:rPr>
                      <a:t>Parents/whanau weren’t supportive / encouraging</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0.23250324254215299"/>
                      <c:h val="5.1137874092090321E-2"/>
                    </c:manualLayout>
                  </c15:layout>
                  <c15:showDataLabelsRange val="0"/>
                </c:ext>
                <c:ext xmlns:c16="http://schemas.microsoft.com/office/drawing/2014/chart" uri="{C3380CC4-5D6E-409C-BE32-E72D297353CC}">
                  <c16:uniqueId val="{0000001B-C653-4F8E-9B56-C14845003869}"/>
                </c:ext>
              </c:extLst>
            </c:dLbl>
            <c:dLbl>
              <c:idx val="20"/>
              <c:tx>
                <c:rich>
                  <a:bodyPr wrap="square" lIns="38100" tIns="19050" rIns="38100" bIns="19050" anchor="ctr">
                    <a:spAutoFit/>
                  </a:bodyPr>
                  <a:lstStyle/>
                  <a:p>
                    <a:pPr>
                      <a:defRPr sz="700" b="0" i="0" u="none" strike="noStrike" baseline="0">
                        <a:solidFill>
                          <a:schemeClr val="tx1"/>
                        </a:solidFill>
                        <a:latin typeface="Arial"/>
                        <a:ea typeface="Arial"/>
                        <a:cs typeface="Arial"/>
                      </a:defRPr>
                    </a:pPr>
                    <a:r>
                      <a:rPr lang="en-NZ" sz="700" dirty="0">
                        <a:solidFill>
                          <a:schemeClr val="tx1"/>
                        </a:solidFill>
                      </a:rPr>
                      <a:t>Our team didn’t have a proper coach</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C-C653-4F8E-9B56-C14845003869}"/>
                </c:ext>
              </c:extLst>
            </c:dLbl>
            <c:dLbl>
              <c:idx val="21"/>
              <c:layout>
                <c:manualLayout>
                  <c:x val="-6.4850843060959796E-3"/>
                  <c:y val="0"/>
                </c:manualLayout>
              </c:layout>
              <c:tx>
                <c:rich>
                  <a:bodyPr wrap="square" lIns="38100" tIns="19050" rIns="38100" bIns="19050" anchor="ctr">
                    <a:spAutoFit/>
                  </a:bodyPr>
                  <a:lstStyle/>
                  <a:p>
                    <a:pPr>
                      <a:defRPr sz="700" b="0" i="0" u="none" strike="noStrike" baseline="0">
                        <a:solidFill>
                          <a:schemeClr val="tx1"/>
                        </a:solidFill>
                        <a:latin typeface="Arial"/>
                        <a:ea typeface="Arial"/>
                        <a:cs typeface="Arial"/>
                      </a:defRPr>
                    </a:pPr>
                    <a:r>
                      <a:rPr lang="en-NZ" sz="700" dirty="0">
                        <a:solidFill>
                          <a:schemeClr val="tx1"/>
                        </a:solidFill>
                      </a:rPr>
                      <a:t>It got too competitive and not fun anymore</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D-C653-4F8E-9B56-C14845003869}"/>
                </c:ext>
              </c:extLst>
            </c:dLbl>
            <c:dLbl>
              <c:idx val="22"/>
              <c:layout>
                <c:manualLayout>
                  <c:x val="-5.1880674448766886E-3"/>
                  <c:y val="-3.2128507282988793E-2"/>
                </c:manualLayout>
              </c:layout>
              <c:tx>
                <c:rich>
                  <a:bodyPr wrap="square" lIns="38100" tIns="19050" rIns="38100" bIns="19050" anchor="ctr">
                    <a:spAutoFit/>
                  </a:bodyPr>
                  <a:lstStyle/>
                  <a:p>
                    <a:pPr>
                      <a:defRPr sz="700" b="0" i="0" u="none" strike="noStrike" baseline="0">
                        <a:solidFill>
                          <a:schemeClr val="tx1"/>
                        </a:solidFill>
                        <a:latin typeface="Arial"/>
                        <a:ea typeface="Arial"/>
                        <a:cs typeface="Arial"/>
                      </a:defRPr>
                    </a:pPr>
                    <a:r>
                      <a:rPr lang="en-NZ" sz="700" dirty="0">
                        <a:solidFill>
                          <a:schemeClr val="tx1"/>
                        </a:solidFill>
                      </a:rPr>
                      <a:t>I was injured / worried about getting injured</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E-C653-4F8E-9B56-C14845003869}"/>
                </c:ext>
              </c:extLst>
            </c:dLbl>
            <c:dLbl>
              <c:idx val="23"/>
              <c:layout>
                <c:manualLayout>
                  <c:x val="-0.16448517622067668"/>
                  <c:y val="1.0540848836307969E-7"/>
                </c:manualLayout>
              </c:layout>
              <c:tx>
                <c:rich>
                  <a:bodyPr wrap="square" lIns="38100" tIns="19050" rIns="38100" bIns="19050" anchor="ctr" anchorCtr="0">
                    <a:spAutoFit/>
                  </a:bodyPr>
                  <a:lstStyle/>
                  <a:p>
                    <a:pPr algn="r">
                      <a:defRPr sz="700" b="0" i="0" u="none" strike="noStrike" baseline="0">
                        <a:solidFill>
                          <a:schemeClr val="tx1"/>
                        </a:solidFill>
                        <a:latin typeface="Arial"/>
                        <a:ea typeface="Arial"/>
                        <a:cs typeface="Arial"/>
                      </a:defRPr>
                    </a:pPr>
                    <a:r>
                      <a:rPr lang="en-NZ" sz="700" dirty="0">
                        <a:solidFill>
                          <a:schemeClr val="tx1"/>
                        </a:solidFill>
                      </a:rPr>
                      <a:t>Doing the same things every week; getting boring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0.15167315175097273"/>
                      <c:h val="5.1137874092090321E-2"/>
                    </c:manualLayout>
                  </c15:layout>
                  <c15:showDataLabelsRange val="0"/>
                </c:ext>
                <c:ext xmlns:c16="http://schemas.microsoft.com/office/drawing/2014/chart" uri="{C3380CC4-5D6E-409C-BE32-E72D297353CC}">
                  <c16:uniqueId val="{0000001F-C653-4F8E-9B56-C14845003869}"/>
                </c:ext>
              </c:extLst>
            </c:dLbl>
            <c:dLbl>
              <c:idx val="24"/>
              <c:layout>
                <c:manualLayout>
                  <c:x val="-2.5939826587824859E-3"/>
                  <c:y val="-2.4096275053753058E-2"/>
                </c:manualLayout>
              </c:layout>
              <c:tx>
                <c:rich>
                  <a:bodyPr wrap="square" lIns="38100" tIns="19050" rIns="38100" bIns="19050" anchor="ctr">
                    <a:spAutoFit/>
                  </a:bodyPr>
                  <a:lstStyle/>
                  <a:p>
                    <a:pPr>
                      <a:defRPr sz="700" b="0" i="0" u="none" strike="noStrike" baseline="0">
                        <a:solidFill>
                          <a:schemeClr val="tx1"/>
                        </a:solidFill>
                        <a:latin typeface="Arial"/>
                        <a:ea typeface="Arial"/>
                        <a:cs typeface="Arial"/>
                      </a:defRPr>
                    </a:pPr>
                    <a:r>
                      <a:rPr lang="en-NZ" sz="700" dirty="0">
                        <a:solidFill>
                          <a:schemeClr val="tx1"/>
                        </a:solidFill>
                      </a:rPr>
                      <a:t>Needing to turn up to every game and training session</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0.23536311365748538"/>
                      <c:h val="5.1137874092090321E-2"/>
                    </c:manualLayout>
                  </c15:layout>
                  <c15:showDataLabelsRange val="0"/>
                </c:ext>
                <c:ext xmlns:c16="http://schemas.microsoft.com/office/drawing/2014/chart" uri="{C3380CC4-5D6E-409C-BE32-E72D297353CC}">
                  <c16:uniqueId val="{00000020-C653-4F8E-9B56-C14845003869}"/>
                </c:ext>
              </c:extLst>
            </c:dLbl>
            <c:dLbl>
              <c:idx val="25"/>
              <c:layout>
                <c:manualLayout>
                  <c:x val="-0.17639429312581065"/>
                  <c:y val="-5.3548566223199099E-3"/>
                </c:manualLayout>
              </c:layout>
              <c:tx>
                <c:rich>
                  <a:bodyPr wrap="square" lIns="38100" tIns="19050" rIns="38100" bIns="19050" anchor="ctr">
                    <a:spAutoFit/>
                  </a:bodyPr>
                  <a:lstStyle/>
                  <a:p>
                    <a:pPr>
                      <a:defRPr sz="700" b="0" i="0" u="none" strike="noStrike" baseline="0">
                        <a:solidFill>
                          <a:schemeClr val="tx1"/>
                        </a:solidFill>
                        <a:latin typeface="Arial"/>
                        <a:ea typeface="Arial"/>
                        <a:cs typeface="Arial"/>
                      </a:defRPr>
                    </a:pPr>
                    <a:r>
                      <a:rPr lang="en-NZ" sz="700" dirty="0">
                        <a:solidFill>
                          <a:schemeClr val="tx1"/>
                        </a:solidFill>
                      </a:rPr>
                      <a:t>I was playing multiple sports and had to drop one / some</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0.13042801556420233"/>
                      <c:h val="5.1137874092090321E-2"/>
                    </c:manualLayout>
                  </c15:layout>
                  <c15:showDataLabelsRange val="0"/>
                </c:ext>
                <c:ext xmlns:c16="http://schemas.microsoft.com/office/drawing/2014/chart" uri="{C3380CC4-5D6E-409C-BE32-E72D297353CC}">
                  <c16:uniqueId val="{00000021-C653-4F8E-9B56-C14845003869}"/>
                </c:ext>
              </c:extLst>
            </c:dLbl>
            <c:dLbl>
              <c:idx val="26"/>
              <c:layout>
                <c:manualLayout>
                  <c:x val="-3.8910505836576353E-3"/>
                  <c:y val="2.6773756069156753E-3"/>
                </c:manualLayout>
              </c:layout>
              <c:tx>
                <c:rich>
                  <a:bodyPr wrap="square" lIns="38100" tIns="19050" rIns="38100" bIns="19050" anchor="ctr">
                    <a:spAutoFit/>
                  </a:bodyPr>
                  <a:lstStyle/>
                  <a:p>
                    <a:pPr>
                      <a:defRPr sz="700" b="0" i="0" u="none" strike="noStrike" baseline="0">
                        <a:solidFill>
                          <a:schemeClr val="tx1"/>
                        </a:solidFill>
                        <a:latin typeface="Arial"/>
                        <a:ea typeface="Arial"/>
                        <a:cs typeface="Arial"/>
                      </a:defRPr>
                    </a:pPr>
                    <a:r>
                      <a:rPr lang="en-NZ" sz="700" dirty="0">
                        <a:solidFill>
                          <a:schemeClr val="tx1"/>
                        </a:solidFill>
                      </a:rPr>
                      <a:t>The standard of the facilities</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2-C653-4F8E-9B56-C14845003869}"/>
                </c:ext>
              </c:extLst>
            </c:dLbl>
            <c:dLbl>
              <c:idx val="27"/>
              <c:layout>
                <c:manualLayout>
                  <c:x val="-9.727626459143969E-2"/>
                  <c:y val="2.1419004855325698E-2"/>
                </c:manualLayout>
              </c:layout>
              <c:tx>
                <c:rich>
                  <a:bodyPr wrap="square" lIns="38100" tIns="19050" rIns="38100" bIns="19050" anchor="ctr">
                    <a:spAutoFit/>
                  </a:bodyPr>
                  <a:lstStyle/>
                  <a:p>
                    <a:pPr>
                      <a:defRPr sz="700" b="0" i="0" u="none" strike="noStrike" baseline="0">
                        <a:solidFill>
                          <a:schemeClr val="tx1"/>
                        </a:solidFill>
                        <a:latin typeface="Arial"/>
                        <a:ea typeface="Arial"/>
                        <a:cs typeface="Arial"/>
                      </a:defRPr>
                    </a:pPr>
                    <a:r>
                      <a:rPr lang="en-NZ" sz="700" dirty="0">
                        <a:solidFill>
                          <a:schemeClr val="tx1"/>
                        </a:solidFill>
                      </a:rPr>
                      <a:t>The pitch / surfaces we played on </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3-C653-4F8E-9B56-C14845003869}"/>
                </c:ext>
              </c:extLst>
            </c:dLbl>
            <c:spPr>
              <a:noFill/>
              <a:ln>
                <a:noFill/>
              </a:ln>
              <a:effectLst/>
            </c:spPr>
            <c:txPr>
              <a:bodyPr wrap="square" lIns="38100" tIns="19050" rIns="38100" bIns="19050" anchor="ctr">
                <a:spAutoFit/>
              </a:bodyPr>
              <a:lstStyle/>
              <a:p>
                <a:pPr>
                  <a:defRPr sz="70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Sheet7!$F$24:$F$51</c:f>
              <c:numCache>
                <c:formatCode>0.000</c:formatCode>
                <c:ptCount val="28"/>
                <c:pt idx="0">
                  <c:v>-9.0953930000000002E-2</c:v>
                </c:pt>
                <c:pt idx="1">
                  <c:v>-0.2488669</c:v>
                </c:pt>
                <c:pt idx="2">
                  <c:v>-0.38770640000000001</c:v>
                </c:pt>
                <c:pt idx="3">
                  <c:v>-0.28162520000000002</c:v>
                </c:pt>
                <c:pt idx="4">
                  <c:v>3.4408880000000003E-2</c:v>
                </c:pt>
                <c:pt idx="5">
                  <c:v>-0.13439770000000001</c:v>
                </c:pt>
                <c:pt idx="6">
                  <c:v>-0.15638650000000001</c:v>
                </c:pt>
                <c:pt idx="7">
                  <c:v>0.3154632</c:v>
                </c:pt>
                <c:pt idx="8">
                  <c:v>0.23963760000000001</c:v>
                </c:pt>
                <c:pt idx="9">
                  <c:v>-0.18566859999999999</c:v>
                </c:pt>
                <c:pt idx="10">
                  <c:v>2.6347579999999999E-2</c:v>
                </c:pt>
                <c:pt idx="11">
                  <c:v>0.15258759999999999</c:v>
                </c:pt>
                <c:pt idx="12">
                  <c:v>-0.1143488</c:v>
                </c:pt>
                <c:pt idx="13">
                  <c:v>8.93264E-2</c:v>
                </c:pt>
                <c:pt idx="14">
                  <c:v>7.8340340000000001E-3</c:v>
                </c:pt>
                <c:pt idx="15">
                  <c:v>-1.223117E-2</c:v>
                </c:pt>
                <c:pt idx="16">
                  <c:v>-0.111993</c:v>
                </c:pt>
                <c:pt idx="17">
                  <c:v>-8.1406779999999998E-2</c:v>
                </c:pt>
                <c:pt idx="18">
                  <c:v>0.34585680000000002</c:v>
                </c:pt>
                <c:pt idx="19">
                  <c:v>0.2223377</c:v>
                </c:pt>
                <c:pt idx="20">
                  <c:v>6.7715090000000006E-2</c:v>
                </c:pt>
                <c:pt idx="21">
                  <c:v>-0.1567848</c:v>
                </c:pt>
                <c:pt idx="22">
                  <c:v>0.79174630000000001</c:v>
                </c:pt>
                <c:pt idx="23">
                  <c:v>-0.31841259999999999</c:v>
                </c:pt>
                <c:pt idx="24">
                  <c:v>4.2525199999999999E-2</c:v>
                </c:pt>
                <c:pt idx="25">
                  <c:v>5.9879309999999998E-2</c:v>
                </c:pt>
                <c:pt idx="26">
                  <c:v>6.0241959999999997E-2</c:v>
                </c:pt>
                <c:pt idx="27">
                  <c:v>0.1194339</c:v>
                </c:pt>
              </c:numCache>
            </c:numRef>
          </c:xVal>
          <c:yVal>
            <c:numRef>
              <c:f>Sheet7!$G$24:$G$51</c:f>
              <c:numCache>
                <c:formatCode>0.000</c:formatCode>
                <c:ptCount val="28"/>
                <c:pt idx="0">
                  <c:v>0.2719859</c:v>
                </c:pt>
                <c:pt idx="1">
                  <c:v>0.1076121</c:v>
                </c:pt>
                <c:pt idx="2">
                  <c:v>0.18340000000000001</c:v>
                </c:pt>
                <c:pt idx="3">
                  <c:v>-0.18570539999999999</c:v>
                </c:pt>
                <c:pt idx="4">
                  <c:v>0.1142242</c:v>
                </c:pt>
                <c:pt idx="5">
                  <c:v>0.3790017</c:v>
                </c:pt>
                <c:pt idx="6">
                  <c:v>-0.12882830000000001</c:v>
                </c:pt>
                <c:pt idx="7">
                  <c:v>0.54403029999999997</c:v>
                </c:pt>
                <c:pt idx="8">
                  <c:v>-5.0753979999999997E-2</c:v>
                </c:pt>
                <c:pt idx="9">
                  <c:v>4.6317579999999997E-2</c:v>
                </c:pt>
                <c:pt idx="10">
                  <c:v>-0.1046101</c:v>
                </c:pt>
                <c:pt idx="11">
                  <c:v>0.28005560000000002</c:v>
                </c:pt>
                <c:pt idx="12">
                  <c:v>-0.10179630000000001</c:v>
                </c:pt>
                <c:pt idx="13">
                  <c:v>0.35064410000000001</c:v>
                </c:pt>
                <c:pt idx="14">
                  <c:v>-6.508891E-2</c:v>
                </c:pt>
                <c:pt idx="15">
                  <c:v>-0.29912339999999998</c:v>
                </c:pt>
                <c:pt idx="16">
                  <c:v>-0.14429030000000001</c:v>
                </c:pt>
                <c:pt idx="17">
                  <c:v>-0.11056050000000001</c:v>
                </c:pt>
                <c:pt idx="18">
                  <c:v>-0.13109999999999999</c:v>
                </c:pt>
                <c:pt idx="19">
                  <c:v>-0.1294273</c:v>
                </c:pt>
                <c:pt idx="20">
                  <c:v>0.1585983</c:v>
                </c:pt>
                <c:pt idx="21">
                  <c:v>4.876088E-2</c:v>
                </c:pt>
                <c:pt idx="22">
                  <c:v>-0.138848</c:v>
                </c:pt>
                <c:pt idx="23">
                  <c:v>7.5817679999999998E-2</c:v>
                </c:pt>
                <c:pt idx="24">
                  <c:v>0.1686009</c:v>
                </c:pt>
                <c:pt idx="25">
                  <c:v>-0.1866324</c:v>
                </c:pt>
                <c:pt idx="26">
                  <c:v>0.33489930000000001</c:v>
                </c:pt>
                <c:pt idx="27">
                  <c:v>-0.13137789999999999</c:v>
                </c:pt>
              </c:numCache>
            </c:numRef>
          </c:yVal>
          <c:smooth val="0"/>
          <c:extLst>
            <c:ext xmlns:c16="http://schemas.microsoft.com/office/drawing/2014/chart" uri="{C3380CC4-5D6E-409C-BE32-E72D297353CC}">
              <c16:uniqueId val="{00000024-C653-4F8E-9B56-C14845003869}"/>
            </c:ext>
          </c:extLst>
        </c:ser>
        <c:dLbls>
          <c:showLegendKey val="0"/>
          <c:showVal val="0"/>
          <c:showCatName val="0"/>
          <c:showSerName val="0"/>
          <c:showPercent val="0"/>
          <c:showBubbleSize val="0"/>
        </c:dLbls>
        <c:axId val="1467447039"/>
        <c:axId val="1467453279"/>
      </c:scatterChart>
      <c:valAx>
        <c:axId val="1467447039"/>
        <c:scaling>
          <c:orientation val="minMax"/>
        </c:scaling>
        <c:delete val="0"/>
        <c:axPos val="b"/>
        <c:numFmt formatCode="0.0" sourceLinked="0"/>
        <c:majorTickMark val="out"/>
        <c:minorTickMark val="none"/>
        <c:tickLblPos val="none"/>
        <c:spPr>
          <a:ln>
            <a:solidFill>
              <a:srgbClr val="808080"/>
            </a:solidFill>
            <a:prstDash val="solid"/>
          </a:ln>
        </c:spPr>
        <c:txPr>
          <a:bodyPr/>
          <a:lstStyle/>
          <a:p>
            <a:pPr>
              <a:defRPr>
                <a:solidFill>
                  <a:schemeClr val="bg1"/>
                </a:solidFill>
              </a:defRPr>
            </a:pPr>
            <a:endParaRPr lang="en-US"/>
          </a:p>
        </c:txPr>
        <c:crossAx val="1467453279"/>
        <c:crosses val="autoZero"/>
        <c:crossBetween val="midCat"/>
      </c:valAx>
      <c:valAx>
        <c:axId val="1467453279"/>
        <c:scaling>
          <c:orientation val="minMax"/>
        </c:scaling>
        <c:delete val="0"/>
        <c:axPos val="l"/>
        <c:numFmt formatCode="0.0" sourceLinked="0"/>
        <c:majorTickMark val="out"/>
        <c:minorTickMark val="none"/>
        <c:tickLblPos val="none"/>
        <c:spPr>
          <a:ln>
            <a:solidFill>
              <a:srgbClr val="808080"/>
            </a:solidFill>
            <a:prstDash val="solid"/>
          </a:ln>
        </c:spPr>
        <c:txPr>
          <a:bodyPr/>
          <a:lstStyle/>
          <a:p>
            <a:pPr>
              <a:defRPr>
                <a:solidFill>
                  <a:schemeClr val="bg1"/>
                </a:solidFill>
              </a:defRPr>
            </a:pPr>
            <a:endParaRPr lang="en-US"/>
          </a:p>
        </c:txPr>
        <c:crossAx val="1467447039"/>
        <c:crosses val="autoZero"/>
        <c:crossBetween val="midCat"/>
      </c:valAx>
      <c:spPr>
        <a:solidFill>
          <a:srgbClr val="FFFFFF"/>
        </a:solidFill>
        <a:ln w="12700">
          <a:solidFill>
            <a:srgbClr val="808080"/>
          </a:solidFill>
          <a:prstDash val="solid"/>
        </a:ln>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2366335301998005"/>
          <c:y val="9.1885894383267566E-2"/>
          <c:w val="0.5526731104699969"/>
          <c:h val="0.79485989793360601"/>
        </c:manualLayout>
      </c:layout>
      <c:barChart>
        <c:barDir val="col"/>
        <c:grouping val="percentStacked"/>
        <c:varyColors val="0"/>
        <c:ser>
          <c:idx val="5"/>
          <c:order val="0"/>
          <c:tx>
            <c:strRef>
              <c:f>Sheet1!$G$1</c:f>
              <c:strCache>
                <c:ptCount val="1"/>
                <c:pt idx="0">
                  <c:v>5 - Extremely important</c:v>
                </c:pt>
              </c:strCache>
            </c:strRef>
          </c:tx>
          <c:spPr>
            <a:solidFill>
              <a:schemeClr val="accent1">
                <a:shade val="5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Cost</c:v>
                </c:pt>
              </c:strCache>
            </c:strRef>
          </c:cat>
          <c:val>
            <c:numRef>
              <c:f>Sheet1!$G$2</c:f>
              <c:numCache>
                <c:formatCode>0%</c:formatCode>
                <c:ptCount val="1"/>
                <c:pt idx="0">
                  <c:v>0.08</c:v>
                </c:pt>
              </c:numCache>
            </c:numRef>
          </c:val>
          <c:extLst>
            <c:ext xmlns:c16="http://schemas.microsoft.com/office/drawing/2014/chart" uri="{C3380CC4-5D6E-409C-BE32-E72D297353CC}">
              <c16:uniqueId val="{00000010-64A1-4B76-867B-F0C83D1CD50B}"/>
            </c:ext>
          </c:extLst>
        </c:ser>
        <c:ser>
          <c:idx val="4"/>
          <c:order val="1"/>
          <c:tx>
            <c:strRef>
              <c:f>Sheet1!$F$1</c:f>
              <c:strCache>
                <c:ptCount val="1"/>
                <c:pt idx="0">
                  <c:v>4</c:v>
                </c:pt>
              </c:strCache>
            </c:strRef>
          </c:tx>
          <c:spPr>
            <a:solidFill>
              <a:schemeClr val="accent1">
                <a:shade val="7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Cost</c:v>
                </c:pt>
              </c:strCache>
            </c:strRef>
          </c:cat>
          <c:val>
            <c:numRef>
              <c:f>Sheet1!$F$2</c:f>
              <c:numCache>
                <c:formatCode>0%</c:formatCode>
                <c:ptCount val="1"/>
                <c:pt idx="0">
                  <c:v>0.18</c:v>
                </c:pt>
              </c:numCache>
            </c:numRef>
          </c:val>
          <c:extLst>
            <c:ext xmlns:c16="http://schemas.microsoft.com/office/drawing/2014/chart" uri="{C3380CC4-5D6E-409C-BE32-E72D297353CC}">
              <c16:uniqueId val="{0000000F-64A1-4B76-867B-F0C83D1CD50B}"/>
            </c:ext>
          </c:extLst>
        </c:ser>
        <c:ser>
          <c:idx val="3"/>
          <c:order val="2"/>
          <c:tx>
            <c:strRef>
              <c:f>Sheet1!$E$1</c:f>
              <c:strCache>
                <c:ptCount val="1"/>
                <c:pt idx="0">
                  <c:v>3</c:v>
                </c:pt>
              </c:strCache>
            </c:strRef>
          </c:tx>
          <c:spPr>
            <a:solidFill>
              <a:schemeClr val="bg1">
                <a:lumMod val="85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Cost</c:v>
                </c:pt>
              </c:strCache>
            </c:strRef>
          </c:cat>
          <c:val>
            <c:numRef>
              <c:f>Sheet1!$E$2</c:f>
              <c:numCache>
                <c:formatCode>0%</c:formatCode>
                <c:ptCount val="1"/>
                <c:pt idx="0">
                  <c:v>0.13</c:v>
                </c:pt>
              </c:numCache>
            </c:numRef>
          </c:val>
          <c:extLst>
            <c:ext xmlns:c16="http://schemas.microsoft.com/office/drawing/2014/chart" uri="{C3380CC4-5D6E-409C-BE32-E72D297353CC}">
              <c16:uniqueId val="{0000000E-64A1-4B76-867B-F0C83D1CD50B}"/>
            </c:ext>
          </c:extLst>
        </c:ser>
        <c:ser>
          <c:idx val="2"/>
          <c:order val="3"/>
          <c:tx>
            <c:strRef>
              <c:f>Sheet1!$D$1</c:f>
              <c:strCache>
                <c:ptCount val="1"/>
                <c:pt idx="0">
                  <c:v>2</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Cost</c:v>
                </c:pt>
              </c:strCache>
            </c:strRef>
          </c:cat>
          <c:val>
            <c:numRef>
              <c:f>Sheet1!$D$2</c:f>
              <c:numCache>
                <c:formatCode>0%</c:formatCode>
                <c:ptCount val="1"/>
                <c:pt idx="0">
                  <c:v>0.2</c:v>
                </c:pt>
              </c:numCache>
            </c:numRef>
          </c:val>
          <c:extLst>
            <c:ext xmlns:c16="http://schemas.microsoft.com/office/drawing/2014/chart" uri="{C3380CC4-5D6E-409C-BE32-E72D297353CC}">
              <c16:uniqueId val="{0000000D-64A1-4B76-867B-F0C83D1CD50B}"/>
            </c:ext>
          </c:extLst>
        </c:ser>
        <c:ser>
          <c:idx val="1"/>
          <c:order val="4"/>
          <c:tx>
            <c:strRef>
              <c:f>Sheet1!$C$1</c:f>
              <c:strCache>
                <c:ptCount val="1"/>
                <c:pt idx="0">
                  <c:v>1 - Not at all important</c:v>
                </c:pt>
              </c:strCache>
            </c:strRef>
          </c:tx>
          <c:spPr>
            <a:solidFill>
              <a:schemeClr val="accent2">
                <a:lumMod val="75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Cost</c:v>
                </c:pt>
              </c:strCache>
            </c:strRef>
          </c:cat>
          <c:val>
            <c:numRef>
              <c:f>Sheet1!$C$2</c:f>
              <c:numCache>
                <c:formatCode>0%</c:formatCode>
                <c:ptCount val="1"/>
                <c:pt idx="0">
                  <c:v>0.39</c:v>
                </c:pt>
              </c:numCache>
            </c:numRef>
          </c:val>
          <c:extLst>
            <c:ext xmlns:c16="http://schemas.microsoft.com/office/drawing/2014/chart" uri="{C3380CC4-5D6E-409C-BE32-E72D297353CC}">
              <c16:uniqueId val="{0000000C-64A1-4B76-867B-F0C83D1CD50B}"/>
            </c:ext>
          </c:extLst>
        </c:ser>
        <c:ser>
          <c:idx val="0"/>
          <c:order val="5"/>
          <c:tx>
            <c:strRef>
              <c:f>Sheet1!$B$1</c:f>
              <c:strCache>
                <c:ptCount val="1"/>
                <c:pt idx="0">
                  <c:v>Don't know</c:v>
                </c:pt>
              </c:strCache>
            </c:strRef>
          </c:tx>
          <c:spPr>
            <a:solidFill>
              <a:schemeClr val="accent1">
                <a:tint val="50000"/>
              </a:schemeClr>
            </a:solidFill>
            <a:ln w="19050">
              <a:solidFill>
                <a:schemeClr val="lt1"/>
              </a:solidFill>
            </a:ln>
            <a:effectLst/>
          </c:spPr>
          <c:invertIfNegative val="0"/>
          <c:dPt>
            <c:idx val="0"/>
            <c:invertIfNegative val="0"/>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1-D339-487A-B397-52CF414E523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Cost</c:v>
                </c:pt>
              </c:strCache>
            </c:strRef>
          </c:cat>
          <c:val>
            <c:numRef>
              <c:f>Sheet1!$B$2</c:f>
              <c:numCache>
                <c:formatCode>0%</c:formatCode>
                <c:ptCount val="1"/>
                <c:pt idx="0">
                  <c:v>0.03</c:v>
                </c:pt>
              </c:numCache>
            </c:numRef>
          </c:val>
          <c:extLst>
            <c:ext xmlns:c16="http://schemas.microsoft.com/office/drawing/2014/chart" uri="{C3380CC4-5D6E-409C-BE32-E72D297353CC}">
              <c16:uniqueId val="{00000000-7412-4A56-BB4F-229AE026A49E}"/>
            </c:ext>
          </c:extLst>
        </c:ser>
        <c:dLbls>
          <c:showLegendKey val="0"/>
          <c:showVal val="0"/>
          <c:showCatName val="0"/>
          <c:showSerName val="0"/>
          <c:showPercent val="0"/>
          <c:showBubbleSize val="0"/>
        </c:dLbls>
        <c:gapWidth val="100"/>
        <c:overlap val="100"/>
        <c:axId val="511846688"/>
        <c:axId val="511857504"/>
      </c:barChart>
      <c:catAx>
        <c:axId val="511846688"/>
        <c:scaling>
          <c:orientation val="minMax"/>
        </c:scaling>
        <c:delete val="1"/>
        <c:axPos val="b"/>
        <c:numFmt formatCode="General" sourceLinked="1"/>
        <c:majorTickMark val="out"/>
        <c:minorTickMark val="none"/>
        <c:tickLblPos val="nextTo"/>
        <c:crossAx val="511857504"/>
        <c:crosses val="autoZero"/>
        <c:auto val="1"/>
        <c:lblAlgn val="ctr"/>
        <c:lblOffset val="100"/>
        <c:noMultiLvlLbl val="0"/>
      </c:catAx>
      <c:valAx>
        <c:axId val="511857504"/>
        <c:scaling>
          <c:orientation val="minMax"/>
        </c:scaling>
        <c:delete val="1"/>
        <c:axPos val="l"/>
        <c:numFmt formatCode="0%" sourceLinked="1"/>
        <c:majorTickMark val="out"/>
        <c:minorTickMark val="none"/>
        <c:tickLblPos val="nextTo"/>
        <c:crossAx val="511846688"/>
        <c:crosses val="autoZero"/>
        <c:crossBetween val="between"/>
      </c:valAx>
      <c:spPr>
        <a:noFill/>
        <a:ln>
          <a:noFill/>
        </a:ln>
        <a:effectLst/>
      </c:spPr>
    </c:plotArea>
    <c:legend>
      <c:legendPos val="r"/>
      <c:layout>
        <c:manualLayout>
          <c:xMode val="edge"/>
          <c:yMode val="edge"/>
          <c:x val="0.65572075164127253"/>
          <c:y val="7.7001406411987688E-2"/>
          <c:w val="0.33029730708177985"/>
          <c:h val="0.8341409427394739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829578117858222"/>
          <c:y val="4.4460916637064953E-2"/>
          <c:w val="0.5364551595289957"/>
          <c:h val="0.81030008901518957"/>
        </c:manualLayout>
      </c:layout>
      <c:barChart>
        <c:barDir val="bar"/>
        <c:grouping val="clustered"/>
        <c:varyColors val="0"/>
        <c:ser>
          <c:idx val="0"/>
          <c:order val="0"/>
          <c:tx>
            <c:strRef>
              <c:f>Sheet1!$B$1</c:f>
              <c:strCache>
                <c:ptCount val="1"/>
                <c:pt idx="0">
                  <c:v>Series 1</c:v>
                </c:pt>
              </c:strCache>
            </c:strRef>
          </c:tx>
          <c:spPr>
            <a:solidFill>
              <a:schemeClr val="accent3"/>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4-E49C-483F-AE53-EE0FE6B8C2B5}"/>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5-E49C-483F-AE53-EE0FE6B8C2B5}"/>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6-E49C-483F-AE53-EE0FE6B8C2B5}"/>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7-E49C-483F-AE53-EE0FE6B8C2B5}"/>
              </c:ext>
            </c:extLst>
          </c:dPt>
          <c:dPt>
            <c:idx val="4"/>
            <c:invertIfNegative val="0"/>
            <c:bubble3D val="0"/>
            <c:spPr>
              <a:solidFill>
                <a:schemeClr val="bg1">
                  <a:lumMod val="75000"/>
                </a:schemeClr>
              </a:solidFill>
              <a:ln>
                <a:noFill/>
              </a:ln>
              <a:effectLst/>
            </c:spPr>
            <c:extLst>
              <c:ext xmlns:c16="http://schemas.microsoft.com/office/drawing/2014/chart" uri="{C3380CC4-5D6E-409C-BE32-E72D297353CC}">
                <c16:uniqueId val="{00000001-F673-4294-AA04-382EABF88B03}"/>
              </c:ext>
            </c:extLst>
          </c:dPt>
          <c:dPt>
            <c:idx val="5"/>
            <c:invertIfNegative val="0"/>
            <c:bubble3D val="0"/>
            <c:spPr>
              <a:solidFill>
                <a:schemeClr val="bg1">
                  <a:lumMod val="65000"/>
                </a:schemeClr>
              </a:solidFill>
              <a:ln>
                <a:noFill/>
              </a:ln>
              <a:effectLst/>
            </c:spPr>
            <c:extLst>
              <c:ext xmlns:c16="http://schemas.microsoft.com/office/drawing/2014/chart" uri="{C3380CC4-5D6E-409C-BE32-E72D297353CC}">
                <c16:uniqueId val="{00000002-F673-4294-AA04-382EABF88B03}"/>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Registration/fees</c:v>
                </c:pt>
                <c:pt idx="1">
                  <c:v>Equipment inc. boots/shoes</c:v>
                </c:pt>
                <c:pt idx="2">
                  <c:v>Travel to/from games or training</c:v>
                </c:pt>
                <c:pt idx="3">
                  <c:v>Uniform</c:v>
                </c:pt>
                <c:pt idx="4">
                  <c:v>Other </c:v>
                </c:pt>
                <c:pt idx="5">
                  <c:v>Don't know</c:v>
                </c:pt>
              </c:strCache>
            </c:strRef>
          </c:cat>
          <c:val>
            <c:numRef>
              <c:f>Sheet1!$B$2:$B$7</c:f>
              <c:numCache>
                <c:formatCode>0%</c:formatCode>
                <c:ptCount val="6"/>
                <c:pt idx="0">
                  <c:v>0.55000000000000004</c:v>
                </c:pt>
                <c:pt idx="1">
                  <c:v>0.44</c:v>
                </c:pt>
                <c:pt idx="2">
                  <c:v>0.37</c:v>
                </c:pt>
                <c:pt idx="3">
                  <c:v>0.28999999999999998</c:v>
                </c:pt>
                <c:pt idx="4">
                  <c:v>0.09</c:v>
                </c:pt>
                <c:pt idx="5">
                  <c:v>0.05</c:v>
                </c:pt>
              </c:numCache>
            </c:numRef>
          </c:val>
          <c:extLst>
            <c:ext xmlns:c16="http://schemas.microsoft.com/office/drawing/2014/chart" uri="{C3380CC4-5D6E-409C-BE32-E72D297353CC}">
              <c16:uniqueId val="{00000000-F673-4294-AA04-382EABF88B03}"/>
            </c:ext>
          </c:extLst>
        </c:ser>
        <c:dLbls>
          <c:showLegendKey val="0"/>
          <c:showVal val="0"/>
          <c:showCatName val="0"/>
          <c:showSerName val="0"/>
          <c:showPercent val="0"/>
          <c:showBubbleSize val="0"/>
        </c:dLbls>
        <c:gapWidth val="80"/>
        <c:overlap val="-10"/>
        <c:axId val="1003516207"/>
        <c:axId val="1009763311"/>
      </c:barChart>
      <c:catAx>
        <c:axId val="10035162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09763311"/>
        <c:crosses val="autoZero"/>
        <c:auto val="1"/>
        <c:lblAlgn val="ctr"/>
        <c:lblOffset val="0"/>
        <c:noMultiLvlLbl val="0"/>
      </c:catAx>
      <c:valAx>
        <c:axId val="1009763311"/>
        <c:scaling>
          <c:orientation val="minMax"/>
          <c:max val="1"/>
          <c:min val="0"/>
        </c:scaling>
        <c:delete val="1"/>
        <c:axPos val="t"/>
        <c:numFmt formatCode="0%" sourceLinked="1"/>
        <c:majorTickMark val="out"/>
        <c:minorTickMark val="none"/>
        <c:tickLblPos val="nextTo"/>
        <c:crossAx val="1003516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2872155019759"/>
          <c:y val="0"/>
          <c:w val="0.58097902832177728"/>
          <c:h val="1"/>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4"/>
            <c:invertIfNegative val="0"/>
            <c:bubble3D val="0"/>
            <c:spPr>
              <a:solidFill>
                <a:schemeClr val="bg1">
                  <a:lumMod val="75000"/>
                </a:schemeClr>
              </a:solidFill>
              <a:ln>
                <a:noFill/>
              </a:ln>
              <a:effectLst/>
            </c:spPr>
            <c:extLst>
              <c:ext xmlns:c16="http://schemas.microsoft.com/office/drawing/2014/chart" uri="{C3380CC4-5D6E-409C-BE32-E72D297353CC}">
                <c16:uniqueId val="{00000000-CBC8-46D2-B9AC-A77BAC2FE11A}"/>
              </c:ext>
            </c:extLst>
          </c:dPt>
          <c:dPt>
            <c:idx val="15"/>
            <c:invertIfNegative val="0"/>
            <c:bubble3D val="0"/>
            <c:spPr>
              <a:solidFill>
                <a:schemeClr val="bg1">
                  <a:lumMod val="65000"/>
                </a:schemeClr>
              </a:solidFill>
              <a:ln>
                <a:noFill/>
              </a:ln>
              <a:effectLst/>
            </c:spPr>
            <c:extLst>
              <c:ext xmlns:c16="http://schemas.microsoft.com/office/drawing/2014/chart" uri="{C3380CC4-5D6E-409C-BE32-E72D297353CC}">
                <c16:uniqueId val="{00000001-CBC8-46D2-B9AC-A77BAC2FE11A}"/>
              </c:ext>
            </c:extLst>
          </c:dPt>
          <c:dPt>
            <c:idx val="20"/>
            <c:invertIfNegative val="0"/>
            <c:bubble3D val="0"/>
            <c:spPr>
              <a:solidFill>
                <a:schemeClr val="bg1">
                  <a:lumMod val="75000"/>
                </a:schemeClr>
              </a:solidFill>
              <a:ln>
                <a:noFill/>
              </a:ln>
              <a:effectLst/>
            </c:spPr>
            <c:extLst>
              <c:ext xmlns:c16="http://schemas.microsoft.com/office/drawing/2014/chart" uri="{C3380CC4-5D6E-409C-BE32-E72D297353CC}">
                <c16:uniqueId val="{00000003-95D2-486C-B305-0E5ED4940C47}"/>
              </c:ext>
            </c:extLst>
          </c:dPt>
          <c:dPt>
            <c:idx val="21"/>
            <c:invertIfNegative val="0"/>
            <c:bubble3D val="0"/>
            <c:spPr>
              <a:solidFill>
                <a:schemeClr val="bg1">
                  <a:lumMod val="65000"/>
                </a:schemeClr>
              </a:solidFill>
              <a:ln>
                <a:noFill/>
              </a:ln>
              <a:effectLst/>
            </c:spPr>
            <c:extLst>
              <c:ext xmlns:c16="http://schemas.microsoft.com/office/drawing/2014/chart" uri="{C3380CC4-5D6E-409C-BE32-E72D297353CC}">
                <c16:uniqueId val="{00000004-95D2-486C-B305-0E5ED4940C47}"/>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Enjoy it/my passion</c:v>
                </c:pt>
                <c:pt idx="1">
                  <c:v>Friends play</c:v>
                </c:pt>
                <c:pt idx="2">
                  <c:v>Exercise/stay active</c:v>
                </c:pt>
                <c:pt idx="3">
                  <c:v>Social/meet people</c:v>
                </c:pt>
                <c:pt idx="4">
                  <c:v>Team/supportive environment</c:v>
                </c:pt>
                <c:pt idx="5">
                  <c:v>Good at it</c:v>
                </c:pt>
                <c:pt idx="6">
                  <c:v>Been playing a long time</c:v>
                </c:pt>
                <c:pt idx="7">
                  <c:v>Family play/parents encouragement</c:v>
                </c:pt>
                <c:pt idx="8">
                  <c:v>Competitive/challenging </c:v>
                </c:pt>
                <c:pt idx="9">
                  <c:v>More accesible</c:v>
                </c:pt>
                <c:pt idx="10">
                  <c:v>Develop/improve skills</c:v>
                </c:pt>
                <c:pt idx="11">
                  <c:v>Through school</c:v>
                </c:pt>
                <c:pt idx="12">
                  <c:v>Fits with my schedule</c:v>
                </c:pt>
                <c:pt idx="13">
                  <c:v>Get more out of it</c:v>
                </c:pt>
                <c:pt idx="14">
                  <c:v>Other</c:v>
                </c:pt>
                <c:pt idx="15">
                  <c:v>Don't know</c:v>
                </c:pt>
              </c:strCache>
            </c:strRef>
          </c:cat>
          <c:val>
            <c:numRef>
              <c:f>Sheet1!$B$2:$B$17</c:f>
              <c:numCache>
                <c:formatCode>0%</c:formatCode>
                <c:ptCount val="16"/>
                <c:pt idx="0">
                  <c:v>0.53</c:v>
                </c:pt>
                <c:pt idx="1">
                  <c:v>0.14000000000000001</c:v>
                </c:pt>
                <c:pt idx="2">
                  <c:v>0.12</c:v>
                </c:pt>
                <c:pt idx="3">
                  <c:v>0.06</c:v>
                </c:pt>
                <c:pt idx="4">
                  <c:v>0.06</c:v>
                </c:pt>
                <c:pt idx="5">
                  <c:v>0.05</c:v>
                </c:pt>
                <c:pt idx="6">
                  <c:v>0.05</c:v>
                </c:pt>
                <c:pt idx="7">
                  <c:v>0.05</c:v>
                </c:pt>
                <c:pt idx="8">
                  <c:v>0.04</c:v>
                </c:pt>
                <c:pt idx="9">
                  <c:v>0.03</c:v>
                </c:pt>
                <c:pt idx="10">
                  <c:v>0.03</c:v>
                </c:pt>
                <c:pt idx="11">
                  <c:v>0.02</c:v>
                </c:pt>
                <c:pt idx="12">
                  <c:v>0.02</c:v>
                </c:pt>
                <c:pt idx="13">
                  <c:v>0.02</c:v>
                </c:pt>
                <c:pt idx="14">
                  <c:v>0.25</c:v>
                </c:pt>
                <c:pt idx="15">
                  <c:v>0.08</c:v>
                </c:pt>
              </c:numCache>
            </c:numRef>
          </c:val>
          <c:extLst>
            <c:ext xmlns:c16="http://schemas.microsoft.com/office/drawing/2014/chart" uri="{C3380CC4-5D6E-409C-BE32-E72D297353CC}">
              <c16:uniqueId val="{00000000-95D2-486C-B305-0E5ED4940C47}"/>
            </c:ext>
          </c:extLst>
        </c:ser>
        <c:dLbls>
          <c:showLegendKey val="0"/>
          <c:showVal val="0"/>
          <c:showCatName val="0"/>
          <c:showSerName val="0"/>
          <c:showPercent val="0"/>
          <c:showBubbleSize val="0"/>
        </c:dLbls>
        <c:gapWidth val="80"/>
        <c:overlap val="-10"/>
        <c:axId val="1003516207"/>
        <c:axId val="1009763311"/>
      </c:barChart>
      <c:catAx>
        <c:axId val="10035162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09763311"/>
        <c:crosses val="autoZero"/>
        <c:auto val="1"/>
        <c:lblAlgn val="ctr"/>
        <c:lblOffset val="0"/>
        <c:noMultiLvlLbl val="0"/>
      </c:catAx>
      <c:valAx>
        <c:axId val="1009763311"/>
        <c:scaling>
          <c:orientation val="minMax"/>
          <c:max val="1"/>
        </c:scaling>
        <c:delete val="1"/>
        <c:axPos val="t"/>
        <c:numFmt formatCode="0%" sourceLinked="1"/>
        <c:majorTickMark val="out"/>
        <c:minorTickMark val="none"/>
        <c:tickLblPos val="nextTo"/>
        <c:crossAx val="1003516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606270852025447"/>
          <c:y val="0"/>
          <c:w val="0.44474753961797614"/>
          <c:h val="1"/>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5"/>
            <c:invertIfNegative val="0"/>
            <c:bubble3D val="0"/>
            <c:spPr>
              <a:solidFill>
                <a:schemeClr val="bg1">
                  <a:lumMod val="75000"/>
                </a:schemeClr>
              </a:solidFill>
              <a:ln>
                <a:noFill/>
              </a:ln>
              <a:effectLst/>
            </c:spPr>
            <c:extLst>
              <c:ext xmlns:c16="http://schemas.microsoft.com/office/drawing/2014/chart" uri="{C3380CC4-5D6E-409C-BE32-E72D297353CC}">
                <c16:uniqueId val="{00000001-CBC8-46D2-B9AC-A77BAC2FE11A}"/>
              </c:ext>
            </c:extLst>
          </c:dPt>
          <c:dPt>
            <c:idx val="16"/>
            <c:invertIfNegative val="0"/>
            <c:bubble3D val="0"/>
            <c:spPr>
              <a:solidFill>
                <a:schemeClr val="bg1">
                  <a:lumMod val="65000"/>
                </a:schemeClr>
              </a:solidFill>
              <a:ln>
                <a:noFill/>
              </a:ln>
              <a:effectLst/>
            </c:spPr>
            <c:extLst>
              <c:ext xmlns:c16="http://schemas.microsoft.com/office/drawing/2014/chart" uri="{C3380CC4-5D6E-409C-BE32-E72D297353CC}">
                <c16:uniqueId val="{00000000-2831-487B-BAAA-714DF8DDDE70}"/>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It’s fun</c:v>
                </c:pt>
                <c:pt idx="1">
                  <c:v>I’m good at it</c:v>
                </c:pt>
                <c:pt idx="2">
                  <c:v>My friends play or I like my team-mates</c:v>
                </c:pt>
                <c:pt idx="3">
                  <c:v>My parents/whānau support and encourage me in the right way</c:v>
                </c:pt>
                <c:pt idx="4">
                  <c:v>I get to progress/develop</c:v>
                </c:pt>
                <c:pt idx="5">
                  <c:v>My coach is great, motivating</c:v>
                </c:pt>
                <c:pt idx="6">
                  <c:v>It’s easy to get to training/games</c:v>
                </c:pt>
                <c:pt idx="7">
                  <c:v>Training/games are at a good time for me</c:v>
                </c:pt>
                <c:pt idx="8">
                  <c:v>I can win/achieve something</c:v>
                </c:pt>
                <c:pt idx="9">
                  <c:v>It’s well organised, has referees</c:v>
                </c:pt>
                <c:pt idx="10">
                  <c:v>My parents/whānau want me to play</c:v>
                </c:pt>
                <c:pt idx="11">
                  <c:v>The team and team-selection are fair</c:v>
                </c:pt>
                <c:pt idx="12">
                  <c:v>There’s less pressure to do well, i.e., from parents/whānau, team-mates, coach</c:v>
                </c:pt>
                <c:pt idx="13">
                  <c:v>It’s cheap to take part (i.e., registration, uniform, travel)</c:v>
                </c:pt>
                <c:pt idx="14">
                  <c:v>I like the uniform</c:v>
                </c:pt>
                <c:pt idx="15">
                  <c:v>Other – please tell us</c:v>
                </c:pt>
                <c:pt idx="16">
                  <c:v>Don’t know</c:v>
                </c:pt>
              </c:strCache>
            </c:strRef>
          </c:cat>
          <c:val>
            <c:numRef>
              <c:f>Sheet1!$B$2:$B$18</c:f>
              <c:numCache>
                <c:formatCode>0%</c:formatCode>
                <c:ptCount val="17"/>
                <c:pt idx="0">
                  <c:v>0.6</c:v>
                </c:pt>
                <c:pt idx="1">
                  <c:v>0.48</c:v>
                </c:pt>
                <c:pt idx="2">
                  <c:v>0.47</c:v>
                </c:pt>
                <c:pt idx="3">
                  <c:v>0.33</c:v>
                </c:pt>
                <c:pt idx="4">
                  <c:v>0.32</c:v>
                </c:pt>
                <c:pt idx="5">
                  <c:v>0.25</c:v>
                </c:pt>
                <c:pt idx="6">
                  <c:v>0.2</c:v>
                </c:pt>
                <c:pt idx="7">
                  <c:v>0.2</c:v>
                </c:pt>
                <c:pt idx="8">
                  <c:v>0.19</c:v>
                </c:pt>
                <c:pt idx="9">
                  <c:v>0.17</c:v>
                </c:pt>
                <c:pt idx="10">
                  <c:v>0.14000000000000001</c:v>
                </c:pt>
                <c:pt idx="11">
                  <c:v>0.13</c:v>
                </c:pt>
                <c:pt idx="12">
                  <c:v>0.12</c:v>
                </c:pt>
                <c:pt idx="13">
                  <c:v>0.1</c:v>
                </c:pt>
                <c:pt idx="14">
                  <c:v>0.03</c:v>
                </c:pt>
                <c:pt idx="15">
                  <c:v>0.01</c:v>
                </c:pt>
                <c:pt idx="16">
                  <c:v>0.01</c:v>
                </c:pt>
              </c:numCache>
            </c:numRef>
          </c:val>
          <c:extLst>
            <c:ext xmlns:c16="http://schemas.microsoft.com/office/drawing/2014/chart" uri="{C3380CC4-5D6E-409C-BE32-E72D297353CC}">
              <c16:uniqueId val="{00000000-95D2-486C-B305-0E5ED4940C47}"/>
            </c:ext>
          </c:extLst>
        </c:ser>
        <c:dLbls>
          <c:showLegendKey val="0"/>
          <c:showVal val="0"/>
          <c:showCatName val="0"/>
          <c:showSerName val="0"/>
          <c:showPercent val="0"/>
          <c:showBubbleSize val="0"/>
        </c:dLbls>
        <c:gapWidth val="80"/>
        <c:overlap val="-10"/>
        <c:axId val="1003516207"/>
        <c:axId val="1009763311"/>
      </c:barChart>
      <c:catAx>
        <c:axId val="10035162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09763311"/>
        <c:crosses val="autoZero"/>
        <c:auto val="1"/>
        <c:lblAlgn val="ctr"/>
        <c:lblOffset val="0"/>
        <c:noMultiLvlLbl val="0"/>
      </c:catAx>
      <c:valAx>
        <c:axId val="1009763311"/>
        <c:scaling>
          <c:orientation val="minMax"/>
          <c:max val="1"/>
        </c:scaling>
        <c:delete val="1"/>
        <c:axPos val="t"/>
        <c:numFmt formatCode="0%" sourceLinked="1"/>
        <c:majorTickMark val="out"/>
        <c:minorTickMark val="none"/>
        <c:tickLblPos val="nextTo"/>
        <c:crossAx val="1003516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606270852025447"/>
          <c:y val="0"/>
          <c:w val="0.44474753961797614"/>
          <c:h val="1"/>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5"/>
            <c:invertIfNegative val="0"/>
            <c:bubble3D val="0"/>
            <c:spPr>
              <a:solidFill>
                <a:schemeClr val="accent1"/>
              </a:solidFill>
              <a:ln>
                <a:noFill/>
              </a:ln>
              <a:effectLst/>
            </c:spPr>
            <c:extLst>
              <c:ext xmlns:c16="http://schemas.microsoft.com/office/drawing/2014/chart" uri="{C3380CC4-5D6E-409C-BE32-E72D297353CC}">
                <c16:uniqueId val="{00000001-CBC8-46D2-B9AC-A77BAC2FE11A}"/>
              </c:ext>
            </c:extLst>
          </c:dPt>
          <c:dPt>
            <c:idx val="16"/>
            <c:invertIfNegative val="0"/>
            <c:bubble3D val="0"/>
            <c:spPr>
              <a:solidFill>
                <a:schemeClr val="accent1"/>
              </a:solidFill>
              <a:ln>
                <a:noFill/>
              </a:ln>
              <a:effectLst/>
            </c:spPr>
            <c:extLst>
              <c:ext xmlns:c16="http://schemas.microsoft.com/office/drawing/2014/chart" uri="{C3380CC4-5D6E-409C-BE32-E72D297353CC}">
                <c16:uniqueId val="{00000000-2831-487B-BAAA-714DF8DDDE70}"/>
              </c:ext>
            </c:extLst>
          </c:dPt>
          <c:dPt>
            <c:idx val="20"/>
            <c:invertIfNegative val="0"/>
            <c:bubble3D val="0"/>
            <c:spPr>
              <a:solidFill>
                <a:schemeClr val="tx1">
                  <a:lumMod val="40000"/>
                  <a:lumOff val="60000"/>
                </a:schemeClr>
              </a:solidFill>
              <a:ln>
                <a:noFill/>
              </a:ln>
              <a:effectLst/>
            </c:spPr>
            <c:extLst>
              <c:ext xmlns:c16="http://schemas.microsoft.com/office/drawing/2014/chart" uri="{C3380CC4-5D6E-409C-BE32-E72D297353CC}">
                <c16:uniqueId val="{00000000-A208-4783-A9DB-0BE425440CCF}"/>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21"/>
                <c:pt idx="0">
                  <c:v>Time/too busy</c:v>
                </c:pt>
                <c:pt idx="1">
                  <c:v>Studies/exams</c:v>
                </c:pt>
                <c:pt idx="2">
                  <c:v>Other commitments e.g. work, family</c:v>
                </c:pt>
                <c:pt idx="3">
                  <c:v>The weather</c:v>
                </c:pt>
                <c:pt idx="4">
                  <c:v>Injuries</c:v>
                </c:pt>
                <c:pt idx="5">
                  <c:v>Time taken out of other activities</c:v>
                </c:pt>
                <c:pt idx="6">
                  <c:v>Not enjoying it</c:v>
                </c:pt>
                <c:pt idx="7">
                  <c:v>Tiring/get tired</c:v>
                </c:pt>
                <c:pt idx="8">
                  <c:v>Timings of games/trainings</c:v>
                </c:pt>
                <c:pt idx="9">
                  <c:v>Team environment/culture</c:v>
                </c:pt>
                <c:pt idx="10">
                  <c:v>Too much pressure/stress</c:v>
                </c:pt>
                <c:pt idx="11">
                  <c:v>When we lose/have a bad game</c:v>
                </c:pt>
                <c:pt idx="12">
                  <c:v>Cost</c:v>
                </c:pt>
                <c:pt idx="13">
                  <c:v>Want to try/play other sports</c:v>
                </c:pt>
                <c:pt idx="14">
                  <c:v>Not committed/too much effort</c:v>
                </c:pt>
                <c:pt idx="15">
                  <c:v>Want to take a break</c:v>
                </c:pt>
                <c:pt idx="16">
                  <c:v>Unusable</c:v>
                </c:pt>
                <c:pt idx="17">
                  <c:v>Age</c:v>
                </c:pt>
                <c:pt idx="18">
                  <c:v>Bad referees</c:v>
                </c:pt>
                <c:pt idx="19">
                  <c:v>Other</c:v>
                </c:pt>
                <c:pt idx="20">
                  <c:v>Don't know</c:v>
                </c:pt>
              </c:strCache>
            </c:strRef>
          </c:cat>
          <c:val>
            <c:numRef>
              <c:f>Sheet1!$B$2:$B$22</c:f>
              <c:numCache>
                <c:formatCode>0%</c:formatCode>
                <c:ptCount val="21"/>
                <c:pt idx="0">
                  <c:v>0.18</c:v>
                </c:pt>
                <c:pt idx="1">
                  <c:v>7.0000000000000007E-2</c:v>
                </c:pt>
                <c:pt idx="2">
                  <c:v>7.0000000000000007E-2</c:v>
                </c:pt>
                <c:pt idx="3">
                  <c:v>0.06</c:v>
                </c:pt>
                <c:pt idx="4">
                  <c:v>0.06</c:v>
                </c:pt>
                <c:pt idx="5">
                  <c:v>0.05</c:v>
                </c:pt>
                <c:pt idx="6">
                  <c:v>0.05</c:v>
                </c:pt>
                <c:pt idx="7">
                  <c:v>0.04</c:v>
                </c:pt>
                <c:pt idx="8">
                  <c:v>0.04</c:v>
                </c:pt>
                <c:pt idx="9">
                  <c:v>0.04</c:v>
                </c:pt>
                <c:pt idx="10">
                  <c:v>0.04</c:v>
                </c:pt>
                <c:pt idx="11">
                  <c:v>0.03</c:v>
                </c:pt>
                <c:pt idx="12">
                  <c:v>0.03</c:v>
                </c:pt>
                <c:pt idx="13">
                  <c:v>0.02</c:v>
                </c:pt>
                <c:pt idx="14">
                  <c:v>0.02</c:v>
                </c:pt>
                <c:pt idx="15">
                  <c:v>0.02</c:v>
                </c:pt>
                <c:pt idx="16">
                  <c:v>0.02</c:v>
                </c:pt>
                <c:pt idx="17">
                  <c:v>0.01</c:v>
                </c:pt>
                <c:pt idx="18">
                  <c:v>0.01</c:v>
                </c:pt>
                <c:pt idx="19">
                  <c:v>0.06</c:v>
                </c:pt>
                <c:pt idx="20">
                  <c:v>0.14000000000000001</c:v>
                </c:pt>
              </c:numCache>
            </c:numRef>
          </c:val>
          <c:extLst>
            <c:ext xmlns:c16="http://schemas.microsoft.com/office/drawing/2014/chart" uri="{C3380CC4-5D6E-409C-BE32-E72D297353CC}">
              <c16:uniqueId val="{00000000-95D2-486C-B305-0E5ED4940C47}"/>
            </c:ext>
          </c:extLst>
        </c:ser>
        <c:dLbls>
          <c:showLegendKey val="0"/>
          <c:showVal val="0"/>
          <c:showCatName val="0"/>
          <c:showSerName val="0"/>
          <c:showPercent val="0"/>
          <c:showBubbleSize val="0"/>
        </c:dLbls>
        <c:gapWidth val="80"/>
        <c:overlap val="-10"/>
        <c:axId val="1003516207"/>
        <c:axId val="1009763311"/>
      </c:barChart>
      <c:catAx>
        <c:axId val="10035162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09763311"/>
        <c:crosses val="autoZero"/>
        <c:auto val="1"/>
        <c:lblAlgn val="ctr"/>
        <c:lblOffset val="0"/>
        <c:noMultiLvlLbl val="0"/>
      </c:catAx>
      <c:valAx>
        <c:axId val="1009763311"/>
        <c:scaling>
          <c:orientation val="minMax"/>
          <c:max val="1"/>
        </c:scaling>
        <c:delete val="1"/>
        <c:axPos val="t"/>
        <c:numFmt formatCode="0%" sourceLinked="1"/>
        <c:majorTickMark val="out"/>
        <c:minorTickMark val="none"/>
        <c:tickLblPos val="nextTo"/>
        <c:crossAx val="1003516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864616371021633"/>
          <c:y val="0"/>
          <c:w val="0.64394975438209601"/>
          <c:h val="1"/>
        </c:manualLayout>
      </c:layout>
      <c:barChart>
        <c:barDir val="col"/>
        <c:grouping val="clustered"/>
        <c:varyColors val="0"/>
        <c:ser>
          <c:idx val="0"/>
          <c:order val="0"/>
          <c:tx>
            <c:strRef>
              <c:f>Sheet1!$B$1</c:f>
              <c:strCache>
                <c:ptCount val="1"/>
                <c:pt idx="0">
                  <c:v>Series 1</c:v>
                </c:pt>
              </c:strCache>
            </c:strRef>
          </c:tx>
          <c:spPr>
            <a:solidFill>
              <a:srgbClr val="ECBB0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There was too much other stuff going on</c:v>
                </c:pt>
                <c:pt idx="1">
                  <c:v>My friends didn’t play or stopped playing</c:v>
                </c:pt>
                <c:pt idx="2">
                  <c:v>Needing to turn up to every game / training session</c:v>
                </c:pt>
                <c:pt idx="3">
                  <c:v>Was playing multiple sports and had to drop some</c:v>
                </c:pt>
                <c:pt idx="4">
                  <c:v>The cost of taking part</c:v>
                </c:pt>
              </c:strCache>
            </c:strRef>
          </c:cat>
          <c:val>
            <c:numRef>
              <c:f>Sheet1!$B$2:$B$6</c:f>
              <c:numCache>
                <c:formatCode>0%</c:formatCode>
                <c:ptCount val="5"/>
                <c:pt idx="0">
                  <c:v>0.56999999999999995</c:v>
                </c:pt>
                <c:pt idx="1">
                  <c:v>0.37</c:v>
                </c:pt>
                <c:pt idx="2">
                  <c:v>0.37</c:v>
                </c:pt>
                <c:pt idx="3">
                  <c:v>0.35</c:v>
                </c:pt>
                <c:pt idx="4">
                  <c:v>0.26</c:v>
                </c:pt>
              </c:numCache>
            </c:numRef>
          </c:val>
          <c:extLst>
            <c:ext xmlns:c16="http://schemas.microsoft.com/office/drawing/2014/chart" uri="{C3380CC4-5D6E-409C-BE32-E72D297353CC}">
              <c16:uniqueId val="{00000000-0588-4BDE-8813-43867D5660D8}"/>
            </c:ext>
          </c:extLst>
        </c:ser>
        <c:dLbls>
          <c:showLegendKey val="0"/>
          <c:showVal val="0"/>
          <c:showCatName val="0"/>
          <c:showSerName val="0"/>
          <c:showPercent val="0"/>
          <c:showBubbleSize val="0"/>
        </c:dLbls>
        <c:gapWidth val="60"/>
        <c:axId val="1003516207"/>
        <c:axId val="1009763311"/>
      </c:barChart>
      <c:catAx>
        <c:axId val="1003516207"/>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009763311"/>
        <c:crosses val="autoZero"/>
        <c:auto val="1"/>
        <c:lblAlgn val="ctr"/>
        <c:lblOffset val="0"/>
        <c:noMultiLvlLbl val="0"/>
      </c:catAx>
      <c:valAx>
        <c:axId val="1009763311"/>
        <c:scaling>
          <c:orientation val="minMax"/>
          <c:max val="1.2"/>
          <c:min val="0"/>
        </c:scaling>
        <c:delete val="1"/>
        <c:axPos val="l"/>
        <c:numFmt formatCode="0%" sourceLinked="1"/>
        <c:majorTickMark val="out"/>
        <c:minorTickMark val="none"/>
        <c:tickLblPos val="nextTo"/>
        <c:crossAx val="1003516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47857432640346"/>
          <c:y val="0"/>
          <c:w val="0.39358302291405306"/>
          <c:h val="1"/>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3"/>
                <c:pt idx="0">
                  <c:v>Feeling like I'm not good enough</c:v>
                </c:pt>
                <c:pt idx="1">
                  <c:v>Lack of referees or officials</c:v>
                </c:pt>
                <c:pt idx="2">
                  <c:v>Worrying I’ll do something wrong / embarrassing</c:v>
                </c:pt>
                <c:pt idx="3">
                  <c:v>Finding motivation to get back into it after COVID</c:v>
                </c:pt>
                <c:pt idx="4">
                  <c:v>I don't get on with my team-mates</c:v>
                </c:pt>
                <c:pt idx="5">
                  <c:v>It's become too competitive and not fun anymore</c:v>
                </c:pt>
                <c:pt idx="6">
                  <c:v>Needing to turn up to every game / training </c:v>
                </c:pt>
                <c:pt idx="7">
                  <c:v>COVID has created too many disruptions</c:v>
                </c:pt>
                <c:pt idx="8">
                  <c:v>Having to play outdoor sports in all weather </c:v>
                </c:pt>
                <c:pt idx="9">
                  <c:v>The cost of taking part</c:v>
                </c:pt>
                <c:pt idx="10">
                  <c:v>Amount of time required for games and training</c:v>
                </c:pt>
                <c:pt idx="11">
                  <c:v>My friends / people I know don’t play or stopped </c:v>
                </c:pt>
                <c:pt idx="12">
                  <c:v>Too much other stuff going on </c:v>
                </c:pt>
              </c:strCache>
            </c:strRef>
          </c:cat>
          <c:val>
            <c:numRef>
              <c:f>Sheet1!$B$2:$B$16</c:f>
              <c:numCache>
                <c:formatCode>0%</c:formatCode>
                <c:ptCount val="13"/>
                <c:pt idx="0">
                  <c:v>0.28999999999999998</c:v>
                </c:pt>
                <c:pt idx="1">
                  <c:v>0.28999999999999998</c:v>
                </c:pt>
                <c:pt idx="2">
                  <c:v>0.3</c:v>
                </c:pt>
                <c:pt idx="3">
                  <c:v>0.31</c:v>
                </c:pt>
                <c:pt idx="4">
                  <c:v>0.31</c:v>
                </c:pt>
                <c:pt idx="5">
                  <c:v>0.32</c:v>
                </c:pt>
                <c:pt idx="6">
                  <c:v>0.32</c:v>
                </c:pt>
                <c:pt idx="7">
                  <c:v>0.34</c:v>
                </c:pt>
                <c:pt idx="8">
                  <c:v>0.34</c:v>
                </c:pt>
                <c:pt idx="9">
                  <c:v>0.35</c:v>
                </c:pt>
                <c:pt idx="10">
                  <c:v>0.37</c:v>
                </c:pt>
                <c:pt idx="11">
                  <c:v>0.38</c:v>
                </c:pt>
                <c:pt idx="12">
                  <c:v>0.52</c:v>
                </c:pt>
              </c:numCache>
            </c:numRef>
          </c:val>
          <c:extLst>
            <c:ext xmlns:c16="http://schemas.microsoft.com/office/drawing/2014/chart" uri="{C3380CC4-5D6E-409C-BE32-E72D297353CC}">
              <c16:uniqueId val="{00000004-1216-4C92-8DC9-E57B2115D04C}"/>
            </c:ext>
          </c:extLst>
        </c:ser>
        <c:dLbls>
          <c:showLegendKey val="0"/>
          <c:showVal val="0"/>
          <c:showCatName val="0"/>
          <c:showSerName val="0"/>
          <c:showPercent val="0"/>
          <c:showBubbleSize val="0"/>
        </c:dLbls>
        <c:gapWidth val="80"/>
        <c:overlap val="-10"/>
        <c:axId val="1003516207"/>
        <c:axId val="1009763311"/>
      </c:barChart>
      <c:catAx>
        <c:axId val="1003516207"/>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009763311"/>
        <c:crosses val="autoZero"/>
        <c:auto val="1"/>
        <c:lblAlgn val="ctr"/>
        <c:lblOffset val="0"/>
        <c:noMultiLvlLbl val="0"/>
      </c:catAx>
      <c:valAx>
        <c:axId val="1009763311"/>
        <c:scaling>
          <c:orientation val="minMax"/>
          <c:max val="1"/>
          <c:min val="0"/>
        </c:scaling>
        <c:delete val="1"/>
        <c:axPos val="b"/>
        <c:numFmt formatCode="0%" sourceLinked="1"/>
        <c:majorTickMark val="out"/>
        <c:minorTickMark val="none"/>
        <c:tickLblPos val="nextTo"/>
        <c:crossAx val="1003516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159901664016153"/>
          <c:y val="0"/>
          <c:w val="0.57840098335983847"/>
          <c:h val="1"/>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Carrying around the equipment needed</c:v>
                </c:pt>
                <c:pt idx="1">
                  <c:v>Length of the season being too long</c:v>
                </c:pt>
                <c:pt idx="2">
                  <c:v>The standard of the facilities inc. changing rooms</c:v>
                </c:pt>
                <c:pt idx="3">
                  <c:v>The time of day when games or training took place</c:v>
                </c:pt>
                <c:pt idx="4">
                  <c:v>The pitch / playing surfaces we play on</c:v>
                </c:pt>
                <c:pt idx="5">
                  <c:v>The uniform I have to wear</c:v>
                </c:pt>
                <c:pt idx="6">
                  <c:v>Playing multiple sports so need to drop one / some</c:v>
                </c:pt>
                <c:pt idx="7">
                  <c:v>Our team doesn’t have a proper coach</c:v>
                </c:pt>
                <c:pt idx="8">
                  <c:v>Parents/whānau aren’t supportive or encouraging </c:v>
                </c:pt>
                <c:pt idx="9">
                  <c:v>Feeling like I'm not making progress </c:v>
                </c:pt>
                <c:pt idx="10">
                  <c:v>Having to travel to games or training</c:v>
                </c:pt>
                <c:pt idx="11">
                  <c:v>Injuries / worried about getting injured</c:v>
                </c:pt>
                <c:pt idx="12">
                  <c:v>A lack of fairness or transparency</c:v>
                </c:pt>
                <c:pt idx="13">
                  <c:v>Doing the same things every week; it's boring</c:v>
                </c:pt>
                <c:pt idx="14">
                  <c:v>Lack of proper organisation</c:v>
                </c:pt>
              </c:strCache>
            </c:strRef>
          </c:cat>
          <c:val>
            <c:numRef>
              <c:f>Sheet1!$B$2:$B$16</c:f>
              <c:numCache>
                <c:formatCode>0%</c:formatCode>
                <c:ptCount val="15"/>
                <c:pt idx="0">
                  <c:v>0.19</c:v>
                </c:pt>
                <c:pt idx="1">
                  <c:v>0.2</c:v>
                </c:pt>
                <c:pt idx="2">
                  <c:v>0.2</c:v>
                </c:pt>
                <c:pt idx="3">
                  <c:v>0.21</c:v>
                </c:pt>
                <c:pt idx="4">
                  <c:v>0.21</c:v>
                </c:pt>
                <c:pt idx="5">
                  <c:v>0.22</c:v>
                </c:pt>
                <c:pt idx="6">
                  <c:v>0.22</c:v>
                </c:pt>
                <c:pt idx="7">
                  <c:v>0.22</c:v>
                </c:pt>
                <c:pt idx="8">
                  <c:v>0.24</c:v>
                </c:pt>
                <c:pt idx="9">
                  <c:v>0.26</c:v>
                </c:pt>
                <c:pt idx="10">
                  <c:v>0.27</c:v>
                </c:pt>
                <c:pt idx="11">
                  <c:v>0.27</c:v>
                </c:pt>
                <c:pt idx="12">
                  <c:v>0.28000000000000003</c:v>
                </c:pt>
                <c:pt idx="13">
                  <c:v>0.28000000000000003</c:v>
                </c:pt>
                <c:pt idx="14">
                  <c:v>0.28000000000000003</c:v>
                </c:pt>
              </c:numCache>
            </c:numRef>
          </c:val>
          <c:extLst>
            <c:ext xmlns:c16="http://schemas.microsoft.com/office/drawing/2014/chart" uri="{C3380CC4-5D6E-409C-BE32-E72D297353CC}">
              <c16:uniqueId val="{00000000-38CC-4EAC-984C-16C0024A7D61}"/>
            </c:ext>
          </c:extLst>
        </c:ser>
        <c:dLbls>
          <c:showLegendKey val="0"/>
          <c:showVal val="0"/>
          <c:showCatName val="0"/>
          <c:showSerName val="0"/>
          <c:showPercent val="0"/>
          <c:showBubbleSize val="0"/>
        </c:dLbls>
        <c:gapWidth val="80"/>
        <c:overlap val="-10"/>
        <c:axId val="1003516207"/>
        <c:axId val="1009763311"/>
      </c:barChart>
      <c:catAx>
        <c:axId val="1003516207"/>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009763311"/>
        <c:crosses val="autoZero"/>
        <c:auto val="1"/>
        <c:lblAlgn val="ctr"/>
        <c:lblOffset val="0"/>
        <c:noMultiLvlLbl val="0"/>
      </c:catAx>
      <c:valAx>
        <c:axId val="1009763311"/>
        <c:scaling>
          <c:orientation val="minMax"/>
          <c:max val="1"/>
          <c:min val="0"/>
        </c:scaling>
        <c:delete val="1"/>
        <c:axPos val="b"/>
        <c:numFmt formatCode="0%" sourceLinked="1"/>
        <c:majorTickMark val="out"/>
        <c:minorTickMark val="none"/>
        <c:tickLblPos val="nextTo"/>
        <c:crossAx val="1003516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328964902317289E-4"/>
          <c:y val="9.1885894383267566E-2"/>
          <c:w val="0.99964671035097685"/>
          <c:h val="0.66008147200409273"/>
        </c:manualLayout>
      </c:layout>
      <c:barChart>
        <c:barDir val="col"/>
        <c:grouping val="clustered"/>
        <c:varyColors val="0"/>
        <c:ser>
          <c:idx val="0"/>
          <c:order val="0"/>
          <c:tx>
            <c:strRef>
              <c:f>Sheet1!$B$1</c:f>
              <c:strCache>
                <c:ptCount val="1"/>
                <c:pt idx="0">
                  <c:v>Series 1</c:v>
                </c:pt>
              </c:strCache>
            </c:strRef>
          </c:tx>
          <c:spPr>
            <a:solidFill>
              <a:schemeClr val="bg2">
                <a:lumMod val="60000"/>
                <a:lumOff val="40000"/>
              </a:schemeClr>
            </a:solidFill>
            <a:ln>
              <a:noFill/>
            </a:ln>
            <a:effectLst/>
          </c:spPr>
          <c:invertIfNegative val="0"/>
          <c:dPt>
            <c:idx val="9"/>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0-C80A-4AA6-BC77-CB791648BDD6}"/>
              </c:ext>
            </c:extLst>
          </c:dPt>
          <c:dPt>
            <c:idx val="15"/>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1-CBC8-46D2-B9AC-A77BAC2FE11A}"/>
              </c:ext>
            </c:extLst>
          </c:dPt>
          <c:dPt>
            <c:idx val="16"/>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0-2831-487B-BAAA-714DF8DDDE70}"/>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Acknowledges each player and works on their individual strengths and weaknesses</c:v>
                </c:pt>
                <c:pt idx="1">
                  <c:v>Enthusiastic and passionate</c:v>
                </c:pt>
                <c:pt idx="2">
                  <c:v>Fair to all the players</c:v>
                </c:pt>
                <c:pt idx="3">
                  <c:v>Knowledgeable about the sport</c:v>
                </c:pt>
                <c:pt idx="4">
                  <c:v>Committed and prepare for training and matches</c:v>
                </c:pt>
                <c:pt idx="5">
                  <c:v>Provide a variety of drills and approaches </c:v>
                </c:pt>
                <c:pt idx="6">
                  <c:v>Create a sense of achievement</c:v>
                </c:pt>
                <c:pt idx="7">
                  <c:v>Competitive with a drive to win</c:v>
                </c:pt>
                <c:pt idx="8">
                  <c:v>Has played the sport to a high level</c:v>
                </c:pt>
                <c:pt idx="9">
                  <c:v>Don’t know</c:v>
                </c:pt>
              </c:strCache>
            </c:strRef>
          </c:cat>
          <c:val>
            <c:numRef>
              <c:f>Sheet1!$B$2:$B$11</c:f>
              <c:numCache>
                <c:formatCode>0%</c:formatCode>
                <c:ptCount val="10"/>
                <c:pt idx="0">
                  <c:v>0.52</c:v>
                </c:pt>
                <c:pt idx="1">
                  <c:v>0.48</c:v>
                </c:pt>
                <c:pt idx="2">
                  <c:v>0.48</c:v>
                </c:pt>
                <c:pt idx="3">
                  <c:v>0.4</c:v>
                </c:pt>
                <c:pt idx="4">
                  <c:v>0.28999999999999998</c:v>
                </c:pt>
                <c:pt idx="5">
                  <c:v>0.19</c:v>
                </c:pt>
                <c:pt idx="6">
                  <c:v>0.16</c:v>
                </c:pt>
                <c:pt idx="7">
                  <c:v>0.12</c:v>
                </c:pt>
                <c:pt idx="8">
                  <c:v>0.08</c:v>
                </c:pt>
                <c:pt idx="9">
                  <c:v>0.01</c:v>
                </c:pt>
              </c:numCache>
            </c:numRef>
          </c:val>
          <c:extLst>
            <c:ext xmlns:c16="http://schemas.microsoft.com/office/drawing/2014/chart" uri="{C3380CC4-5D6E-409C-BE32-E72D297353CC}">
              <c16:uniqueId val="{00000000-95D2-486C-B305-0E5ED4940C47}"/>
            </c:ext>
          </c:extLst>
        </c:ser>
        <c:dLbls>
          <c:showLegendKey val="0"/>
          <c:showVal val="0"/>
          <c:showCatName val="0"/>
          <c:showSerName val="0"/>
          <c:showPercent val="0"/>
          <c:showBubbleSize val="0"/>
        </c:dLbls>
        <c:gapWidth val="120"/>
        <c:axId val="1003516207"/>
        <c:axId val="1009763311"/>
      </c:barChart>
      <c:catAx>
        <c:axId val="1003516207"/>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009763311"/>
        <c:crosses val="autoZero"/>
        <c:auto val="1"/>
        <c:lblAlgn val="ctr"/>
        <c:lblOffset val="100"/>
        <c:noMultiLvlLbl val="0"/>
      </c:catAx>
      <c:valAx>
        <c:axId val="1009763311"/>
        <c:scaling>
          <c:orientation val="minMax"/>
          <c:max val="1"/>
        </c:scaling>
        <c:delete val="1"/>
        <c:axPos val="l"/>
        <c:numFmt formatCode="0%" sourceLinked="1"/>
        <c:majorTickMark val="out"/>
        <c:minorTickMark val="none"/>
        <c:tickLblPos val="nextTo"/>
        <c:crossAx val="1003516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328964902317289E-4"/>
          <c:y val="9.1885894383267566E-2"/>
          <c:w val="0.99964671035097685"/>
          <c:h val="0.66008147200409273"/>
        </c:manualLayout>
      </c:layout>
      <c:barChart>
        <c:barDir val="col"/>
        <c:grouping val="clustered"/>
        <c:varyColors val="0"/>
        <c:ser>
          <c:idx val="0"/>
          <c:order val="0"/>
          <c:tx>
            <c:strRef>
              <c:f>Sheet1!$B$1</c:f>
              <c:strCache>
                <c:ptCount val="1"/>
                <c:pt idx="0">
                  <c:v>Series 1</c:v>
                </c:pt>
              </c:strCache>
            </c:strRef>
          </c:tx>
          <c:spPr>
            <a:solidFill>
              <a:schemeClr val="bg2">
                <a:lumMod val="60000"/>
                <a:lumOff val="40000"/>
              </a:schemeClr>
            </a:solidFill>
            <a:ln>
              <a:noFill/>
            </a:ln>
            <a:effectLst/>
          </c:spPr>
          <c:invertIfNegative val="0"/>
          <c:dPt>
            <c:idx val="15"/>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1-CBC8-46D2-B9AC-A77BAC2FE11A}"/>
              </c:ext>
            </c:extLst>
          </c:dPt>
          <c:dPt>
            <c:idx val="16"/>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0-2831-487B-BAAA-714DF8DDDE70}"/>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Weekdays – before school</c:v>
                </c:pt>
                <c:pt idx="1">
                  <c:v>Weekdays – during lunchtime</c:v>
                </c:pt>
                <c:pt idx="2">
                  <c:v>Weekdays – soon after school</c:v>
                </c:pt>
                <c:pt idx="3">
                  <c:v>Weekdays – in the evening</c:v>
                </c:pt>
                <c:pt idx="4">
                  <c:v>Weekend – before 11am</c:v>
                </c:pt>
                <c:pt idx="5">
                  <c:v>Weekend – between 11am – 2pm</c:v>
                </c:pt>
                <c:pt idx="6">
                  <c:v>Weekend – between 2pm – 5pm</c:v>
                </c:pt>
                <c:pt idx="7">
                  <c:v>Weekend – after 5pm</c:v>
                </c:pt>
              </c:strCache>
            </c:strRef>
          </c:cat>
          <c:val>
            <c:numRef>
              <c:f>Sheet1!$B$2:$B$9</c:f>
              <c:numCache>
                <c:formatCode>0%</c:formatCode>
                <c:ptCount val="8"/>
                <c:pt idx="0">
                  <c:v>0.09</c:v>
                </c:pt>
                <c:pt idx="1">
                  <c:v>0.12</c:v>
                </c:pt>
                <c:pt idx="2">
                  <c:v>0.59</c:v>
                </c:pt>
                <c:pt idx="3">
                  <c:v>0.28000000000000003</c:v>
                </c:pt>
                <c:pt idx="4">
                  <c:v>0.11</c:v>
                </c:pt>
                <c:pt idx="5">
                  <c:v>0.15</c:v>
                </c:pt>
                <c:pt idx="6">
                  <c:v>0.11</c:v>
                </c:pt>
                <c:pt idx="7">
                  <c:v>0.04</c:v>
                </c:pt>
              </c:numCache>
            </c:numRef>
          </c:val>
          <c:extLst>
            <c:ext xmlns:c16="http://schemas.microsoft.com/office/drawing/2014/chart" uri="{C3380CC4-5D6E-409C-BE32-E72D297353CC}">
              <c16:uniqueId val="{00000000-95D2-486C-B305-0E5ED4940C47}"/>
            </c:ext>
          </c:extLst>
        </c:ser>
        <c:dLbls>
          <c:showLegendKey val="0"/>
          <c:showVal val="0"/>
          <c:showCatName val="0"/>
          <c:showSerName val="0"/>
          <c:showPercent val="0"/>
          <c:showBubbleSize val="0"/>
        </c:dLbls>
        <c:gapWidth val="120"/>
        <c:axId val="1003516207"/>
        <c:axId val="1009763311"/>
      </c:barChart>
      <c:catAx>
        <c:axId val="1003516207"/>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09763311"/>
        <c:crosses val="autoZero"/>
        <c:auto val="1"/>
        <c:lblAlgn val="ctr"/>
        <c:lblOffset val="100"/>
        <c:noMultiLvlLbl val="0"/>
      </c:catAx>
      <c:valAx>
        <c:axId val="1009763311"/>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03516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
          <c:y val="9.3323580716518612E-2"/>
          <c:w val="0.85770925984291746"/>
          <c:h val="0.65558426779055146"/>
        </c:manualLayout>
      </c:layout>
      <c:barChart>
        <c:barDir val="col"/>
        <c:grouping val="percentStacked"/>
        <c:varyColors val="0"/>
        <c:ser>
          <c:idx val="0"/>
          <c:order val="0"/>
          <c:tx>
            <c:strRef>
              <c:f>Sheet1!$B$1</c:f>
              <c:strCache>
                <c:ptCount val="1"/>
                <c:pt idx="0">
                  <c:v>5 – Extremely effective</c:v>
                </c:pt>
              </c:strCache>
            </c:strRef>
          </c:tx>
          <c:spPr>
            <a:solidFill>
              <a:schemeClr val="bg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Make it easier to play for club AND school</c:v>
                </c:pt>
                <c:pt idx="1">
                  <c:v>Less bad behaviour by adult supporters</c:v>
                </c:pt>
                <c:pt idx="2">
                  <c:v>More social leagues, with more emphasis on taking part / fun rather than winning</c:v>
                </c:pt>
                <c:pt idx="3">
                  <c:v>Increasing the number of people that can make it into development squads so that more receive these opportunities</c:v>
                </c:pt>
                <c:pt idx="4">
                  <c:v>Increased opportunities for young people to feed into decision making / provide feedback</c:v>
                </c:pt>
                <c:pt idx="5">
                  <c:v>More flexible teams - so you don’t have to commit to every training session or every game</c:v>
                </c:pt>
                <c:pt idx="6">
                  <c:v>No overlap between the winter and summer sport seasons</c:v>
                </c:pt>
                <c:pt idx="7">
                  <c:v>Shorter pre-season length (lead-in time prior to the season starting)</c:v>
                </c:pt>
                <c:pt idx="8">
                  <c:v>Shorter season lengths</c:v>
                </c:pt>
              </c:strCache>
            </c:strRef>
          </c:cat>
          <c:val>
            <c:numRef>
              <c:f>Sheet1!$B$2:$B$10</c:f>
              <c:numCache>
                <c:formatCode>0%</c:formatCode>
                <c:ptCount val="9"/>
                <c:pt idx="0">
                  <c:v>0.3</c:v>
                </c:pt>
                <c:pt idx="1">
                  <c:v>0.33</c:v>
                </c:pt>
                <c:pt idx="2">
                  <c:v>0.26</c:v>
                </c:pt>
                <c:pt idx="3">
                  <c:v>0.2</c:v>
                </c:pt>
                <c:pt idx="4">
                  <c:v>0.18</c:v>
                </c:pt>
                <c:pt idx="5">
                  <c:v>0.15</c:v>
                </c:pt>
                <c:pt idx="6">
                  <c:v>0.16</c:v>
                </c:pt>
                <c:pt idx="7">
                  <c:v>0.08</c:v>
                </c:pt>
                <c:pt idx="8">
                  <c:v>7.0000000000000007E-2</c:v>
                </c:pt>
              </c:numCache>
            </c:numRef>
          </c:val>
          <c:extLst>
            <c:ext xmlns:c16="http://schemas.microsoft.com/office/drawing/2014/chart" uri="{C3380CC4-5D6E-409C-BE32-E72D297353CC}">
              <c16:uniqueId val="{00000000-9720-4C2A-A005-E330FC9AFE95}"/>
            </c:ext>
          </c:extLst>
        </c:ser>
        <c:ser>
          <c:idx val="1"/>
          <c:order val="1"/>
          <c:tx>
            <c:strRef>
              <c:f>Sheet1!$C$1</c:f>
              <c:strCache>
                <c:ptCount val="1"/>
                <c:pt idx="0">
                  <c:v>4</c:v>
                </c:pt>
              </c:strCache>
            </c:strRef>
          </c:tx>
          <c:spPr>
            <a:solidFill>
              <a:schemeClr val="bg2">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Make it easier to play for club AND school</c:v>
                </c:pt>
                <c:pt idx="1">
                  <c:v>Less bad behaviour by adult supporters</c:v>
                </c:pt>
                <c:pt idx="2">
                  <c:v>More social leagues, with more emphasis on taking part / fun rather than winning</c:v>
                </c:pt>
                <c:pt idx="3">
                  <c:v>Increasing the number of people that can make it into development squads so that more receive these opportunities</c:v>
                </c:pt>
                <c:pt idx="4">
                  <c:v>Increased opportunities for young people to feed into decision making / provide feedback</c:v>
                </c:pt>
                <c:pt idx="5">
                  <c:v>More flexible teams - so you don’t have to commit to every training session or every game</c:v>
                </c:pt>
                <c:pt idx="6">
                  <c:v>No overlap between the winter and summer sport seasons</c:v>
                </c:pt>
                <c:pt idx="7">
                  <c:v>Shorter pre-season length (lead-in time prior to the season starting)</c:v>
                </c:pt>
                <c:pt idx="8">
                  <c:v>Shorter season lengths</c:v>
                </c:pt>
              </c:strCache>
            </c:strRef>
          </c:cat>
          <c:val>
            <c:numRef>
              <c:f>Sheet1!$C$2:$C$10</c:f>
              <c:numCache>
                <c:formatCode>0%</c:formatCode>
                <c:ptCount val="9"/>
                <c:pt idx="0">
                  <c:v>0.36</c:v>
                </c:pt>
                <c:pt idx="1">
                  <c:v>0.3</c:v>
                </c:pt>
                <c:pt idx="2">
                  <c:v>0.28999999999999998</c:v>
                </c:pt>
                <c:pt idx="3">
                  <c:v>0.35</c:v>
                </c:pt>
                <c:pt idx="4">
                  <c:v>0.32</c:v>
                </c:pt>
                <c:pt idx="5">
                  <c:v>0.3</c:v>
                </c:pt>
                <c:pt idx="6">
                  <c:v>0.28000000000000003</c:v>
                </c:pt>
                <c:pt idx="7">
                  <c:v>0.22</c:v>
                </c:pt>
                <c:pt idx="8">
                  <c:v>0.18</c:v>
                </c:pt>
              </c:numCache>
            </c:numRef>
          </c:val>
          <c:extLst>
            <c:ext xmlns:c16="http://schemas.microsoft.com/office/drawing/2014/chart" uri="{C3380CC4-5D6E-409C-BE32-E72D297353CC}">
              <c16:uniqueId val="{00000001-9720-4C2A-A005-E330FC9AFE95}"/>
            </c:ext>
          </c:extLst>
        </c:ser>
        <c:ser>
          <c:idx val="2"/>
          <c:order val="2"/>
          <c:tx>
            <c:strRef>
              <c:f>Sheet1!$D$1</c:f>
              <c:strCache>
                <c:ptCount val="1"/>
                <c:pt idx="0">
                  <c:v>3</c:v>
                </c:pt>
              </c:strCache>
            </c:strRef>
          </c:tx>
          <c:spPr>
            <a:solidFill>
              <a:schemeClr val="tx1">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Make it easier to play for club AND school</c:v>
                </c:pt>
                <c:pt idx="1">
                  <c:v>Less bad behaviour by adult supporters</c:v>
                </c:pt>
                <c:pt idx="2">
                  <c:v>More social leagues, with more emphasis on taking part / fun rather than winning</c:v>
                </c:pt>
                <c:pt idx="3">
                  <c:v>Increasing the number of people that can make it into development squads so that more receive these opportunities</c:v>
                </c:pt>
                <c:pt idx="4">
                  <c:v>Increased opportunities for young people to feed into decision making / provide feedback</c:v>
                </c:pt>
                <c:pt idx="5">
                  <c:v>More flexible teams - so you don’t have to commit to every training session or every game</c:v>
                </c:pt>
                <c:pt idx="6">
                  <c:v>No overlap between the winter and summer sport seasons</c:v>
                </c:pt>
                <c:pt idx="7">
                  <c:v>Shorter pre-season length (lead-in time prior to the season starting)</c:v>
                </c:pt>
                <c:pt idx="8">
                  <c:v>Shorter season lengths</c:v>
                </c:pt>
              </c:strCache>
            </c:strRef>
          </c:cat>
          <c:val>
            <c:numRef>
              <c:f>Sheet1!$D$2:$D$10</c:f>
              <c:numCache>
                <c:formatCode>0%</c:formatCode>
                <c:ptCount val="9"/>
                <c:pt idx="0">
                  <c:v>0.25</c:v>
                </c:pt>
                <c:pt idx="1">
                  <c:v>0.23</c:v>
                </c:pt>
                <c:pt idx="2">
                  <c:v>0.3</c:v>
                </c:pt>
                <c:pt idx="3">
                  <c:v>0.27</c:v>
                </c:pt>
                <c:pt idx="4">
                  <c:v>0.32</c:v>
                </c:pt>
                <c:pt idx="5">
                  <c:v>0.28999999999999998</c:v>
                </c:pt>
                <c:pt idx="6">
                  <c:v>0.32</c:v>
                </c:pt>
                <c:pt idx="7">
                  <c:v>0.39</c:v>
                </c:pt>
                <c:pt idx="8">
                  <c:v>0.36</c:v>
                </c:pt>
              </c:numCache>
            </c:numRef>
          </c:val>
          <c:extLst>
            <c:ext xmlns:c16="http://schemas.microsoft.com/office/drawing/2014/chart" uri="{C3380CC4-5D6E-409C-BE32-E72D297353CC}">
              <c16:uniqueId val="{00000002-9720-4C2A-A005-E330FC9AFE95}"/>
            </c:ext>
          </c:extLst>
        </c:ser>
        <c:ser>
          <c:idx val="3"/>
          <c:order val="3"/>
          <c:tx>
            <c:strRef>
              <c:f>Sheet1!$E$1</c:f>
              <c:strCache>
                <c:ptCount val="1"/>
                <c:pt idx="0">
                  <c:v>2</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Make it easier to play for club AND school</c:v>
                </c:pt>
                <c:pt idx="1">
                  <c:v>Less bad behaviour by adult supporters</c:v>
                </c:pt>
                <c:pt idx="2">
                  <c:v>More social leagues, with more emphasis on taking part / fun rather than winning</c:v>
                </c:pt>
                <c:pt idx="3">
                  <c:v>Increasing the number of people that can make it into development squads so that more receive these opportunities</c:v>
                </c:pt>
                <c:pt idx="4">
                  <c:v>Increased opportunities for young people to feed into decision making / provide feedback</c:v>
                </c:pt>
                <c:pt idx="5">
                  <c:v>More flexible teams - so you don’t have to commit to every training session or every game</c:v>
                </c:pt>
                <c:pt idx="6">
                  <c:v>No overlap between the winter and summer sport seasons</c:v>
                </c:pt>
                <c:pt idx="7">
                  <c:v>Shorter pre-season length (lead-in time prior to the season starting)</c:v>
                </c:pt>
                <c:pt idx="8">
                  <c:v>Shorter season lengths</c:v>
                </c:pt>
              </c:strCache>
            </c:strRef>
          </c:cat>
          <c:val>
            <c:numRef>
              <c:f>Sheet1!$E$2:$E$10</c:f>
              <c:numCache>
                <c:formatCode>0%</c:formatCode>
                <c:ptCount val="9"/>
                <c:pt idx="0">
                  <c:v>0.03</c:v>
                </c:pt>
                <c:pt idx="1">
                  <c:v>0.06</c:v>
                </c:pt>
                <c:pt idx="2">
                  <c:v>0.08</c:v>
                </c:pt>
                <c:pt idx="3">
                  <c:v>0.09</c:v>
                </c:pt>
                <c:pt idx="4">
                  <c:v>0.09</c:v>
                </c:pt>
                <c:pt idx="5">
                  <c:v>0.14000000000000001</c:v>
                </c:pt>
                <c:pt idx="6">
                  <c:v>0.1</c:v>
                </c:pt>
                <c:pt idx="7">
                  <c:v>0.14000000000000001</c:v>
                </c:pt>
                <c:pt idx="8">
                  <c:v>0.19</c:v>
                </c:pt>
              </c:numCache>
            </c:numRef>
          </c:val>
          <c:extLst>
            <c:ext xmlns:c16="http://schemas.microsoft.com/office/drawing/2014/chart" uri="{C3380CC4-5D6E-409C-BE32-E72D297353CC}">
              <c16:uniqueId val="{00000003-9720-4C2A-A005-E330FC9AFE95}"/>
            </c:ext>
          </c:extLst>
        </c:ser>
        <c:ser>
          <c:idx val="4"/>
          <c:order val="4"/>
          <c:tx>
            <c:strRef>
              <c:f>Sheet1!$F$1</c:f>
              <c:strCache>
                <c:ptCount val="1"/>
                <c:pt idx="0">
                  <c:v>1 – Not at all effective</c:v>
                </c:pt>
              </c:strCache>
            </c:strRef>
          </c:tx>
          <c:spPr>
            <a:solidFill>
              <a:schemeClr val="accent3">
                <a:shade val="7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Make it easier to play for club AND school</c:v>
                </c:pt>
                <c:pt idx="1">
                  <c:v>Less bad behaviour by adult supporters</c:v>
                </c:pt>
                <c:pt idx="2">
                  <c:v>More social leagues, with more emphasis on taking part / fun rather than winning</c:v>
                </c:pt>
                <c:pt idx="3">
                  <c:v>Increasing the number of people that can make it into development squads so that more receive these opportunities</c:v>
                </c:pt>
                <c:pt idx="4">
                  <c:v>Increased opportunities for young people to feed into decision making / provide feedback</c:v>
                </c:pt>
                <c:pt idx="5">
                  <c:v>More flexible teams - so you don’t have to commit to every training session or every game</c:v>
                </c:pt>
                <c:pt idx="6">
                  <c:v>No overlap between the winter and summer sport seasons</c:v>
                </c:pt>
                <c:pt idx="7">
                  <c:v>Shorter pre-season length (lead-in time prior to the season starting)</c:v>
                </c:pt>
                <c:pt idx="8">
                  <c:v>Shorter season lengths</c:v>
                </c:pt>
              </c:strCache>
            </c:strRef>
          </c:cat>
          <c:val>
            <c:numRef>
              <c:f>Sheet1!$F$2:$F$10</c:f>
              <c:numCache>
                <c:formatCode>0%</c:formatCode>
                <c:ptCount val="9"/>
                <c:pt idx="0">
                  <c:v>0.02</c:v>
                </c:pt>
                <c:pt idx="1">
                  <c:v>0.03</c:v>
                </c:pt>
                <c:pt idx="2">
                  <c:v>0.04</c:v>
                </c:pt>
                <c:pt idx="3">
                  <c:v>0.04</c:v>
                </c:pt>
                <c:pt idx="4">
                  <c:v>0.04</c:v>
                </c:pt>
                <c:pt idx="5">
                  <c:v>0.1</c:v>
                </c:pt>
                <c:pt idx="6">
                  <c:v>0.06</c:v>
                </c:pt>
                <c:pt idx="7">
                  <c:v>0.09</c:v>
                </c:pt>
                <c:pt idx="8">
                  <c:v>0.16</c:v>
                </c:pt>
              </c:numCache>
            </c:numRef>
          </c:val>
          <c:extLst>
            <c:ext xmlns:c16="http://schemas.microsoft.com/office/drawing/2014/chart" uri="{C3380CC4-5D6E-409C-BE32-E72D297353CC}">
              <c16:uniqueId val="{00000004-9720-4C2A-A005-E330FC9AFE95}"/>
            </c:ext>
          </c:extLst>
        </c:ser>
        <c:ser>
          <c:idx val="5"/>
          <c:order val="5"/>
          <c:tx>
            <c:strRef>
              <c:f>Sheet1!$G$1</c:f>
              <c:strCache>
                <c:ptCount val="1"/>
                <c:pt idx="0">
                  <c:v>Don't know</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Make it easier to play for club AND school</c:v>
                </c:pt>
                <c:pt idx="1">
                  <c:v>Less bad behaviour by adult supporters</c:v>
                </c:pt>
                <c:pt idx="2">
                  <c:v>More social leagues, with more emphasis on taking part / fun rather than winning</c:v>
                </c:pt>
                <c:pt idx="3">
                  <c:v>Increasing the number of people that can make it into development squads so that more receive these opportunities</c:v>
                </c:pt>
                <c:pt idx="4">
                  <c:v>Increased opportunities for young people to feed into decision making / provide feedback</c:v>
                </c:pt>
                <c:pt idx="5">
                  <c:v>More flexible teams - so you don’t have to commit to every training session or every game</c:v>
                </c:pt>
                <c:pt idx="6">
                  <c:v>No overlap between the winter and summer sport seasons</c:v>
                </c:pt>
                <c:pt idx="7">
                  <c:v>Shorter pre-season length (lead-in time prior to the season starting)</c:v>
                </c:pt>
                <c:pt idx="8">
                  <c:v>Shorter season lengths</c:v>
                </c:pt>
              </c:strCache>
            </c:strRef>
          </c:cat>
          <c:val>
            <c:numRef>
              <c:f>Sheet1!$G$2:$G$10</c:f>
              <c:numCache>
                <c:formatCode>0%</c:formatCode>
                <c:ptCount val="9"/>
                <c:pt idx="0">
                  <c:v>0.05</c:v>
                </c:pt>
                <c:pt idx="1">
                  <c:v>0.04</c:v>
                </c:pt>
                <c:pt idx="2">
                  <c:v>0.02</c:v>
                </c:pt>
                <c:pt idx="3">
                  <c:v>0.05</c:v>
                </c:pt>
                <c:pt idx="4">
                  <c:v>0.04</c:v>
                </c:pt>
                <c:pt idx="5">
                  <c:v>0.02</c:v>
                </c:pt>
                <c:pt idx="6">
                  <c:v>7.0000000000000007E-2</c:v>
                </c:pt>
                <c:pt idx="7">
                  <c:v>7.0000000000000007E-2</c:v>
                </c:pt>
                <c:pt idx="8">
                  <c:v>0.05</c:v>
                </c:pt>
              </c:numCache>
            </c:numRef>
          </c:val>
          <c:extLst>
            <c:ext xmlns:c16="http://schemas.microsoft.com/office/drawing/2014/chart" uri="{C3380CC4-5D6E-409C-BE32-E72D297353CC}">
              <c16:uniqueId val="{00000005-9720-4C2A-A005-E330FC9AFE95}"/>
            </c:ext>
          </c:extLst>
        </c:ser>
        <c:dLbls>
          <c:dLblPos val="ctr"/>
          <c:showLegendKey val="0"/>
          <c:showVal val="1"/>
          <c:showCatName val="0"/>
          <c:showSerName val="0"/>
          <c:showPercent val="0"/>
          <c:showBubbleSize val="0"/>
        </c:dLbls>
        <c:gapWidth val="100"/>
        <c:overlap val="100"/>
        <c:axId val="1070088399"/>
        <c:axId val="1070099631"/>
      </c:barChart>
      <c:catAx>
        <c:axId val="1070088399"/>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070099631"/>
        <c:crosses val="autoZero"/>
        <c:auto val="1"/>
        <c:lblAlgn val="ctr"/>
        <c:lblOffset val="0"/>
        <c:noMultiLvlLbl val="0"/>
      </c:catAx>
      <c:valAx>
        <c:axId val="1070099631"/>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n-US"/>
          </a:p>
        </c:txPr>
        <c:crossAx val="1070088399"/>
        <c:crosses val="autoZero"/>
        <c:crossBetween val="between"/>
      </c:valAx>
      <c:spPr>
        <a:noFill/>
        <a:ln>
          <a:noFill/>
        </a:ln>
        <a:effectLst/>
      </c:spPr>
    </c:plotArea>
    <c:legend>
      <c:legendPos val="r"/>
      <c:layout>
        <c:manualLayout>
          <c:xMode val="edge"/>
          <c:yMode val="edge"/>
          <c:x val="0.85125765636122996"/>
          <c:y val="8.947450230613288E-2"/>
          <c:w val="0.14001467382438673"/>
          <c:h val="0.4446152345272509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bg1"/>
          </a:solidFill>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
          <c:y val="0.28598755281046673"/>
          <c:w val="0.86636931338721157"/>
          <c:h val="0.46292029569660331"/>
        </c:manualLayout>
      </c:layout>
      <c:barChart>
        <c:barDir val="col"/>
        <c:grouping val="stacked"/>
        <c:varyColors val="0"/>
        <c:ser>
          <c:idx val="0"/>
          <c:order val="0"/>
          <c:tx>
            <c:strRef>
              <c:f>Sheet1!$B$1</c:f>
              <c:strCache>
                <c:ptCount val="1"/>
                <c:pt idx="0">
                  <c:v>5 – Extremely effective</c:v>
                </c:pt>
              </c:strCache>
            </c:strRef>
          </c:tx>
          <c:spPr>
            <a:solidFill>
              <a:schemeClr val="bg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Make it easier to play for club AND school</c:v>
                </c:pt>
                <c:pt idx="1">
                  <c:v>Less bad behaviour by adult supporters</c:v>
                </c:pt>
                <c:pt idx="2">
                  <c:v>More social leagues, with more emphasis on taking part / fun rather than winning</c:v>
                </c:pt>
                <c:pt idx="3">
                  <c:v>Increasing the number of people that can make it into development squads so that more receive these opportunities</c:v>
                </c:pt>
                <c:pt idx="4">
                  <c:v>Increased opportunities for young people to feed into decision making / provide feedback</c:v>
                </c:pt>
                <c:pt idx="5">
                  <c:v>More flexible teams - so you don’t have to commit to every training session or every game</c:v>
                </c:pt>
                <c:pt idx="6">
                  <c:v>No overlap between the winter and summer sport seasons</c:v>
                </c:pt>
                <c:pt idx="7">
                  <c:v>Shorter pre-season length (lead-in time prior to the season starting)</c:v>
                </c:pt>
                <c:pt idx="8">
                  <c:v>Shorter season lengths</c:v>
                </c:pt>
              </c:strCache>
            </c:strRef>
          </c:cat>
          <c:val>
            <c:numRef>
              <c:f>Sheet1!$B$2:$B$10</c:f>
              <c:numCache>
                <c:formatCode>0%</c:formatCode>
                <c:ptCount val="9"/>
                <c:pt idx="0">
                  <c:v>0.3</c:v>
                </c:pt>
                <c:pt idx="1">
                  <c:v>0.33</c:v>
                </c:pt>
                <c:pt idx="2">
                  <c:v>0.26</c:v>
                </c:pt>
                <c:pt idx="3">
                  <c:v>0.2</c:v>
                </c:pt>
                <c:pt idx="4">
                  <c:v>0.18</c:v>
                </c:pt>
                <c:pt idx="5">
                  <c:v>0.15</c:v>
                </c:pt>
                <c:pt idx="6">
                  <c:v>0.16</c:v>
                </c:pt>
                <c:pt idx="7">
                  <c:v>0.08</c:v>
                </c:pt>
                <c:pt idx="8">
                  <c:v>7.0000000000000007E-2</c:v>
                </c:pt>
              </c:numCache>
            </c:numRef>
          </c:val>
          <c:extLst>
            <c:ext xmlns:c16="http://schemas.microsoft.com/office/drawing/2014/chart" uri="{C3380CC4-5D6E-409C-BE32-E72D297353CC}">
              <c16:uniqueId val="{00000000-9720-4C2A-A005-E330FC9AFE95}"/>
            </c:ext>
          </c:extLst>
        </c:ser>
        <c:ser>
          <c:idx val="1"/>
          <c:order val="1"/>
          <c:tx>
            <c:strRef>
              <c:f>Sheet1!$C$1</c:f>
              <c:strCache>
                <c:ptCount val="1"/>
                <c:pt idx="0">
                  <c:v>4</c:v>
                </c:pt>
              </c:strCache>
            </c:strRef>
          </c:tx>
          <c:spPr>
            <a:solidFill>
              <a:schemeClr val="bg2">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Make it easier to play for club AND school</c:v>
                </c:pt>
                <c:pt idx="1">
                  <c:v>Less bad behaviour by adult supporters</c:v>
                </c:pt>
                <c:pt idx="2">
                  <c:v>More social leagues, with more emphasis on taking part / fun rather than winning</c:v>
                </c:pt>
                <c:pt idx="3">
                  <c:v>Increasing the number of people that can make it into development squads so that more receive these opportunities</c:v>
                </c:pt>
                <c:pt idx="4">
                  <c:v>Increased opportunities for young people to feed into decision making / provide feedback</c:v>
                </c:pt>
                <c:pt idx="5">
                  <c:v>More flexible teams - so you don’t have to commit to every training session or every game</c:v>
                </c:pt>
                <c:pt idx="6">
                  <c:v>No overlap between the winter and summer sport seasons</c:v>
                </c:pt>
                <c:pt idx="7">
                  <c:v>Shorter pre-season length (lead-in time prior to the season starting)</c:v>
                </c:pt>
                <c:pt idx="8">
                  <c:v>Shorter season lengths</c:v>
                </c:pt>
              </c:strCache>
            </c:strRef>
          </c:cat>
          <c:val>
            <c:numRef>
              <c:f>Sheet1!$C$2:$C$10</c:f>
              <c:numCache>
                <c:formatCode>0%</c:formatCode>
                <c:ptCount val="9"/>
                <c:pt idx="0">
                  <c:v>0.36</c:v>
                </c:pt>
                <c:pt idx="1">
                  <c:v>0.3</c:v>
                </c:pt>
                <c:pt idx="2">
                  <c:v>0.28999999999999998</c:v>
                </c:pt>
                <c:pt idx="3">
                  <c:v>0.35</c:v>
                </c:pt>
                <c:pt idx="4">
                  <c:v>0.32</c:v>
                </c:pt>
                <c:pt idx="5">
                  <c:v>0.3</c:v>
                </c:pt>
                <c:pt idx="6">
                  <c:v>0.28000000000000003</c:v>
                </c:pt>
                <c:pt idx="7">
                  <c:v>0.22</c:v>
                </c:pt>
                <c:pt idx="8">
                  <c:v>0.18</c:v>
                </c:pt>
              </c:numCache>
            </c:numRef>
          </c:val>
          <c:extLst>
            <c:ext xmlns:c16="http://schemas.microsoft.com/office/drawing/2014/chart" uri="{C3380CC4-5D6E-409C-BE32-E72D297353CC}">
              <c16:uniqueId val="{00000001-9720-4C2A-A005-E330FC9AFE95}"/>
            </c:ext>
          </c:extLst>
        </c:ser>
        <c:dLbls>
          <c:dLblPos val="ctr"/>
          <c:showLegendKey val="0"/>
          <c:showVal val="1"/>
          <c:showCatName val="0"/>
          <c:showSerName val="0"/>
          <c:showPercent val="0"/>
          <c:showBubbleSize val="0"/>
        </c:dLbls>
        <c:gapWidth val="100"/>
        <c:overlap val="100"/>
        <c:axId val="1070088399"/>
        <c:axId val="1070099631"/>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3</c:v>
                      </c:pt>
                    </c:strCache>
                  </c:strRef>
                </c:tx>
                <c:spPr>
                  <a:solidFill>
                    <a:schemeClr val="tx1">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Sheet1!$A$2:$A$10</c15:sqref>
                        </c15:formulaRef>
                      </c:ext>
                    </c:extLst>
                    <c:strCache>
                      <c:ptCount val="9"/>
                      <c:pt idx="0">
                        <c:v>Make it easier to play for club AND school</c:v>
                      </c:pt>
                      <c:pt idx="1">
                        <c:v>Less bad behaviour by adult supporters</c:v>
                      </c:pt>
                      <c:pt idx="2">
                        <c:v>More social leagues, with more emphasis on taking part / fun rather than winning</c:v>
                      </c:pt>
                      <c:pt idx="3">
                        <c:v>Increasing the number of people that can make it into development squads so that more receive these opportunities</c:v>
                      </c:pt>
                      <c:pt idx="4">
                        <c:v>Increased opportunities for young people to feed into decision making / provide feedback</c:v>
                      </c:pt>
                      <c:pt idx="5">
                        <c:v>More flexible teams - so you don’t have to commit to every training session or every game</c:v>
                      </c:pt>
                      <c:pt idx="6">
                        <c:v>No overlap between the winter and summer sport seasons</c:v>
                      </c:pt>
                      <c:pt idx="7">
                        <c:v>Shorter pre-season length (lead-in time prior to the season starting)</c:v>
                      </c:pt>
                      <c:pt idx="8">
                        <c:v>Shorter season lengths</c:v>
                      </c:pt>
                    </c:strCache>
                  </c:strRef>
                </c:cat>
                <c:val>
                  <c:numRef>
                    <c:extLst>
                      <c:ext uri="{02D57815-91ED-43cb-92C2-25804820EDAC}">
                        <c15:formulaRef>
                          <c15:sqref>Sheet1!$D$2:$D$10</c15:sqref>
                        </c15:formulaRef>
                      </c:ext>
                    </c:extLst>
                    <c:numCache>
                      <c:formatCode>0%</c:formatCode>
                      <c:ptCount val="9"/>
                      <c:pt idx="0">
                        <c:v>0.25</c:v>
                      </c:pt>
                      <c:pt idx="1">
                        <c:v>0.23</c:v>
                      </c:pt>
                      <c:pt idx="2">
                        <c:v>0.3</c:v>
                      </c:pt>
                      <c:pt idx="3">
                        <c:v>0.27</c:v>
                      </c:pt>
                      <c:pt idx="4">
                        <c:v>0.32</c:v>
                      </c:pt>
                      <c:pt idx="5">
                        <c:v>0.28999999999999998</c:v>
                      </c:pt>
                      <c:pt idx="6">
                        <c:v>0.32</c:v>
                      </c:pt>
                      <c:pt idx="7">
                        <c:v>0.39</c:v>
                      </c:pt>
                      <c:pt idx="8">
                        <c:v>0.36</c:v>
                      </c:pt>
                    </c:numCache>
                  </c:numRef>
                </c:val>
                <c:extLst>
                  <c:ext xmlns:c16="http://schemas.microsoft.com/office/drawing/2014/chart" uri="{C3380CC4-5D6E-409C-BE32-E72D297353CC}">
                    <c16:uniqueId val="{00000002-9720-4C2A-A005-E330FC9AFE95}"/>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2</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Sheet1!$A$2:$A$10</c15:sqref>
                        </c15:formulaRef>
                      </c:ext>
                    </c:extLst>
                    <c:strCache>
                      <c:ptCount val="9"/>
                      <c:pt idx="0">
                        <c:v>Make it easier to play for club AND school</c:v>
                      </c:pt>
                      <c:pt idx="1">
                        <c:v>Less bad behaviour by adult supporters</c:v>
                      </c:pt>
                      <c:pt idx="2">
                        <c:v>More social leagues, with more emphasis on taking part / fun rather than winning</c:v>
                      </c:pt>
                      <c:pt idx="3">
                        <c:v>Increasing the number of people that can make it into development squads so that more receive these opportunities</c:v>
                      </c:pt>
                      <c:pt idx="4">
                        <c:v>Increased opportunities for young people to feed into decision making / provide feedback</c:v>
                      </c:pt>
                      <c:pt idx="5">
                        <c:v>More flexible teams - so you don’t have to commit to every training session or every game</c:v>
                      </c:pt>
                      <c:pt idx="6">
                        <c:v>No overlap between the winter and summer sport seasons</c:v>
                      </c:pt>
                      <c:pt idx="7">
                        <c:v>Shorter pre-season length (lead-in time prior to the season starting)</c:v>
                      </c:pt>
                      <c:pt idx="8">
                        <c:v>Shorter season lengths</c:v>
                      </c:pt>
                    </c:strCache>
                  </c:strRef>
                </c:cat>
                <c:val>
                  <c:numRef>
                    <c:extLst xmlns:c15="http://schemas.microsoft.com/office/drawing/2012/chart">
                      <c:ext xmlns:c15="http://schemas.microsoft.com/office/drawing/2012/chart" uri="{02D57815-91ED-43cb-92C2-25804820EDAC}">
                        <c15:formulaRef>
                          <c15:sqref>Sheet1!$E$2:$E$10</c15:sqref>
                        </c15:formulaRef>
                      </c:ext>
                    </c:extLst>
                    <c:numCache>
                      <c:formatCode>0%</c:formatCode>
                      <c:ptCount val="9"/>
                      <c:pt idx="0">
                        <c:v>0.03</c:v>
                      </c:pt>
                      <c:pt idx="1">
                        <c:v>0.06</c:v>
                      </c:pt>
                      <c:pt idx="2">
                        <c:v>0.08</c:v>
                      </c:pt>
                      <c:pt idx="3">
                        <c:v>0.09</c:v>
                      </c:pt>
                      <c:pt idx="4">
                        <c:v>0.09</c:v>
                      </c:pt>
                      <c:pt idx="5">
                        <c:v>0.14000000000000001</c:v>
                      </c:pt>
                      <c:pt idx="6">
                        <c:v>0.1</c:v>
                      </c:pt>
                      <c:pt idx="7">
                        <c:v>0.14000000000000001</c:v>
                      </c:pt>
                      <c:pt idx="8">
                        <c:v>0.19</c:v>
                      </c:pt>
                    </c:numCache>
                  </c:numRef>
                </c:val>
                <c:extLst xmlns:c15="http://schemas.microsoft.com/office/drawing/2012/chart">
                  <c:ext xmlns:c16="http://schemas.microsoft.com/office/drawing/2014/chart" uri="{C3380CC4-5D6E-409C-BE32-E72D297353CC}">
                    <c16:uniqueId val="{00000003-9720-4C2A-A005-E330FC9AFE95}"/>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1 – Not at all effective</c:v>
                      </c:pt>
                    </c:strCache>
                  </c:strRef>
                </c:tx>
                <c:spPr>
                  <a:solidFill>
                    <a:schemeClr val="accent3">
                      <a:shade val="7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Sheet1!$A$2:$A$10</c15:sqref>
                        </c15:formulaRef>
                      </c:ext>
                    </c:extLst>
                    <c:strCache>
                      <c:ptCount val="9"/>
                      <c:pt idx="0">
                        <c:v>Make it easier to play for club AND school</c:v>
                      </c:pt>
                      <c:pt idx="1">
                        <c:v>Less bad behaviour by adult supporters</c:v>
                      </c:pt>
                      <c:pt idx="2">
                        <c:v>More social leagues, with more emphasis on taking part / fun rather than winning</c:v>
                      </c:pt>
                      <c:pt idx="3">
                        <c:v>Increasing the number of people that can make it into development squads so that more receive these opportunities</c:v>
                      </c:pt>
                      <c:pt idx="4">
                        <c:v>Increased opportunities for young people to feed into decision making / provide feedback</c:v>
                      </c:pt>
                      <c:pt idx="5">
                        <c:v>More flexible teams - so you don’t have to commit to every training session or every game</c:v>
                      </c:pt>
                      <c:pt idx="6">
                        <c:v>No overlap between the winter and summer sport seasons</c:v>
                      </c:pt>
                      <c:pt idx="7">
                        <c:v>Shorter pre-season length (lead-in time prior to the season starting)</c:v>
                      </c:pt>
                      <c:pt idx="8">
                        <c:v>Shorter season lengths</c:v>
                      </c:pt>
                    </c:strCache>
                  </c:strRef>
                </c:cat>
                <c:val>
                  <c:numRef>
                    <c:extLst xmlns:c15="http://schemas.microsoft.com/office/drawing/2012/chart">
                      <c:ext xmlns:c15="http://schemas.microsoft.com/office/drawing/2012/chart" uri="{02D57815-91ED-43cb-92C2-25804820EDAC}">
                        <c15:formulaRef>
                          <c15:sqref>Sheet1!$F$2:$F$10</c15:sqref>
                        </c15:formulaRef>
                      </c:ext>
                    </c:extLst>
                    <c:numCache>
                      <c:formatCode>0%</c:formatCode>
                      <c:ptCount val="9"/>
                      <c:pt idx="0">
                        <c:v>0.02</c:v>
                      </c:pt>
                      <c:pt idx="1">
                        <c:v>0.03</c:v>
                      </c:pt>
                      <c:pt idx="2">
                        <c:v>0.04</c:v>
                      </c:pt>
                      <c:pt idx="3">
                        <c:v>0.04</c:v>
                      </c:pt>
                      <c:pt idx="4">
                        <c:v>0.04</c:v>
                      </c:pt>
                      <c:pt idx="5">
                        <c:v>0.1</c:v>
                      </c:pt>
                      <c:pt idx="6">
                        <c:v>0.06</c:v>
                      </c:pt>
                      <c:pt idx="7">
                        <c:v>0.09</c:v>
                      </c:pt>
                      <c:pt idx="8">
                        <c:v>0.16</c:v>
                      </c:pt>
                    </c:numCache>
                  </c:numRef>
                </c:val>
                <c:extLst xmlns:c15="http://schemas.microsoft.com/office/drawing/2012/chart">
                  <c:ext xmlns:c16="http://schemas.microsoft.com/office/drawing/2014/chart" uri="{C3380CC4-5D6E-409C-BE32-E72D297353CC}">
                    <c16:uniqueId val="{00000004-9720-4C2A-A005-E330FC9AFE95}"/>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Don't know</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Sheet1!$A$2:$A$10</c15:sqref>
                        </c15:formulaRef>
                      </c:ext>
                    </c:extLst>
                    <c:strCache>
                      <c:ptCount val="9"/>
                      <c:pt idx="0">
                        <c:v>Make it easier to play for club AND school</c:v>
                      </c:pt>
                      <c:pt idx="1">
                        <c:v>Less bad behaviour by adult supporters</c:v>
                      </c:pt>
                      <c:pt idx="2">
                        <c:v>More social leagues, with more emphasis on taking part / fun rather than winning</c:v>
                      </c:pt>
                      <c:pt idx="3">
                        <c:v>Increasing the number of people that can make it into development squads so that more receive these opportunities</c:v>
                      </c:pt>
                      <c:pt idx="4">
                        <c:v>Increased opportunities for young people to feed into decision making / provide feedback</c:v>
                      </c:pt>
                      <c:pt idx="5">
                        <c:v>More flexible teams - so you don’t have to commit to every training session or every game</c:v>
                      </c:pt>
                      <c:pt idx="6">
                        <c:v>No overlap between the winter and summer sport seasons</c:v>
                      </c:pt>
                      <c:pt idx="7">
                        <c:v>Shorter pre-season length (lead-in time prior to the season starting)</c:v>
                      </c:pt>
                      <c:pt idx="8">
                        <c:v>Shorter season lengths</c:v>
                      </c:pt>
                    </c:strCache>
                  </c:strRef>
                </c:cat>
                <c:val>
                  <c:numRef>
                    <c:extLst xmlns:c15="http://schemas.microsoft.com/office/drawing/2012/chart">
                      <c:ext xmlns:c15="http://schemas.microsoft.com/office/drawing/2012/chart" uri="{02D57815-91ED-43cb-92C2-25804820EDAC}">
                        <c15:formulaRef>
                          <c15:sqref>Sheet1!$G$2:$G$10</c15:sqref>
                        </c15:formulaRef>
                      </c:ext>
                    </c:extLst>
                    <c:numCache>
                      <c:formatCode>0%</c:formatCode>
                      <c:ptCount val="9"/>
                      <c:pt idx="0">
                        <c:v>0.05</c:v>
                      </c:pt>
                      <c:pt idx="1">
                        <c:v>0.04</c:v>
                      </c:pt>
                      <c:pt idx="2">
                        <c:v>0.02</c:v>
                      </c:pt>
                      <c:pt idx="3">
                        <c:v>0.05</c:v>
                      </c:pt>
                      <c:pt idx="4">
                        <c:v>0.04</c:v>
                      </c:pt>
                      <c:pt idx="5">
                        <c:v>0.02</c:v>
                      </c:pt>
                      <c:pt idx="6">
                        <c:v>7.0000000000000007E-2</c:v>
                      </c:pt>
                      <c:pt idx="7">
                        <c:v>7.0000000000000007E-2</c:v>
                      </c:pt>
                      <c:pt idx="8">
                        <c:v>0.05</c:v>
                      </c:pt>
                    </c:numCache>
                  </c:numRef>
                </c:val>
                <c:extLst xmlns:c15="http://schemas.microsoft.com/office/drawing/2012/chart">
                  <c:ext xmlns:c16="http://schemas.microsoft.com/office/drawing/2014/chart" uri="{C3380CC4-5D6E-409C-BE32-E72D297353CC}">
                    <c16:uniqueId val="{00000005-9720-4C2A-A005-E330FC9AFE95}"/>
                  </c:ext>
                </c:extLst>
              </c15:ser>
            </c15:filteredBarSeries>
          </c:ext>
        </c:extLst>
      </c:barChart>
      <c:catAx>
        <c:axId val="1070088399"/>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70099631"/>
        <c:crosses val="autoZero"/>
        <c:auto val="1"/>
        <c:lblAlgn val="ctr"/>
        <c:lblOffset val="0"/>
        <c:noMultiLvlLbl val="0"/>
      </c:catAx>
      <c:valAx>
        <c:axId val="1070099631"/>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n-US"/>
          </a:p>
        </c:txPr>
        <c:crossAx val="1070088399"/>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bg1"/>
          </a:solidFill>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699687926023183"/>
          <c:y val="0"/>
          <c:w val="0.57101087061174305"/>
          <c:h val="1"/>
        </c:manualLayout>
      </c:layout>
      <c:barChart>
        <c:barDir val="bar"/>
        <c:grouping val="clustered"/>
        <c:varyColors val="0"/>
        <c:ser>
          <c:idx val="0"/>
          <c:order val="0"/>
          <c:tx>
            <c:strRef>
              <c:f>Sheet1!$B$1</c:f>
              <c:strCache>
                <c:ptCount val="1"/>
                <c:pt idx="0">
                  <c:v>Series 1</c:v>
                </c:pt>
              </c:strCache>
            </c:strRef>
          </c:tx>
          <c:spPr>
            <a:solidFill>
              <a:schemeClr val="bg2">
                <a:lumMod val="60000"/>
                <a:lumOff val="40000"/>
              </a:schemeClr>
            </a:solidFill>
            <a:ln>
              <a:noFill/>
            </a:ln>
            <a:effectLst/>
          </c:spPr>
          <c:invertIfNegative val="0"/>
          <c:dPt>
            <c:idx val="17"/>
            <c:invertIfNegative val="0"/>
            <c:bubble3D val="0"/>
            <c:spPr>
              <a:solidFill>
                <a:schemeClr val="tx1">
                  <a:lumMod val="40000"/>
                  <a:lumOff val="60000"/>
                </a:schemeClr>
              </a:solidFill>
              <a:ln>
                <a:noFill/>
              </a:ln>
              <a:effectLst/>
            </c:spPr>
            <c:extLst>
              <c:ext xmlns:c16="http://schemas.microsoft.com/office/drawing/2014/chart" uri="{C3380CC4-5D6E-409C-BE32-E72D297353CC}">
                <c16:uniqueId val="{00000001-5EA0-4F6D-8A89-74E069ABE08F}"/>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Cost/free or cheap gear</c:v>
                </c:pt>
                <c:pt idx="1">
                  <c:v>Keep it enjoyable</c:v>
                </c:pt>
                <c:pt idx="2">
                  <c:v>Motivate and encourage</c:v>
                </c:pt>
                <c:pt idx="3">
                  <c:v>Promote that it's good for you/keeps you fit</c:v>
                </c:pt>
                <c:pt idx="4">
                  <c:v>Make it about teamwork / more social</c:v>
                </c:pt>
                <c:pt idx="5">
                  <c:v>Promote/advertise</c:v>
                </c:pt>
                <c:pt idx="6">
                  <c:v>More fair/acknowledge all players</c:v>
                </c:pt>
                <c:pt idx="7">
                  <c:v>Provide incentives/rewards</c:v>
                </c:pt>
                <c:pt idx="8">
                  <c:v>Easier to get to games / training</c:v>
                </c:pt>
                <c:pt idx="9">
                  <c:v>Flexible times for games / training</c:v>
                </c:pt>
                <c:pt idx="10">
                  <c:v>Less competitive/not all about winning</c:v>
                </c:pt>
                <c:pt idx="11">
                  <c:v>More opportunities (sports, teams)</c:v>
                </c:pt>
                <c:pt idx="12">
                  <c:v>Be inclusive/open to anyone</c:v>
                </c:pt>
                <c:pt idx="13">
                  <c:v>Provide good coaches</c:v>
                </c:pt>
                <c:pt idx="14">
                  <c:v>Less pressure</c:v>
                </c:pt>
                <c:pt idx="15">
                  <c:v>Provide a positive environment </c:v>
                </c:pt>
                <c:pt idx="16">
                  <c:v>More accessible </c:v>
                </c:pt>
                <c:pt idx="17">
                  <c:v>Other</c:v>
                </c:pt>
              </c:strCache>
            </c:strRef>
          </c:cat>
          <c:val>
            <c:numRef>
              <c:f>Sheet1!$B$2:$B$19</c:f>
              <c:numCache>
                <c:formatCode>0%</c:formatCode>
                <c:ptCount val="18"/>
                <c:pt idx="0">
                  <c:v>0.19</c:v>
                </c:pt>
                <c:pt idx="1">
                  <c:v>0.17</c:v>
                </c:pt>
                <c:pt idx="2">
                  <c:v>0.09</c:v>
                </c:pt>
                <c:pt idx="3">
                  <c:v>7.0000000000000007E-2</c:v>
                </c:pt>
                <c:pt idx="4">
                  <c:v>7.0000000000000007E-2</c:v>
                </c:pt>
                <c:pt idx="5">
                  <c:v>0.06</c:v>
                </c:pt>
                <c:pt idx="6">
                  <c:v>0.05</c:v>
                </c:pt>
                <c:pt idx="7">
                  <c:v>0.05</c:v>
                </c:pt>
                <c:pt idx="8">
                  <c:v>0.05</c:v>
                </c:pt>
                <c:pt idx="9">
                  <c:v>0.05</c:v>
                </c:pt>
                <c:pt idx="10">
                  <c:v>0.04</c:v>
                </c:pt>
                <c:pt idx="11">
                  <c:v>0.04</c:v>
                </c:pt>
                <c:pt idx="12">
                  <c:v>0.04</c:v>
                </c:pt>
                <c:pt idx="13">
                  <c:v>0.04</c:v>
                </c:pt>
                <c:pt idx="14">
                  <c:v>0.03</c:v>
                </c:pt>
                <c:pt idx="15">
                  <c:v>0.03</c:v>
                </c:pt>
                <c:pt idx="16">
                  <c:v>0.03</c:v>
                </c:pt>
                <c:pt idx="17">
                  <c:v>0.32</c:v>
                </c:pt>
              </c:numCache>
            </c:numRef>
          </c:val>
          <c:extLst>
            <c:ext xmlns:c16="http://schemas.microsoft.com/office/drawing/2014/chart" uri="{C3380CC4-5D6E-409C-BE32-E72D297353CC}">
              <c16:uniqueId val="{00000000-95D2-486C-B305-0E5ED4940C47}"/>
            </c:ext>
          </c:extLst>
        </c:ser>
        <c:dLbls>
          <c:showLegendKey val="0"/>
          <c:showVal val="0"/>
          <c:showCatName val="0"/>
          <c:showSerName val="0"/>
          <c:showPercent val="0"/>
          <c:showBubbleSize val="0"/>
        </c:dLbls>
        <c:gapWidth val="80"/>
        <c:overlap val="-10"/>
        <c:axId val="1003516207"/>
        <c:axId val="1009763311"/>
      </c:barChart>
      <c:catAx>
        <c:axId val="10035162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009763311"/>
        <c:crosses val="autoZero"/>
        <c:auto val="1"/>
        <c:lblAlgn val="ctr"/>
        <c:lblOffset val="0"/>
        <c:noMultiLvlLbl val="0"/>
      </c:catAx>
      <c:valAx>
        <c:axId val="1009763311"/>
        <c:scaling>
          <c:orientation val="minMax"/>
          <c:max val="1"/>
        </c:scaling>
        <c:delete val="1"/>
        <c:axPos val="t"/>
        <c:numFmt formatCode="0%" sourceLinked="1"/>
        <c:majorTickMark val="out"/>
        <c:minorTickMark val="none"/>
        <c:tickLblPos val="nextTo"/>
        <c:crossAx val="1003516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2872155019759"/>
          <c:y val="0"/>
          <c:w val="0.58097902832177728"/>
          <c:h val="1"/>
        </c:manualLayout>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2"/>
            <c:invertIfNegative val="0"/>
            <c:bubble3D val="0"/>
            <c:spPr>
              <a:solidFill>
                <a:schemeClr val="accent2"/>
              </a:solidFill>
              <a:ln>
                <a:noFill/>
              </a:ln>
              <a:effectLst/>
            </c:spPr>
            <c:extLst>
              <c:ext xmlns:c16="http://schemas.microsoft.com/office/drawing/2014/chart" uri="{C3380CC4-5D6E-409C-BE32-E72D297353CC}">
                <c16:uniqueId val="{00000008-EAF5-4AE5-9549-3908225E4572}"/>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9-EAF5-4AE5-9549-3908225E4572}"/>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A-EAF5-4AE5-9549-3908225E4572}"/>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B-EAF5-4AE5-9549-3908225E4572}"/>
              </c:ext>
            </c:extLst>
          </c:dPt>
          <c:dPt>
            <c:idx val="16"/>
            <c:invertIfNegative val="0"/>
            <c:bubble3D val="0"/>
            <c:spPr>
              <a:solidFill>
                <a:schemeClr val="accent2"/>
              </a:solidFill>
              <a:ln>
                <a:noFill/>
              </a:ln>
              <a:effectLst/>
            </c:spPr>
            <c:extLst>
              <c:ext xmlns:c16="http://schemas.microsoft.com/office/drawing/2014/chart" uri="{C3380CC4-5D6E-409C-BE32-E72D297353CC}">
                <c16:uniqueId val="{00000009-415C-43C4-8368-0537702889F9}"/>
              </c:ext>
            </c:extLst>
          </c:dPt>
          <c:dPt>
            <c:idx val="17"/>
            <c:invertIfNegative val="0"/>
            <c:bubble3D val="0"/>
            <c:spPr>
              <a:solidFill>
                <a:schemeClr val="accent2"/>
              </a:solidFill>
              <a:ln>
                <a:noFill/>
              </a:ln>
              <a:effectLst/>
            </c:spPr>
            <c:extLst>
              <c:ext xmlns:c16="http://schemas.microsoft.com/office/drawing/2014/chart" uri="{C3380CC4-5D6E-409C-BE32-E72D297353CC}">
                <c16:uniqueId val="{0000000B-415C-43C4-8368-0537702889F9}"/>
              </c:ext>
            </c:extLst>
          </c:dPt>
          <c:dPt>
            <c:idx val="20"/>
            <c:invertIfNegative val="0"/>
            <c:bubble3D val="0"/>
            <c:spPr>
              <a:solidFill>
                <a:schemeClr val="accent2"/>
              </a:solidFill>
              <a:ln>
                <a:noFill/>
              </a:ln>
              <a:effectLst/>
            </c:spPr>
            <c:extLst>
              <c:ext xmlns:c16="http://schemas.microsoft.com/office/drawing/2014/chart" uri="{C3380CC4-5D6E-409C-BE32-E72D297353CC}">
                <c16:uniqueId val="{00000003-95D2-486C-B305-0E5ED4940C47}"/>
              </c:ext>
            </c:extLst>
          </c:dPt>
          <c:dPt>
            <c:idx val="21"/>
            <c:invertIfNegative val="0"/>
            <c:bubble3D val="0"/>
            <c:spPr>
              <a:solidFill>
                <a:schemeClr val="accent2"/>
              </a:solidFill>
              <a:ln>
                <a:noFill/>
              </a:ln>
              <a:effectLst/>
            </c:spPr>
            <c:extLst>
              <c:ext xmlns:c16="http://schemas.microsoft.com/office/drawing/2014/chart" uri="{C3380CC4-5D6E-409C-BE32-E72D297353CC}">
                <c16:uniqueId val="{00000004-95D2-486C-B305-0E5ED4940C47}"/>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21"/>
                <c:pt idx="0">
                  <c:v>Competitive</c:v>
                </c:pt>
                <c:pt idx="1">
                  <c:v>Exercise/fitness</c:v>
                </c:pt>
                <c:pt idx="2">
                  <c:v>Fun</c:v>
                </c:pt>
                <c:pt idx="3">
                  <c:v>Friendships</c:v>
                </c:pt>
                <c:pt idx="4">
                  <c:v>Teamwork</c:v>
                </c:pt>
                <c:pt idx="5">
                  <c:v>Rewarding</c:v>
                </c:pt>
                <c:pt idx="6">
                  <c:v>Socialising</c:v>
                </c:pt>
                <c:pt idx="7">
                  <c:v>Happiness</c:v>
                </c:pt>
                <c:pt idx="8">
                  <c:v>Winning</c:v>
                </c:pt>
                <c:pt idx="9">
                  <c:v>Motivating</c:v>
                </c:pt>
                <c:pt idx="10">
                  <c:v>Adrenaline rush</c:v>
                </c:pt>
                <c:pt idx="11">
                  <c:v>Confidence</c:v>
                </c:pt>
                <c:pt idx="12">
                  <c:v>Pressured</c:v>
                </c:pt>
                <c:pt idx="13">
                  <c:v>Draining</c:v>
                </c:pt>
                <c:pt idx="14">
                  <c:v>Nervous</c:v>
                </c:pt>
                <c:pt idx="15">
                  <c:v>Enthusiastic</c:v>
                </c:pt>
                <c:pt idx="16">
                  <c:v>Frustrating</c:v>
                </c:pt>
                <c:pt idx="17">
                  <c:v>Boring</c:v>
                </c:pt>
                <c:pt idx="18">
                  <c:v>Self-conscious</c:v>
                </c:pt>
                <c:pt idx="19">
                  <c:v>Difficult</c:v>
                </c:pt>
                <c:pt idx="20">
                  <c:v>Embarrassing</c:v>
                </c:pt>
              </c:strCache>
            </c:strRef>
          </c:cat>
          <c:val>
            <c:numRef>
              <c:f>Sheet1!$B$2:$B$22</c:f>
              <c:numCache>
                <c:formatCode>0%</c:formatCode>
                <c:ptCount val="21"/>
                <c:pt idx="0">
                  <c:v>0.43</c:v>
                </c:pt>
                <c:pt idx="1">
                  <c:v>0.39</c:v>
                </c:pt>
                <c:pt idx="2">
                  <c:v>0.38</c:v>
                </c:pt>
                <c:pt idx="3">
                  <c:v>0.23</c:v>
                </c:pt>
                <c:pt idx="4">
                  <c:v>0.22</c:v>
                </c:pt>
                <c:pt idx="5">
                  <c:v>0.19</c:v>
                </c:pt>
                <c:pt idx="6">
                  <c:v>0.17</c:v>
                </c:pt>
                <c:pt idx="7">
                  <c:v>0.15</c:v>
                </c:pt>
                <c:pt idx="8">
                  <c:v>0.12</c:v>
                </c:pt>
                <c:pt idx="9">
                  <c:v>0.11</c:v>
                </c:pt>
                <c:pt idx="10">
                  <c:v>0.1</c:v>
                </c:pt>
                <c:pt idx="11">
                  <c:v>7.0000000000000007E-2</c:v>
                </c:pt>
                <c:pt idx="12">
                  <c:v>0.04</c:v>
                </c:pt>
                <c:pt idx="13">
                  <c:v>0.04</c:v>
                </c:pt>
                <c:pt idx="14">
                  <c:v>0.04</c:v>
                </c:pt>
                <c:pt idx="15">
                  <c:v>0.03</c:v>
                </c:pt>
                <c:pt idx="16">
                  <c:v>0.03</c:v>
                </c:pt>
                <c:pt idx="17">
                  <c:v>0.02</c:v>
                </c:pt>
                <c:pt idx="18">
                  <c:v>0.02</c:v>
                </c:pt>
                <c:pt idx="19">
                  <c:v>0.01</c:v>
                </c:pt>
                <c:pt idx="20">
                  <c:v>0.01</c:v>
                </c:pt>
              </c:numCache>
            </c:numRef>
          </c:val>
          <c:extLst>
            <c:ext xmlns:c16="http://schemas.microsoft.com/office/drawing/2014/chart" uri="{C3380CC4-5D6E-409C-BE32-E72D297353CC}">
              <c16:uniqueId val="{00000000-95D2-486C-B305-0E5ED4940C47}"/>
            </c:ext>
          </c:extLst>
        </c:ser>
        <c:dLbls>
          <c:showLegendKey val="0"/>
          <c:showVal val="0"/>
          <c:showCatName val="0"/>
          <c:showSerName val="0"/>
          <c:showPercent val="0"/>
          <c:showBubbleSize val="0"/>
        </c:dLbls>
        <c:gapWidth val="80"/>
        <c:overlap val="-10"/>
        <c:axId val="1003516207"/>
        <c:axId val="1009763311"/>
      </c:barChart>
      <c:catAx>
        <c:axId val="10035162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09763311"/>
        <c:crosses val="autoZero"/>
        <c:auto val="1"/>
        <c:lblAlgn val="ctr"/>
        <c:lblOffset val="0"/>
        <c:noMultiLvlLbl val="0"/>
      </c:catAx>
      <c:valAx>
        <c:axId val="1009763311"/>
        <c:scaling>
          <c:orientation val="minMax"/>
          <c:max val="1"/>
        </c:scaling>
        <c:delete val="1"/>
        <c:axPos val="t"/>
        <c:numFmt formatCode="0%" sourceLinked="1"/>
        <c:majorTickMark val="out"/>
        <c:minorTickMark val="none"/>
        <c:tickLblPos val="nextTo"/>
        <c:crossAx val="1003516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2872155019759"/>
          <c:y val="0"/>
          <c:w val="0.58097902832177728"/>
          <c:h val="1"/>
        </c:manualLayout>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2"/>
            <c:invertIfNegative val="0"/>
            <c:bubble3D val="0"/>
            <c:spPr>
              <a:solidFill>
                <a:schemeClr val="accent1">
                  <a:lumMod val="50000"/>
                </a:schemeClr>
              </a:solidFill>
              <a:ln>
                <a:noFill/>
              </a:ln>
              <a:effectLst/>
            </c:spPr>
            <c:extLst>
              <c:ext xmlns:c16="http://schemas.microsoft.com/office/drawing/2014/chart" uri="{C3380CC4-5D6E-409C-BE32-E72D297353CC}">
                <c16:uniqueId val="{00000008-EAF5-4AE5-9549-3908225E4572}"/>
              </c:ext>
            </c:extLst>
          </c:dPt>
          <c:dPt>
            <c:idx val="3"/>
            <c:invertIfNegative val="0"/>
            <c:bubble3D val="0"/>
            <c:spPr>
              <a:solidFill>
                <a:schemeClr val="accent1">
                  <a:lumMod val="50000"/>
                </a:schemeClr>
              </a:solidFill>
              <a:ln>
                <a:noFill/>
              </a:ln>
              <a:effectLst/>
            </c:spPr>
            <c:extLst>
              <c:ext xmlns:c16="http://schemas.microsoft.com/office/drawing/2014/chart" uri="{C3380CC4-5D6E-409C-BE32-E72D297353CC}">
                <c16:uniqueId val="{00000009-EAF5-4AE5-9549-3908225E4572}"/>
              </c:ext>
            </c:extLst>
          </c:dPt>
          <c:dPt>
            <c:idx val="4"/>
            <c:invertIfNegative val="0"/>
            <c:bubble3D val="0"/>
            <c:spPr>
              <a:solidFill>
                <a:schemeClr val="accent1">
                  <a:lumMod val="50000"/>
                </a:schemeClr>
              </a:solidFill>
              <a:ln>
                <a:noFill/>
              </a:ln>
              <a:effectLst/>
            </c:spPr>
            <c:extLst>
              <c:ext xmlns:c16="http://schemas.microsoft.com/office/drawing/2014/chart" uri="{C3380CC4-5D6E-409C-BE32-E72D297353CC}">
                <c16:uniqueId val="{0000000A-EAF5-4AE5-9549-3908225E4572}"/>
              </c:ext>
            </c:extLst>
          </c:dPt>
          <c:dPt>
            <c:idx val="5"/>
            <c:invertIfNegative val="0"/>
            <c:bubble3D val="0"/>
            <c:spPr>
              <a:solidFill>
                <a:schemeClr val="accent1">
                  <a:lumMod val="50000"/>
                </a:schemeClr>
              </a:solidFill>
              <a:ln>
                <a:noFill/>
              </a:ln>
              <a:effectLst/>
            </c:spPr>
            <c:extLst>
              <c:ext xmlns:c16="http://schemas.microsoft.com/office/drawing/2014/chart" uri="{C3380CC4-5D6E-409C-BE32-E72D297353CC}">
                <c16:uniqueId val="{0000000B-EAF5-4AE5-9549-3908225E4572}"/>
              </c:ext>
            </c:extLst>
          </c:dPt>
          <c:dPt>
            <c:idx val="16"/>
            <c:invertIfNegative val="0"/>
            <c:bubble3D val="0"/>
            <c:spPr>
              <a:solidFill>
                <a:schemeClr val="bg1">
                  <a:lumMod val="75000"/>
                </a:schemeClr>
              </a:solidFill>
              <a:ln>
                <a:noFill/>
              </a:ln>
              <a:effectLst/>
            </c:spPr>
            <c:extLst>
              <c:ext xmlns:c16="http://schemas.microsoft.com/office/drawing/2014/chart" uri="{C3380CC4-5D6E-409C-BE32-E72D297353CC}">
                <c16:uniqueId val="{00000009-415C-43C4-8368-0537702889F9}"/>
              </c:ext>
            </c:extLst>
          </c:dPt>
          <c:dPt>
            <c:idx val="17"/>
            <c:invertIfNegative val="0"/>
            <c:bubble3D val="0"/>
            <c:spPr>
              <a:solidFill>
                <a:schemeClr val="bg1">
                  <a:lumMod val="65000"/>
                </a:schemeClr>
              </a:solidFill>
              <a:ln>
                <a:noFill/>
              </a:ln>
              <a:effectLst/>
            </c:spPr>
            <c:extLst>
              <c:ext xmlns:c16="http://schemas.microsoft.com/office/drawing/2014/chart" uri="{C3380CC4-5D6E-409C-BE32-E72D297353CC}">
                <c16:uniqueId val="{0000000B-415C-43C4-8368-0537702889F9}"/>
              </c:ext>
            </c:extLst>
          </c:dPt>
          <c:dPt>
            <c:idx val="20"/>
            <c:invertIfNegative val="0"/>
            <c:bubble3D val="0"/>
            <c:spPr>
              <a:solidFill>
                <a:schemeClr val="accent2"/>
              </a:solidFill>
              <a:ln>
                <a:noFill/>
              </a:ln>
              <a:effectLst/>
            </c:spPr>
            <c:extLst>
              <c:ext xmlns:c16="http://schemas.microsoft.com/office/drawing/2014/chart" uri="{C3380CC4-5D6E-409C-BE32-E72D297353CC}">
                <c16:uniqueId val="{00000003-95D2-486C-B305-0E5ED4940C47}"/>
              </c:ext>
            </c:extLst>
          </c:dPt>
          <c:dPt>
            <c:idx val="21"/>
            <c:invertIfNegative val="0"/>
            <c:bubble3D val="0"/>
            <c:spPr>
              <a:solidFill>
                <a:schemeClr val="accent2"/>
              </a:solidFill>
              <a:ln>
                <a:noFill/>
              </a:ln>
              <a:effectLst/>
            </c:spPr>
            <c:extLst>
              <c:ext xmlns:c16="http://schemas.microsoft.com/office/drawing/2014/chart" uri="{C3380CC4-5D6E-409C-BE32-E72D297353CC}">
                <c16:uniqueId val="{00000004-95D2-486C-B305-0E5ED4940C47}"/>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Not interested/didn't enjoy it anymore</c:v>
                </c:pt>
                <c:pt idx="1">
                  <c:v>Prioritised another sport</c:v>
                </c:pt>
                <c:pt idx="2">
                  <c:v>Too busy</c:v>
                </c:pt>
                <c:pt idx="3">
                  <c:v>Study commitments</c:v>
                </c:pt>
                <c:pt idx="4">
                  <c:v>Time consuming sport</c:v>
                </c:pt>
                <c:pt idx="5">
                  <c:v>Work commitments</c:v>
                </c:pt>
                <c:pt idx="6">
                  <c:v>Friends stopped playing</c:v>
                </c:pt>
                <c:pt idx="7">
                  <c:v>Lack of opportunities/teams available</c:v>
                </c:pt>
                <c:pt idx="8">
                  <c:v>Too competitive/too much pressure</c:v>
                </c:pt>
                <c:pt idx="9">
                  <c:v>Too far to go/moved from the area</c:v>
                </c:pt>
                <c:pt idx="10">
                  <c:v>Wasn't very good</c:v>
                </c:pt>
                <c:pt idx="11">
                  <c:v>Not a good environment</c:v>
                </c:pt>
                <c:pt idx="12">
                  <c:v>Grew out of it</c:v>
                </c:pt>
                <c:pt idx="13">
                  <c:v>Got injured</c:v>
                </c:pt>
                <c:pt idx="14">
                  <c:v>Days/times didn't work</c:v>
                </c:pt>
                <c:pt idx="15">
                  <c:v>Was through school/left school</c:v>
                </c:pt>
                <c:pt idx="16">
                  <c:v>Other</c:v>
                </c:pt>
                <c:pt idx="17">
                  <c:v>Don't know</c:v>
                </c:pt>
              </c:strCache>
            </c:strRef>
          </c:cat>
          <c:val>
            <c:numRef>
              <c:f>Sheet1!$B$2:$B$19</c:f>
              <c:numCache>
                <c:formatCode>0%</c:formatCode>
                <c:ptCount val="18"/>
                <c:pt idx="0">
                  <c:v>0.28000000000000003</c:v>
                </c:pt>
                <c:pt idx="1">
                  <c:v>0.24</c:v>
                </c:pt>
                <c:pt idx="2">
                  <c:v>0.14000000000000001</c:v>
                </c:pt>
                <c:pt idx="3">
                  <c:v>0.04</c:v>
                </c:pt>
                <c:pt idx="4">
                  <c:v>0.05</c:v>
                </c:pt>
                <c:pt idx="5">
                  <c:v>0.02</c:v>
                </c:pt>
                <c:pt idx="6">
                  <c:v>0.05</c:v>
                </c:pt>
                <c:pt idx="7">
                  <c:v>0.05</c:v>
                </c:pt>
                <c:pt idx="8">
                  <c:v>0.05</c:v>
                </c:pt>
                <c:pt idx="9">
                  <c:v>0.05</c:v>
                </c:pt>
                <c:pt idx="10">
                  <c:v>0.04</c:v>
                </c:pt>
                <c:pt idx="11">
                  <c:v>0.04</c:v>
                </c:pt>
                <c:pt idx="12">
                  <c:v>0.03</c:v>
                </c:pt>
                <c:pt idx="13">
                  <c:v>0.02</c:v>
                </c:pt>
                <c:pt idx="14">
                  <c:v>0.02</c:v>
                </c:pt>
                <c:pt idx="15">
                  <c:v>0.02</c:v>
                </c:pt>
                <c:pt idx="16">
                  <c:v>0.16</c:v>
                </c:pt>
                <c:pt idx="17">
                  <c:v>0.09</c:v>
                </c:pt>
              </c:numCache>
            </c:numRef>
          </c:val>
          <c:extLst>
            <c:ext xmlns:c16="http://schemas.microsoft.com/office/drawing/2014/chart" uri="{C3380CC4-5D6E-409C-BE32-E72D297353CC}">
              <c16:uniqueId val="{00000000-95D2-486C-B305-0E5ED4940C47}"/>
            </c:ext>
          </c:extLst>
        </c:ser>
        <c:dLbls>
          <c:showLegendKey val="0"/>
          <c:showVal val="0"/>
          <c:showCatName val="0"/>
          <c:showSerName val="0"/>
          <c:showPercent val="0"/>
          <c:showBubbleSize val="0"/>
        </c:dLbls>
        <c:gapWidth val="80"/>
        <c:overlap val="-10"/>
        <c:axId val="1003516207"/>
        <c:axId val="1009763311"/>
      </c:barChart>
      <c:catAx>
        <c:axId val="10035162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09763311"/>
        <c:crosses val="autoZero"/>
        <c:auto val="1"/>
        <c:lblAlgn val="ctr"/>
        <c:lblOffset val="0"/>
        <c:noMultiLvlLbl val="0"/>
      </c:catAx>
      <c:valAx>
        <c:axId val="1009763311"/>
        <c:scaling>
          <c:orientation val="minMax"/>
          <c:max val="1"/>
        </c:scaling>
        <c:delete val="1"/>
        <c:axPos val="t"/>
        <c:numFmt formatCode="0%" sourceLinked="1"/>
        <c:majorTickMark val="out"/>
        <c:minorTickMark val="none"/>
        <c:tickLblPos val="nextTo"/>
        <c:crossAx val="1003516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200746227152804E-2"/>
          <c:y val="1.5818909426157619E-2"/>
          <c:w val="0.94104892394214723"/>
          <c:h val="0.66095231102064012"/>
        </c:manualLayout>
      </c:layout>
      <c:barChart>
        <c:barDir val="col"/>
        <c:grouping val="percentStacked"/>
        <c:varyColors val="0"/>
        <c:ser>
          <c:idx val="0"/>
          <c:order val="0"/>
          <c:tx>
            <c:strRef>
              <c:f>Sheet1!$B$1</c:f>
              <c:strCache>
                <c:ptCount val="1"/>
                <c:pt idx="0">
                  <c:v>5 - Extremely important</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Was playing multiple sports and had to drop some</c:v>
                </c:pt>
                <c:pt idx="1">
                  <c:v>Too much other stuff going on</c:v>
                </c:pt>
                <c:pt idx="2">
                  <c:v>My friends didn’t play or stopped playing</c:v>
                </c:pt>
                <c:pt idx="3">
                  <c:v>The time of day when games or training took place</c:v>
                </c:pt>
                <c:pt idx="4">
                  <c:v>Didn’t feel like I was making progress </c:v>
                </c:pt>
                <c:pt idx="5">
                  <c:v>Amount of time required for games / training</c:v>
                </c:pt>
                <c:pt idx="6">
                  <c:v>It got too competitive / not fun anymore</c:v>
                </c:pt>
                <c:pt idx="7">
                  <c:v>Feeling like I wasn’t good enough</c:v>
                </c:pt>
                <c:pt idx="8">
                  <c:v>Doing the same things every week; was getting boring</c:v>
                </c:pt>
                <c:pt idx="9">
                  <c:v>Needing to turn up to every game / training session</c:v>
                </c:pt>
                <c:pt idx="10">
                  <c:v>Lack of proper organisation</c:v>
                </c:pt>
                <c:pt idx="11">
                  <c:v>I didn’t get on with my team-mates</c:v>
                </c:pt>
                <c:pt idx="12">
                  <c:v>Worrying that I’d do something wrong / embarrassing</c:v>
                </c:pt>
                <c:pt idx="13">
                  <c:v>Injured / worried about getting injured</c:v>
                </c:pt>
              </c:strCache>
            </c:strRef>
          </c:cat>
          <c:val>
            <c:numRef>
              <c:f>Sheet1!$B$2:$B$15</c:f>
              <c:numCache>
                <c:formatCode>0%</c:formatCode>
                <c:ptCount val="14"/>
                <c:pt idx="0">
                  <c:v>0.28000000000000003</c:v>
                </c:pt>
                <c:pt idx="1">
                  <c:v>0.21</c:v>
                </c:pt>
                <c:pt idx="2">
                  <c:v>0.09</c:v>
                </c:pt>
                <c:pt idx="3">
                  <c:v>0.09</c:v>
                </c:pt>
                <c:pt idx="4">
                  <c:v>0.09</c:v>
                </c:pt>
                <c:pt idx="5">
                  <c:v>0.11</c:v>
                </c:pt>
                <c:pt idx="6">
                  <c:v>0.1</c:v>
                </c:pt>
                <c:pt idx="7">
                  <c:v>7.0000000000000007E-2</c:v>
                </c:pt>
                <c:pt idx="8">
                  <c:v>0.09</c:v>
                </c:pt>
                <c:pt idx="9">
                  <c:v>0.06</c:v>
                </c:pt>
                <c:pt idx="10">
                  <c:v>0.05</c:v>
                </c:pt>
                <c:pt idx="11">
                  <c:v>0.06</c:v>
                </c:pt>
                <c:pt idx="12">
                  <c:v>0.04</c:v>
                </c:pt>
                <c:pt idx="13">
                  <c:v>0.08</c:v>
                </c:pt>
              </c:numCache>
            </c:numRef>
          </c:val>
          <c:extLst>
            <c:ext xmlns:c16="http://schemas.microsoft.com/office/drawing/2014/chart" uri="{C3380CC4-5D6E-409C-BE32-E72D297353CC}">
              <c16:uniqueId val="{00000000-5CE0-4A0C-B388-A21B95D6704A}"/>
            </c:ext>
          </c:extLst>
        </c:ser>
        <c:ser>
          <c:idx val="1"/>
          <c:order val="1"/>
          <c:tx>
            <c:strRef>
              <c:f>Sheet1!$C$1</c:f>
              <c:strCache>
                <c:ptCount val="1"/>
                <c:pt idx="0">
                  <c:v>4</c:v>
                </c:pt>
              </c:strCache>
            </c:strRef>
          </c:tx>
          <c:spPr>
            <a:solidFill>
              <a:schemeClr val="bg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Was playing multiple sports and had to drop some</c:v>
                </c:pt>
                <c:pt idx="1">
                  <c:v>Too much other stuff going on</c:v>
                </c:pt>
                <c:pt idx="2">
                  <c:v>My friends didn’t play or stopped playing</c:v>
                </c:pt>
                <c:pt idx="3">
                  <c:v>The time of day when games or training took place</c:v>
                </c:pt>
                <c:pt idx="4">
                  <c:v>Didn’t feel like I was making progress </c:v>
                </c:pt>
                <c:pt idx="5">
                  <c:v>Amount of time required for games / training</c:v>
                </c:pt>
                <c:pt idx="6">
                  <c:v>It got too competitive / not fun anymore</c:v>
                </c:pt>
                <c:pt idx="7">
                  <c:v>Feeling like I wasn’t good enough</c:v>
                </c:pt>
                <c:pt idx="8">
                  <c:v>Doing the same things every week; was getting boring</c:v>
                </c:pt>
                <c:pt idx="9">
                  <c:v>Needing to turn up to every game / training session</c:v>
                </c:pt>
                <c:pt idx="10">
                  <c:v>Lack of proper organisation</c:v>
                </c:pt>
                <c:pt idx="11">
                  <c:v>I didn’t get on with my team-mates</c:v>
                </c:pt>
                <c:pt idx="12">
                  <c:v>Worrying that I’d do something wrong / embarrassing</c:v>
                </c:pt>
                <c:pt idx="13">
                  <c:v>Injured / worried about getting injured</c:v>
                </c:pt>
              </c:strCache>
            </c:strRef>
          </c:cat>
          <c:val>
            <c:numRef>
              <c:f>Sheet1!$C$2:$C$15</c:f>
              <c:numCache>
                <c:formatCode>0%</c:formatCode>
                <c:ptCount val="14"/>
                <c:pt idx="0">
                  <c:v>0.15</c:v>
                </c:pt>
                <c:pt idx="1">
                  <c:v>0.22</c:v>
                </c:pt>
                <c:pt idx="2">
                  <c:v>0.15</c:v>
                </c:pt>
                <c:pt idx="3">
                  <c:v>0.14000000000000001</c:v>
                </c:pt>
                <c:pt idx="4">
                  <c:v>0.14000000000000001</c:v>
                </c:pt>
                <c:pt idx="5">
                  <c:v>0.1</c:v>
                </c:pt>
                <c:pt idx="6">
                  <c:v>0.1</c:v>
                </c:pt>
                <c:pt idx="7">
                  <c:v>0.11</c:v>
                </c:pt>
                <c:pt idx="8">
                  <c:v>0.09</c:v>
                </c:pt>
                <c:pt idx="9">
                  <c:v>0.11</c:v>
                </c:pt>
                <c:pt idx="10">
                  <c:v>0.09</c:v>
                </c:pt>
                <c:pt idx="11">
                  <c:v>0.08</c:v>
                </c:pt>
                <c:pt idx="12">
                  <c:v>0.09</c:v>
                </c:pt>
                <c:pt idx="13">
                  <c:v>0.05</c:v>
                </c:pt>
              </c:numCache>
            </c:numRef>
          </c:val>
          <c:extLst>
            <c:ext xmlns:c16="http://schemas.microsoft.com/office/drawing/2014/chart" uri="{C3380CC4-5D6E-409C-BE32-E72D297353CC}">
              <c16:uniqueId val="{00000001-5CE0-4A0C-B388-A21B95D6704A}"/>
            </c:ext>
          </c:extLst>
        </c:ser>
        <c:ser>
          <c:idx val="2"/>
          <c:order val="2"/>
          <c:tx>
            <c:strRef>
              <c:f>Sheet1!$D$1</c:f>
              <c:strCache>
                <c:ptCount val="1"/>
                <c:pt idx="0">
                  <c:v>3</c:v>
                </c:pt>
              </c:strCache>
            </c:strRef>
          </c:tx>
          <c:spPr>
            <a:solidFill>
              <a:schemeClr val="tx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Was playing multiple sports and had to drop some</c:v>
                </c:pt>
                <c:pt idx="1">
                  <c:v>Too much other stuff going on</c:v>
                </c:pt>
                <c:pt idx="2">
                  <c:v>My friends didn’t play or stopped playing</c:v>
                </c:pt>
                <c:pt idx="3">
                  <c:v>The time of day when games or training took place</c:v>
                </c:pt>
                <c:pt idx="4">
                  <c:v>Didn’t feel like I was making progress </c:v>
                </c:pt>
                <c:pt idx="5">
                  <c:v>Amount of time required for games / training</c:v>
                </c:pt>
                <c:pt idx="6">
                  <c:v>It got too competitive / not fun anymore</c:v>
                </c:pt>
                <c:pt idx="7">
                  <c:v>Feeling like I wasn’t good enough</c:v>
                </c:pt>
                <c:pt idx="8">
                  <c:v>Doing the same things every week; was getting boring</c:v>
                </c:pt>
                <c:pt idx="9">
                  <c:v>Needing to turn up to every game / training session</c:v>
                </c:pt>
                <c:pt idx="10">
                  <c:v>Lack of proper organisation</c:v>
                </c:pt>
                <c:pt idx="11">
                  <c:v>I didn’t get on with my team-mates</c:v>
                </c:pt>
                <c:pt idx="12">
                  <c:v>Worrying that I’d do something wrong / embarrassing</c:v>
                </c:pt>
                <c:pt idx="13">
                  <c:v>Injured / worried about getting injured</c:v>
                </c:pt>
              </c:strCache>
            </c:strRef>
          </c:cat>
          <c:val>
            <c:numRef>
              <c:f>Sheet1!$D$2:$D$15</c:f>
              <c:numCache>
                <c:formatCode>0%</c:formatCode>
                <c:ptCount val="14"/>
                <c:pt idx="0">
                  <c:v>0.12</c:v>
                </c:pt>
                <c:pt idx="1">
                  <c:v>0.19</c:v>
                </c:pt>
                <c:pt idx="2">
                  <c:v>0.16</c:v>
                </c:pt>
                <c:pt idx="3">
                  <c:v>0.14000000000000001</c:v>
                </c:pt>
                <c:pt idx="4">
                  <c:v>0.14000000000000001</c:v>
                </c:pt>
                <c:pt idx="5">
                  <c:v>0.22</c:v>
                </c:pt>
                <c:pt idx="6">
                  <c:v>0.1</c:v>
                </c:pt>
                <c:pt idx="7">
                  <c:v>0.16</c:v>
                </c:pt>
                <c:pt idx="8">
                  <c:v>0.1</c:v>
                </c:pt>
                <c:pt idx="9">
                  <c:v>0.12</c:v>
                </c:pt>
                <c:pt idx="10">
                  <c:v>7.0000000000000007E-2</c:v>
                </c:pt>
                <c:pt idx="11">
                  <c:v>0.05</c:v>
                </c:pt>
                <c:pt idx="12">
                  <c:v>0.13</c:v>
                </c:pt>
                <c:pt idx="13">
                  <c:v>0.05</c:v>
                </c:pt>
              </c:numCache>
            </c:numRef>
          </c:val>
          <c:extLst>
            <c:ext xmlns:c16="http://schemas.microsoft.com/office/drawing/2014/chart" uri="{C3380CC4-5D6E-409C-BE32-E72D297353CC}">
              <c16:uniqueId val="{00000002-5CE0-4A0C-B388-A21B95D6704A}"/>
            </c:ext>
          </c:extLst>
        </c:ser>
        <c:ser>
          <c:idx val="3"/>
          <c:order val="3"/>
          <c:tx>
            <c:strRef>
              <c:f>Sheet1!$E$1</c:f>
              <c:strCache>
                <c:ptCount val="1"/>
                <c:pt idx="0">
                  <c:v>2</c:v>
                </c:pt>
              </c:strCache>
            </c:strRef>
          </c:tx>
          <c:spPr>
            <a:solidFill>
              <a:srgbClr val="00BED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Was playing multiple sports and had to drop some</c:v>
                </c:pt>
                <c:pt idx="1">
                  <c:v>Too much other stuff going on</c:v>
                </c:pt>
                <c:pt idx="2">
                  <c:v>My friends didn’t play or stopped playing</c:v>
                </c:pt>
                <c:pt idx="3">
                  <c:v>The time of day when games or training took place</c:v>
                </c:pt>
                <c:pt idx="4">
                  <c:v>Didn’t feel like I was making progress </c:v>
                </c:pt>
                <c:pt idx="5">
                  <c:v>Amount of time required for games / training</c:v>
                </c:pt>
                <c:pt idx="6">
                  <c:v>It got too competitive / not fun anymore</c:v>
                </c:pt>
                <c:pt idx="7">
                  <c:v>Feeling like I wasn’t good enough</c:v>
                </c:pt>
                <c:pt idx="8">
                  <c:v>Doing the same things every week; was getting boring</c:v>
                </c:pt>
                <c:pt idx="9">
                  <c:v>Needing to turn up to every game / training session</c:v>
                </c:pt>
                <c:pt idx="10">
                  <c:v>Lack of proper organisation</c:v>
                </c:pt>
                <c:pt idx="11">
                  <c:v>I didn’t get on with my team-mates</c:v>
                </c:pt>
                <c:pt idx="12">
                  <c:v>Worrying that I’d do something wrong / embarrassing</c:v>
                </c:pt>
                <c:pt idx="13">
                  <c:v>Injured / worried about getting injured</c:v>
                </c:pt>
              </c:strCache>
            </c:strRef>
          </c:cat>
          <c:val>
            <c:numRef>
              <c:f>Sheet1!$E$2:$E$15</c:f>
              <c:numCache>
                <c:formatCode>0%</c:formatCode>
                <c:ptCount val="14"/>
                <c:pt idx="0">
                  <c:v>0.13</c:v>
                </c:pt>
                <c:pt idx="1">
                  <c:v>0.14000000000000001</c:v>
                </c:pt>
                <c:pt idx="2">
                  <c:v>0.15</c:v>
                </c:pt>
                <c:pt idx="3">
                  <c:v>0.16</c:v>
                </c:pt>
                <c:pt idx="4">
                  <c:v>0.22</c:v>
                </c:pt>
                <c:pt idx="5">
                  <c:v>0.13</c:v>
                </c:pt>
                <c:pt idx="6">
                  <c:v>0.16</c:v>
                </c:pt>
                <c:pt idx="7">
                  <c:v>0.15</c:v>
                </c:pt>
                <c:pt idx="8">
                  <c:v>0.18</c:v>
                </c:pt>
                <c:pt idx="9">
                  <c:v>0.16</c:v>
                </c:pt>
                <c:pt idx="10">
                  <c:v>0.18</c:v>
                </c:pt>
                <c:pt idx="11">
                  <c:v>0.14000000000000001</c:v>
                </c:pt>
                <c:pt idx="12">
                  <c:v>0.18</c:v>
                </c:pt>
                <c:pt idx="13">
                  <c:v>0.14000000000000001</c:v>
                </c:pt>
              </c:numCache>
            </c:numRef>
          </c:val>
          <c:extLst>
            <c:ext xmlns:c16="http://schemas.microsoft.com/office/drawing/2014/chart" uri="{C3380CC4-5D6E-409C-BE32-E72D297353CC}">
              <c16:uniqueId val="{00000003-5CE0-4A0C-B388-A21B95D6704A}"/>
            </c:ext>
          </c:extLst>
        </c:ser>
        <c:ser>
          <c:idx val="4"/>
          <c:order val="4"/>
          <c:tx>
            <c:strRef>
              <c:f>Sheet1!$F$1</c:f>
              <c:strCache>
                <c:ptCount val="1"/>
                <c:pt idx="0">
                  <c:v>1 - Not at all important</c:v>
                </c:pt>
              </c:strCache>
            </c:strRef>
          </c:tx>
          <c:spPr>
            <a:solidFill>
              <a:schemeClr val="accent5">
                <a:lumMod val="75000"/>
              </a:schemeClr>
            </a:solidFill>
            <a:ln>
              <a:noFill/>
            </a:ln>
            <a:effectLst/>
          </c:spPr>
          <c:invertIfNegative val="0"/>
          <c:dPt>
            <c:idx val="0"/>
            <c:invertIfNegative val="0"/>
            <c:bubble3D val="0"/>
            <c:spPr>
              <a:solidFill>
                <a:srgbClr val="007C8A"/>
              </a:solidFill>
              <a:ln>
                <a:noFill/>
              </a:ln>
              <a:effectLst/>
            </c:spPr>
            <c:extLst>
              <c:ext xmlns:c16="http://schemas.microsoft.com/office/drawing/2014/chart" uri="{C3380CC4-5D6E-409C-BE32-E72D297353CC}">
                <c16:uniqueId val="{00000005-5CE0-4A0C-B388-A21B95D6704A}"/>
              </c:ext>
            </c:extLst>
          </c:dPt>
          <c:dPt>
            <c:idx val="1"/>
            <c:invertIfNegative val="0"/>
            <c:bubble3D val="0"/>
            <c:spPr>
              <a:solidFill>
                <a:srgbClr val="007C8A"/>
              </a:solidFill>
              <a:ln>
                <a:noFill/>
              </a:ln>
              <a:effectLst/>
            </c:spPr>
            <c:extLst>
              <c:ext xmlns:c16="http://schemas.microsoft.com/office/drawing/2014/chart" uri="{C3380CC4-5D6E-409C-BE32-E72D297353CC}">
                <c16:uniqueId val="{00000007-5CE0-4A0C-B388-A21B95D6704A}"/>
              </c:ext>
            </c:extLst>
          </c:dPt>
          <c:dPt>
            <c:idx val="2"/>
            <c:invertIfNegative val="0"/>
            <c:bubble3D val="0"/>
            <c:spPr>
              <a:solidFill>
                <a:srgbClr val="007C8A"/>
              </a:solidFill>
              <a:ln>
                <a:noFill/>
              </a:ln>
              <a:effectLst/>
            </c:spPr>
            <c:extLst>
              <c:ext xmlns:c16="http://schemas.microsoft.com/office/drawing/2014/chart" uri="{C3380CC4-5D6E-409C-BE32-E72D297353CC}">
                <c16:uniqueId val="{00000009-5CE0-4A0C-B388-A21B95D6704A}"/>
              </c:ext>
            </c:extLst>
          </c:dPt>
          <c:dPt>
            <c:idx val="3"/>
            <c:invertIfNegative val="0"/>
            <c:bubble3D val="0"/>
            <c:spPr>
              <a:solidFill>
                <a:srgbClr val="007C8A"/>
              </a:solidFill>
              <a:ln>
                <a:noFill/>
              </a:ln>
              <a:effectLst/>
            </c:spPr>
            <c:extLst>
              <c:ext xmlns:c16="http://schemas.microsoft.com/office/drawing/2014/chart" uri="{C3380CC4-5D6E-409C-BE32-E72D297353CC}">
                <c16:uniqueId val="{0000000B-5CE0-4A0C-B388-A21B95D6704A}"/>
              </c:ext>
            </c:extLst>
          </c:dPt>
          <c:dPt>
            <c:idx val="4"/>
            <c:invertIfNegative val="0"/>
            <c:bubble3D val="0"/>
            <c:spPr>
              <a:solidFill>
                <a:srgbClr val="007C8A"/>
              </a:solidFill>
              <a:ln>
                <a:noFill/>
              </a:ln>
              <a:effectLst/>
            </c:spPr>
            <c:extLst>
              <c:ext xmlns:c16="http://schemas.microsoft.com/office/drawing/2014/chart" uri="{C3380CC4-5D6E-409C-BE32-E72D297353CC}">
                <c16:uniqueId val="{0000000D-5CE0-4A0C-B388-A21B95D6704A}"/>
              </c:ext>
            </c:extLst>
          </c:dPt>
          <c:dPt>
            <c:idx val="5"/>
            <c:invertIfNegative val="0"/>
            <c:bubble3D val="0"/>
            <c:spPr>
              <a:solidFill>
                <a:srgbClr val="007C8A"/>
              </a:solidFill>
              <a:ln>
                <a:noFill/>
              </a:ln>
              <a:effectLst/>
            </c:spPr>
            <c:extLst>
              <c:ext xmlns:c16="http://schemas.microsoft.com/office/drawing/2014/chart" uri="{C3380CC4-5D6E-409C-BE32-E72D297353CC}">
                <c16:uniqueId val="{0000000F-5CE0-4A0C-B388-A21B95D6704A}"/>
              </c:ext>
            </c:extLst>
          </c:dPt>
          <c:dPt>
            <c:idx val="6"/>
            <c:invertIfNegative val="0"/>
            <c:bubble3D val="0"/>
            <c:spPr>
              <a:solidFill>
                <a:srgbClr val="007C8A"/>
              </a:solidFill>
              <a:ln>
                <a:noFill/>
              </a:ln>
              <a:effectLst/>
            </c:spPr>
            <c:extLst>
              <c:ext xmlns:c16="http://schemas.microsoft.com/office/drawing/2014/chart" uri="{C3380CC4-5D6E-409C-BE32-E72D297353CC}">
                <c16:uniqueId val="{00000011-5CE0-4A0C-B388-A21B95D6704A}"/>
              </c:ext>
            </c:extLst>
          </c:dPt>
          <c:dPt>
            <c:idx val="7"/>
            <c:invertIfNegative val="0"/>
            <c:bubble3D val="0"/>
            <c:spPr>
              <a:solidFill>
                <a:srgbClr val="007C8A"/>
              </a:solidFill>
              <a:ln>
                <a:noFill/>
              </a:ln>
              <a:effectLst/>
            </c:spPr>
            <c:extLst>
              <c:ext xmlns:c16="http://schemas.microsoft.com/office/drawing/2014/chart" uri="{C3380CC4-5D6E-409C-BE32-E72D297353CC}">
                <c16:uniqueId val="{00000013-5CE0-4A0C-B388-A21B95D6704A}"/>
              </c:ext>
            </c:extLst>
          </c:dPt>
          <c:dPt>
            <c:idx val="8"/>
            <c:invertIfNegative val="0"/>
            <c:bubble3D val="0"/>
            <c:spPr>
              <a:solidFill>
                <a:srgbClr val="007C8A"/>
              </a:solidFill>
              <a:ln>
                <a:noFill/>
              </a:ln>
              <a:effectLst/>
            </c:spPr>
            <c:extLst>
              <c:ext xmlns:c16="http://schemas.microsoft.com/office/drawing/2014/chart" uri="{C3380CC4-5D6E-409C-BE32-E72D297353CC}">
                <c16:uniqueId val="{00000015-5CE0-4A0C-B388-A21B95D6704A}"/>
              </c:ext>
            </c:extLst>
          </c:dPt>
          <c:dPt>
            <c:idx val="9"/>
            <c:invertIfNegative val="0"/>
            <c:bubble3D val="0"/>
            <c:spPr>
              <a:solidFill>
                <a:srgbClr val="007C8A"/>
              </a:solidFill>
              <a:ln>
                <a:noFill/>
              </a:ln>
              <a:effectLst/>
            </c:spPr>
            <c:extLst>
              <c:ext xmlns:c16="http://schemas.microsoft.com/office/drawing/2014/chart" uri="{C3380CC4-5D6E-409C-BE32-E72D297353CC}">
                <c16:uniqueId val="{00000017-5CE0-4A0C-B388-A21B95D6704A}"/>
              </c:ext>
            </c:extLst>
          </c:dPt>
          <c:dPt>
            <c:idx val="10"/>
            <c:invertIfNegative val="0"/>
            <c:bubble3D val="0"/>
            <c:spPr>
              <a:solidFill>
                <a:schemeClr val="accent1">
                  <a:lumMod val="75000"/>
                </a:schemeClr>
              </a:solidFill>
              <a:ln>
                <a:noFill/>
              </a:ln>
              <a:effectLst/>
            </c:spPr>
            <c:extLst>
              <c:ext xmlns:c16="http://schemas.microsoft.com/office/drawing/2014/chart" uri="{C3380CC4-5D6E-409C-BE32-E72D297353CC}">
                <c16:uniqueId val="{0000001A-5CE0-4A0C-B388-A21B95D6704A}"/>
              </c:ext>
            </c:extLst>
          </c:dPt>
          <c:dPt>
            <c:idx val="11"/>
            <c:invertIfNegative val="0"/>
            <c:bubble3D val="0"/>
            <c:spPr>
              <a:solidFill>
                <a:schemeClr val="accent1">
                  <a:lumMod val="75000"/>
                </a:schemeClr>
              </a:solidFill>
              <a:ln>
                <a:noFill/>
              </a:ln>
              <a:effectLst/>
            </c:spPr>
            <c:extLst>
              <c:ext xmlns:c16="http://schemas.microsoft.com/office/drawing/2014/chart" uri="{C3380CC4-5D6E-409C-BE32-E72D297353CC}">
                <c16:uniqueId val="{0000001B-5CE0-4A0C-B388-A21B95D6704A}"/>
              </c:ext>
            </c:extLst>
          </c:dPt>
          <c:dPt>
            <c:idx val="12"/>
            <c:invertIfNegative val="0"/>
            <c:bubble3D val="0"/>
            <c:spPr>
              <a:solidFill>
                <a:schemeClr val="accent1">
                  <a:lumMod val="75000"/>
                </a:schemeClr>
              </a:solidFill>
              <a:ln>
                <a:noFill/>
              </a:ln>
              <a:effectLst/>
            </c:spPr>
            <c:extLst>
              <c:ext xmlns:c16="http://schemas.microsoft.com/office/drawing/2014/chart" uri="{C3380CC4-5D6E-409C-BE32-E72D297353CC}">
                <c16:uniqueId val="{0000001C-5CE0-4A0C-B388-A21B95D6704A}"/>
              </c:ext>
            </c:extLst>
          </c:dPt>
          <c:dPt>
            <c:idx val="13"/>
            <c:invertIfNegative val="0"/>
            <c:bubble3D val="0"/>
            <c:spPr>
              <a:solidFill>
                <a:schemeClr val="accent1">
                  <a:lumMod val="75000"/>
                </a:schemeClr>
              </a:solidFill>
              <a:ln>
                <a:noFill/>
              </a:ln>
              <a:effectLst/>
            </c:spPr>
            <c:extLst>
              <c:ext xmlns:c16="http://schemas.microsoft.com/office/drawing/2014/chart" uri="{C3380CC4-5D6E-409C-BE32-E72D297353CC}">
                <c16:uniqueId val="{0000001D-5CE0-4A0C-B388-A21B95D6704A}"/>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Was playing multiple sports and had to drop some</c:v>
                </c:pt>
                <c:pt idx="1">
                  <c:v>Too much other stuff going on</c:v>
                </c:pt>
                <c:pt idx="2">
                  <c:v>My friends didn’t play or stopped playing</c:v>
                </c:pt>
                <c:pt idx="3">
                  <c:v>The time of day when games or training took place</c:v>
                </c:pt>
                <c:pt idx="4">
                  <c:v>Didn’t feel like I was making progress </c:v>
                </c:pt>
                <c:pt idx="5">
                  <c:v>Amount of time required for games / training</c:v>
                </c:pt>
                <c:pt idx="6">
                  <c:v>It got too competitive / not fun anymore</c:v>
                </c:pt>
                <c:pt idx="7">
                  <c:v>Feeling like I wasn’t good enough</c:v>
                </c:pt>
                <c:pt idx="8">
                  <c:v>Doing the same things every week; was getting boring</c:v>
                </c:pt>
                <c:pt idx="9">
                  <c:v>Needing to turn up to every game / training session</c:v>
                </c:pt>
                <c:pt idx="10">
                  <c:v>Lack of proper organisation</c:v>
                </c:pt>
                <c:pt idx="11">
                  <c:v>I didn’t get on with my team-mates</c:v>
                </c:pt>
                <c:pt idx="12">
                  <c:v>Worrying that I’d do something wrong / embarrassing</c:v>
                </c:pt>
                <c:pt idx="13">
                  <c:v>Injured / worried about getting injured</c:v>
                </c:pt>
              </c:strCache>
            </c:strRef>
          </c:cat>
          <c:val>
            <c:numRef>
              <c:f>Sheet1!$F$2:$F$15</c:f>
              <c:numCache>
                <c:formatCode>0%</c:formatCode>
                <c:ptCount val="14"/>
                <c:pt idx="0">
                  <c:v>0.3</c:v>
                </c:pt>
                <c:pt idx="1">
                  <c:v>0.21</c:v>
                </c:pt>
                <c:pt idx="2">
                  <c:v>0.41</c:v>
                </c:pt>
                <c:pt idx="3">
                  <c:v>0.43</c:v>
                </c:pt>
                <c:pt idx="4">
                  <c:v>0.36</c:v>
                </c:pt>
                <c:pt idx="5">
                  <c:v>0.41</c:v>
                </c:pt>
                <c:pt idx="6">
                  <c:v>0.5</c:v>
                </c:pt>
                <c:pt idx="7">
                  <c:v>0.45</c:v>
                </c:pt>
                <c:pt idx="8">
                  <c:v>0.5</c:v>
                </c:pt>
                <c:pt idx="9">
                  <c:v>0.51</c:v>
                </c:pt>
                <c:pt idx="10">
                  <c:v>0.57999999999999996</c:v>
                </c:pt>
                <c:pt idx="11">
                  <c:v>0.65</c:v>
                </c:pt>
                <c:pt idx="12">
                  <c:v>0.53</c:v>
                </c:pt>
                <c:pt idx="13">
                  <c:v>0.65</c:v>
                </c:pt>
              </c:numCache>
            </c:numRef>
          </c:val>
          <c:extLst>
            <c:ext xmlns:c16="http://schemas.microsoft.com/office/drawing/2014/chart" uri="{C3380CC4-5D6E-409C-BE32-E72D297353CC}">
              <c16:uniqueId val="{00000018-5CE0-4A0C-B388-A21B95D6704A}"/>
            </c:ext>
          </c:extLst>
        </c:ser>
        <c:ser>
          <c:idx val="5"/>
          <c:order val="5"/>
          <c:tx>
            <c:strRef>
              <c:f>Sheet1!$G$1</c:f>
              <c:strCache>
                <c:ptCount val="1"/>
                <c:pt idx="0">
                  <c:v>Don't know</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Was playing multiple sports and had to drop some</c:v>
                </c:pt>
                <c:pt idx="1">
                  <c:v>Too much other stuff going on</c:v>
                </c:pt>
                <c:pt idx="2">
                  <c:v>My friends didn’t play or stopped playing</c:v>
                </c:pt>
                <c:pt idx="3">
                  <c:v>The time of day when games or training took place</c:v>
                </c:pt>
                <c:pt idx="4">
                  <c:v>Didn’t feel like I was making progress </c:v>
                </c:pt>
                <c:pt idx="5">
                  <c:v>Amount of time required for games / training</c:v>
                </c:pt>
                <c:pt idx="6">
                  <c:v>It got too competitive / not fun anymore</c:v>
                </c:pt>
                <c:pt idx="7">
                  <c:v>Feeling like I wasn’t good enough</c:v>
                </c:pt>
                <c:pt idx="8">
                  <c:v>Doing the same things every week; was getting boring</c:v>
                </c:pt>
                <c:pt idx="9">
                  <c:v>Needing to turn up to every game / training session</c:v>
                </c:pt>
                <c:pt idx="10">
                  <c:v>Lack of proper organisation</c:v>
                </c:pt>
                <c:pt idx="11">
                  <c:v>I didn’t get on with my team-mates</c:v>
                </c:pt>
                <c:pt idx="12">
                  <c:v>Worrying that I’d do something wrong / embarrassing</c:v>
                </c:pt>
                <c:pt idx="13">
                  <c:v>Injured / worried about getting injured</c:v>
                </c:pt>
              </c:strCache>
            </c:strRef>
          </c:cat>
          <c:val>
            <c:numRef>
              <c:f>Sheet1!$G$2:$G$15</c:f>
              <c:numCache>
                <c:formatCode>0%</c:formatCode>
                <c:ptCount val="14"/>
                <c:pt idx="0">
                  <c:v>0.02</c:v>
                </c:pt>
                <c:pt idx="1">
                  <c:v>0.03</c:v>
                </c:pt>
                <c:pt idx="2">
                  <c:v>0.04</c:v>
                </c:pt>
                <c:pt idx="3">
                  <c:v>0.04</c:v>
                </c:pt>
                <c:pt idx="4">
                  <c:v>0.04</c:v>
                </c:pt>
                <c:pt idx="5">
                  <c:v>0.03</c:v>
                </c:pt>
                <c:pt idx="6">
                  <c:v>0.03</c:v>
                </c:pt>
                <c:pt idx="7">
                  <c:v>0.05</c:v>
                </c:pt>
                <c:pt idx="8">
                  <c:v>0.03</c:v>
                </c:pt>
                <c:pt idx="9">
                  <c:v>0.03</c:v>
                </c:pt>
                <c:pt idx="10">
                  <c:v>0.02</c:v>
                </c:pt>
                <c:pt idx="11">
                  <c:v>0.02</c:v>
                </c:pt>
                <c:pt idx="12">
                  <c:v>0.03</c:v>
                </c:pt>
                <c:pt idx="13">
                  <c:v>0.02</c:v>
                </c:pt>
              </c:numCache>
            </c:numRef>
          </c:val>
          <c:extLst>
            <c:ext xmlns:c16="http://schemas.microsoft.com/office/drawing/2014/chart" uri="{C3380CC4-5D6E-409C-BE32-E72D297353CC}">
              <c16:uniqueId val="{00000019-5CE0-4A0C-B388-A21B95D6704A}"/>
            </c:ext>
          </c:extLst>
        </c:ser>
        <c:dLbls>
          <c:showLegendKey val="0"/>
          <c:showVal val="0"/>
          <c:showCatName val="0"/>
          <c:showSerName val="0"/>
          <c:showPercent val="0"/>
          <c:showBubbleSize val="0"/>
        </c:dLbls>
        <c:gapWidth val="80"/>
        <c:overlap val="100"/>
        <c:axId val="1003516207"/>
        <c:axId val="1009763311"/>
      </c:barChart>
      <c:catAx>
        <c:axId val="1003516207"/>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09763311"/>
        <c:crosses val="autoZero"/>
        <c:auto val="1"/>
        <c:lblAlgn val="ctr"/>
        <c:lblOffset val="0"/>
        <c:noMultiLvlLbl val="0"/>
      </c:catAx>
      <c:valAx>
        <c:axId val="1009763311"/>
        <c:scaling>
          <c:orientation val="minMax"/>
          <c:max val="1"/>
          <c:min val="0"/>
        </c:scaling>
        <c:delete val="1"/>
        <c:axPos val="l"/>
        <c:numFmt formatCode="0%" sourceLinked="1"/>
        <c:majorTickMark val="out"/>
        <c:minorTickMark val="none"/>
        <c:tickLblPos val="nextTo"/>
        <c:crossAx val="10035162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786794097010845"/>
          <c:y val="0"/>
          <c:w val="0.66707661662374884"/>
          <c:h val="1"/>
        </c:manualLayout>
      </c:layout>
      <c:barChart>
        <c:barDir val="col"/>
        <c:grouping val="clustered"/>
        <c:varyColors val="0"/>
        <c:ser>
          <c:idx val="0"/>
          <c:order val="0"/>
          <c:tx>
            <c:strRef>
              <c:f>Sheet1!$B$1</c:f>
              <c:strCache>
                <c:ptCount val="1"/>
                <c:pt idx="0">
                  <c:v>Series 1</c:v>
                </c:pt>
              </c:strCache>
            </c:strRef>
          </c:tx>
          <c:spPr>
            <a:solidFill>
              <a:srgbClr val="ECBB0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There was too much other stuff going on</c:v>
                </c:pt>
                <c:pt idx="1">
                  <c:v>Was playing multiple sports and so had to drop some</c:v>
                </c:pt>
                <c:pt idx="2">
                  <c:v>My friends didn’t play or stopped playing</c:v>
                </c:pt>
                <c:pt idx="3">
                  <c:v>Feeling like I wasn’t good enough</c:v>
                </c:pt>
                <c:pt idx="4">
                  <c:v>Didn’t feel like I was making progress </c:v>
                </c:pt>
              </c:strCache>
            </c:strRef>
          </c:cat>
          <c:val>
            <c:numRef>
              <c:f>Sheet1!$B$2:$B$6</c:f>
              <c:numCache>
                <c:formatCode>0%</c:formatCode>
                <c:ptCount val="5"/>
                <c:pt idx="0">
                  <c:v>0.6</c:v>
                </c:pt>
                <c:pt idx="1">
                  <c:v>0.33</c:v>
                </c:pt>
                <c:pt idx="2">
                  <c:v>0.33</c:v>
                </c:pt>
                <c:pt idx="3">
                  <c:v>0.3</c:v>
                </c:pt>
                <c:pt idx="4">
                  <c:v>0.27</c:v>
                </c:pt>
              </c:numCache>
            </c:numRef>
          </c:val>
          <c:extLst>
            <c:ext xmlns:c16="http://schemas.microsoft.com/office/drawing/2014/chart" uri="{C3380CC4-5D6E-409C-BE32-E72D297353CC}">
              <c16:uniqueId val="{00000000-5532-4576-AE0B-AB709918FCA4}"/>
            </c:ext>
          </c:extLst>
        </c:ser>
        <c:dLbls>
          <c:showLegendKey val="0"/>
          <c:showVal val="0"/>
          <c:showCatName val="0"/>
          <c:showSerName val="0"/>
          <c:showPercent val="0"/>
          <c:showBubbleSize val="0"/>
        </c:dLbls>
        <c:gapWidth val="60"/>
        <c:axId val="1003516207"/>
        <c:axId val="1009763311"/>
      </c:barChart>
      <c:catAx>
        <c:axId val="1003516207"/>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009763311"/>
        <c:crosses val="autoZero"/>
        <c:auto val="1"/>
        <c:lblAlgn val="ctr"/>
        <c:lblOffset val="0"/>
        <c:noMultiLvlLbl val="0"/>
      </c:catAx>
      <c:valAx>
        <c:axId val="1009763311"/>
        <c:scaling>
          <c:orientation val="minMax"/>
          <c:max val="1.2"/>
          <c:min val="0"/>
        </c:scaling>
        <c:delete val="1"/>
        <c:axPos val="l"/>
        <c:numFmt formatCode="0%" sourceLinked="1"/>
        <c:majorTickMark val="out"/>
        <c:minorTickMark val="none"/>
        <c:tickLblPos val="nextTo"/>
        <c:crossAx val="1003516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86022487989879E-2"/>
          <c:y val="4.6903463500703395E-2"/>
          <c:w val="0.88510600185357291"/>
          <c:h val="0.65031412948970413"/>
        </c:manualLayout>
      </c:layout>
      <c:barChart>
        <c:barDir val="col"/>
        <c:grouping val="percentStacked"/>
        <c:varyColors val="0"/>
        <c:ser>
          <c:idx val="0"/>
          <c:order val="0"/>
          <c:tx>
            <c:strRef>
              <c:f>Sheet1!$B$1</c:f>
              <c:strCache>
                <c:ptCount val="1"/>
                <c:pt idx="0">
                  <c:v>5 - Extremely important</c:v>
                </c:pt>
              </c:strCache>
            </c:strRef>
          </c:tx>
          <c:spPr>
            <a:solidFill>
              <a:schemeClr val="bg2">
                <a:lumMod val="75000"/>
              </a:schemeClr>
            </a:solidFill>
            <a:ln>
              <a:noFill/>
            </a:ln>
            <a:effectLst/>
          </c:spPr>
          <c:invertIfNegative val="0"/>
          <c:dLbls>
            <c:dLbl>
              <c:idx val="5"/>
              <c:layout>
                <c:manualLayout>
                  <c:x val="1.430777373213442E-2"/>
                  <c:y val="0"/>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D20C-4B27-83F6-717268179B6D}"/>
                </c:ext>
              </c:extLst>
            </c:dLbl>
            <c:dLbl>
              <c:idx val="6"/>
              <c:layout>
                <c:manualLayout>
                  <c:x val="1.1241822218105674E-2"/>
                  <c:y val="0"/>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D20C-4B27-83F6-717268179B6D}"/>
                </c:ext>
              </c:extLst>
            </c:dLbl>
            <c:dLbl>
              <c:idx val="7"/>
              <c:layout>
                <c:manualLayout>
                  <c:x val="1.0219838380096068E-2"/>
                  <c:y val="0"/>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D20C-4B27-83F6-717268179B6D}"/>
                </c:ext>
              </c:extLst>
            </c:dLbl>
            <c:dLbl>
              <c:idx val="8"/>
              <c:layout>
                <c:manualLayout>
                  <c:x val="1.4307773732134495E-2"/>
                  <c:y val="0"/>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D20C-4B27-83F6-717268179B6D}"/>
                </c:ext>
              </c:extLst>
            </c:dLbl>
            <c:dLbl>
              <c:idx val="9"/>
              <c:layout>
                <c:manualLayout>
                  <c:x val="1.0219838380096068E-2"/>
                  <c:y val="3.1316779333095623E-3"/>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D20C-4B27-83F6-717268179B6D}"/>
                </c:ext>
              </c:extLst>
            </c:dLbl>
            <c:dLbl>
              <c:idx val="10"/>
              <c:layout>
                <c:manualLayout>
                  <c:x val="1.4307773732134495E-2"/>
                  <c:y val="0"/>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D20C-4B27-83F6-717268179B6D}"/>
                </c:ext>
              </c:extLst>
            </c:dLbl>
            <c:dLbl>
              <c:idx val="11"/>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22-D20C-4B27-83F6-717268179B6D}"/>
                </c:ext>
              </c:extLst>
            </c:dLbl>
            <c:dLbl>
              <c:idx val="12"/>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23-D20C-4B27-83F6-717268179B6D}"/>
                </c:ext>
              </c:extLst>
            </c:dLbl>
            <c:dLbl>
              <c:idx val="13"/>
              <c:delete val="1"/>
              <c:extLst>
                <c:ext xmlns:c15="http://schemas.microsoft.com/office/drawing/2012/chart" uri="{CE6537A1-D6FC-4f65-9D91-7224C49458BB}"/>
                <c:ext xmlns:c16="http://schemas.microsoft.com/office/drawing/2014/chart" uri="{C3380CC4-5D6E-409C-BE32-E72D297353CC}">
                  <c16:uniqueId val="{00000003-1282-4425-8030-968951E5C97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A lack of fairness or transparency</c:v>
                </c:pt>
                <c:pt idx="1">
                  <c:v>Our team didn’t have a proper coach</c:v>
                </c:pt>
                <c:pt idx="2">
                  <c:v>The cost of taking part </c:v>
                </c:pt>
                <c:pt idx="3">
                  <c:v>Having to travel to games or training</c:v>
                </c:pt>
                <c:pt idx="4">
                  <c:v>Lack of referees or officials</c:v>
                </c:pt>
                <c:pt idx="5">
                  <c:v>Having to play outdoor sports in all weather </c:v>
                </c:pt>
                <c:pt idx="6">
                  <c:v>COVID caused too many disruptions</c:v>
                </c:pt>
                <c:pt idx="7">
                  <c:v>The pitch / playing surfaces we played on</c:v>
                </c:pt>
                <c:pt idx="8">
                  <c:v>The length of the season was too long</c:v>
                </c:pt>
                <c:pt idx="9">
                  <c:v>Parents/whānau weren’t supportive</c:v>
                </c:pt>
                <c:pt idx="10">
                  <c:v>The standard of the facilities inc. changing rooms</c:v>
                </c:pt>
                <c:pt idx="11">
                  <c:v>Carrying around the equipment needed</c:v>
                </c:pt>
                <c:pt idx="12">
                  <c:v>The uniform I had to wear</c:v>
                </c:pt>
                <c:pt idx="13">
                  <c:v>I stopped playing due to COVID </c:v>
                </c:pt>
              </c:strCache>
            </c:strRef>
          </c:cat>
          <c:val>
            <c:numRef>
              <c:f>Sheet1!$B$2:$B$15</c:f>
              <c:numCache>
                <c:formatCode>0%</c:formatCode>
                <c:ptCount val="14"/>
                <c:pt idx="0">
                  <c:v>0.08</c:v>
                </c:pt>
                <c:pt idx="1">
                  <c:v>0.06</c:v>
                </c:pt>
                <c:pt idx="2">
                  <c:v>0.08</c:v>
                </c:pt>
                <c:pt idx="3">
                  <c:v>0.04</c:v>
                </c:pt>
                <c:pt idx="4">
                  <c:v>0.05</c:v>
                </c:pt>
                <c:pt idx="5">
                  <c:v>0.02</c:v>
                </c:pt>
                <c:pt idx="6">
                  <c:v>0.02</c:v>
                </c:pt>
                <c:pt idx="7">
                  <c:v>0.02</c:v>
                </c:pt>
                <c:pt idx="8">
                  <c:v>0.02</c:v>
                </c:pt>
                <c:pt idx="9">
                  <c:v>0.03</c:v>
                </c:pt>
                <c:pt idx="10">
                  <c:v>0.02</c:v>
                </c:pt>
                <c:pt idx="11">
                  <c:v>0.02</c:v>
                </c:pt>
                <c:pt idx="12">
                  <c:v>0.01</c:v>
                </c:pt>
                <c:pt idx="13">
                  <c:v>0</c:v>
                </c:pt>
              </c:numCache>
            </c:numRef>
          </c:val>
          <c:extLst>
            <c:ext xmlns:c16="http://schemas.microsoft.com/office/drawing/2014/chart" uri="{C3380CC4-5D6E-409C-BE32-E72D297353CC}">
              <c16:uniqueId val="{00000000-5CE0-4A0C-B388-A21B95D6704A}"/>
            </c:ext>
          </c:extLst>
        </c:ser>
        <c:ser>
          <c:idx val="1"/>
          <c:order val="1"/>
          <c:tx>
            <c:strRef>
              <c:f>Sheet1!$C$1</c:f>
              <c:strCache>
                <c:ptCount val="1"/>
                <c:pt idx="0">
                  <c:v>4</c:v>
                </c:pt>
              </c:strCache>
            </c:strRef>
          </c:tx>
          <c:spPr>
            <a:solidFill>
              <a:schemeClr val="bg2">
                <a:lumMod val="60000"/>
                <a:lumOff val="40000"/>
              </a:schemeClr>
            </a:solidFill>
            <a:ln>
              <a:noFill/>
            </a:ln>
            <a:effectLst/>
          </c:spPr>
          <c:invertIfNegative val="0"/>
          <c:dLbls>
            <c:dLbl>
              <c:idx val="11"/>
              <c:layout>
                <c:manualLayout>
                  <c:x val="1.7373725246163166E-2"/>
                  <c:y val="-6.26335586661923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282-4425-8030-968951E5C97E}"/>
                </c:ext>
              </c:extLst>
            </c:dLbl>
            <c:dLbl>
              <c:idx val="12"/>
              <c:layout>
                <c:manualLayout>
                  <c:x val="1.4307773732134495E-2"/>
                  <c:y val="-1.1482686439828119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282-4425-8030-968951E5C97E}"/>
                </c:ext>
              </c:extLst>
            </c:dLbl>
            <c:dLbl>
              <c:idx val="13"/>
              <c:layout>
                <c:manualLayout>
                  <c:x val="-1.0219838380096068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282-4425-8030-968951E5C97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A lack of fairness or transparency</c:v>
                </c:pt>
                <c:pt idx="1">
                  <c:v>Our team didn’t have a proper coach</c:v>
                </c:pt>
                <c:pt idx="2">
                  <c:v>The cost of taking part </c:v>
                </c:pt>
                <c:pt idx="3">
                  <c:v>Having to travel to games or training</c:v>
                </c:pt>
                <c:pt idx="4">
                  <c:v>Lack of referees or officials</c:v>
                </c:pt>
                <c:pt idx="5">
                  <c:v>Having to play outdoor sports in all weather </c:v>
                </c:pt>
                <c:pt idx="6">
                  <c:v>COVID caused too many disruptions</c:v>
                </c:pt>
                <c:pt idx="7">
                  <c:v>The pitch / playing surfaces we played on</c:v>
                </c:pt>
                <c:pt idx="8">
                  <c:v>The length of the season was too long</c:v>
                </c:pt>
                <c:pt idx="9">
                  <c:v>Parents/whānau weren’t supportive</c:v>
                </c:pt>
                <c:pt idx="10">
                  <c:v>The standard of the facilities inc. changing rooms</c:v>
                </c:pt>
                <c:pt idx="11">
                  <c:v>Carrying around the equipment needed</c:v>
                </c:pt>
                <c:pt idx="12">
                  <c:v>The uniform I had to wear</c:v>
                </c:pt>
                <c:pt idx="13">
                  <c:v>I stopped playing due to COVID </c:v>
                </c:pt>
              </c:strCache>
            </c:strRef>
          </c:cat>
          <c:val>
            <c:numRef>
              <c:f>Sheet1!$C$2:$C$15</c:f>
              <c:numCache>
                <c:formatCode>0%</c:formatCode>
                <c:ptCount val="14"/>
                <c:pt idx="0">
                  <c:v>0.05</c:v>
                </c:pt>
                <c:pt idx="1">
                  <c:v>0.06</c:v>
                </c:pt>
                <c:pt idx="2">
                  <c:v>0.03</c:v>
                </c:pt>
                <c:pt idx="3">
                  <c:v>7.0000000000000007E-2</c:v>
                </c:pt>
                <c:pt idx="4">
                  <c:v>0.04</c:v>
                </c:pt>
                <c:pt idx="5">
                  <c:v>0.05</c:v>
                </c:pt>
                <c:pt idx="6">
                  <c:v>0.05</c:v>
                </c:pt>
                <c:pt idx="7">
                  <c:v>0.05</c:v>
                </c:pt>
                <c:pt idx="8">
                  <c:v>0.04</c:v>
                </c:pt>
                <c:pt idx="9">
                  <c:v>0.03</c:v>
                </c:pt>
                <c:pt idx="10">
                  <c:v>0.03</c:v>
                </c:pt>
                <c:pt idx="11">
                  <c:v>0.01</c:v>
                </c:pt>
                <c:pt idx="12">
                  <c:v>0.02</c:v>
                </c:pt>
                <c:pt idx="13">
                  <c:v>0.03</c:v>
                </c:pt>
              </c:numCache>
            </c:numRef>
          </c:val>
          <c:extLst>
            <c:ext xmlns:c16="http://schemas.microsoft.com/office/drawing/2014/chart" uri="{C3380CC4-5D6E-409C-BE32-E72D297353CC}">
              <c16:uniqueId val="{00000001-5CE0-4A0C-B388-A21B95D6704A}"/>
            </c:ext>
          </c:extLst>
        </c:ser>
        <c:ser>
          <c:idx val="2"/>
          <c:order val="2"/>
          <c:tx>
            <c:strRef>
              <c:f>Sheet1!$D$1</c:f>
              <c:strCache>
                <c:ptCount val="1"/>
                <c:pt idx="0">
                  <c:v>3</c:v>
                </c:pt>
              </c:strCache>
            </c:strRef>
          </c:tx>
          <c:spPr>
            <a:solidFill>
              <a:schemeClr val="tx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A lack of fairness or transparency</c:v>
                </c:pt>
                <c:pt idx="1">
                  <c:v>Our team didn’t have a proper coach</c:v>
                </c:pt>
                <c:pt idx="2">
                  <c:v>The cost of taking part </c:v>
                </c:pt>
                <c:pt idx="3">
                  <c:v>Having to travel to games or training</c:v>
                </c:pt>
                <c:pt idx="4">
                  <c:v>Lack of referees or officials</c:v>
                </c:pt>
                <c:pt idx="5">
                  <c:v>Having to play outdoor sports in all weather </c:v>
                </c:pt>
                <c:pt idx="6">
                  <c:v>COVID caused too many disruptions</c:v>
                </c:pt>
                <c:pt idx="7">
                  <c:v>The pitch / playing surfaces we played on</c:v>
                </c:pt>
                <c:pt idx="8">
                  <c:v>The length of the season was too long</c:v>
                </c:pt>
                <c:pt idx="9">
                  <c:v>Parents/whānau weren’t supportive</c:v>
                </c:pt>
                <c:pt idx="10">
                  <c:v>The standard of the facilities inc. changing rooms</c:v>
                </c:pt>
                <c:pt idx="11">
                  <c:v>Carrying around the equipment needed</c:v>
                </c:pt>
                <c:pt idx="12">
                  <c:v>The uniform I had to wear</c:v>
                </c:pt>
                <c:pt idx="13">
                  <c:v>I stopped playing due to COVID </c:v>
                </c:pt>
              </c:strCache>
            </c:strRef>
          </c:cat>
          <c:val>
            <c:numRef>
              <c:f>Sheet1!$D$2:$D$15</c:f>
              <c:numCache>
                <c:formatCode>0%</c:formatCode>
                <c:ptCount val="14"/>
                <c:pt idx="0">
                  <c:v>0.08</c:v>
                </c:pt>
                <c:pt idx="1">
                  <c:v>0.1</c:v>
                </c:pt>
                <c:pt idx="2">
                  <c:v>0.05</c:v>
                </c:pt>
                <c:pt idx="3">
                  <c:v>0.11</c:v>
                </c:pt>
                <c:pt idx="4">
                  <c:v>0.05</c:v>
                </c:pt>
                <c:pt idx="5">
                  <c:v>0.06</c:v>
                </c:pt>
                <c:pt idx="6">
                  <c:v>7.0000000000000007E-2</c:v>
                </c:pt>
                <c:pt idx="7">
                  <c:v>0.06</c:v>
                </c:pt>
                <c:pt idx="8">
                  <c:v>0.09</c:v>
                </c:pt>
                <c:pt idx="9">
                  <c:v>0.06</c:v>
                </c:pt>
                <c:pt idx="10">
                  <c:v>0.11</c:v>
                </c:pt>
                <c:pt idx="11">
                  <c:v>0.08</c:v>
                </c:pt>
                <c:pt idx="12">
                  <c:v>0.05</c:v>
                </c:pt>
                <c:pt idx="13">
                  <c:v>7.0000000000000007E-2</c:v>
                </c:pt>
              </c:numCache>
            </c:numRef>
          </c:val>
          <c:extLst>
            <c:ext xmlns:c16="http://schemas.microsoft.com/office/drawing/2014/chart" uri="{C3380CC4-5D6E-409C-BE32-E72D297353CC}">
              <c16:uniqueId val="{00000002-5CE0-4A0C-B388-A21B95D6704A}"/>
            </c:ext>
          </c:extLst>
        </c:ser>
        <c:ser>
          <c:idx val="3"/>
          <c:order val="3"/>
          <c:tx>
            <c:strRef>
              <c:f>Sheet1!$E$1</c:f>
              <c:strCache>
                <c:ptCount val="1"/>
                <c:pt idx="0">
                  <c:v>2</c:v>
                </c:pt>
              </c:strCache>
            </c:strRef>
          </c:tx>
          <c:spPr>
            <a:solidFill>
              <a:srgbClr val="00BED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A lack of fairness or transparency</c:v>
                </c:pt>
                <c:pt idx="1">
                  <c:v>Our team didn’t have a proper coach</c:v>
                </c:pt>
                <c:pt idx="2">
                  <c:v>The cost of taking part </c:v>
                </c:pt>
                <c:pt idx="3">
                  <c:v>Having to travel to games or training</c:v>
                </c:pt>
                <c:pt idx="4">
                  <c:v>Lack of referees or officials</c:v>
                </c:pt>
                <c:pt idx="5">
                  <c:v>Having to play outdoor sports in all weather </c:v>
                </c:pt>
                <c:pt idx="6">
                  <c:v>COVID caused too many disruptions</c:v>
                </c:pt>
                <c:pt idx="7">
                  <c:v>The pitch / playing surfaces we played on</c:v>
                </c:pt>
                <c:pt idx="8">
                  <c:v>The length of the season was too long</c:v>
                </c:pt>
                <c:pt idx="9">
                  <c:v>Parents/whānau weren’t supportive</c:v>
                </c:pt>
                <c:pt idx="10">
                  <c:v>The standard of the facilities inc. changing rooms</c:v>
                </c:pt>
                <c:pt idx="11">
                  <c:v>Carrying around the equipment needed</c:v>
                </c:pt>
                <c:pt idx="12">
                  <c:v>The uniform I had to wear</c:v>
                </c:pt>
                <c:pt idx="13">
                  <c:v>I stopped playing due to COVID </c:v>
                </c:pt>
              </c:strCache>
            </c:strRef>
          </c:cat>
          <c:val>
            <c:numRef>
              <c:f>Sheet1!$E$2:$E$15</c:f>
              <c:numCache>
                <c:formatCode>0%</c:formatCode>
                <c:ptCount val="14"/>
                <c:pt idx="0">
                  <c:v>0.13</c:v>
                </c:pt>
                <c:pt idx="1">
                  <c:v>0.17</c:v>
                </c:pt>
                <c:pt idx="2">
                  <c:v>0.13</c:v>
                </c:pt>
                <c:pt idx="3">
                  <c:v>0.18</c:v>
                </c:pt>
                <c:pt idx="4">
                  <c:v>0.14000000000000001</c:v>
                </c:pt>
                <c:pt idx="5">
                  <c:v>0.1</c:v>
                </c:pt>
                <c:pt idx="6">
                  <c:v>0.1</c:v>
                </c:pt>
                <c:pt idx="7">
                  <c:v>0.14000000000000001</c:v>
                </c:pt>
                <c:pt idx="8">
                  <c:v>0.15</c:v>
                </c:pt>
                <c:pt idx="9">
                  <c:v>0.13</c:v>
                </c:pt>
                <c:pt idx="10">
                  <c:v>0.1</c:v>
                </c:pt>
                <c:pt idx="11">
                  <c:v>0.12</c:v>
                </c:pt>
                <c:pt idx="12">
                  <c:v>0.11</c:v>
                </c:pt>
                <c:pt idx="13">
                  <c:v>0.09</c:v>
                </c:pt>
              </c:numCache>
            </c:numRef>
          </c:val>
          <c:extLst>
            <c:ext xmlns:c16="http://schemas.microsoft.com/office/drawing/2014/chart" uri="{C3380CC4-5D6E-409C-BE32-E72D297353CC}">
              <c16:uniqueId val="{00000003-5CE0-4A0C-B388-A21B95D6704A}"/>
            </c:ext>
          </c:extLst>
        </c:ser>
        <c:ser>
          <c:idx val="4"/>
          <c:order val="4"/>
          <c:tx>
            <c:strRef>
              <c:f>Sheet1!$F$1</c:f>
              <c:strCache>
                <c:ptCount val="1"/>
                <c:pt idx="0">
                  <c:v>1 - Not at all important</c:v>
                </c:pt>
              </c:strCache>
            </c:strRef>
          </c:tx>
          <c:spPr>
            <a:solidFill>
              <a:schemeClr val="accent5">
                <a:lumMod val="75000"/>
              </a:schemeClr>
            </a:solidFill>
            <a:ln>
              <a:noFill/>
            </a:ln>
            <a:effectLst/>
          </c:spPr>
          <c:invertIfNegative val="0"/>
          <c:dPt>
            <c:idx val="0"/>
            <c:invertIfNegative val="0"/>
            <c:bubble3D val="0"/>
            <c:spPr>
              <a:solidFill>
                <a:srgbClr val="007C8A"/>
              </a:solidFill>
              <a:ln>
                <a:noFill/>
              </a:ln>
              <a:effectLst/>
            </c:spPr>
            <c:extLst>
              <c:ext xmlns:c16="http://schemas.microsoft.com/office/drawing/2014/chart" uri="{C3380CC4-5D6E-409C-BE32-E72D297353CC}">
                <c16:uniqueId val="{00000005-5CE0-4A0C-B388-A21B95D6704A}"/>
              </c:ext>
            </c:extLst>
          </c:dPt>
          <c:dPt>
            <c:idx val="1"/>
            <c:invertIfNegative val="0"/>
            <c:bubble3D val="0"/>
            <c:spPr>
              <a:solidFill>
                <a:srgbClr val="007C8A"/>
              </a:solidFill>
              <a:ln>
                <a:noFill/>
              </a:ln>
              <a:effectLst/>
            </c:spPr>
            <c:extLst>
              <c:ext xmlns:c16="http://schemas.microsoft.com/office/drawing/2014/chart" uri="{C3380CC4-5D6E-409C-BE32-E72D297353CC}">
                <c16:uniqueId val="{00000007-5CE0-4A0C-B388-A21B95D6704A}"/>
              </c:ext>
            </c:extLst>
          </c:dPt>
          <c:dPt>
            <c:idx val="2"/>
            <c:invertIfNegative val="0"/>
            <c:bubble3D val="0"/>
            <c:spPr>
              <a:solidFill>
                <a:srgbClr val="007C8A"/>
              </a:solidFill>
              <a:ln>
                <a:noFill/>
              </a:ln>
              <a:effectLst/>
            </c:spPr>
            <c:extLst>
              <c:ext xmlns:c16="http://schemas.microsoft.com/office/drawing/2014/chart" uri="{C3380CC4-5D6E-409C-BE32-E72D297353CC}">
                <c16:uniqueId val="{00000009-5CE0-4A0C-B388-A21B95D6704A}"/>
              </c:ext>
            </c:extLst>
          </c:dPt>
          <c:dPt>
            <c:idx val="3"/>
            <c:invertIfNegative val="0"/>
            <c:bubble3D val="0"/>
            <c:spPr>
              <a:solidFill>
                <a:srgbClr val="007C8A"/>
              </a:solidFill>
              <a:ln>
                <a:noFill/>
              </a:ln>
              <a:effectLst/>
            </c:spPr>
            <c:extLst>
              <c:ext xmlns:c16="http://schemas.microsoft.com/office/drawing/2014/chart" uri="{C3380CC4-5D6E-409C-BE32-E72D297353CC}">
                <c16:uniqueId val="{0000000B-5CE0-4A0C-B388-A21B95D6704A}"/>
              </c:ext>
            </c:extLst>
          </c:dPt>
          <c:dPt>
            <c:idx val="4"/>
            <c:invertIfNegative val="0"/>
            <c:bubble3D val="0"/>
            <c:spPr>
              <a:solidFill>
                <a:srgbClr val="007C8A"/>
              </a:solidFill>
              <a:ln>
                <a:noFill/>
              </a:ln>
              <a:effectLst/>
            </c:spPr>
            <c:extLst>
              <c:ext xmlns:c16="http://schemas.microsoft.com/office/drawing/2014/chart" uri="{C3380CC4-5D6E-409C-BE32-E72D297353CC}">
                <c16:uniqueId val="{0000000D-5CE0-4A0C-B388-A21B95D6704A}"/>
              </c:ext>
            </c:extLst>
          </c:dPt>
          <c:dPt>
            <c:idx val="5"/>
            <c:invertIfNegative val="0"/>
            <c:bubble3D val="0"/>
            <c:spPr>
              <a:solidFill>
                <a:srgbClr val="007C8A"/>
              </a:solidFill>
              <a:ln>
                <a:noFill/>
              </a:ln>
              <a:effectLst/>
            </c:spPr>
            <c:extLst>
              <c:ext xmlns:c16="http://schemas.microsoft.com/office/drawing/2014/chart" uri="{C3380CC4-5D6E-409C-BE32-E72D297353CC}">
                <c16:uniqueId val="{0000000F-5CE0-4A0C-B388-A21B95D6704A}"/>
              </c:ext>
            </c:extLst>
          </c:dPt>
          <c:dPt>
            <c:idx val="6"/>
            <c:invertIfNegative val="0"/>
            <c:bubble3D val="0"/>
            <c:spPr>
              <a:solidFill>
                <a:srgbClr val="007C8A"/>
              </a:solidFill>
              <a:ln>
                <a:noFill/>
              </a:ln>
              <a:effectLst/>
            </c:spPr>
            <c:extLst>
              <c:ext xmlns:c16="http://schemas.microsoft.com/office/drawing/2014/chart" uri="{C3380CC4-5D6E-409C-BE32-E72D297353CC}">
                <c16:uniqueId val="{00000011-5CE0-4A0C-B388-A21B95D6704A}"/>
              </c:ext>
            </c:extLst>
          </c:dPt>
          <c:dPt>
            <c:idx val="7"/>
            <c:invertIfNegative val="0"/>
            <c:bubble3D val="0"/>
            <c:spPr>
              <a:solidFill>
                <a:srgbClr val="007C8A"/>
              </a:solidFill>
              <a:ln>
                <a:noFill/>
              </a:ln>
              <a:effectLst/>
            </c:spPr>
            <c:extLst>
              <c:ext xmlns:c16="http://schemas.microsoft.com/office/drawing/2014/chart" uri="{C3380CC4-5D6E-409C-BE32-E72D297353CC}">
                <c16:uniqueId val="{00000013-5CE0-4A0C-B388-A21B95D6704A}"/>
              </c:ext>
            </c:extLst>
          </c:dPt>
          <c:dPt>
            <c:idx val="8"/>
            <c:invertIfNegative val="0"/>
            <c:bubble3D val="0"/>
            <c:spPr>
              <a:solidFill>
                <a:srgbClr val="007C8A"/>
              </a:solidFill>
              <a:ln>
                <a:noFill/>
              </a:ln>
              <a:effectLst/>
            </c:spPr>
            <c:extLst>
              <c:ext xmlns:c16="http://schemas.microsoft.com/office/drawing/2014/chart" uri="{C3380CC4-5D6E-409C-BE32-E72D297353CC}">
                <c16:uniqueId val="{00000015-5CE0-4A0C-B388-A21B95D6704A}"/>
              </c:ext>
            </c:extLst>
          </c:dPt>
          <c:dPt>
            <c:idx val="9"/>
            <c:invertIfNegative val="0"/>
            <c:bubble3D val="0"/>
            <c:spPr>
              <a:solidFill>
                <a:srgbClr val="007C8A"/>
              </a:solidFill>
              <a:ln>
                <a:noFill/>
              </a:ln>
              <a:effectLst/>
            </c:spPr>
            <c:extLst>
              <c:ext xmlns:c16="http://schemas.microsoft.com/office/drawing/2014/chart" uri="{C3380CC4-5D6E-409C-BE32-E72D297353CC}">
                <c16:uniqueId val="{00000017-5CE0-4A0C-B388-A21B95D6704A}"/>
              </c:ext>
            </c:extLst>
          </c:dPt>
          <c:dPt>
            <c:idx val="10"/>
            <c:invertIfNegative val="0"/>
            <c:bubble3D val="0"/>
            <c:spPr>
              <a:solidFill>
                <a:schemeClr val="accent1">
                  <a:lumMod val="75000"/>
                </a:schemeClr>
              </a:solidFill>
              <a:ln>
                <a:noFill/>
              </a:ln>
              <a:effectLst/>
            </c:spPr>
            <c:extLst>
              <c:ext xmlns:c16="http://schemas.microsoft.com/office/drawing/2014/chart" uri="{C3380CC4-5D6E-409C-BE32-E72D297353CC}">
                <c16:uniqueId val="{00000000-C353-4AD3-87B8-F0935E103023}"/>
              </c:ext>
            </c:extLst>
          </c:dPt>
          <c:dPt>
            <c:idx val="11"/>
            <c:invertIfNegative val="0"/>
            <c:bubble3D val="0"/>
            <c:spPr>
              <a:solidFill>
                <a:schemeClr val="accent1">
                  <a:lumMod val="75000"/>
                </a:schemeClr>
              </a:solidFill>
              <a:ln>
                <a:noFill/>
              </a:ln>
              <a:effectLst/>
            </c:spPr>
            <c:extLst>
              <c:ext xmlns:c16="http://schemas.microsoft.com/office/drawing/2014/chart" uri="{C3380CC4-5D6E-409C-BE32-E72D297353CC}">
                <c16:uniqueId val="{00000001-C353-4AD3-87B8-F0935E103023}"/>
              </c:ext>
            </c:extLst>
          </c:dPt>
          <c:dPt>
            <c:idx val="12"/>
            <c:invertIfNegative val="0"/>
            <c:bubble3D val="0"/>
            <c:spPr>
              <a:solidFill>
                <a:schemeClr val="accent1">
                  <a:lumMod val="75000"/>
                </a:schemeClr>
              </a:solidFill>
              <a:ln>
                <a:noFill/>
              </a:ln>
              <a:effectLst/>
            </c:spPr>
            <c:extLst>
              <c:ext xmlns:c16="http://schemas.microsoft.com/office/drawing/2014/chart" uri="{C3380CC4-5D6E-409C-BE32-E72D297353CC}">
                <c16:uniqueId val="{00000002-C353-4AD3-87B8-F0935E103023}"/>
              </c:ext>
            </c:extLst>
          </c:dPt>
          <c:dPt>
            <c:idx val="13"/>
            <c:invertIfNegative val="0"/>
            <c:bubble3D val="0"/>
            <c:spPr>
              <a:solidFill>
                <a:schemeClr val="accent1">
                  <a:lumMod val="75000"/>
                </a:schemeClr>
              </a:solidFill>
              <a:ln>
                <a:noFill/>
              </a:ln>
              <a:effectLst/>
            </c:spPr>
            <c:extLst>
              <c:ext xmlns:c16="http://schemas.microsoft.com/office/drawing/2014/chart" uri="{C3380CC4-5D6E-409C-BE32-E72D297353CC}">
                <c16:uniqueId val="{00000003-C353-4AD3-87B8-F0935E103023}"/>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A lack of fairness or transparency</c:v>
                </c:pt>
                <c:pt idx="1">
                  <c:v>Our team didn’t have a proper coach</c:v>
                </c:pt>
                <c:pt idx="2">
                  <c:v>The cost of taking part </c:v>
                </c:pt>
                <c:pt idx="3">
                  <c:v>Having to travel to games or training</c:v>
                </c:pt>
                <c:pt idx="4">
                  <c:v>Lack of referees or officials</c:v>
                </c:pt>
                <c:pt idx="5">
                  <c:v>Having to play outdoor sports in all weather </c:v>
                </c:pt>
                <c:pt idx="6">
                  <c:v>COVID caused too many disruptions</c:v>
                </c:pt>
                <c:pt idx="7">
                  <c:v>The pitch / playing surfaces we played on</c:v>
                </c:pt>
                <c:pt idx="8">
                  <c:v>The length of the season was too long</c:v>
                </c:pt>
                <c:pt idx="9">
                  <c:v>Parents/whānau weren’t supportive</c:v>
                </c:pt>
                <c:pt idx="10">
                  <c:v>The standard of the facilities inc. changing rooms</c:v>
                </c:pt>
                <c:pt idx="11">
                  <c:v>Carrying around the equipment needed</c:v>
                </c:pt>
                <c:pt idx="12">
                  <c:v>The uniform I had to wear</c:v>
                </c:pt>
                <c:pt idx="13">
                  <c:v>I stopped playing due to COVID </c:v>
                </c:pt>
              </c:strCache>
            </c:strRef>
          </c:cat>
          <c:val>
            <c:numRef>
              <c:f>Sheet1!$F$2:$F$15</c:f>
              <c:numCache>
                <c:formatCode>0%</c:formatCode>
                <c:ptCount val="14"/>
                <c:pt idx="0">
                  <c:v>0.62</c:v>
                </c:pt>
                <c:pt idx="1">
                  <c:v>0.56999999999999995</c:v>
                </c:pt>
                <c:pt idx="2">
                  <c:v>0.68</c:v>
                </c:pt>
                <c:pt idx="3">
                  <c:v>0.56999999999999995</c:v>
                </c:pt>
                <c:pt idx="4">
                  <c:v>0.68</c:v>
                </c:pt>
                <c:pt idx="5">
                  <c:v>0.72</c:v>
                </c:pt>
                <c:pt idx="6">
                  <c:v>0.73</c:v>
                </c:pt>
                <c:pt idx="7">
                  <c:v>0.69</c:v>
                </c:pt>
                <c:pt idx="8">
                  <c:v>0.66</c:v>
                </c:pt>
                <c:pt idx="9">
                  <c:v>0.71</c:v>
                </c:pt>
                <c:pt idx="10">
                  <c:v>0.67</c:v>
                </c:pt>
                <c:pt idx="11">
                  <c:v>0.73</c:v>
                </c:pt>
                <c:pt idx="12">
                  <c:v>0.78</c:v>
                </c:pt>
                <c:pt idx="13">
                  <c:v>0.76</c:v>
                </c:pt>
              </c:numCache>
            </c:numRef>
          </c:val>
          <c:extLst>
            <c:ext xmlns:c16="http://schemas.microsoft.com/office/drawing/2014/chart" uri="{C3380CC4-5D6E-409C-BE32-E72D297353CC}">
              <c16:uniqueId val="{00000018-5CE0-4A0C-B388-A21B95D6704A}"/>
            </c:ext>
          </c:extLst>
        </c:ser>
        <c:ser>
          <c:idx val="5"/>
          <c:order val="5"/>
          <c:tx>
            <c:strRef>
              <c:f>Sheet1!$G$1</c:f>
              <c:strCache>
                <c:ptCount val="1"/>
                <c:pt idx="0">
                  <c:v>Don't know</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A lack of fairness or transparency</c:v>
                </c:pt>
                <c:pt idx="1">
                  <c:v>Our team didn’t have a proper coach</c:v>
                </c:pt>
                <c:pt idx="2">
                  <c:v>The cost of taking part </c:v>
                </c:pt>
                <c:pt idx="3">
                  <c:v>Having to travel to games or training</c:v>
                </c:pt>
                <c:pt idx="4">
                  <c:v>Lack of referees or officials</c:v>
                </c:pt>
                <c:pt idx="5">
                  <c:v>Having to play outdoor sports in all weather </c:v>
                </c:pt>
                <c:pt idx="6">
                  <c:v>COVID caused too many disruptions</c:v>
                </c:pt>
                <c:pt idx="7">
                  <c:v>The pitch / playing surfaces we played on</c:v>
                </c:pt>
                <c:pt idx="8">
                  <c:v>The length of the season was too long</c:v>
                </c:pt>
                <c:pt idx="9">
                  <c:v>Parents/whānau weren’t supportive</c:v>
                </c:pt>
                <c:pt idx="10">
                  <c:v>The standard of the facilities inc. changing rooms</c:v>
                </c:pt>
                <c:pt idx="11">
                  <c:v>Carrying around the equipment needed</c:v>
                </c:pt>
                <c:pt idx="12">
                  <c:v>The uniform I had to wear</c:v>
                </c:pt>
                <c:pt idx="13">
                  <c:v>I stopped playing due to COVID </c:v>
                </c:pt>
              </c:strCache>
            </c:strRef>
          </c:cat>
          <c:val>
            <c:numRef>
              <c:f>Sheet1!$G$2:$G$15</c:f>
              <c:numCache>
                <c:formatCode>0%</c:formatCode>
                <c:ptCount val="14"/>
                <c:pt idx="0">
                  <c:v>0.04</c:v>
                </c:pt>
                <c:pt idx="1">
                  <c:v>0.03</c:v>
                </c:pt>
                <c:pt idx="2">
                  <c:v>0.02</c:v>
                </c:pt>
                <c:pt idx="3">
                  <c:v>0.03</c:v>
                </c:pt>
                <c:pt idx="4">
                  <c:v>0.04</c:v>
                </c:pt>
                <c:pt idx="5">
                  <c:v>0.04</c:v>
                </c:pt>
                <c:pt idx="6">
                  <c:v>0.03</c:v>
                </c:pt>
                <c:pt idx="7">
                  <c:v>0.04</c:v>
                </c:pt>
                <c:pt idx="8">
                  <c:v>0.04</c:v>
                </c:pt>
                <c:pt idx="9">
                  <c:v>0.04</c:v>
                </c:pt>
                <c:pt idx="10">
                  <c:v>7.0000000000000007E-2</c:v>
                </c:pt>
                <c:pt idx="11">
                  <c:v>0.03</c:v>
                </c:pt>
                <c:pt idx="12">
                  <c:v>0.03</c:v>
                </c:pt>
                <c:pt idx="13">
                  <c:v>0.04</c:v>
                </c:pt>
              </c:numCache>
            </c:numRef>
          </c:val>
          <c:extLst>
            <c:ext xmlns:c16="http://schemas.microsoft.com/office/drawing/2014/chart" uri="{C3380CC4-5D6E-409C-BE32-E72D297353CC}">
              <c16:uniqueId val="{00000019-5CE0-4A0C-B388-A21B95D6704A}"/>
            </c:ext>
          </c:extLst>
        </c:ser>
        <c:dLbls>
          <c:showLegendKey val="0"/>
          <c:showVal val="0"/>
          <c:showCatName val="0"/>
          <c:showSerName val="0"/>
          <c:showPercent val="0"/>
          <c:showBubbleSize val="0"/>
        </c:dLbls>
        <c:gapWidth val="80"/>
        <c:overlap val="100"/>
        <c:axId val="1003516207"/>
        <c:axId val="1009763311"/>
      </c:barChart>
      <c:catAx>
        <c:axId val="1003516207"/>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009763311"/>
        <c:crosses val="autoZero"/>
        <c:auto val="1"/>
        <c:lblAlgn val="ctr"/>
        <c:lblOffset val="0"/>
        <c:noMultiLvlLbl val="0"/>
      </c:catAx>
      <c:valAx>
        <c:axId val="1009763311"/>
        <c:scaling>
          <c:orientation val="minMax"/>
          <c:max val="1"/>
          <c:min val="0"/>
        </c:scaling>
        <c:delete val="1"/>
        <c:axPos val="l"/>
        <c:numFmt formatCode="0%" sourceLinked="1"/>
        <c:majorTickMark val="out"/>
        <c:minorTickMark val="none"/>
        <c:tickLblPos val="nextTo"/>
        <c:crossAx val="1003516207"/>
        <c:crosses val="autoZero"/>
        <c:crossBetween val="between"/>
      </c:valAx>
      <c:spPr>
        <a:noFill/>
        <a:ln>
          <a:noFill/>
        </a:ln>
        <a:effectLst/>
      </c:spPr>
    </c:plotArea>
    <c:legend>
      <c:legendPos val="b"/>
      <c:layout>
        <c:manualLayout>
          <c:xMode val="edge"/>
          <c:yMode val="edge"/>
          <c:x val="0.25356416863505848"/>
          <c:y val="0.8873646412354691"/>
          <c:w val="0.46981369166515347"/>
          <c:h val="5.2743148472508161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2366335301998005"/>
          <c:y val="9.1885894383267566E-2"/>
          <c:w val="0.5526731104699969"/>
          <c:h val="0.79485989793360601"/>
        </c:manualLayout>
      </c:layout>
      <c:barChart>
        <c:barDir val="col"/>
        <c:grouping val="percentStacked"/>
        <c:varyColors val="0"/>
        <c:ser>
          <c:idx val="5"/>
          <c:order val="0"/>
          <c:tx>
            <c:strRef>
              <c:f>Sheet1!$G$1</c:f>
              <c:strCache>
                <c:ptCount val="1"/>
                <c:pt idx="0">
                  <c:v>5 - Extremely important</c:v>
                </c:pt>
              </c:strCache>
            </c:strRef>
          </c:tx>
          <c:spPr>
            <a:solidFill>
              <a:schemeClr val="accent1">
                <a:shade val="5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Cost</c:v>
                </c:pt>
              </c:strCache>
            </c:strRef>
          </c:cat>
          <c:val>
            <c:numRef>
              <c:f>Sheet1!$G$2</c:f>
              <c:numCache>
                <c:formatCode>0%</c:formatCode>
                <c:ptCount val="1"/>
                <c:pt idx="0">
                  <c:v>0.08</c:v>
                </c:pt>
              </c:numCache>
            </c:numRef>
          </c:val>
          <c:extLst>
            <c:ext xmlns:c16="http://schemas.microsoft.com/office/drawing/2014/chart" uri="{C3380CC4-5D6E-409C-BE32-E72D297353CC}">
              <c16:uniqueId val="{00000010-64A1-4B76-867B-F0C83D1CD50B}"/>
            </c:ext>
          </c:extLst>
        </c:ser>
        <c:ser>
          <c:idx val="4"/>
          <c:order val="1"/>
          <c:tx>
            <c:strRef>
              <c:f>Sheet1!$F$1</c:f>
              <c:strCache>
                <c:ptCount val="1"/>
                <c:pt idx="0">
                  <c:v>4</c:v>
                </c:pt>
              </c:strCache>
            </c:strRef>
          </c:tx>
          <c:spPr>
            <a:solidFill>
              <a:schemeClr val="accent1">
                <a:shade val="7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Cost</c:v>
                </c:pt>
              </c:strCache>
            </c:strRef>
          </c:cat>
          <c:val>
            <c:numRef>
              <c:f>Sheet1!$F$2</c:f>
              <c:numCache>
                <c:formatCode>0%</c:formatCode>
                <c:ptCount val="1"/>
                <c:pt idx="0">
                  <c:v>0.03</c:v>
                </c:pt>
              </c:numCache>
            </c:numRef>
          </c:val>
          <c:extLst>
            <c:ext xmlns:c16="http://schemas.microsoft.com/office/drawing/2014/chart" uri="{C3380CC4-5D6E-409C-BE32-E72D297353CC}">
              <c16:uniqueId val="{0000000F-64A1-4B76-867B-F0C83D1CD50B}"/>
            </c:ext>
          </c:extLst>
        </c:ser>
        <c:ser>
          <c:idx val="3"/>
          <c:order val="2"/>
          <c:tx>
            <c:strRef>
              <c:f>Sheet1!$E$1</c:f>
              <c:strCache>
                <c:ptCount val="1"/>
                <c:pt idx="0">
                  <c:v>3</c:v>
                </c:pt>
              </c:strCache>
            </c:strRef>
          </c:tx>
          <c:spPr>
            <a:solidFill>
              <a:schemeClr val="bg1">
                <a:lumMod val="85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Cost</c:v>
                </c:pt>
              </c:strCache>
            </c:strRef>
          </c:cat>
          <c:val>
            <c:numRef>
              <c:f>Sheet1!$E$2</c:f>
              <c:numCache>
                <c:formatCode>0%</c:formatCode>
                <c:ptCount val="1"/>
                <c:pt idx="0">
                  <c:v>0.05</c:v>
                </c:pt>
              </c:numCache>
            </c:numRef>
          </c:val>
          <c:extLst>
            <c:ext xmlns:c16="http://schemas.microsoft.com/office/drawing/2014/chart" uri="{C3380CC4-5D6E-409C-BE32-E72D297353CC}">
              <c16:uniqueId val="{0000000E-64A1-4B76-867B-F0C83D1CD50B}"/>
            </c:ext>
          </c:extLst>
        </c:ser>
        <c:ser>
          <c:idx val="2"/>
          <c:order val="3"/>
          <c:tx>
            <c:strRef>
              <c:f>Sheet1!$D$1</c:f>
              <c:strCache>
                <c:ptCount val="1"/>
                <c:pt idx="0">
                  <c:v>2</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Cost</c:v>
                </c:pt>
              </c:strCache>
            </c:strRef>
          </c:cat>
          <c:val>
            <c:numRef>
              <c:f>Sheet1!$D$2</c:f>
              <c:numCache>
                <c:formatCode>0%</c:formatCode>
                <c:ptCount val="1"/>
                <c:pt idx="0">
                  <c:v>0.13</c:v>
                </c:pt>
              </c:numCache>
            </c:numRef>
          </c:val>
          <c:extLst>
            <c:ext xmlns:c16="http://schemas.microsoft.com/office/drawing/2014/chart" uri="{C3380CC4-5D6E-409C-BE32-E72D297353CC}">
              <c16:uniqueId val="{0000000D-64A1-4B76-867B-F0C83D1CD50B}"/>
            </c:ext>
          </c:extLst>
        </c:ser>
        <c:ser>
          <c:idx val="1"/>
          <c:order val="4"/>
          <c:tx>
            <c:strRef>
              <c:f>Sheet1!$C$1</c:f>
              <c:strCache>
                <c:ptCount val="1"/>
                <c:pt idx="0">
                  <c:v>1 - Not at all important</c:v>
                </c:pt>
              </c:strCache>
            </c:strRef>
          </c:tx>
          <c:spPr>
            <a:solidFill>
              <a:schemeClr val="accent2">
                <a:lumMod val="75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Cost</c:v>
                </c:pt>
              </c:strCache>
            </c:strRef>
          </c:cat>
          <c:val>
            <c:numRef>
              <c:f>Sheet1!$C$2</c:f>
              <c:numCache>
                <c:formatCode>0%</c:formatCode>
                <c:ptCount val="1"/>
                <c:pt idx="0">
                  <c:v>0.68</c:v>
                </c:pt>
              </c:numCache>
            </c:numRef>
          </c:val>
          <c:extLst>
            <c:ext xmlns:c16="http://schemas.microsoft.com/office/drawing/2014/chart" uri="{C3380CC4-5D6E-409C-BE32-E72D297353CC}">
              <c16:uniqueId val="{0000000C-64A1-4B76-867B-F0C83D1CD50B}"/>
            </c:ext>
          </c:extLst>
        </c:ser>
        <c:ser>
          <c:idx val="0"/>
          <c:order val="5"/>
          <c:tx>
            <c:strRef>
              <c:f>Sheet1!$B$1</c:f>
              <c:strCache>
                <c:ptCount val="1"/>
                <c:pt idx="0">
                  <c:v>Don't know</c:v>
                </c:pt>
              </c:strCache>
            </c:strRef>
          </c:tx>
          <c:spPr>
            <a:solidFill>
              <a:schemeClr val="accent1">
                <a:tint val="50000"/>
              </a:schemeClr>
            </a:solidFill>
            <a:ln w="19050">
              <a:solidFill>
                <a:schemeClr val="lt1"/>
              </a:solidFill>
            </a:ln>
            <a:effectLst/>
          </c:spPr>
          <c:invertIfNegative val="0"/>
          <c:dPt>
            <c:idx val="0"/>
            <c:invertIfNegative val="0"/>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1-D339-487A-B397-52CF414E523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Cost</c:v>
                </c:pt>
              </c:strCache>
            </c:strRef>
          </c:cat>
          <c:val>
            <c:numRef>
              <c:f>Sheet1!$B$2</c:f>
              <c:numCache>
                <c:formatCode>0%</c:formatCode>
                <c:ptCount val="1"/>
                <c:pt idx="0">
                  <c:v>0.02</c:v>
                </c:pt>
              </c:numCache>
            </c:numRef>
          </c:val>
          <c:extLst>
            <c:ext xmlns:c16="http://schemas.microsoft.com/office/drawing/2014/chart" uri="{C3380CC4-5D6E-409C-BE32-E72D297353CC}">
              <c16:uniqueId val="{00000000-7412-4A56-BB4F-229AE026A49E}"/>
            </c:ext>
          </c:extLst>
        </c:ser>
        <c:dLbls>
          <c:showLegendKey val="0"/>
          <c:showVal val="0"/>
          <c:showCatName val="0"/>
          <c:showSerName val="0"/>
          <c:showPercent val="0"/>
          <c:showBubbleSize val="0"/>
        </c:dLbls>
        <c:gapWidth val="100"/>
        <c:overlap val="100"/>
        <c:axId val="511846688"/>
        <c:axId val="511857504"/>
      </c:barChart>
      <c:catAx>
        <c:axId val="511846688"/>
        <c:scaling>
          <c:orientation val="minMax"/>
        </c:scaling>
        <c:delete val="1"/>
        <c:axPos val="b"/>
        <c:numFmt formatCode="General" sourceLinked="1"/>
        <c:majorTickMark val="out"/>
        <c:minorTickMark val="none"/>
        <c:tickLblPos val="nextTo"/>
        <c:crossAx val="511857504"/>
        <c:crosses val="autoZero"/>
        <c:auto val="1"/>
        <c:lblAlgn val="ctr"/>
        <c:lblOffset val="100"/>
        <c:noMultiLvlLbl val="0"/>
      </c:catAx>
      <c:valAx>
        <c:axId val="511857504"/>
        <c:scaling>
          <c:orientation val="minMax"/>
        </c:scaling>
        <c:delete val="1"/>
        <c:axPos val="l"/>
        <c:numFmt formatCode="0%" sourceLinked="1"/>
        <c:majorTickMark val="out"/>
        <c:minorTickMark val="none"/>
        <c:tickLblPos val="nextTo"/>
        <c:crossAx val="511846688"/>
        <c:crosses val="autoZero"/>
        <c:crossBetween val="between"/>
      </c:valAx>
      <c:spPr>
        <a:noFill/>
        <a:ln>
          <a:noFill/>
        </a:ln>
        <a:effectLst/>
      </c:spPr>
    </c:plotArea>
    <c:legend>
      <c:legendPos val="r"/>
      <c:layout>
        <c:manualLayout>
          <c:xMode val="edge"/>
          <c:yMode val="edge"/>
          <c:x val="0.65572075164127253"/>
          <c:y val="7.7001406411987688E-2"/>
          <c:w val="0.33029730708177985"/>
          <c:h val="0.8341409427394739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829578117858222"/>
          <c:y val="4.4460916637064953E-2"/>
          <c:w val="0.5364551595289957"/>
          <c:h val="0.81030008901518957"/>
        </c:manualLayout>
      </c:layout>
      <c:barChart>
        <c:barDir val="bar"/>
        <c:grouping val="clustered"/>
        <c:varyColors val="0"/>
        <c:ser>
          <c:idx val="0"/>
          <c:order val="0"/>
          <c:tx>
            <c:strRef>
              <c:f>Sheet1!$B$1</c:f>
              <c:strCache>
                <c:ptCount val="1"/>
                <c:pt idx="0">
                  <c:v>Series 1</c:v>
                </c:pt>
              </c:strCache>
            </c:strRef>
          </c:tx>
          <c:spPr>
            <a:solidFill>
              <a:schemeClr val="accent3"/>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4-E49C-483F-AE53-EE0FE6B8C2B5}"/>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5-E49C-483F-AE53-EE0FE6B8C2B5}"/>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6-E49C-483F-AE53-EE0FE6B8C2B5}"/>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7-E49C-483F-AE53-EE0FE6B8C2B5}"/>
              </c:ext>
            </c:extLst>
          </c:dPt>
          <c:dPt>
            <c:idx val="4"/>
            <c:invertIfNegative val="0"/>
            <c:bubble3D val="0"/>
            <c:spPr>
              <a:solidFill>
                <a:schemeClr val="bg1">
                  <a:lumMod val="75000"/>
                </a:schemeClr>
              </a:solidFill>
              <a:ln>
                <a:noFill/>
              </a:ln>
              <a:effectLst/>
            </c:spPr>
            <c:extLst>
              <c:ext xmlns:c16="http://schemas.microsoft.com/office/drawing/2014/chart" uri="{C3380CC4-5D6E-409C-BE32-E72D297353CC}">
                <c16:uniqueId val="{00000001-F673-4294-AA04-382EABF88B03}"/>
              </c:ext>
            </c:extLst>
          </c:dPt>
          <c:dPt>
            <c:idx val="5"/>
            <c:invertIfNegative val="0"/>
            <c:bubble3D val="0"/>
            <c:spPr>
              <a:solidFill>
                <a:schemeClr val="bg1">
                  <a:lumMod val="65000"/>
                </a:schemeClr>
              </a:solidFill>
              <a:ln>
                <a:noFill/>
              </a:ln>
              <a:effectLst/>
            </c:spPr>
            <c:extLst>
              <c:ext xmlns:c16="http://schemas.microsoft.com/office/drawing/2014/chart" uri="{C3380CC4-5D6E-409C-BE32-E72D297353CC}">
                <c16:uniqueId val="{00000002-F673-4294-AA04-382EABF88B03}"/>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Registration/fees</c:v>
                </c:pt>
                <c:pt idx="1">
                  <c:v>Travel to/from games or training</c:v>
                </c:pt>
                <c:pt idx="2">
                  <c:v>Equipment including boots/shoes</c:v>
                </c:pt>
                <c:pt idx="3">
                  <c:v>Uniform</c:v>
                </c:pt>
                <c:pt idx="4">
                  <c:v>Other - please tell us</c:v>
                </c:pt>
                <c:pt idx="5">
                  <c:v>Don't know</c:v>
                </c:pt>
              </c:strCache>
            </c:strRef>
          </c:cat>
          <c:val>
            <c:numRef>
              <c:f>Sheet1!$B$2:$B$7</c:f>
              <c:numCache>
                <c:formatCode>0%</c:formatCode>
                <c:ptCount val="6"/>
                <c:pt idx="0">
                  <c:v>0.65</c:v>
                </c:pt>
                <c:pt idx="1">
                  <c:v>0.26</c:v>
                </c:pt>
                <c:pt idx="2">
                  <c:v>0.22</c:v>
                </c:pt>
                <c:pt idx="3">
                  <c:v>0.04</c:v>
                </c:pt>
                <c:pt idx="4">
                  <c:v>0.17</c:v>
                </c:pt>
                <c:pt idx="5">
                  <c:v>0.09</c:v>
                </c:pt>
              </c:numCache>
            </c:numRef>
          </c:val>
          <c:extLst>
            <c:ext xmlns:c16="http://schemas.microsoft.com/office/drawing/2014/chart" uri="{C3380CC4-5D6E-409C-BE32-E72D297353CC}">
              <c16:uniqueId val="{00000000-F673-4294-AA04-382EABF88B03}"/>
            </c:ext>
          </c:extLst>
        </c:ser>
        <c:dLbls>
          <c:showLegendKey val="0"/>
          <c:showVal val="0"/>
          <c:showCatName val="0"/>
          <c:showSerName val="0"/>
          <c:showPercent val="0"/>
          <c:showBubbleSize val="0"/>
        </c:dLbls>
        <c:gapWidth val="80"/>
        <c:overlap val="-10"/>
        <c:axId val="1003516207"/>
        <c:axId val="1009763311"/>
      </c:barChart>
      <c:catAx>
        <c:axId val="10035162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09763311"/>
        <c:crosses val="autoZero"/>
        <c:auto val="1"/>
        <c:lblAlgn val="ctr"/>
        <c:lblOffset val="0"/>
        <c:noMultiLvlLbl val="0"/>
      </c:catAx>
      <c:valAx>
        <c:axId val="1009763311"/>
        <c:scaling>
          <c:orientation val="minMax"/>
          <c:max val="1"/>
          <c:min val="0"/>
        </c:scaling>
        <c:delete val="1"/>
        <c:axPos val="t"/>
        <c:numFmt formatCode="0%" sourceLinked="1"/>
        <c:majorTickMark val="out"/>
        <c:minorTickMark val="none"/>
        <c:tickLblPos val="nextTo"/>
        <c:crossAx val="1003516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2872155019759"/>
          <c:y val="0"/>
          <c:w val="0.58097902832177728"/>
          <c:h val="1"/>
        </c:manualLayout>
      </c:layout>
      <c:barChart>
        <c:barDir val="bar"/>
        <c:grouping val="clustered"/>
        <c:varyColors val="0"/>
        <c:ser>
          <c:idx val="0"/>
          <c:order val="0"/>
          <c:tx>
            <c:strRef>
              <c:f>Sheet1!$B$1</c:f>
              <c:strCache>
                <c:ptCount val="1"/>
                <c:pt idx="0">
                  <c:v>Series 1</c:v>
                </c:pt>
              </c:strCache>
            </c:strRef>
          </c:tx>
          <c:spPr>
            <a:solidFill>
              <a:schemeClr val="accent3"/>
            </a:solidFill>
            <a:ln>
              <a:noFill/>
            </a:ln>
            <a:effectLst/>
          </c:spPr>
          <c:invertIfNegative val="0"/>
          <c:dPt>
            <c:idx val="14"/>
            <c:invertIfNegative val="0"/>
            <c:bubble3D val="0"/>
            <c:spPr>
              <a:solidFill>
                <a:schemeClr val="accent3"/>
              </a:solidFill>
              <a:ln>
                <a:noFill/>
              </a:ln>
              <a:effectLst/>
            </c:spPr>
            <c:extLst>
              <c:ext xmlns:c16="http://schemas.microsoft.com/office/drawing/2014/chart" uri="{C3380CC4-5D6E-409C-BE32-E72D297353CC}">
                <c16:uniqueId val="{00000000-CBC8-46D2-B9AC-A77BAC2FE11A}"/>
              </c:ext>
            </c:extLst>
          </c:dPt>
          <c:dPt>
            <c:idx val="15"/>
            <c:invertIfNegative val="0"/>
            <c:bubble3D val="0"/>
            <c:spPr>
              <a:solidFill>
                <a:schemeClr val="accent3"/>
              </a:solidFill>
              <a:ln>
                <a:noFill/>
              </a:ln>
              <a:effectLst/>
            </c:spPr>
            <c:extLst>
              <c:ext xmlns:c16="http://schemas.microsoft.com/office/drawing/2014/chart" uri="{C3380CC4-5D6E-409C-BE32-E72D297353CC}">
                <c16:uniqueId val="{00000001-CBC8-46D2-B9AC-A77BAC2FE11A}"/>
              </c:ext>
            </c:extLst>
          </c:dPt>
          <c:dPt>
            <c:idx val="20"/>
            <c:invertIfNegative val="0"/>
            <c:bubble3D val="0"/>
            <c:spPr>
              <a:solidFill>
                <a:schemeClr val="accent3"/>
              </a:solidFill>
              <a:ln>
                <a:noFill/>
              </a:ln>
              <a:effectLst/>
            </c:spPr>
            <c:extLst>
              <c:ext xmlns:c16="http://schemas.microsoft.com/office/drawing/2014/chart" uri="{C3380CC4-5D6E-409C-BE32-E72D297353CC}">
                <c16:uniqueId val="{00000003-95D2-486C-B305-0E5ED4940C47}"/>
              </c:ext>
            </c:extLst>
          </c:dPt>
          <c:dPt>
            <c:idx val="21"/>
            <c:invertIfNegative val="0"/>
            <c:bubble3D val="0"/>
            <c:spPr>
              <a:solidFill>
                <a:schemeClr val="accent3"/>
              </a:solidFill>
              <a:ln>
                <a:noFill/>
              </a:ln>
              <a:effectLst/>
            </c:spPr>
            <c:extLst>
              <c:ext xmlns:c16="http://schemas.microsoft.com/office/drawing/2014/chart" uri="{C3380CC4-5D6E-409C-BE32-E72D297353CC}">
                <c16:uniqueId val="{00000004-95D2-486C-B305-0E5ED4940C47}"/>
              </c:ext>
            </c:extLst>
          </c:dPt>
          <c:dPt>
            <c:idx val="22"/>
            <c:invertIfNegative val="0"/>
            <c:bubble3D val="0"/>
            <c:spPr>
              <a:solidFill>
                <a:schemeClr val="accent3"/>
              </a:solidFill>
              <a:ln>
                <a:noFill/>
              </a:ln>
              <a:effectLst/>
            </c:spPr>
            <c:extLst>
              <c:ext xmlns:c16="http://schemas.microsoft.com/office/drawing/2014/chart" uri="{C3380CC4-5D6E-409C-BE32-E72D297353CC}">
                <c16:uniqueId val="{00000000-EF3A-4583-9662-BDF4CE820113}"/>
              </c:ext>
            </c:extLst>
          </c:dPt>
          <c:dPt>
            <c:idx val="23"/>
            <c:invertIfNegative val="0"/>
            <c:bubble3D val="0"/>
            <c:spPr>
              <a:solidFill>
                <a:schemeClr val="accent3"/>
              </a:solidFill>
              <a:ln>
                <a:noFill/>
              </a:ln>
              <a:effectLst/>
            </c:spPr>
            <c:extLst>
              <c:ext xmlns:c16="http://schemas.microsoft.com/office/drawing/2014/chart" uri="{C3380CC4-5D6E-409C-BE32-E72D297353CC}">
                <c16:uniqueId val="{00000001-EF3A-4583-9662-BDF4CE820113}"/>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Sheet1!$A$2:$A$25</c:f>
              <c:strCache>
                <c:ptCount val="24"/>
                <c:pt idx="0">
                  <c:v>Enjoy it/my passion</c:v>
                </c:pt>
                <c:pt idx="1">
                  <c:v>Been playing a long time</c:v>
                </c:pt>
                <c:pt idx="2">
                  <c:v>Friends play</c:v>
                </c:pt>
                <c:pt idx="3">
                  <c:v>Team/supportive environment</c:v>
                </c:pt>
                <c:pt idx="4">
                  <c:v>Social/meet people</c:v>
                </c:pt>
                <c:pt idx="5">
                  <c:v>Exercise/stay active</c:v>
                </c:pt>
                <c:pt idx="6">
                  <c:v>Competitive/challenging</c:v>
                </c:pt>
                <c:pt idx="7">
                  <c:v>Good at it</c:v>
                </c:pt>
                <c:pt idx="8">
                  <c:v>Develop/improve skills</c:v>
                </c:pt>
                <c:pt idx="9">
                  <c:v>Family play/parent encouragement</c:v>
                </c:pt>
                <c:pt idx="10">
                  <c:v>Get more out of it/interesting</c:v>
                </c:pt>
                <c:pt idx="11">
                  <c:v>The people involved</c:v>
                </c:pt>
                <c:pt idx="12">
                  <c:v>Good outlet/break from stress</c:v>
                </c:pt>
                <c:pt idx="13">
                  <c:v>Help in the future</c:v>
                </c:pt>
                <c:pt idx="14">
                  <c:v>Makes me feel good/happy</c:v>
                </c:pt>
                <c:pt idx="15">
                  <c:v>Rewarding</c:v>
                </c:pt>
                <c:pt idx="16">
                  <c:v>Less pressure</c:v>
                </c:pt>
                <c:pt idx="17">
                  <c:v>Want to play professionally</c:v>
                </c:pt>
                <c:pt idx="18">
                  <c:v>Try something new</c:v>
                </c:pt>
                <c:pt idx="19">
                  <c:v>Speed of the game</c:v>
                </c:pt>
                <c:pt idx="20">
                  <c:v>Good coach</c:v>
                </c:pt>
                <c:pt idx="21">
                  <c:v>More accesible</c:v>
                </c:pt>
                <c:pt idx="22">
                  <c:v>Other</c:v>
                </c:pt>
                <c:pt idx="23">
                  <c:v>Don't know</c:v>
                </c:pt>
              </c:strCache>
            </c:strRef>
          </c:cat>
          <c:val>
            <c:numRef>
              <c:f>Sheet1!$B$2:$B$25</c:f>
              <c:numCache>
                <c:formatCode>0%</c:formatCode>
                <c:ptCount val="24"/>
                <c:pt idx="0">
                  <c:v>0.65</c:v>
                </c:pt>
                <c:pt idx="1">
                  <c:v>0.16</c:v>
                </c:pt>
                <c:pt idx="2">
                  <c:v>0.13</c:v>
                </c:pt>
                <c:pt idx="3">
                  <c:v>0.12</c:v>
                </c:pt>
                <c:pt idx="4">
                  <c:v>0.11</c:v>
                </c:pt>
                <c:pt idx="5">
                  <c:v>0.11</c:v>
                </c:pt>
                <c:pt idx="6">
                  <c:v>0.09</c:v>
                </c:pt>
                <c:pt idx="7">
                  <c:v>0.08</c:v>
                </c:pt>
                <c:pt idx="8">
                  <c:v>0.06</c:v>
                </c:pt>
                <c:pt idx="9">
                  <c:v>0.05</c:v>
                </c:pt>
                <c:pt idx="10">
                  <c:v>0.04</c:v>
                </c:pt>
                <c:pt idx="11">
                  <c:v>0.03</c:v>
                </c:pt>
                <c:pt idx="12">
                  <c:v>0.03</c:v>
                </c:pt>
                <c:pt idx="13">
                  <c:v>0.03</c:v>
                </c:pt>
                <c:pt idx="14">
                  <c:v>0.02</c:v>
                </c:pt>
                <c:pt idx="15">
                  <c:v>0.02</c:v>
                </c:pt>
                <c:pt idx="16">
                  <c:v>0.02</c:v>
                </c:pt>
                <c:pt idx="17">
                  <c:v>0.02</c:v>
                </c:pt>
                <c:pt idx="18">
                  <c:v>0.02</c:v>
                </c:pt>
                <c:pt idx="19">
                  <c:v>0.02</c:v>
                </c:pt>
                <c:pt idx="20">
                  <c:v>0.02</c:v>
                </c:pt>
                <c:pt idx="21">
                  <c:v>0.02</c:v>
                </c:pt>
                <c:pt idx="22">
                  <c:v>0.18</c:v>
                </c:pt>
                <c:pt idx="23">
                  <c:v>0.06</c:v>
                </c:pt>
              </c:numCache>
            </c:numRef>
          </c:val>
          <c:extLst>
            <c:ext xmlns:c16="http://schemas.microsoft.com/office/drawing/2014/chart" uri="{C3380CC4-5D6E-409C-BE32-E72D297353CC}">
              <c16:uniqueId val="{00000000-95D2-486C-B305-0E5ED4940C47}"/>
            </c:ext>
          </c:extLst>
        </c:ser>
        <c:dLbls>
          <c:showLegendKey val="0"/>
          <c:showVal val="0"/>
          <c:showCatName val="0"/>
          <c:showSerName val="0"/>
          <c:showPercent val="0"/>
          <c:showBubbleSize val="0"/>
        </c:dLbls>
        <c:gapWidth val="80"/>
        <c:overlap val="-10"/>
        <c:axId val="1003516207"/>
        <c:axId val="1009763311"/>
      </c:barChart>
      <c:catAx>
        <c:axId val="10035162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09763311"/>
        <c:crosses val="autoZero"/>
        <c:auto val="1"/>
        <c:lblAlgn val="ctr"/>
        <c:lblOffset val="0"/>
        <c:noMultiLvlLbl val="0"/>
      </c:catAx>
      <c:valAx>
        <c:axId val="1009763311"/>
        <c:scaling>
          <c:orientation val="minMax"/>
          <c:max val="1"/>
        </c:scaling>
        <c:delete val="1"/>
        <c:axPos val="t"/>
        <c:numFmt formatCode="0%" sourceLinked="1"/>
        <c:majorTickMark val="out"/>
        <c:minorTickMark val="none"/>
        <c:tickLblPos val="nextTo"/>
        <c:crossAx val="1003516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699687926023183"/>
          <c:y val="0"/>
          <c:w val="0.57101087061174305"/>
          <c:h val="1"/>
        </c:manualLayout>
      </c:layout>
      <c:barChart>
        <c:barDir val="bar"/>
        <c:grouping val="clustered"/>
        <c:varyColors val="0"/>
        <c:ser>
          <c:idx val="0"/>
          <c:order val="0"/>
          <c:tx>
            <c:strRef>
              <c:f>Sheet1!$B$1</c:f>
              <c:strCache>
                <c:ptCount val="1"/>
                <c:pt idx="0">
                  <c:v>Series 1</c:v>
                </c:pt>
              </c:strCache>
            </c:strRef>
          </c:tx>
          <c:spPr>
            <a:solidFill>
              <a:schemeClr val="accent1">
                <a:lumMod val="75000"/>
              </a:schemeClr>
            </a:solidFill>
            <a:ln>
              <a:noFill/>
            </a:ln>
            <a:effectLst/>
          </c:spPr>
          <c:invertIfNegative val="0"/>
          <c:dPt>
            <c:idx val="15"/>
            <c:invertIfNegative val="0"/>
            <c:bubble3D val="0"/>
            <c:spPr>
              <a:solidFill>
                <a:schemeClr val="accent1">
                  <a:lumMod val="75000"/>
                </a:schemeClr>
              </a:solidFill>
              <a:ln>
                <a:noFill/>
              </a:ln>
              <a:effectLst/>
            </c:spPr>
            <c:extLst>
              <c:ext xmlns:c16="http://schemas.microsoft.com/office/drawing/2014/chart" uri="{C3380CC4-5D6E-409C-BE32-E72D297353CC}">
                <c16:uniqueId val="{00000001-CBC8-46D2-B9AC-A77BAC2FE11A}"/>
              </c:ext>
            </c:extLst>
          </c:dPt>
          <c:dPt>
            <c:idx val="16"/>
            <c:invertIfNegative val="0"/>
            <c:bubble3D val="0"/>
            <c:spPr>
              <a:solidFill>
                <a:schemeClr val="accent1">
                  <a:lumMod val="75000"/>
                </a:schemeClr>
              </a:solidFill>
              <a:ln>
                <a:noFill/>
              </a:ln>
              <a:effectLst/>
            </c:spPr>
            <c:extLst>
              <c:ext xmlns:c16="http://schemas.microsoft.com/office/drawing/2014/chart" uri="{C3380CC4-5D6E-409C-BE32-E72D297353CC}">
                <c16:uniqueId val="{00000000-2831-487B-BAAA-714DF8DDDE70}"/>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It’s fun</c:v>
                </c:pt>
                <c:pt idx="1">
                  <c:v>My friends play or I like my team-mates</c:v>
                </c:pt>
                <c:pt idx="2">
                  <c:v>I get to progress/develop</c:v>
                </c:pt>
                <c:pt idx="3">
                  <c:v>I’m good at it</c:v>
                </c:pt>
                <c:pt idx="4">
                  <c:v>I can win/achieve something</c:v>
                </c:pt>
                <c:pt idx="5">
                  <c:v>My coach is great, motivating</c:v>
                </c:pt>
                <c:pt idx="6">
                  <c:v>My parents/whānau support and encourage me in the right way</c:v>
                </c:pt>
                <c:pt idx="7">
                  <c:v>Training/games are at a good time for me</c:v>
                </c:pt>
                <c:pt idx="8">
                  <c:v>It’s well organised, has referees</c:v>
                </c:pt>
                <c:pt idx="9">
                  <c:v>It’s easy to get to training/games</c:v>
                </c:pt>
                <c:pt idx="10">
                  <c:v>My parents/whānau want me to play</c:v>
                </c:pt>
                <c:pt idx="11">
                  <c:v>The team and team-selection are fair</c:v>
                </c:pt>
                <c:pt idx="12">
                  <c:v>There’s less pressure to do well</c:v>
                </c:pt>
                <c:pt idx="13">
                  <c:v>I like the uniform</c:v>
                </c:pt>
                <c:pt idx="14">
                  <c:v>It’s cheap to take part</c:v>
                </c:pt>
                <c:pt idx="15">
                  <c:v>Other – please tell us</c:v>
                </c:pt>
                <c:pt idx="16">
                  <c:v>Don’t know</c:v>
                </c:pt>
              </c:strCache>
            </c:strRef>
          </c:cat>
          <c:val>
            <c:numRef>
              <c:f>Sheet1!$B$2:$B$18</c:f>
              <c:numCache>
                <c:formatCode>0%</c:formatCode>
                <c:ptCount val="17"/>
                <c:pt idx="0">
                  <c:v>0.73</c:v>
                </c:pt>
                <c:pt idx="1">
                  <c:v>0.57999999999999996</c:v>
                </c:pt>
                <c:pt idx="2">
                  <c:v>0.56000000000000005</c:v>
                </c:pt>
                <c:pt idx="3">
                  <c:v>0.52</c:v>
                </c:pt>
                <c:pt idx="4">
                  <c:v>0.49</c:v>
                </c:pt>
                <c:pt idx="5">
                  <c:v>0.35</c:v>
                </c:pt>
                <c:pt idx="6">
                  <c:v>0.33</c:v>
                </c:pt>
                <c:pt idx="7">
                  <c:v>0.3</c:v>
                </c:pt>
                <c:pt idx="8">
                  <c:v>0.22</c:v>
                </c:pt>
                <c:pt idx="9">
                  <c:v>0.2</c:v>
                </c:pt>
                <c:pt idx="10">
                  <c:v>0.2</c:v>
                </c:pt>
                <c:pt idx="11">
                  <c:v>0.14000000000000001</c:v>
                </c:pt>
                <c:pt idx="12">
                  <c:v>0.12</c:v>
                </c:pt>
                <c:pt idx="13">
                  <c:v>0.08</c:v>
                </c:pt>
                <c:pt idx="14">
                  <c:v>0.06</c:v>
                </c:pt>
                <c:pt idx="15">
                  <c:v>0.04</c:v>
                </c:pt>
                <c:pt idx="16">
                  <c:v>0.01</c:v>
                </c:pt>
              </c:numCache>
            </c:numRef>
          </c:val>
          <c:extLst>
            <c:ext xmlns:c16="http://schemas.microsoft.com/office/drawing/2014/chart" uri="{C3380CC4-5D6E-409C-BE32-E72D297353CC}">
              <c16:uniqueId val="{00000000-95D2-486C-B305-0E5ED4940C47}"/>
            </c:ext>
          </c:extLst>
        </c:ser>
        <c:dLbls>
          <c:showLegendKey val="0"/>
          <c:showVal val="0"/>
          <c:showCatName val="0"/>
          <c:showSerName val="0"/>
          <c:showPercent val="0"/>
          <c:showBubbleSize val="0"/>
        </c:dLbls>
        <c:gapWidth val="80"/>
        <c:overlap val="-10"/>
        <c:axId val="1003516207"/>
        <c:axId val="1009763311"/>
      </c:barChart>
      <c:catAx>
        <c:axId val="10035162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09763311"/>
        <c:crosses val="autoZero"/>
        <c:auto val="1"/>
        <c:lblAlgn val="ctr"/>
        <c:lblOffset val="0"/>
        <c:noMultiLvlLbl val="0"/>
      </c:catAx>
      <c:valAx>
        <c:axId val="1009763311"/>
        <c:scaling>
          <c:orientation val="minMax"/>
          <c:max val="1"/>
        </c:scaling>
        <c:delete val="1"/>
        <c:axPos val="t"/>
        <c:numFmt formatCode="0%" sourceLinked="1"/>
        <c:majorTickMark val="out"/>
        <c:minorTickMark val="none"/>
        <c:tickLblPos val="nextTo"/>
        <c:crossAx val="1003516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699687926023183"/>
          <c:y val="0"/>
          <c:w val="0.57101087061174305"/>
          <c:h val="1"/>
        </c:manualLayout>
      </c:layout>
      <c:barChart>
        <c:barDir val="bar"/>
        <c:grouping val="clustered"/>
        <c:varyColors val="0"/>
        <c:ser>
          <c:idx val="0"/>
          <c:order val="0"/>
          <c:tx>
            <c:strRef>
              <c:f>Sheet1!$B$1</c:f>
              <c:strCache>
                <c:ptCount val="1"/>
                <c:pt idx="0">
                  <c:v>Series 1</c:v>
                </c:pt>
              </c:strCache>
            </c:strRef>
          </c:tx>
          <c:spPr>
            <a:solidFill>
              <a:schemeClr val="accent1">
                <a:lumMod val="75000"/>
              </a:schemeClr>
            </a:solidFill>
            <a:ln>
              <a:noFill/>
            </a:ln>
            <a:effectLst/>
          </c:spPr>
          <c:invertIfNegative val="0"/>
          <c:dPt>
            <c:idx val="15"/>
            <c:invertIfNegative val="0"/>
            <c:bubble3D val="0"/>
            <c:spPr>
              <a:solidFill>
                <a:schemeClr val="accent1">
                  <a:lumMod val="75000"/>
                </a:schemeClr>
              </a:solidFill>
              <a:ln>
                <a:noFill/>
              </a:ln>
              <a:effectLst/>
            </c:spPr>
            <c:extLst>
              <c:ext xmlns:c16="http://schemas.microsoft.com/office/drawing/2014/chart" uri="{C3380CC4-5D6E-409C-BE32-E72D297353CC}">
                <c16:uniqueId val="{00000001-CBC8-46D2-B9AC-A77BAC2FE11A}"/>
              </c:ext>
            </c:extLst>
          </c:dPt>
          <c:dPt>
            <c:idx val="16"/>
            <c:invertIfNegative val="0"/>
            <c:bubble3D val="0"/>
            <c:spPr>
              <a:solidFill>
                <a:schemeClr val="accent1">
                  <a:lumMod val="75000"/>
                </a:schemeClr>
              </a:solidFill>
              <a:ln>
                <a:noFill/>
              </a:ln>
              <a:effectLst/>
            </c:spPr>
            <c:extLst>
              <c:ext xmlns:c16="http://schemas.microsoft.com/office/drawing/2014/chart" uri="{C3380CC4-5D6E-409C-BE32-E72D297353CC}">
                <c16:uniqueId val="{00000000-2831-487B-BAAA-714DF8DDDE70}"/>
              </c:ext>
            </c:extLst>
          </c:dPt>
          <c:dPt>
            <c:idx val="20"/>
            <c:invertIfNegative val="0"/>
            <c:bubble3D val="0"/>
            <c:spPr>
              <a:solidFill>
                <a:schemeClr val="tx1">
                  <a:lumMod val="40000"/>
                  <a:lumOff val="60000"/>
                </a:schemeClr>
              </a:solidFill>
              <a:ln>
                <a:noFill/>
              </a:ln>
              <a:effectLst/>
            </c:spPr>
            <c:extLst>
              <c:ext xmlns:c16="http://schemas.microsoft.com/office/drawing/2014/chart" uri="{C3380CC4-5D6E-409C-BE32-E72D297353CC}">
                <c16:uniqueId val="{00000000-0734-4A6C-AE7B-E22E79359E24}"/>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21"/>
                <c:pt idx="0">
                  <c:v>Feel like I'm not very good/least skilled</c:v>
                </c:pt>
                <c:pt idx="1">
                  <c:v>Too much pressure/stress</c:v>
                </c:pt>
                <c:pt idx="2">
                  <c:v>Time taken out of other activities</c:v>
                </c:pt>
                <c:pt idx="3">
                  <c:v>Lack of fairness/players treated equally</c:v>
                </c:pt>
                <c:pt idx="4">
                  <c:v>Team environment/culture</c:v>
                </c:pt>
                <c:pt idx="5">
                  <c:v>Want to try/play other sports</c:v>
                </c:pt>
                <c:pt idx="6">
                  <c:v>Not enjoying it</c:v>
                </c:pt>
                <c:pt idx="7">
                  <c:v>Lack of confidence</c:v>
                </c:pt>
                <c:pt idx="8">
                  <c:v>Time/too busy</c:v>
                </c:pt>
                <c:pt idx="9">
                  <c:v>Not committed/too much effort</c:v>
                </c:pt>
                <c:pt idx="10">
                  <c:v>Played it for too long</c:v>
                </c:pt>
                <c:pt idx="11">
                  <c:v>Tiring/get tired</c:v>
                </c:pt>
                <c:pt idx="12">
                  <c:v>Timings of games/trainings </c:v>
                </c:pt>
                <c:pt idx="13">
                  <c:v>Poor management</c:v>
                </c:pt>
                <c:pt idx="14">
                  <c:v>Injuries</c:v>
                </c:pt>
                <c:pt idx="15">
                  <c:v>Studies/exams</c:v>
                </c:pt>
                <c:pt idx="16">
                  <c:v>When we lose/have a bad game</c:v>
                </c:pt>
                <c:pt idx="17">
                  <c:v>Age</c:v>
                </c:pt>
                <c:pt idx="18">
                  <c:v>Bad referees</c:v>
                </c:pt>
                <c:pt idx="19">
                  <c:v>Other</c:v>
                </c:pt>
                <c:pt idx="20">
                  <c:v>Don't know</c:v>
                </c:pt>
              </c:strCache>
            </c:strRef>
          </c:cat>
          <c:val>
            <c:numRef>
              <c:f>Sheet1!$B$2:$B$22</c:f>
              <c:numCache>
                <c:formatCode>0%</c:formatCode>
                <c:ptCount val="21"/>
                <c:pt idx="0">
                  <c:v>0.18</c:v>
                </c:pt>
                <c:pt idx="1">
                  <c:v>0.11</c:v>
                </c:pt>
                <c:pt idx="2">
                  <c:v>0.08</c:v>
                </c:pt>
                <c:pt idx="3">
                  <c:v>0.08</c:v>
                </c:pt>
                <c:pt idx="4">
                  <c:v>0.08</c:v>
                </c:pt>
                <c:pt idx="5">
                  <c:v>7.0000000000000007E-2</c:v>
                </c:pt>
                <c:pt idx="6">
                  <c:v>7.0000000000000007E-2</c:v>
                </c:pt>
                <c:pt idx="7">
                  <c:v>7.0000000000000007E-2</c:v>
                </c:pt>
                <c:pt idx="8">
                  <c:v>0.05</c:v>
                </c:pt>
                <c:pt idx="9">
                  <c:v>0.05</c:v>
                </c:pt>
                <c:pt idx="10">
                  <c:v>0.05</c:v>
                </c:pt>
                <c:pt idx="11">
                  <c:v>0.03</c:v>
                </c:pt>
                <c:pt idx="12">
                  <c:v>0.03</c:v>
                </c:pt>
                <c:pt idx="13">
                  <c:v>0.03</c:v>
                </c:pt>
                <c:pt idx="14">
                  <c:v>0.03</c:v>
                </c:pt>
                <c:pt idx="15">
                  <c:v>0.02</c:v>
                </c:pt>
                <c:pt idx="16">
                  <c:v>0.02</c:v>
                </c:pt>
                <c:pt idx="17">
                  <c:v>0.02</c:v>
                </c:pt>
                <c:pt idx="18">
                  <c:v>0.02</c:v>
                </c:pt>
                <c:pt idx="19">
                  <c:v>0.1</c:v>
                </c:pt>
                <c:pt idx="20">
                  <c:v>0.13</c:v>
                </c:pt>
              </c:numCache>
            </c:numRef>
          </c:val>
          <c:extLst>
            <c:ext xmlns:c16="http://schemas.microsoft.com/office/drawing/2014/chart" uri="{C3380CC4-5D6E-409C-BE32-E72D297353CC}">
              <c16:uniqueId val="{00000000-95D2-486C-B305-0E5ED4940C47}"/>
            </c:ext>
          </c:extLst>
        </c:ser>
        <c:dLbls>
          <c:showLegendKey val="0"/>
          <c:showVal val="0"/>
          <c:showCatName val="0"/>
          <c:showSerName val="0"/>
          <c:showPercent val="0"/>
          <c:showBubbleSize val="0"/>
        </c:dLbls>
        <c:gapWidth val="80"/>
        <c:overlap val="-10"/>
        <c:axId val="1003516207"/>
        <c:axId val="1009763311"/>
      </c:barChart>
      <c:catAx>
        <c:axId val="10035162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09763311"/>
        <c:crosses val="autoZero"/>
        <c:auto val="1"/>
        <c:lblAlgn val="ctr"/>
        <c:lblOffset val="0"/>
        <c:noMultiLvlLbl val="0"/>
      </c:catAx>
      <c:valAx>
        <c:axId val="1009763311"/>
        <c:scaling>
          <c:orientation val="minMax"/>
          <c:max val="1"/>
        </c:scaling>
        <c:delete val="1"/>
        <c:axPos val="t"/>
        <c:numFmt formatCode="0%" sourceLinked="1"/>
        <c:majorTickMark val="out"/>
        <c:minorTickMark val="none"/>
        <c:tickLblPos val="nextTo"/>
        <c:crossAx val="1003516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159901664016153"/>
          <c:y val="0"/>
          <c:w val="0.57840098335983847"/>
          <c:h val="1"/>
        </c:manualLayout>
      </c:layout>
      <c:barChart>
        <c:barDir val="bar"/>
        <c:grouping val="clustered"/>
        <c:varyColors val="0"/>
        <c:ser>
          <c:idx val="0"/>
          <c:order val="0"/>
          <c:tx>
            <c:strRef>
              <c:f>Sheet1!$B$1</c:f>
              <c:strCache>
                <c:ptCount val="1"/>
                <c:pt idx="0">
                  <c:v>Series 1</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Our team doesn’t have a proper coach</c:v>
                </c:pt>
                <c:pt idx="1">
                  <c:v>It's become too competitive and not fun anymore</c:v>
                </c:pt>
                <c:pt idx="2">
                  <c:v>Playing multiple sports and so need to drop one / some</c:v>
                </c:pt>
                <c:pt idx="3">
                  <c:v>Amount of time required for games and training</c:v>
                </c:pt>
                <c:pt idx="4">
                  <c:v>Finding the motivation to get back into it after COVID</c:v>
                </c:pt>
                <c:pt idx="5">
                  <c:v>COVID has created too many disruptions</c:v>
                </c:pt>
                <c:pt idx="6">
                  <c:v>The cost of taking part </c:v>
                </c:pt>
                <c:pt idx="7">
                  <c:v>I don't get on with my team-mates</c:v>
                </c:pt>
                <c:pt idx="8">
                  <c:v>Needing to turn up to every game / training </c:v>
                </c:pt>
                <c:pt idx="9">
                  <c:v>A lack of fairness or transparency</c:v>
                </c:pt>
                <c:pt idx="10">
                  <c:v>Worrying that I’ll do something wrong / embarrassing</c:v>
                </c:pt>
                <c:pt idx="11">
                  <c:v>Feeling like I'm not making progress</c:v>
                </c:pt>
                <c:pt idx="12">
                  <c:v>Feeling like I'm not good enough</c:v>
                </c:pt>
                <c:pt idx="13">
                  <c:v>Too much other stuff going on </c:v>
                </c:pt>
              </c:strCache>
            </c:strRef>
          </c:cat>
          <c:val>
            <c:numRef>
              <c:f>Sheet1!$B$2:$B$15</c:f>
              <c:numCache>
                <c:formatCode>0%</c:formatCode>
                <c:ptCount val="14"/>
                <c:pt idx="0">
                  <c:v>0.18</c:v>
                </c:pt>
                <c:pt idx="1">
                  <c:v>0.18</c:v>
                </c:pt>
                <c:pt idx="2">
                  <c:v>0.18</c:v>
                </c:pt>
                <c:pt idx="3">
                  <c:v>0.2</c:v>
                </c:pt>
                <c:pt idx="4">
                  <c:v>0.2</c:v>
                </c:pt>
                <c:pt idx="5">
                  <c:v>0.2</c:v>
                </c:pt>
                <c:pt idx="6">
                  <c:v>0.21</c:v>
                </c:pt>
                <c:pt idx="7">
                  <c:v>0.23</c:v>
                </c:pt>
                <c:pt idx="8">
                  <c:v>0.23</c:v>
                </c:pt>
                <c:pt idx="9">
                  <c:v>0.26</c:v>
                </c:pt>
                <c:pt idx="10">
                  <c:v>0.28000000000000003</c:v>
                </c:pt>
                <c:pt idx="11">
                  <c:v>0.34</c:v>
                </c:pt>
                <c:pt idx="12">
                  <c:v>0.41</c:v>
                </c:pt>
                <c:pt idx="13">
                  <c:v>0.49</c:v>
                </c:pt>
              </c:numCache>
            </c:numRef>
          </c:val>
          <c:extLst>
            <c:ext xmlns:c16="http://schemas.microsoft.com/office/drawing/2014/chart" uri="{C3380CC4-5D6E-409C-BE32-E72D297353CC}">
              <c16:uniqueId val="{00000004-1216-4C92-8DC9-E57B2115D04C}"/>
            </c:ext>
          </c:extLst>
        </c:ser>
        <c:dLbls>
          <c:showLegendKey val="0"/>
          <c:showVal val="0"/>
          <c:showCatName val="0"/>
          <c:showSerName val="0"/>
          <c:showPercent val="0"/>
          <c:showBubbleSize val="0"/>
        </c:dLbls>
        <c:gapWidth val="80"/>
        <c:overlap val="-10"/>
        <c:axId val="1003516207"/>
        <c:axId val="1009763311"/>
      </c:barChart>
      <c:catAx>
        <c:axId val="1003516207"/>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009763311"/>
        <c:crosses val="autoZero"/>
        <c:auto val="1"/>
        <c:lblAlgn val="ctr"/>
        <c:lblOffset val="0"/>
        <c:noMultiLvlLbl val="0"/>
      </c:catAx>
      <c:valAx>
        <c:axId val="1009763311"/>
        <c:scaling>
          <c:orientation val="minMax"/>
          <c:max val="1"/>
          <c:min val="0"/>
        </c:scaling>
        <c:delete val="1"/>
        <c:axPos val="b"/>
        <c:numFmt formatCode="0%" sourceLinked="1"/>
        <c:majorTickMark val="out"/>
        <c:minorTickMark val="none"/>
        <c:tickLblPos val="nextTo"/>
        <c:crossAx val="1003516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159901664016153"/>
          <c:y val="0"/>
          <c:w val="0.57840098335983847"/>
          <c:h val="1"/>
        </c:manualLayout>
      </c:layout>
      <c:barChart>
        <c:barDir val="bar"/>
        <c:grouping val="clustered"/>
        <c:varyColors val="0"/>
        <c:ser>
          <c:idx val="0"/>
          <c:order val="0"/>
          <c:tx>
            <c:strRef>
              <c:f>Sheet1!$B$1</c:f>
              <c:strCache>
                <c:ptCount val="1"/>
                <c:pt idx="0">
                  <c:v>Series 1</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The uniform I have to wear</c:v>
                </c:pt>
                <c:pt idx="1">
                  <c:v>The standard of the facilities inc. changing rooms</c:v>
                </c:pt>
                <c:pt idx="2">
                  <c:v>The length of the season being too long</c:v>
                </c:pt>
                <c:pt idx="3">
                  <c:v>Lack of referees or officials</c:v>
                </c:pt>
                <c:pt idx="4">
                  <c:v>Doing the same things every week; it's boring</c:v>
                </c:pt>
                <c:pt idx="5">
                  <c:v>The pitch / playing surfaces we play on</c:v>
                </c:pt>
                <c:pt idx="6">
                  <c:v>Carrying around the equipment needed</c:v>
                </c:pt>
                <c:pt idx="7">
                  <c:v>Having to play outdoor sports in all weather </c:v>
                </c:pt>
                <c:pt idx="8">
                  <c:v>My friends don’t play or stopped playing</c:v>
                </c:pt>
                <c:pt idx="9">
                  <c:v>Lack of proper organisation</c:v>
                </c:pt>
                <c:pt idx="10">
                  <c:v>Parents/whānau aren’t supportive / encouraging </c:v>
                </c:pt>
                <c:pt idx="11">
                  <c:v>Having to travel to games or training</c:v>
                </c:pt>
                <c:pt idx="12">
                  <c:v>Injuries / worried about getting injured</c:v>
                </c:pt>
                <c:pt idx="13">
                  <c:v>The time of day when games or training took place</c:v>
                </c:pt>
              </c:strCache>
            </c:strRef>
          </c:cat>
          <c:val>
            <c:numRef>
              <c:f>Sheet1!$B$2:$B$15</c:f>
              <c:numCache>
                <c:formatCode>0%</c:formatCode>
                <c:ptCount val="14"/>
                <c:pt idx="0">
                  <c:v>7.0000000000000007E-2</c:v>
                </c:pt>
                <c:pt idx="1">
                  <c:v>7.0000000000000007E-2</c:v>
                </c:pt>
                <c:pt idx="2">
                  <c:v>0.08</c:v>
                </c:pt>
                <c:pt idx="3">
                  <c:v>0.1</c:v>
                </c:pt>
                <c:pt idx="4">
                  <c:v>0.1</c:v>
                </c:pt>
                <c:pt idx="5">
                  <c:v>0.1</c:v>
                </c:pt>
                <c:pt idx="6">
                  <c:v>0.11</c:v>
                </c:pt>
                <c:pt idx="7">
                  <c:v>0.11</c:v>
                </c:pt>
                <c:pt idx="8">
                  <c:v>0.11</c:v>
                </c:pt>
                <c:pt idx="9">
                  <c:v>0.13</c:v>
                </c:pt>
                <c:pt idx="10">
                  <c:v>0.13</c:v>
                </c:pt>
                <c:pt idx="11">
                  <c:v>0.15</c:v>
                </c:pt>
                <c:pt idx="12">
                  <c:v>0.15</c:v>
                </c:pt>
                <c:pt idx="13">
                  <c:v>0.16</c:v>
                </c:pt>
              </c:numCache>
            </c:numRef>
          </c:val>
          <c:extLst>
            <c:ext xmlns:c16="http://schemas.microsoft.com/office/drawing/2014/chart" uri="{C3380CC4-5D6E-409C-BE32-E72D297353CC}">
              <c16:uniqueId val="{00000000-38CC-4EAC-984C-16C0024A7D61}"/>
            </c:ext>
          </c:extLst>
        </c:ser>
        <c:dLbls>
          <c:showLegendKey val="0"/>
          <c:showVal val="0"/>
          <c:showCatName val="0"/>
          <c:showSerName val="0"/>
          <c:showPercent val="0"/>
          <c:showBubbleSize val="0"/>
        </c:dLbls>
        <c:gapWidth val="80"/>
        <c:overlap val="-10"/>
        <c:axId val="1003516207"/>
        <c:axId val="1009763311"/>
      </c:barChart>
      <c:catAx>
        <c:axId val="1003516207"/>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009763311"/>
        <c:crosses val="autoZero"/>
        <c:auto val="1"/>
        <c:lblAlgn val="ctr"/>
        <c:lblOffset val="0"/>
        <c:noMultiLvlLbl val="0"/>
      </c:catAx>
      <c:valAx>
        <c:axId val="1009763311"/>
        <c:scaling>
          <c:orientation val="minMax"/>
          <c:max val="1"/>
          <c:min val="0"/>
        </c:scaling>
        <c:delete val="1"/>
        <c:axPos val="b"/>
        <c:numFmt formatCode="0%" sourceLinked="1"/>
        <c:majorTickMark val="out"/>
        <c:minorTickMark val="none"/>
        <c:tickLblPos val="nextTo"/>
        <c:crossAx val="1003516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328964902317289E-4"/>
          <c:y val="9.1885894383267566E-2"/>
          <c:w val="0.99964671035097685"/>
          <c:h val="0.66008147200409273"/>
        </c:manualLayout>
      </c:layout>
      <c:barChart>
        <c:barDir val="col"/>
        <c:grouping val="clustered"/>
        <c:varyColors val="0"/>
        <c:ser>
          <c:idx val="0"/>
          <c:order val="0"/>
          <c:tx>
            <c:strRef>
              <c:f>Sheet1!$B$1</c:f>
              <c:strCache>
                <c:ptCount val="1"/>
                <c:pt idx="0">
                  <c:v>Series 1</c:v>
                </c:pt>
              </c:strCache>
            </c:strRef>
          </c:tx>
          <c:spPr>
            <a:solidFill>
              <a:schemeClr val="bg2">
                <a:lumMod val="60000"/>
                <a:lumOff val="40000"/>
              </a:schemeClr>
            </a:solidFill>
            <a:ln>
              <a:noFill/>
            </a:ln>
            <a:effectLst/>
          </c:spPr>
          <c:invertIfNegative val="0"/>
          <c:dPt>
            <c:idx val="9"/>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0-C80A-4AA6-BC77-CB791648BDD6}"/>
              </c:ext>
            </c:extLst>
          </c:dPt>
          <c:dPt>
            <c:idx val="10"/>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0-6FF7-4339-8580-D3B2248DF439}"/>
              </c:ext>
            </c:extLst>
          </c:dPt>
          <c:dPt>
            <c:idx val="15"/>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1-CBC8-46D2-B9AC-A77BAC2FE11A}"/>
              </c:ext>
            </c:extLst>
          </c:dPt>
          <c:dPt>
            <c:idx val="16"/>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0-2831-487B-BAAA-714DF8DDDE70}"/>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Acknowledges each player and works on their individual strengths and weaknesses</c:v>
                </c:pt>
                <c:pt idx="1">
                  <c:v>Enthusiastic and passionate</c:v>
                </c:pt>
                <c:pt idx="2">
                  <c:v>Knowledgeable about the sport</c:v>
                </c:pt>
                <c:pt idx="3">
                  <c:v>Fair to all the players</c:v>
                </c:pt>
                <c:pt idx="4">
                  <c:v>Committed and prepare for training and matches</c:v>
                </c:pt>
                <c:pt idx="5">
                  <c:v>Competitive with a drive to win</c:v>
                </c:pt>
                <c:pt idx="6">
                  <c:v>Provide a variety of drills and approaches to playing</c:v>
                </c:pt>
                <c:pt idx="7">
                  <c:v>Create a sense of achievement</c:v>
                </c:pt>
                <c:pt idx="8">
                  <c:v>Has played the sport to a high level</c:v>
                </c:pt>
                <c:pt idx="9">
                  <c:v>Other - please tell us</c:v>
                </c:pt>
                <c:pt idx="10">
                  <c:v>Don’t know</c:v>
                </c:pt>
              </c:strCache>
            </c:strRef>
          </c:cat>
          <c:val>
            <c:numRef>
              <c:f>Sheet1!$B$2:$B$12</c:f>
              <c:numCache>
                <c:formatCode>0%</c:formatCode>
                <c:ptCount val="11"/>
                <c:pt idx="0">
                  <c:v>0.62</c:v>
                </c:pt>
                <c:pt idx="1">
                  <c:v>0.53</c:v>
                </c:pt>
                <c:pt idx="2">
                  <c:v>0.44</c:v>
                </c:pt>
                <c:pt idx="3">
                  <c:v>0.36</c:v>
                </c:pt>
                <c:pt idx="4">
                  <c:v>0.28000000000000003</c:v>
                </c:pt>
                <c:pt idx="5">
                  <c:v>0.24</c:v>
                </c:pt>
                <c:pt idx="6">
                  <c:v>0.18</c:v>
                </c:pt>
                <c:pt idx="7">
                  <c:v>0.11</c:v>
                </c:pt>
                <c:pt idx="8">
                  <c:v>0.1</c:v>
                </c:pt>
                <c:pt idx="9">
                  <c:v>0.03</c:v>
                </c:pt>
                <c:pt idx="10">
                  <c:v>0.01</c:v>
                </c:pt>
              </c:numCache>
            </c:numRef>
          </c:val>
          <c:extLst>
            <c:ext xmlns:c16="http://schemas.microsoft.com/office/drawing/2014/chart" uri="{C3380CC4-5D6E-409C-BE32-E72D297353CC}">
              <c16:uniqueId val="{00000000-95D2-486C-B305-0E5ED4940C47}"/>
            </c:ext>
          </c:extLst>
        </c:ser>
        <c:dLbls>
          <c:showLegendKey val="0"/>
          <c:showVal val="0"/>
          <c:showCatName val="0"/>
          <c:showSerName val="0"/>
          <c:showPercent val="0"/>
          <c:showBubbleSize val="0"/>
        </c:dLbls>
        <c:gapWidth val="120"/>
        <c:axId val="1003516207"/>
        <c:axId val="1009763311"/>
      </c:barChart>
      <c:catAx>
        <c:axId val="1003516207"/>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09763311"/>
        <c:crosses val="autoZero"/>
        <c:auto val="1"/>
        <c:lblAlgn val="ctr"/>
        <c:lblOffset val="100"/>
        <c:noMultiLvlLbl val="0"/>
      </c:catAx>
      <c:valAx>
        <c:axId val="1009763311"/>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03516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328964902317289E-4"/>
          <c:y val="9.1885894383267566E-2"/>
          <c:w val="0.99964671035097685"/>
          <c:h val="0.66008147200409273"/>
        </c:manualLayout>
      </c:layout>
      <c:barChart>
        <c:barDir val="col"/>
        <c:grouping val="clustered"/>
        <c:varyColors val="0"/>
        <c:ser>
          <c:idx val="0"/>
          <c:order val="0"/>
          <c:tx>
            <c:strRef>
              <c:f>Sheet1!$B$1</c:f>
              <c:strCache>
                <c:ptCount val="1"/>
                <c:pt idx="0">
                  <c:v>Series 1</c:v>
                </c:pt>
              </c:strCache>
            </c:strRef>
          </c:tx>
          <c:spPr>
            <a:solidFill>
              <a:schemeClr val="bg2">
                <a:lumMod val="60000"/>
                <a:lumOff val="40000"/>
              </a:schemeClr>
            </a:solidFill>
            <a:ln>
              <a:noFill/>
            </a:ln>
            <a:effectLst/>
          </c:spPr>
          <c:invertIfNegative val="0"/>
          <c:dPt>
            <c:idx val="15"/>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1-CBC8-46D2-B9AC-A77BAC2FE11A}"/>
              </c:ext>
            </c:extLst>
          </c:dPt>
          <c:dPt>
            <c:idx val="16"/>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0-2831-487B-BAAA-714DF8DDDE70}"/>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Weekdays – before school</c:v>
                </c:pt>
                <c:pt idx="1">
                  <c:v>Weekdays – during lunchtime</c:v>
                </c:pt>
                <c:pt idx="2">
                  <c:v>Weekdays – soon after school</c:v>
                </c:pt>
                <c:pt idx="3">
                  <c:v>Weekdays – in the evening</c:v>
                </c:pt>
                <c:pt idx="4">
                  <c:v>Weekend – before 11am</c:v>
                </c:pt>
                <c:pt idx="5">
                  <c:v>Weekend – between 11am – 2pm</c:v>
                </c:pt>
                <c:pt idx="6">
                  <c:v>Weekend – between 2pm – 5pm</c:v>
                </c:pt>
                <c:pt idx="7">
                  <c:v>Weekend – after 5pm</c:v>
                </c:pt>
              </c:strCache>
            </c:strRef>
          </c:cat>
          <c:val>
            <c:numRef>
              <c:f>Sheet1!$B$2:$B$9</c:f>
              <c:numCache>
                <c:formatCode>0%</c:formatCode>
                <c:ptCount val="8"/>
                <c:pt idx="0">
                  <c:v>0.21</c:v>
                </c:pt>
                <c:pt idx="1">
                  <c:v>0.06</c:v>
                </c:pt>
                <c:pt idx="2">
                  <c:v>0.64</c:v>
                </c:pt>
                <c:pt idx="3">
                  <c:v>0.55000000000000004</c:v>
                </c:pt>
                <c:pt idx="4">
                  <c:v>0.09</c:v>
                </c:pt>
                <c:pt idx="5">
                  <c:v>0.1</c:v>
                </c:pt>
                <c:pt idx="6">
                  <c:v>0.09</c:v>
                </c:pt>
                <c:pt idx="7">
                  <c:v>0.06</c:v>
                </c:pt>
              </c:numCache>
            </c:numRef>
          </c:val>
          <c:extLst>
            <c:ext xmlns:c16="http://schemas.microsoft.com/office/drawing/2014/chart" uri="{C3380CC4-5D6E-409C-BE32-E72D297353CC}">
              <c16:uniqueId val="{00000000-95D2-486C-B305-0E5ED4940C47}"/>
            </c:ext>
          </c:extLst>
        </c:ser>
        <c:dLbls>
          <c:showLegendKey val="0"/>
          <c:showVal val="0"/>
          <c:showCatName val="0"/>
          <c:showSerName val="0"/>
          <c:showPercent val="0"/>
          <c:showBubbleSize val="0"/>
        </c:dLbls>
        <c:gapWidth val="120"/>
        <c:axId val="1003516207"/>
        <c:axId val="1009763311"/>
      </c:barChart>
      <c:catAx>
        <c:axId val="1003516207"/>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09763311"/>
        <c:crosses val="autoZero"/>
        <c:auto val="1"/>
        <c:lblAlgn val="ctr"/>
        <c:lblOffset val="100"/>
        <c:noMultiLvlLbl val="0"/>
      </c:catAx>
      <c:valAx>
        <c:axId val="1009763311"/>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03516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426050953272719"/>
          <c:y val="0"/>
          <c:w val="0.69364645286869431"/>
          <c:h val="1"/>
        </c:manualLayout>
      </c:layout>
      <c:barChart>
        <c:barDir val="col"/>
        <c:grouping val="clustered"/>
        <c:varyColors val="0"/>
        <c:ser>
          <c:idx val="0"/>
          <c:order val="0"/>
          <c:tx>
            <c:strRef>
              <c:f>Sheet1!$B$1</c:f>
              <c:strCache>
                <c:ptCount val="1"/>
                <c:pt idx="0">
                  <c:v>Series 1</c:v>
                </c:pt>
              </c:strCache>
            </c:strRef>
          </c:tx>
          <c:spPr>
            <a:solidFill>
              <a:srgbClr val="ECBB0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Doing the same things every week; getting boring</c:v>
                </c:pt>
                <c:pt idx="1">
                  <c:v>There was too much other stuff going on</c:v>
                </c:pt>
                <c:pt idx="2">
                  <c:v>Amount of time required for games / training</c:v>
                </c:pt>
                <c:pt idx="3">
                  <c:v>Playing multiple sports and so had to drop some</c:v>
                </c:pt>
                <c:pt idx="4">
                  <c:v>The time of day when games / training took place</c:v>
                </c:pt>
              </c:strCache>
            </c:strRef>
          </c:cat>
          <c:val>
            <c:numRef>
              <c:f>Sheet1!$B$2:$B$6</c:f>
              <c:numCache>
                <c:formatCode>0%</c:formatCode>
                <c:ptCount val="5"/>
                <c:pt idx="0">
                  <c:v>0.46</c:v>
                </c:pt>
                <c:pt idx="1">
                  <c:v>0.46</c:v>
                </c:pt>
                <c:pt idx="2">
                  <c:v>0.43</c:v>
                </c:pt>
                <c:pt idx="3">
                  <c:v>0.43</c:v>
                </c:pt>
                <c:pt idx="4">
                  <c:v>0.37</c:v>
                </c:pt>
              </c:numCache>
            </c:numRef>
          </c:val>
          <c:extLst>
            <c:ext xmlns:c16="http://schemas.microsoft.com/office/drawing/2014/chart" uri="{C3380CC4-5D6E-409C-BE32-E72D297353CC}">
              <c16:uniqueId val="{00000000-7355-43E9-8778-54CB642950D6}"/>
            </c:ext>
          </c:extLst>
        </c:ser>
        <c:dLbls>
          <c:showLegendKey val="0"/>
          <c:showVal val="0"/>
          <c:showCatName val="0"/>
          <c:showSerName val="0"/>
          <c:showPercent val="0"/>
          <c:showBubbleSize val="0"/>
        </c:dLbls>
        <c:gapWidth val="60"/>
        <c:axId val="1003516207"/>
        <c:axId val="1009763311"/>
      </c:barChart>
      <c:catAx>
        <c:axId val="1003516207"/>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009763311"/>
        <c:crosses val="autoZero"/>
        <c:auto val="1"/>
        <c:lblAlgn val="ctr"/>
        <c:lblOffset val="0"/>
        <c:noMultiLvlLbl val="0"/>
      </c:catAx>
      <c:valAx>
        <c:axId val="1009763311"/>
        <c:scaling>
          <c:orientation val="minMax"/>
          <c:max val="1.2"/>
          <c:min val="0"/>
        </c:scaling>
        <c:delete val="1"/>
        <c:axPos val="l"/>
        <c:numFmt formatCode="0%" sourceLinked="1"/>
        <c:majorTickMark val="out"/>
        <c:minorTickMark val="none"/>
        <c:tickLblPos val="nextTo"/>
        <c:crossAx val="1003516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
          <c:y val="8.7689368060349326E-2"/>
          <c:w val="0.85973457837349132"/>
          <c:h val="0.63658323854208998"/>
        </c:manualLayout>
      </c:layout>
      <c:barChart>
        <c:barDir val="col"/>
        <c:grouping val="percentStacked"/>
        <c:varyColors val="0"/>
        <c:ser>
          <c:idx val="0"/>
          <c:order val="0"/>
          <c:tx>
            <c:strRef>
              <c:f>Sheet1!$B$1</c:f>
              <c:strCache>
                <c:ptCount val="1"/>
                <c:pt idx="0">
                  <c:v>5 – Extremely effective</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Make it easier to play for club AND school</c:v>
                </c:pt>
                <c:pt idx="1">
                  <c:v>Less bad behaviour by adult supporters</c:v>
                </c:pt>
                <c:pt idx="2">
                  <c:v>Increasing the number of people that can make it into development squads so that more young people receive these opportunities.</c:v>
                </c:pt>
                <c:pt idx="3">
                  <c:v>More social leagues, where there is more emphasis on taking part and having fun rather than winning</c:v>
                </c:pt>
                <c:pt idx="4">
                  <c:v>Increased opportunities for young people to feed into decision making / provide feedback</c:v>
                </c:pt>
                <c:pt idx="5">
                  <c:v>No overlap between the winter and summer sport seasons</c:v>
                </c:pt>
                <c:pt idx="6">
                  <c:v>More flexible teams - so you don’t have to commit to being at every training session or playing every game</c:v>
                </c:pt>
                <c:pt idx="7">
                  <c:v>Shorter pre-season length (lead-in time prior to the season starting)</c:v>
                </c:pt>
                <c:pt idx="8">
                  <c:v>Shorter season lengths</c:v>
                </c:pt>
              </c:strCache>
            </c:strRef>
          </c:cat>
          <c:val>
            <c:numRef>
              <c:f>Sheet1!$B$2:$B$10</c:f>
              <c:numCache>
                <c:formatCode>0%</c:formatCode>
                <c:ptCount val="9"/>
                <c:pt idx="0">
                  <c:v>0.31</c:v>
                </c:pt>
                <c:pt idx="1">
                  <c:v>0.3</c:v>
                </c:pt>
                <c:pt idx="2">
                  <c:v>0.2</c:v>
                </c:pt>
                <c:pt idx="3">
                  <c:v>0.27</c:v>
                </c:pt>
                <c:pt idx="4">
                  <c:v>0.18</c:v>
                </c:pt>
                <c:pt idx="5">
                  <c:v>0.21</c:v>
                </c:pt>
                <c:pt idx="6">
                  <c:v>0.14000000000000001</c:v>
                </c:pt>
                <c:pt idx="7">
                  <c:v>0.06</c:v>
                </c:pt>
                <c:pt idx="8">
                  <c:v>0.03</c:v>
                </c:pt>
              </c:numCache>
            </c:numRef>
          </c:val>
          <c:extLst>
            <c:ext xmlns:c16="http://schemas.microsoft.com/office/drawing/2014/chart" uri="{C3380CC4-5D6E-409C-BE32-E72D297353CC}">
              <c16:uniqueId val="{00000000-9720-4C2A-A005-E330FC9AFE95}"/>
            </c:ext>
          </c:extLst>
        </c:ser>
        <c:ser>
          <c:idx val="1"/>
          <c:order val="1"/>
          <c:tx>
            <c:strRef>
              <c:f>Sheet1!$C$1</c:f>
              <c:strCache>
                <c:ptCount val="1"/>
                <c:pt idx="0">
                  <c:v>4</c:v>
                </c:pt>
              </c:strCache>
            </c:strRef>
          </c:tx>
          <c:spPr>
            <a:solidFill>
              <a:schemeClr val="bg2">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Make it easier to play for club AND school</c:v>
                </c:pt>
                <c:pt idx="1">
                  <c:v>Less bad behaviour by adult supporters</c:v>
                </c:pt>
                <c:pt idx="2">
                  <c:v>Increasing the number of people that can make it into development squads so that more young people receive these opportunities.</c:v>
                </c:pt>
                <c:pt idx="3">
                  <c:v>More social leagues, where there is more emphasis on taking part and having fun rather than winning</c:v>
                </c:pt>
                <c:pt idx="4">
                  <c:v>Increased opportunities for young people to feed into decision making / provide feedback</c:v>
                </c:pt>
                <c:pt idx="5">
                  <c:v>No overlap between the winter and summer sport seasons</c:v>
                </c:pt>
                <c:pt idx="6">
                  <c:v>More flexible teams - so you don’t have to commit to being at every training session or playing every game</c:v>
                </c:pt>
                <c:pt idx="7">
                  <c:v>Shorter pre-season length (lead-in time prior to the season starting)</c:v>
                </c:pt>
                <c:pt idx="8">
                  <c:v>Shorter season lengths</c:v>
                </c:pt>
              </c:strCache>
            </c:strRef>
          </c:cat>
          <c:val>
            <c:numRef>
              <c:f>Sheet1!$C$2:$C$10</c:f>
              <c:numCache>
                <c:formatCode>0%</c:formatCode>
                <c:ptCount val="9"/>
                <c:pt idx="0">
                  <c:v>0.36</c:v>
                </c:pt>
                <c:pt idx="1">
                  <c:v>0.3</c:v>
                </c:pt>
                <c:pt idx="2">
                  <c:v>0.36</c:v>
                </c:pt>
                <c:pt idx="3">
                  <c:v>0.25</c:v>
                </c:pt>
                <c:pt idx="4">
                  <c:v>0.28999999999999998</c:v>
                </c:pt>
                <c:pt idx="5">
                  <c:v>0.24</c:v>
                </c:pt>
                <c:pt idx="6">
                  <c:v>0.18</c:v>
                </c:pt>
                <c:pt idx="7">
                  <c:v>0.09</c:v>
                </c:pt>
                <c:pt idx="8">
                  <c:v>7.0000000000000007E-2</c:v>
                </c:pt>
              </c:numCache>
            </c:numRef>
          </c:val>
          <c:extLst>
            <c:ext xmlns:c16="http://schemas.microsoft.com/office/drawing/2014/chart" uri="{C3380CC4-5D6E-409C-BE32-E72D297353CC}">
              <c16:uniqueId val="{00000001-9720-4C2A-A005-E330FC9AFE95}"/>
            </c:ext>
          </c:extLst>
        </c:ser>
        <c:ser>
          <c:idx val="2"/>
          <c:order val="2"/>
          <c:tx>
            <c:strRef>
              <c:f>Sheet1!$D$1</c:f>
              <c:strCache>
                <c:ptCount val="1"/>
                <c:pt idx="0">
                  <c:v>3</c:v>
                </c:pt>
              </c:strCache>
            </c:strRef>
          </c:tx>
          <c:spPr>
            <a:solidFill>
              <a:schemeClr val="tx1">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Make it easier to play for club AND school</c:v>
                </c:pt>
                <c:pt idx="1">
                  <c:v>Less bad behaviour by adult supporters</c:v>
                </c:pt>
                <c:pt idx="2">
                  <c:v>Increasing the number of people that can make it into development squads so that more young people receive these opportunities.</c:v>
                </c:pt>
                <c:pt idx="3">
                  <c:v>More social leagues, where there is more emphasis on taking part and having fun rather than winning</c:v>
                </c:pt>
                <c:pt idx="4">
                  <c:v>Increased opportunities for young people to feed into decision making / provide feedback</c:v>
                </c:pt>
                <c:pt idx="5">
                  <c:v>No overlap between the winter and summer sport seasons</c:v>
                </c:pt>
                <c:pt idx="6">
                  <c:v>More flexible teams - so you don’t have to commit to being at every training session or playing every game</c:v>
                </c:pt>
                <c:pt idx="7">
                  <c:v>Shorter pre-season length (lead-in time prior to the season starting)</c:v>
                </c:pt>
                <c:pt idx="8">
                  <c:v>Shorter season lengths</c:v>
                </c:pt>
              </c:strCache>
            </c:strRef>
          </c:cat>
          <c:val>
            <c:numRef>
              <c:f>Sheet1!$D$2:$D$10</c:f>
              <c:numCache>
                <c:formatCode>0%</c:formatCode>
                <c:ptCount val="9"/>
                <c:pt idx="0">
                  <c:v>0.17</c:v>
                </c:pt>
                <c:pt idx="1">
                  <c:v>0.19</c:v>
                </c:pt>
                <c:pt idx="2">
                  <c:v>0.22</c:v>
                </c:pt>
                <c:pt idx="3">
                  <c:v>0.24</c:v>
                </c:pt>
                <c:pt idx="4">
                  <c:v>0.34</c:v>
                </c:pt>
                <c:pt idx="5">
                  <c:v>0.21</c:v>
                </c:pt>
                <c:pt idx="6">
                  <c:v>0.24</c:v>
                </c:pt>
                <c:pt idx="7">
                  <c:v>0.26</c:v>
                </c:pt>
                <c:pt idx="8">
                  <c:v>0.17</c:v>
                </c:pt>
              </c:numCache>
            </c:numRef>
          </c:val>
          <c:extLst>
            <c:ext xmlns:c16="http://schemas.microsoft.com/office/drawing/2014/chart" uri="{C3380CC4-5D6E-409C-BE32-E72D297353CC}">
              <c16:uniqueId val="{00000002-9720-4C2A-A005-E330FC9AFE95}"/>
            </c:ext>
          </c:extLst>
        </c:ser>
        <c:ser>
          <c:idx val="3"/>
          <c:order val="3"/>
          <c:tx>
            <c:strRef>
              <c:f>Sheet1!$E$1</c:f>
              <c:strCache>
                <c:ptCount val="1"/>
                <c:pt idx="0">
                  <c:v>2</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Make it easier to play for club AND school</c:v>
                </c:pt>
                <c:pt idx="1">
                  <c:v>Less bad behaviour by adult supporters</c:v>
                </c:pt>
                <c:pt idx="2">
                  <c:v>Increasing the number of people that can make it into development squads so that more young people receive these opportunities.</c:v>
                </c:pt>
                <c:pt idx="3">
                  <c:v>More social leagues, where there is more emphasis on taking part and having fun rather than winning</c:v>
                </c:pt>
                <c:pt idx="4">
                  <c:v>Increased opportunities for young people to feed into decision making / provide feedback</c:v>
                </c:pt>
                <c:pt idx="5">
                  <c:v>No overlap between the winter and summer sport seasons</c:v>
                </c:pt>
                <c:pt idx="6">
                  <c:v>More flexible teams - so you don’t have to commit to being at every training session or playing every game</c:v>
                </c:pt>
                <c:pt idx="7">
                  <c:v>Shorter pre-season length (lead-in time prior to the season starting)</c:v>
                </c:pt>
                <c:pt idx="8">
                  <c:v>Shorter season lengths</c:v>
                </c:pt>
              </c:strCache>
            </c:strRef>
          </c:cat>
          <c:val>
            <c:numRef>
              <c:f>Sheet1!$E$2:$E$10</c:f>
              <c:numCache>
                <c:formatCode>0%</c:formatCode>
                <c:ptCount val="9"/>
                <c:pt idx="0">
                  <c:v>7.0000000000000007E-2</c:v>
                </c:pt>
                <c:pt idx="1">
                  <c:v>0.1</c:v>
                </c:pt>
                <c:pt idx="2">
                  <c:v>0.11</c:v>
                </c:pt>
                <c:pt idx="3">
                  <c:v>0.14000000000000001</c:v>
                </c:pt>
                <c:pt idx="4">
                  <c:v>0.12</c:v>
                </c:pt>
                <c:pt idx="5">
                  <c:v>0.13</c:v>
                </c:pt>
                <c:pt idx="6">
                  <c:v>0.22</c:v>
                </c:pt>
                <c:pt idx="7">
                  <c:v>0.28999999999999998</c:v>
                </c:pt>
                <c:pt idx="8">
                  <c:v>0.27</c:v>
                </c:pt>
              </c:numCache>
            </c:numRef>
          </c:val>
          <c:extLst>
            <c:ext xmlns:c16="http://schemas.microsoft.com/office/drawing/2014/chart" uri="{C3380CC4-5D6E-409C-BE32-E72D297353CC}">
              <c16:uniqueId val="{00000003-9720-4C2A-A005-E330FC9AFE95}"/>
            </c:ext>
          </c:extLst>
        </c:ser>
        <c:ser>
          <c:idx val="4"/>
          <c:order val="4"/>
          <c:tx>
            <c:strRef>
              <c:f>Sheet1!$F$1</c:f>
              <c:strCache>
                <c:ptCount val="1"/>
                <c:pt idx="0">
                  <c:v>1 – Not at all effective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Make it easier to play for club AND school</c:v>
                </c:pt>
                <c:pt idx="1">
                  <c:v>Less bad behaviour by adult supporters</c:v>
                </c:pt>
                <c:pt idx="2">
                  <c:v>Increasing the number of people that can make it into development squads so that more young people receive these opportunities.</c:v>
                </c:pt>
                <c:pt idx="3">
                  <c:v>More social leagues, where there is more emphasis on taking part and having fun rather than winning</c:v>
                </c:pt>
                <c:pt idx="4">
                  <c:v>Increased opportunities for young people to feed into decision making / provide feedback</c:v>
                </c:pt>
                <c:pt idx="5">
                  <c:v>No overlap between the winter and summer sport seasons</c:v>
                </c:pt>
                <c:pt idx="6">
                  <c:v>More flexible teams - so you don’t have to commit to being at every training session or playing every game</c:v>
                </c:pt>
                <c:pt idx="7">
                  <c:v>Shorter pre-season length (lead-in time prior to the season starting)</c:v>
                </c:pt>
                <c:pt idx="8">
                  <c:v>Shorter season lengths</c:v>
                </c:pt>
              </c:strCache>
            </c:strRef>
          </c:cat>
          <c:val>
            <c:numRef>
              <c:f>Sheet1!$F$2:$F$10</c:f>
              <c:numCache>
                <c:formatCode>0%</c:formatCode>
                <c:ptCount val="9"/>
                <c:pt idx="0">
                  <c:v>0.03</c:v>
                </c:pt>
                <c:pt idx="1">
                  <c:v>0.09</c:v>
                </c:pt>
                <c:pt idx="2">
                  <c:v>0.08</c:v>
                </c:pt>
                <c:pt idx="3">
                  <c:v>7.0000000000000007E-2</c:v>
                </c:pt>
                <c:pt idx="4">
                  <c:v>0.03</c:v>
                </c:pt>
                <c:pt idx="5">
                  <c:v>0.12</c:v>
                </c:pt>
                <c:pt idx="6">
                  <c:v>0.18</c:v>
                </c:pt>
                <c:pt idx="7">
                  <c:v>0.22</c:v>
                </c:pt>
                <c:pt idx="8">
                  <c:v>0.41</c:v>
                </c:pt>
              </c:numCache>
            </c:numRef>
          </c:val>
          <c:extLst>
            <c:ext xmlns:c16="http://schemas.microsoft.com/office/drawing/2014/chart" uri="{C3380CC4-5D6E-409C-BE32-E72D297353CC}">
              <c16:uniqueId val="{00000004-9720-4C2A-A005-E330FC9AFE95}"/>
            </c:ext>
          </c:extLst>
        </c:ser>
        <c:ser>
          <c:idx val="5"/>
          <c:order val="5"/>
          <c:tx>
            <c:strRef>
              <c:f>Sheet1!$G$1</c:f>
              <c:strCache>
                <c:ptCount val="1"/>
                <c:pt idx="0">
                  <c:v>Don't know</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Make it easier to play for club AND school</c:v>
                </c:pt>
                <c:pt idx="1">
                  <c:v>Less bad behaviour by adult supporters</c:v>
                </c:pt>
                <c:pt idx="2">
                  <c:v>Increasing the number of people that can make it into development squads so that more young people receive these opportunities.</c:v>
                </c:pt>
                <c:pt idx="3">
                  <c:v>More social leagues, where there is more emphasis on taking part and having fun rather than winning</c:v>
                </c:pt>
                <c:pt idx="4">
                  <c:v>Increased opportunities for young people to feed into decision making / provide feedback</c:v>
                </c:pt>
                <c:pt idx="5">
                  <c:v>No overlap between the winter and summer sport seasons</c:v>
                </c:pt>
                <c:pt idx="6">
                  <c:v>More flexible teams - so you don’t have to commit to being at every training session or playing every game</c:v>
                </c:pt>
                <c:pt idx="7">
                  <c:v>Shorter pre-season length (lead-in time prior to the season starting)</c:v>
                </c:pt>
                <c:pt idx="8">
                  <c:v>Shorter season lengths</c:v>
                </c:pt>
              </c:strCache>
            </c:strRef>
          </c:cat>
          <c:val>
            <c:numRef>
              <c:f>Sheet1!$G$2:$G$10</c:f>
              <c:numCache>
                <c:formatCode>0%</c:formatCode>
                <c:ptCount val="9"/>
                <c:pt idx="0">
                  <c:v>0.05</c:v>
                </c:pt>
                <c:pt idx="1">
                  <c:v>0.03</c:v>
                </c:pt>
                <c:pt idx="2">
                  <c:v>0.03</c:v>
                </c:pt>
                <c:pt idx="3">
                  <c:v>0.03</c:v>
                </c:pt>
                <c:pt idx="4">
                  <c:v>0.04</c:v>
                </c:pt>
                <c:pt idx="5">
                  <c:v>0.1</c:v>
                </c:pt>
                <c:pt idx="6">
                  <c:v>0.03</c:v>
                </c:pt>
                <c:pt idx="7">
                  <c:v>0.08</c:v>
                </c:pt>
                <c:pt idx="8">
                  <c:v>0.05</c:v>
                </c:pt>
              </c:numCache>
            </c:numRef>
          </c:val>
          <c:extLst>
            <c:ext xmlns:c16="http://schemas.microsoft.com/office/drawing/2014/chart" uri="{C3380CC4-5D6E-409C-BE32-E72D297353CC}">
              <c16:uniqueId val="{00000005-9720-4C2A-A005-E330FC9AFE95}"/>
            </c:ext>
          </c:extLst>
        </c:ser>
        <c:dLbls>
          <c:dLblPos val="ctr"/>
          <c:showLegendKey val="0"/>
          <c:showVal val="1"/>
          <c:showCatName val="0"/>
          <c:showSerName val="0"/>
          <c:showPercent val="0"/>
          <c:showBubbleSize val="0"/>
        </c:dLbls>
        <c:gapWidth val="100"/>
        <c:overlap val="100"/>
        <c:axId val="1070088399"/>
        <c:axId val="1070099631"/>
      </c:barChart>
      <c:catAx>
        <c:axId val="1070088399"/>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070099631"/>
        <c:crosses val="autoZero"/>
        <c:auto val="1"/>
        <c:lblAlgn val="ctr"/>
        <c:lblOffset val="0"/>
        <c:noMultiLvlLbl val="0"/>
      </c:catAx>
      <c:valAx>
        <c:axId val="1070099631"/>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n-US"/>
          </a:p>
        </c:txPr>
        <c:crossAx val="1070088399"/>
        <c:crosses val="autoZero"/>
        <c:crossBetween val="between"/>
      </c:valAx>
      <c:spPr>
        <a:noFill/>
        <a:ln>
          <a:noFill/>
        </a:ln>
        <a:effectLst/>
      </c:spPr>
    </c:plotArea>
    <c:legend>
      <c:legendPos val="r"/>
      <c:layout>
        <c:manualLayout>
          <c:xMode val="edge"/>
          <c:yMode val="edge"/>
          <c:x val="0.85353670353606259"/>
          <c:y val="9.2923441800542669E-2"/>
          <c:w val="0.13889918214878091"/>
          <c:h val="0.5606124194570192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bg1"/>
          </a:solidFill>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1.4294722097236894E-3"/>
          <c:y val="8.4518824900415707E-2"/>
          <c:w val="0.882106466678933"/>
          <c:h val="0.63658323854208998"/>
        </c:manualLayout>
      </c:layout>
      <c:barChart>
        <c:barDir val="col"/>
        <c:grouping val="stacked"/>
        <c:varyColors val="0"/>
        <c:ser>
          <c:idx val="0"/>
          <c:order val="0"/>
          <c:tx>
            <c:strRef>
              <c:f>Sheet1!$B$1</c:f>
              <c:strCache>
                <c:ptCount val="1"/>
                <c:pt idx="0">
                  <c:v>5 – Extremely effective</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Make it easier to play for club AND school</c:v>
                </c:pt>
                <c:pt idx="1">
                  <c:v>Less bad behaviour by adult supporters</c:v>
                </c:pt>
                <c:pt idx="2">
                  <c:v>Increasing the number of people that can make it into development squads so that more young people receive these opportunities.</c:v>
                </c:pt>
                <c:pt idx="3">
                  <c:v>More social leagues, where there is more emphasis on taking part and having fun rather than winning</c:v>
                </c:pt>
                <c:pt idx="4">
                  <c:v>Increased opportunities for young people to feed into decision making / provide feedback</c:v>
                </c:pt>
                <c:pt idx="5">
                  <c:v>No overlap between the winter and summer sport seasons</c:v>
                </c:pt>
                <c:pt idx="6">
                  <c:v>More flexible teams - so you don’t have to commit to being at every training session or playing every game</c:v>
                </c:pt>
                <c:pt idx="7">
                  <c:v>Shorter pre-season length (lead-in time prior to the season starting)</c:v>
                </c:pt>
                <c:pt idx="8">
                  <c:v>Shorter season lengths</c:v>
                </c:pt>
              </c:strCache>
            </c:strRef>
          </c:cat>
          <c:val>
            <c:numRef>
              <c:f>Sheet1!$B$2:$B$10</c:f>
              <c:numCache>
                <c:formatCode>0%</c:formatCode>
                <c:ptCount val="9"/>
                <c:pt idx="0">
                  <c:v>0.31</c:v>
                </c:pt>
                <c:pt idx="1">
                  <c:v>0.3</c:v>
                </c:pt>
                <c:pt idx="2">
                  <c:v>0.2</c:v>
                </c:pt>
                <c:pt idx="3">
                  <c:v>0.27</c:v>
                </c:pt>
                <c:pt idx="4">
                  <c:v>0.18</c:v>
                </c:pt>
                <c:pt idx="5">
                  <c:v>0.21</c:v>
                </c:pt>
                <c:pt idx="6">
                  <c:v>0.14000000000000001</c:v>
                </c:pt>
                <c:pt idx="7">
                  <c:v>0.06</c:v>
                </c:pt>
                <c:pt idx="8">
                  <c:v>0.03</c:v>
                </c:pt>
              </c:numCache>
            </c:numRef>
          </c:val>
          <c:extLst>
            <c:ext xmlns:c16="http://schemas.microsoft.com/office/drawing/2014/chart" uri="{C3380CC4-5D6E-409C-BE32-E72D297353CC}">
              <c16:uniqueId val="{00000000-9720-4C2A-A005-E330FC9AFE95}"/>
            </c:ext>
          </c:extLst>
        </c:ser>
        <c:ser>
          <c:idx val="1"/>
          <c:order val="1"/>
          <c:tx>
            <c:strRef>
              <c:f>Sheet1!$C$1</c:f>
              <c:strCache>
                <c:ptCount val="1"/>
                <c:pt idx="0">
                  <c:v>4</c:v>
                </c:pt>
              </c:strCache>
            </c:strRef>
          </c:tx>
          <c:spPr>
            <a:solidFill>
              <a:schemeClr val="bg2">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Make it easier to play for club AND school</c:v>
                </c:pt>
                <c:pt idx="1">
                  <c:v>Less bad behaviour by adult supporters</c:v>
                </c:pt>
                <c:pt idx="2">
                  <c:v>Increasing the number of people that can make it into development squads so that more young people receive these opportunities.</c:v>
                </c:pt>
                <c:pt idx="3">
                  <c:v>More social leagues, where there is more emphasis on taking part and having fun rather than winning</c:v>
                </c:pt>
                <c:pt idx="4">
                  <c:v>Increased opportunities for young people to feed into decision making / provide feedback</c:v>
                </c:pt>
                <c:pt idx="5">
                  <c:v>No overlap between the winter and summer sport seasons</c:v>
                </c:pt>
                <c:pt idx="6">
                  <c:v>More flexible teams - so you don’t have to commit to being at every training session or playing every game</c:v>
                </c:pt>
                <c:pt idx="7">
                  <c:v>Shorter pre-season length (lead-in time prior to the season starting)</c:v>
                </c:pt>
                <c:pt idx="8">
                  <c:v>Shorter season lengths</c:v>
                </c:pt>
              </c:strCache>
            </c:strRef>
          </c:cat>
          <c:val>
            <c:numRef>
              <c:f>Sheet1!$C$2:$C$10</c:f>
              <c:numCache>
                <c:formatCode>0%</c:formatCode>
                <c:ptCount val="9"/>
                <c:pt idx="0">
                  <c:v>0.36</c:v>
                </c:pt>
                <c:pt idx="1">
                  <c:v>0.3</c:v>
                </c:pt>
                <c:pt idx="2">
                  <c:v>0.36</c:v>
                </c:pt>
                <c:pt idx="3">
                  <c:v>0.25</c:v>
                </c:pt>
                <c:pt idx="4">
                  <c:v>0.28999999999999998</c:v>
                </c:pt>
                <c:pt idx="5">
                  <c:v>0.24</c:v>
                </c:pt>
                <c:pt idx="6">
                  <c:v>0.18</c:v>
                </c:pt>
                <c:pt idx="7">
                  <c:v>0.09</c:v>
                </c:pt>
                <c:pt idx="8">
                  <c:v>7.0000000000000007E-2</c:v>
                </c:pt>
              </c:numCache>
            </c:numRef>
          </c:val>
          <c:extLst>
            <c:ext xmlns:c16="http://schemas.microsoft.com/office/drawing/2014/chart" uri="{C3380CC4-5D6E-409C-BE32-E72D297353CC}">
              <c16:uniqueId val="{00000001-9720-4C2A-A005-E330FC9AFE95}"/>
            </c:ext>
          </c:extLst>
        </c:ser>
        <c:dLbls>
          <c:dLblPos val="ctr"/>
          <c:showLegendKey val="0"/>
          <c:showVal val="1"/>
          <c:showCatName val="0"/>
          <c:showSerName val="0"/>
          <c:showPercent val="0"/>
          <c:showBubbleSize val="0"/>
        </c:dLbls>
        <c:gapWidth val="100"/>
        <c:overlap val="100"/>
        <c:axId val="1070088399"/>
        <c:axId val="1070099631"/>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3</c:v>
                      </c:pt>
                    </c:strCache>
                  </c:strRef>
                </c:tx>
                <c:spPr>
                  <a:solidFill>
                    <a:schemeClr val="tx1">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Sheet1!$A$2:$A$10</c15:sqref>
                        </c15:formulaRef>
                      </c:ext>
                    </c:extLst>
                    <c:strCache>
                      <c:ptCount val="9"/>
                      <c:pt idx="0">
                        <c:v>Make it easier to play for club AND school</c:v>
                      </c:pt>
                      <c:pt idx="1">
                        <c:v>Less bad behaviour by adult supporters</c:v>
                      </c:pt>
                      <c:pt idx="2">
                        <c:v>Increasing the number of people that can make it into development squads so that more young people receive these opportunities.</c:v>
                      </c:pt>
                      <c:pt idx="3">
                        <c:v>More social leagues, where there is more emphasis on taking part and having fun rather than winning</c:v>
                      </c:pt>
                      <c:pt idx="4">
                        <c:v>Increased opportunities for young people to feed into decision making / provide feedback</c:v>
                      </c:pt>
                      <c:pt idx="5">
                        <c:v>No overlap between the winter and summer sport seasons</c:v>
                      </c:pt>
                      <c:pt idx="6">
                        <c:v>More flexible teams - so you don’t have to commit to being at every training session or playing every game</c:v>
                      </c:pt>
                      <c:pt idx="7">
                        <c:v>Shorter pre-season length (lead-in time prior to the season starting)</c:v>
                      </c:pt>
                      <c:pt idx="8">
                        <c:v>Shorter season lengths</c:v>
                      </c:pt>
                    </c:strCache>
                  </c:strRef>
                </c:cat>
                <c:val>
                  <c:numRef>
                    <c:extLst>
                      <c:ext uri="{02D57815-91ED-43cb-92C2-25804820EDAC}">
                        <c15:formulaRef>
                          <c15:sqref>Sheet1!$D$2:$D$10</c15:sqref>
                        </c15:formulaRef>
                      </c:ext>
                    </c:extLst>
                    <c:numCache>
                      <c:formatCode>0%</c:formatCode>
                      <c:ptCount val="9"/>
                      <c:pt idx="0">
                        <c:v>0.17</c:v>
                      </c:pt>
                      <c:pt idx="1">
                        <c:v>0.19</c:v>
                      </c:pt>
                      <c:pt idx="2">
                        <c:v>0.22</c:v>
                      </c:pt>
                      <c:pt idx="3">
                        <c:v>0.24</c:v>
                      </c:pt>
                      <c:pt idx="4">
                        <c:v>0.34</c:v>
                      </c:pt>
                      <c:pt idx="5">
                        <c:v>0.21</c:v>
                      </c:pt>
                      <c:pt idx="6">
                        <c:v>0.24</c:v>
                      </c:pt>
                      <c:pt idx="7">
                        <c:v>0.26</c:v>
                      </c:pt>
                      <c:pt idx="8">
                        <c:v>0.17</c:v>
                      </c:pt>
                    </c:numCache>
                  </c:numRef>
                </c:val>
                <c:extLst>
                  <c:ext xmlns:c16="http://schemas.microsoft.com/office/drawing/2014/chart" uri="{C3380CC4-5D6E-409C-BE32-E72D297353CC}">
                    <c16:uniqueId val="{00000002-9720-4C2A-A005-E330FC9AFE95}"/>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2</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Sheet1!$A$2:$A$10</c15:sqref>
                        </c15:formulaRef>
                      </c:ext>
                    </c:extLst>
                    <c:strCache>
                      <c:ptCount val="9"/>
                      <c:pt idx="0">
                        <c:v>Make it easier to play for club AND school</c:v>
                      </c:pt>
                      <c:pt idx="1">
                        <c:v>Less bad behaviour by adult supporters</c:v>
                      </c:pt>
                      <c:pt idx="2">
                        <c:v>Increasing the number of people that can make it into development squads so that more young people receive these opportunities.</c:v>
                      </c:pt>
                      <c:pt idx="3">
                        <c:v>More social leagues, where there is more emphasis on taking part and having fun rather than winning</c:v>
                      </c:pt>
                      <c:pt idx="4">
                        <c:v>Increased opportunities for young people to feed into decision making / provide feedback</c:v>
                      </c:pt>
                      <c:pt idx="5">
                        <c:v>No overlap between the winter and summer sport seasons</c:v>
                      </c:pt>
                      <c:pt idx="6">
                        <c:v>More flexible teams - so you don’t have to commit to being at every training session or playing every game</c:v>
                      </c:pt>
                      <c:pt idx="7">
                        <c:v>Shorter pre-season length (lead-in time prior to the season starting)</c:v>
                      </c:pt>
                      <c:pt idx="8">
                        <c:v>Shorter season lengths</c:v>
                      </c:pt>
                    </c:strCache>
                  </c:strRef>
                </c:cat>
                <c:val>
                  <c:numRef>
                    <c:extLst xmlns:c15="http://schemas.microsoft.com/office/drawing/2012/chart">
                      <c:ext xmlns:c15="http://schemas.microsoft.com/office/drawing/2012/chart" uri="{02D57815-91ED-43cb-92C2-25804820EDAC}">
                        <c15:formulaRef>
                          <c15:sqref>Sheet1!$E$2:$E$10</c15:sqref>
                        </c15:formulaRef>
                      </c:ext>
                    </c:extLst>
                    <c:numCache>
                      <c:formatCode>0%</c:formatCode>
                      <c:ptCount val="9"/>
                      <c:pt idx="0">
                        <c:v>7.0000000000000007E-2</c:v>
                      </c:pt>
                      <c:pt idx="1">
                        <c:v>0.1</c:v>
                      </c:pt>
                      <c:pt idx="2">
                        <c:v>0.11</c:v>
                      </c:pt>
                      <c:pt idx="3">
                        <c:v>0.14000000000000001</c:v>
                      </c:pt>
                      <c:pt idx="4">
                        <c:v>0.12</c:v>
                      </c:pt>
                      <c:pt idx="5">
                        <c:v>0.13</c:v>
                      </c:pt>
                      <c:pt idx="6">
                        <c:v>0.22</c:v>
                      </c:pt>
                      <c:pt idx="7">
                        <c:v>0.28999999999999998</c:v>
                      </c:pt>
                      <c:pt idx="8">
                        <c:v>0.27</c:v>
                      </c:pt>
                    </c:numCache>
                  </c:numRef>
                </c:val>
                <c:extLst xmlns:c15="http://schemas.microsoft.com/office/drawing/2012/chart">
                  <c:ext xmlns:c16="http://schemas.microsoft.com/office/drawing/2014/chart" uri="{C3380CC4-5D6E-409C-BE32-E72D297353CC}">
                    <c16:uniqueId val="{00000003-9720-4C2A-A005-E330FC9AFE95}"/>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1 – Not at all effective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Sheet1!$A$2:$A$10</c15:sqref>
                        </c15:formulaRef>
                      </c:ext>
                    </c:extLst>
                    <c:strCache>
                      <c:ptCount val="9"/>
                      <c:pt idx="0">
                        <c:v>Make it easier to play for club AND school</c:v>
                      </c:pt>
                      <c:pt idx="1">
                        <c:v>Less bad behaviour by adult supporters</c:v>
                      </c:pt>
                      <c:pt idx="2">
                        <c:v>Increasing the number of people that can make it into development squads so that more young people receive these opportunities.</c:v>
                      </c:pt>
                      <c:pt idx="3">
                        <c:v>More social leagues, where there is more emphasis on taking part and having fun rather than winning</c:v>
                      </c:pt>
                      <c:pt idx="4">
                        <c:v>Increased opportunities for young people to feed into decision making / provide feedback</c:v>
                      </c:pt>
                      <c:pt idx="5">
                        <c:v>No overlap between the winter and summer sport seasons</c:v>
                      </c:pt>
                      <c:pt idx="6">
                        <c:v>More flexible teams - so you don’t have to commit to being at every training session or playing every game</c:v>
                      </c:pt>
                      <c:pt idx="7">
                        <c:v>Shorter pre-season length (lead-in time prior to the season starting)</c:v>
                      </c:pt>
                      <c:pt idx="8">
                        <c:v>Shorter season lengths</c:v>
                      </c:pt>
                    </c:strCache>
                  </c:strRef>
                </c:cat>
                <c:val>
                  <c:numRef>
                    <c:extLst xmlns:c15="http://schemas.microsoft.com/office/drawing/2012/chart">
                      <c:ext xmlns:c15="http://schemas.microsoft.com/office/drawing/2012/chart" uri="{02D57815-91ED-43cb-92C2-25804820EDAC}">
                        <c15:formulaRef>
                          <c15:sqref>Sheet1!$F$2:$F$10</c15:sqref>
                        </c15:formulaRef>
                      </c:ext>
                    </c:extLst>
                    <c:numCache>
                      <c:formatCode>0%</c:formatCode>
                      <c:ptCount val="9"/>
                      <c:pt idx="0">
                        <c:v>0.03</c:v>
                      </c:pt>
                      <c:pt idx="1">
                        <c:v>0.09</c:v>
                      </c:pt>
                      <c:pt idx="2">
                        <c:v>0.08</c:v>
                      </c:pt>
                      <c:pt idx="3">
                        <c:v>7.0000000000000007E-2</c:v>
                      </c:pt>
                      <c:pt idx="4">
                        <c:v>0.03</c:v>
                      </c:pt>
                      <c:pt idx="5">
                        <c:v>0.12</c:v>
                      </c:pt>
                      <c:pt idx="6">
                        <c:v>0.18</c:v>
                      </c:pt>
                      <c:pt idx="7">
                        <c:v>0.22</c:v>
                      </c:pt>
                      <c:pt idx="8">
                        <c:v>0.41</c:v>
                      </c:pt>
                    </c:numCache>
                  </c:numRef>
                </c:val>
                <c:extLst xmlns:c15="http://schemas.microsoft.com/office/drawing/2012/chart">
                  <c:ext xmlns:c16="http://schemas.microsoft.com/office/drawing/2014/chart" uri="{C3380CC4-5D6E-409C-BE32-E72D297353CC}">
                    <c16:uniqueId val="{00000004-9720-4C2A-A005-E330FC9AFE95}"/>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Don't know</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Sheet1!$A$2:$A$10</c15:sqref>
                        </c15:formulaRef>
                      </c:ext>
                    </c:extLst>
                    <c:strCache>
                      <c:ptCount val="9"/>
                      <c:pt idx="0">
                        <c:v>Make it easier to play for club AND school</c:v>
                      </c:pt>
                      <c:pt idx="1">
                        <c:v>Less bad behaviour by adult supporters</c:v>
                      </c:pt>
                      <c:pt idx="2">
                        <c:v>Increasing the number of people that can make it into development squads so that more young people receive these opportunities.</c:v>
                      </c:pt>
                      <c:pt idx="3">
                        <c:v>More social leagues, where there is more emphasis on taking part and having fun rather than winning</c:v>
                      </c:pt>
                      <c:pt idx="4">
                        <c:v>Increased opportunities for young people to feed into decision making / provide feedback</c:v>
                      </c:pt>
                      <c:pt idx="5">
                        <c:v>No overlap between the winter and summer sport seasons</c:v>
                      </c:pt>
                      <c:pt idx="6">
                        <c:v>More flexible teams - so you don’t have to commit to being at every training session or playing every game</c:v>
                      </c:pt>
                      <c:pt idx="7">
                        <c:v>Shorter pre-season length (lead-in time prior to the season starting)</c:v>
                      </c:pt>
                      <c:pt idx="8">
                        <c:v>Shorter season lengths</c:v>
                      </c:pt>
                    </c:strCache>
                  </c:strRef>
                </c:cat>
                <c:val>
                  <c:numRef>
                    <c:extLst xmlns:c15="http://schemas.microsoft.com/office/drawing/2012/chart">
                      <c:ext xmlns:c15="http://schemas.microsoft.com/office/drawing/2012/chart" uri="{02D57815-91ED-43cb-92C2-25804820EDAC}">
                        <c15:formulaRef>
                          <c15:sqref>Sheet1!$G$2:$G$10</c15:sqref>
                        </c15:formulaRef>
                      </c:ext>
                    </c:extLst>
                    <c:numCache>
                      <c:formatCode>0%</c:formatCode>
                      <c:ptCount val="9"/>
                      <c:pt idx="0">
                        <c:v>0.05</c:v>
                      </c:pt>
                      <c:pt idx="1">
                        <c:v>0.03</c:v>
                      </c:pt>
                      <c:pt idx="2">
                        <c:v>0.03</c:v>
                      </c:pt>
                      <c:pt idx="3">
                        <c:v>0.03</c:v>
                      </c:pt>
                      <c:pt idx="4">
                        <c:v>0.04</c:v>
                      </c:pt>
                      <c:pt idx="5">
                        <c:v>0.1</c:v>
                      </c:pt>
                      <c:pt idx="6">
                        <c:v>0.03</c:v>
                      </c:pt>
                      <c:pt idx="7">
                        <c:v>0.08</c:v>
                      </c:pt>
                      <c:pt idx="8">
                        <c:v>0.05</c:v>
                      </c:pt>
                    </c:numCache>
                  </c:numRef>
                </c:val>
                <c:extLst xmlns:c15="http://schemas.microsoft.com/office/drawing/2012/chart">
                  <c:ext xmlns:c16="http://schemas.microsoft.com/office/drawing/2014/chart" uri="{C3380CC4-5D6E-409C-BE32-E72D297353CC}">
                    <c16:uniqueId val="{00000005-9720-4C2A-A005-E330FC9AFE95}"/>
                  </c:ext>
                </c:extLst>
              </c15:ser>
            </c15:filteredBarSeries>
          </c:ext>
        </c:extLst>
      </c:barChart>
      <c:catAx>
        <c:axId val="1070088399"/>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70099631"/>
        <c:crosses val="autoZero"/>
        <c:auto val="1"/>
        <c:lblAlgn val="ctr"/>
        <c:lblOffset val="0"/>
        <c:noMultiLvlLbl val="0"/>
      </c:catAx>
      <c:valAx>
        <c:axId val="1070099631"/>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n-US"/>
          </a:p>
        </c:txPr>
        <c:crossAx val="1070088399"/>
        <c:crosses val="autoZero"/>
        <c:crossBetween val="between"/>
      </c:valAx>
      <c:spPr>
        <a:noFill/>
        <a:ln>
          <a:noFill/>
        </a:ln>
        <a:effectLst/>
      </c:spPr>
    </c:plotArea>
    <c:legend>
      <c:legendPos val="r"/>
      <c:layout>
        <c:manualLayout>
          <c:xMode val="edge"/>
          <c:yMode val="edge"/>
          <c:x val="0.85107310802738156"/>
          <c:y val="0.43827138024846896"/>
          <c:w val="0.13312704368794132"/>
          <c:h val="8.674231248027454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bg1"/>
          </a:solidFill>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159901664016153"/>
          <c:y val="0"/>
          <c:w val="0.5097030452191027"/>
          <c:h val="0.99826879682281799"/>
        </c:manualLayout>
      </c:layout>
      <c:barChart>
        <c:barDir val="bar"/>
        <c:grouping val="clustered"/>
        <c:varyColors val="0"/>
        <c:ser>
          <c:idx val="0"/>
          <c:order val="0"/>
          <c:tx>
            <c:strRef>
              <c:f>Sheet1!$B$1</c:f>
              <c:strCache>
                <c:ptCount val="1"/>
                <c:pt idx="0">
                  <c:v>Series 1</c:v>
                </c:pt>
              </c:strCache>
            </c:strRef>
          </c:tx>
          <c:spPr>
            <a:solidFill>
              <a:srgbClr val="00A5B8"/>
            </a:solidFill>
            <a:ln>
              <a:noFill/>
            </a:ln>
            <a:effectLst/>
          </c:spPr>
          <c:invertIfNegative val="0"/>
          <c:dPt>
            <c:idx val="0"/>
            <c:invertIfNegative val="0"/>
            <c:bubble3D val="0"/>
            <c:spPr>
              <a:solidFill>
                <a:srgbClr val="00A5B8"/>
              </a:solidFill>
              <a:ln>
                <a:noFill/>
              </a:ln>
              <a:effectLst/>
            </c:spPr>
            <c:extLst>
              <c:ext xmlns:c16="http://schemas.microsoft.com/office/drawing/2014/chart" uri="{C3380CC4-5D6E-409C-BE32-E72D297353CC}">
                <c16:uniqueId val="{00000001-A347-4F37-B136-9161A9393B17}"/>
              </c:ext>
            </c:extLst>
          </c:dPt>
          <c:dPt>
            <c:idx val="1"/>
            <c:invertIfNegative val="0"/>
            <c:bubble3D val="0"/>
            <c:spPr>
              <a:solidFill>
                <a:srgbClr val="00A5B8"/>
              </a:solidFill>
              <a:ln>
                <a:noFill/>
              </a:ln>
              <a:effectLst/>
            </c:spPr>
            <c:extLst>
              <c:ext xmlns:c16="http://schemas.microsoft.com/office/drawing/2014/chart" uri="{C3380CC4-5D6E-409C-BE32-E72D297353CC}">
                <c16:uniqueId val="{00000003-A347-4F37-B136-9161A9393B17}"/>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Don’t know</c:v>
                </c:pt>
                <c:pt idx="1">
                  <c:v>Other – please tell us</c:v>
                </c:pt>
                <c:pt idx="2">
                  <c:v>It’s cheap to take part</c:v>
                </c:pt>
                <c:pt idx="3">
                  <c:v>I like the uniform</c:v>
                </c:pt>
                <c:pt idx="4">
                  <c:v>There’s less pressure to do well</c:v>
                </c:pt>
                <c:pt idx="5">
                  <c:v>The team and team-selection are fair</c:v>
                </c:pt>
                <c:pt idx="6">
                  <c:v>My parents/whānau want me to play</c:v>
                </c:pt>
                <c:pt idx="7">
                  <c:v>It’s well organised, has referees</c:v>
                </c:pt>
                <c:pt idx="8">
                  <c:v>It’s easy to get to training/games</c:v>
                </c:pt>
                <c:pt idx="9">
                  <c:v>Training/games are at a good time for me</c:v>
                </c:pt>
                <c:pt idx="10">
                  <c:v>My coach is great, motivating</c:v>
                </c:pt>
                <c:pt idx="11">
                  <c:v>My parents/whānau support me in the right way</c:v>
                </c:pt>
                <c:pt idx="12">
                  <c:v>I can win/achieve something</c:v>
                </c:pt>
                <c:pt idx="13">
                  <c:v>I get to progress/develop</c:v>
                </c:pt>
                <c:pt idx="14">
                  <c:v>I’m good at it</c:v>
                </c:pt>
                <c:pt idx="15">
                  <c:v>My friends play or I like my team-mates</c:v>
                </c:pt>
                <c:pt idx="16">
                  <c:v>It’s fun</c:v>
                </c:pt>
              </c:strCache>
            </c:strRef>
          </c:cat>
          <c:val>
            <c:numRef>
              <c:f>Sheet1!$B$2:$B$18</c:f>
              <c:numCache>
                <c:formatCode>0%</c:formatCode>
                <c:ptCount val="17"/>
                <c:pt idx="0">
                  <c:v>0.02</c:v>
                </c:pt>
                <c:pt idx="1">
                  <c:v>0.03</c:v>
                </c:pt>
                <c:pt idx="2">
                  <c:v>0.06</c:v>
                </c:pt>
                <c:pt idx="3">
                  <c:v>0.06</c:v>
                </c:pt>
                <c:pt idx="4">
                  <c:v>0.08</c:v>
                </c:pt>
                <c:pt idx="5">
                  <c:v>0.14000000000000001</c:v>
                </c:pt>
                <c:pt idx="6">
                  <c:v>0.15</c:v>
                </c:pt>
                <c:pt idx="7">
                  <c:v>0.21</c:v>
                </c:pt>
                <c:pt idx="8">
                  <c:v>0.22</c:v>
                </c:pt>
                <c:pt idx="9">
                  <c:v>0.24</c:v>
                </c:pt>
                <c:pt idx="10">
                  <c:v>0.25</c:v>
                </c:pt>
                <c:pt idx="11">
                  <c:v>0.28999999999999998</c:v>
                </c:pt>
                <c:pt idx="12">
                  <c:v>0.36</c:v>
                </c:pt>
                <c:pt idx="13">
                  <c:v>0.43</c:v>
                </c:pt>
                <c:pt idx="14">
                  <c:v>0.48</c:v>
                </c:pt>
                <c:pt idx="15">
                  <c:v>0.6</c:v>
                </c:pt>
                <c:pt idx="16">
                  <c:v>0.64</c:v>
                </c:pt>
              </c:numCache>
            </c:numRef>
          </c:val>
          <c:extLst>
            <c:ext xmlns:c16="http://schemas.microsoft.com/office/drawing/2014/chart" uri="{C3380CC4-5D6E-409C-BE32-E72D297353CC}">
              <c16:uniqueId val="{00000004-1216-4C92-8DC9-E57B2115D04C}"/>
            </c:ext>
          </c:extLst>
        </c:ser>
        <c:dLbls>
          <c:showLegendKey val="0"/>
          <c:showVal val="0"/>
          <c:showCatName val="0"/>
          <c:showSerName val="0"/>
          <c:showPercent val="0"/>
          <c:showBubbleSize val="0"/>
        </c:dLbls>
        <c:gapWidth val="80"/>
        <c:overlap val="-10"/>
        <c:axId val="1003516207"/>
        <c:axId val="1009763311"/>
      </c:barChart>
      <c:catAx>
        <c:axId val="1003516207"/>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09763311"/>
        <c:crosses val="autoZero"/>
        <c:auto val="1"/>
        <c:lblAlgn val="ctr"/>
        <c:lblOffset val="0"/>
        <c:noMultiLvlLbl val="0"/>
      </c:catAx>
      <c:valAx>
        <c:axId val="1009763311"/>
        <c:scaling>
          <c:orientation val="minMax"/>
          <c:max val="1"/>
          <c:min val="0"/>
        </c:scaling>
        <c:delete val="1"/>
        <c:axPos val="b"/>
        <c:numFmt formatCode="0%" sourceLinked="1"/>
        <c:majorTickMark val="out"/>
        <c:minorTickMark val="none"/>
        <c:tickLblPos val="nextTo"/>
        <c:crossAx val="1003516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062610472474014"/>
          <c:y val="0"/>
          <c:w val="0.59937389527525986"/>
          <c:h val="1"/>
        </c:manualLayout>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Sheet1!$A$2:$A$29</c:f>
              <c:strCache>
                <c:ptCount val="28"/>
                <c:pt idx="0">
                  <c:v>The length of the season was too long</c:v>
                </c:pt>
                <c:pt idx="1">
                  <c:v>Carrying around the equipment needed</c:v>
                </c:pt>
                <c:pt idx="2">
                  <c:v>The uniform I had to wear</c:v>
                </c:pt>
                <c:pt idx="3">
                  <c:v>I stopped playing due to COVID</c:v>
                </c:pt>
                <c:pt idx="4">
                  <c:v>Our team didn’t have a proper coach</c:v>
                </c:pt>
                <c:pt idx="5">
                  <c:v>Lack of referees or officials</c:v>
                </c:pt>
                <c:pt idx="6">
                  <c:v>The standard of the facilities inc. changing rooms</c:v>
                </c:pt>
                <c:pt idx="7">
                  <c:v>Doing the same things every week; getting boring</c:v>
                </c:pt>
                <c:pt idx="8">
                  <c:v>Lack of proper organisation</c:v>
                </c:pt>
                <c:pt idx="9">
                  <c:v>The pitch / playing surfaces we played on</c:v>
                </c:pt>
                <c:pt idx="10">
                  <c:v>Amount of time required for games / training</c:v>
                </c:pt>
                <c:pt idx="11">
                  <c:v>Lack of fairness or transparency</c:v>
                </c:pt>
                <c:pt idx="12">
                  <c:v>Didn’t get on with my team-mates</c:v>
                </c:pt>
                <c:pt idx="13">
                  <c:v>I was injured / worried about getting injured</c:v>
                </c:pt>
                <c:pt idx="14">
                  <c:v>Worrying I’d do something wrong / embarrassing</c:v>
                </c:pt>
                <c:pt idx="15">
                  <c:v>Didn’t feel like I was making progress </c:v>
                </c:pt>
                <c:pt idx="16">
                  <c:v>COVID caused too many disruptions</c:v>
                </c:pt>
                <c:pt idx="17">
                  <c:v>Got too competitive and not fun anymore</c:v>
                </c:pt>
                <c:pt idx="18">
                  <c:v>The time of day when games / training took place</c:v>
                </c:pt>
                <c:pt idx="19">
                  <c:v>Having to travel to games / training</c:v>
                </c:pt>
                <c:pt idx="20">
                  <c:v>Having to play outdoor sports in all weather </c:v>
                </c:pt>
                <c:pt idx="21">
                  <c:v>Feeling like I wasn’t good enough</c:v>
                </c:pt>
                <c:pt idx="22">
                  <c:v>Parents/whānau weren’t supportive / encouraging </c:v>
                </c:pt>
                <c:pt idx="23">
                  <c:v>The cost of taking part</c:v>
                </c:pt>
                <c:pt idx="24">
                  <c:v>Was playing multiple sports and had to drop some</c:v>
                </c:pt>
                <c:pt idx="25">
                  <c:v>My friends didn’t play or stopped playing</c:v>
                </c:pt>
                <c:pt idx="26">
                  <c:v>Needing to turn up to every game / training session</c:v>
                </c:pt>
                <c:pt idx="27">
                  <c:v>There was too much other stuff going on</c:v>
                </c:pt>
              </c:strCache>
            </c:strRef>
          </c:cat>
          <c:val>
            <c:numRef>
              <c:f>Sheet1!$B$2:$B$29</c:f>
              <c:numCache>
                <c:formatCode>0%</c:formatCode>
                <c:ptCount val="28"/>
                <c:pt idx="0">
                  <c:v>0.02</c:v>
                </c:pt>
                <c:pt idx="1">
                  <c:v>0.02</c:v>
                </c:pt>
                <c:pt idx="2">
                  <c:v>0.04</c:v>
                </c:pt>
                <c:pt idx="3">
                  <c:v>0.11</c:v>
                </c:pt>
                <c:pt idx="4">
                  <c:v>0.11</c:v>
                </c:pt>
                <c:pt idx="5">
                  <c:v>0.13</c:v>
                </c:pt>
                <c:pt idx="6">
                  <c:v>0.13</c:v>
                </c:pt>
                <c:pt idx="7">
                  <c:v>0.15</c:v>
                </c:pt>
                <c:pt idx="8">
                  <c:v>0.17</c:v>
                </c:pt>
                <c:pt idx="9">
                  <c:v>0.17</c:v>
                </c:pt>
                <c:pt idx="10">
                  <c:v>0.2</c:v>
                </c:pt>
                <c:pt idx="11">
                  <c:v>0.2</c:v>
                </c:pt>
                <c:pt idx="12">
                  <c:v>0.2</c:v>
                </c:pt>
                <c:pt idx="13">
                  <c:v>0.2</c:v>
                </c:pt>
                <c:pt idx="14">
                  <c:v>0.22</c:v>
                </c:pt>
                <c:pt idx="15">
                  <c:v>0.22</c:v>
                </c:pt>
                <c:pt idx="16">
                  <c:v>0.22</c:v>
                </c:pt>
                <c:pt idx="17">
                  <c:v>0.22</c:v>
                </c:pt>
                <c:pt idx="18">
                  <c:v>0.24</c:v>
                </c:pt>
                <c:pt idx="19">
                  <c:v>0.24</c:v>
                </c:pt>
                <c:pt idx="20">
                  <c:v>0.24</c:v>
                </c:pt>
                <c:pt idx="21">
                  <c:v>0.24</c:v>
                </c:pt>
                <c:pt idx="22">
                  <c:v>0.24</c:v>
                </c:pt>
                <c:pt idx="23">
                  <c:v>0.26</c:v>
                </c:pt>
                <c:pt idx="24">
                  <c:v>0.35</c:v>
                </c:pt>
                <c:pt idx="25">
                  <c:v>0.37</c:v>
                </c:pt>
                <c:pt idx="26">
                  <c:v>0.37</c:v>
                </c:pt>
                <c:pt idx="27">
                  <c:v>0.56999999999999995</c:v>
                </c:pt>
              </c:numCache>
            </c:numRef>
          </c:val>
          <c:extLst>
            <c:ext xmlns:c16="http://schemas.microsoft.com/office/drawing/2014/chart" uri="{C3380CC4-5D6E-409C-BE32-E72D297353CC}">
              <c16:uniqueId val="{00000000-D23B-4E7C-AC79-01C5F068059A}"/>
            </c:ext>
          </c:extLst>
        </c:ser>
        <c:dLbls>
          <c:showLegendKey val="0"/>
          <c:showVal val="0"/>
          <c:showCatName val="0"/>
          <c:showSerName val="0"/>
          <c:showPercent val="0"/>
          <c:showBubbleSize val="0"/>
        </c:dLbls>
        <c:gapWidth val="60"/>
        <c:overlap val="-10"/>
        <c:axId val="1003516207"/>
        <c:axId val="1009763311"/>
      </c:barChart>
      <c:catAx>
        <c:axId val="1003516207"/>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09763311"/>
        <c:crosses val="autoZero"/>
        <c:auto val="1"/>
        <c:lblAlgn val="ctr"/>
        <c:lblOffset val="0"/>
        <c:noMultiLvlLbl val="0"/>
      </c:catAx>
      <c:valAx>
        <c:axId val="1009763311"/>
        <c:scaling>
          <c:orientation val="minMax"/>
          <c:max val="1"/>
          <c:min val="0"/>
        </c:scaling>
        <c:delete val="1"/>
        <c:axPos val="b"/>
        <c:numFmt formatCode="0%" sourceLinked="1"/>
        <c:majorTickMark val="out"/>
        <c:minorTickMark val="none"/>
        <c:tickLblPos val="nextTo"/>
        <c:crossAx val="1003516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547643281411154"/>
          <c:y val="0"/>
          <c:w val="0.61452356718588841"/>
          <c:h val="1"/>
        </c:manualLayout>
      </c:layout>
      <c:barChart>
        <c:barDir val="bar"/>
        <c:grouping val="clustered"/>
        <c:varyColors val="0"/>
        <c:ser>
          <c:idx val="0"/>
          <c:order val="0"/>
          <c:tx>
            <c:strRef>
              <c:f>Sheet1!$B$1</c:f>
              <c:strCache>
                <c:ptCount val="1"/>
                <c:pt idx="0">
                  <c:v>Series 1</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Weekdays – before school</c:v>
                </c:pt>
                <c:pt idx="1">
                  <c:v>Weekdays – during lunchtime</c:v>
                </c:pt>
                <c:pt idx="2">
                  <c:v>Weekdays – soon after school</c:v>
                </c:pt>
                <c:pt idx="3">
                  <c:v>Weekdays – in the evening</c:v>
                </c:pt>
                <c:pt idx="4">
                  <c:v>Weekend – before 11am</c:v>
                </c:pt>
                <c:pt idx="5">
                  <c:v>Weekend – between 11am – 2pm</c:v>
                </c:pt>
                <c:pt idx="6">
                  <c:v>Weekend – between 2pm – 5pm</c:v>
                </c:pt>
                <c:pt idx="7">
                  <c:v>Weekend – after 5pm</c:v>
                </c:pt>
              </c:strCache>
            </c:strRef>
          </c:cat>
          <c:val>
            <c:numRef>
              <c:f>Sheet1!$B$2:$B$9</c:f>
              <c:numCache>
                <c:formatCode>0%</c:formatCode>
                <c:ptCount val="8"/>
                <c:pt idx="0">
                  <c:v>0.16</c:v>
                </c:pt>
                <c:pt idx="1">
                  <c:v>0.1</c:v>
                </c:pt>
                <c:pt idx="2">
                  <c:v>0.67</c:v>
                </c:pt>
                <c:pt idx="3">
                  <c:v>0.48</c:v>
                </c:pt>
                <c:pt idx="4">
                  <c:v>0.1</c:v>
                </c:pt>
                <c:pt idx="5">
                  <c:v>0.09</c:v>
                </c:pt>
                <c:pt idx="6">
                  <c:v>0.1</c:v>
                </c:pt>
                <c:pt idx="7">
                  <c:v>0.05</c:v>
                </c:pt>
              </c:numCache>
            </c:numRef>
          </c:val>
          <c:extLst>
            <c:ext xmlns:c16="http://schemas.microsoft.com/office/drawing/2014/chart" uri="{C3380CC4-5D6E-409C-BE32-E72D297353CC}">
              <c16:uniqueId val="{00000004-39E3-4E0C-95DE-EE9C858FF921}"/>
            </c:ext>
          </c:extLst>
        </c:ser>
        <c:dLbls>
          <c:showLegendKey val="0"/>
          <c:showVal val="0"/>
          <c:showCatName val="0"/>
          <c:showSerName val="0"/>
          <c:showPercent val="0"/>
          <c:showBubbleSize val="0"/>
        </c:dLbls>
        <c:gapWidth val="60"/>
        <c:overlap val="-10"/>
        <c:axId val="1003516207"/>
        <c:axId val="1009763311"/>
      </c:barChart>
      <c:catAx>
        <c:axId val="10035162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09763311"/>
        <c:crosses val="autoZero"/>
        <c:auto val="1"/>
        <c:lblAlgn val="ctr"/>
        <c:lblOffset val="0"/>
        <c:noMultiLvlLbl val="0"/>
      </c:catAx>
      <c:valAx>
        <c:axId val="1009763311"/>
        <c:scaling>
          <c:orientation val="minMax"/>
          <c:max val="1"/>
          <c:min val="0"/>
        </c:scaling>
        <c:delete val="1"/>
        <c:axPos val="t"/>
        <c:numFmt formatCode="0%" sourceLinked="1"/>
        <c:majorTickMark val="out"/>
        <c:minorTickMark val="none"/>
        <c:tickLblPos val="nextTo"/>
        <c:crossAx val="1003516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248163494032073"/>
          <c:y val="0"/>
          <c:w val="0.48751836505967922"/>
          <c:h val="1"/>
        </c:manualLayout>
      </c:layout>
      <c:barChart>
        <c:barDir val="bar"/>
        <c:grouping val="clustered"/>
        <c:varyColors val="0"/>
        <c:ser>
          <c:idx val="0"/>
          <c:order val="0"/>
          <c:tx>
            <c:strRef>
              <c:f>Sheet1!$B$1</c:f>
              <c:strCache>
                <c:ptCount val="1"/>
                <c:pt idx="0">
                  <c:v>Series 1</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Shorter season lengths</c:v>
                </c:pt>
                <c:pt idx="1">
                  <c:v>Shorter pre-season length 
(lead-in time prior to the season starting)</c:v>
                </c:pt>
                <c:pt idx="2">
                  <c:v>More flexible teams - so you don’t have to commit to being at every training session / game</c:v>
                </c:pt>
                <c:pt idx="3">
                  <c:v>No overlap between the winter and summer sport seasons</c:v>
                </c:pt>
                <c:pt idx="4">
                  <c:v>Increased opportunities for young people to feed into decision making / provide feedback</c:v>
                </c:pt>
                <c:pt idx="5">
                  <c:v>More social leagues, where there is more emphasis on taking part / fun rather than winning</c:v>
                </c:pt>
                <c:pt idx="6">
                  <c:v>Increasing the number of people that can make it into development squads so more receive these opportunities</c:v>
                </c:pt>
                <c:pt idx="7">
                  <c:v>Less bad behaviour by adult supporters</c:v>
                </c:pt>
                <c:pt idx="8">
                  <c:v>Make it easier to play for club AND school</c:v>
                </c:pt>
              </c:strCache>
            </c:strRef>
          </c:cat>
          <c:val>
            <c:numRef>
              <c:f>Sheet1!$B$2:$B$10</c:f>
              <c:numCache>
                <c:formatCode>0%</c:formatCode>
                <c:ptCount val="9"/>
                <c:pt idx="0">
                  <c:v>0.16</c:v>
                </c:pt>
                <c:pt idx="1">
                  <c:v>0.22</c:v>
                </c:pt>
                <c:pt idx="2">
                  <c:v>0.37</c:v>
                </c:pt>
                <c:pt idx="3">
                  <c:v>0.43</c:v>
                </c:pt>
                <c:pt idx="4">
                  <c:v>0.49</c:v>
                </c:pt>
                <c:pt idx="5">
                  <c:v>0.53</c:v>
                </c:pt>
                <c:pt idx="6">
                  <c:v>0.57999999999999996</c:v>
                </c:pt>
                <c:pt idx="7">
                  <c:v>0.57999999999999996</c:v>
                </c:pt>
                <c:pt idx="8">
                  <c:v>0.69</c:v>
                </c:pt>
              </c:numCache>
            </c:numRef>
          </c:val>
          <c:extLst>
            <c:ext xmlns:c16="http://schemas.microsoft.com/office/drawing/2014/chart" uri="{C3380CC4-5D6E-409C-BE32-E72D297353CC}">
              <c16:uniqueId val="{00000000-4E7B-4B4E-B427-9D6A45D75447}"/>
            </c:ext>
          </c:extLst>
        </c:ser>
        <c:dLbls>
          <c:showLegendKey val="0"/>
          <c:showVal val="0"/>
          <c:showCatName val="0"/>
          <c:showSerName val="0"/>
          <c:showPercent val="0"/>
          <c:showBubbleSize val="0"/>
        </c:dLbls>
        <c:gapWidth val="60"/>
        <c:overlap val="-10"/>
        <c:axId val="1003516207"/>
        <c:axId val="1009763311"/>
      </c:barChart>
      <c:catAx>
        <c:axId val="1003516207"/>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09763311"/>
        <c:crosses val="autoZero"/>
        <c:auto val="1"/>
        <c:lblAlgn val="ctr"/>
        <c:lblOffset val="100"/>
        <c:noMultiLvlLbl val="0"/>
      </c:catAx>
      <c:valAx>
        <c:axId val="1009763311"/>
        <c:scaling>
          <c:orientation val="minMax"/>
          <c:max val="1"/>
          <c:min val="0"/>
        </c:scaling>
        <c:delete val="1"/>
        <c:axPos val="b"/>
        <c:numFmt formatCode="0%" sourceLinked="1"/>
        <c:majorTickMark val="out"/>
        <c:minorTickMark val="none"/>
        <c:tickLblPos val="nextTo"/>
        <c:crossAx val="1003516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510069743683452"/>
          <c:y val="0"/>
          <c:w val="0.53786404644081021"/>
          <c:h val="0.9982687968228179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A347-4F37-B136-9161A9393B17}"/>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A347-4F37-B136-9161A9393B17}"/>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It’s fun</c:v>
                </c:pt>
                <c:pt idx="1">
                  <c:v>I’m good at it</c:v>
                </c:pt>
                <c:pt idx="2">
                  <c:v>My friends play or I like my team-mates</c:v>
                </c:pt>
                <c:pt idx="3">
                  <c:v>I get to progress/develop</c:v>
                </c:pt>
                <c:pt idx="4">
                  <c:v>My coach is great, motivating</c:v>
                </c:pt>
                <c:pt idx="5">
                  <c:v>My parents/whānau support / encourage me </c:v>
                </c:pt>
                <c:pt idx="6">
                  <c:v>I can win/achieve something</c:v>
                </c:pt>
                <c:pt idx="7">
                  <c:v>It’s easy to get to training/games</c:v>
                </c:pt>
                <c:pt idx="8">
                  <c:v>Training/games are at a good time for me</c:v>
                </c:pt>
                <c:pt idx="9">
                  <c:v>My parents/whānau want me to play</c:v>
                </c:pt>
                <c:pt idx="10">
                  <c:v>It’s well organised, has referees</c:v>
                </c:pt>
                <c:pt idx="11">
                  <c:v>There’s less pressure to do well</c:v>
                </c:pt>
                <c:pt idx="12">
                  <c:v>The team and team-selection are fair</c:v>
                </c:pt>
                <c:pt idx="13">
                  <c:v>I like the uniform</c:v>
                </c:pt>
                <c:pt idx="14">
                  <c:v>It’s cheap to take part</c:v>
                </c:pt>
                <c:pt idx="15">
                  <c:v>Other </c:v>
                </c:pt>
                <c:pt idx="16">
                  <c:v>Don’t know</c:v>
                </c:pt>
              </c:strCache>
            </c:strRef>
          </c:cat>
          <c:val>
            <c:numRef>
              <c:f>Sheet1!$B$2:$B$18</c:f>
              <c:numCache>
                <c:formatCode>0%</c:formatCode>
                <c:ptCount val="17"/>
                <c:pt idx="0">
                  <c:v>0.81</c:v>
                </c:pt>
                <c:pt idx="1">
                  <c:v>0.55000000000000004</c:v>
                </c:pt>
                <c:pt idx="2">
                  <c:v>0.44</c:v>
                </c:pt>
                <c:pt idx="3">
                  <c:v>0.4</c:v>
                </c:pt>
                <c:pt idx="4">
                  <c:v>0.36</c:v>
                </c:pt>
                <c:pt idx="5">
                  <c:v>0.28999999999999998</c:v>
                </c:pt>
                <c:pt idx="6">
                  <c:v>0.26</c:v>
                </c:pt>
                <c:pt idx="7">
                  <c:v>0.25</c:v>
                </c:pt>
                <c:pt idx="8">
                  <c:v>0.25</c:v>
                </c:pt>
                <c:pt idx="9">
                  <c:v>0.19</c:v>
                </c:pt>
                <c:pt idx="10">
                  <c:v>0.18</c:v>
                </c:pt>
                <c:pt idx="11">
                  <c:v>0.14000000000000001</c:v>
                </c:pt>
                <c:pt idx="12">
                  <c:v>0.14000000000000001</c:v>
                </c:pt>
                <c:pt idx="13">
                  <c:v>0.11</c:v>
                </c:pt>
                <c:pt idx="14">
                  <c:v>0.05</c:v>
                </c:pt>
                <c:pt idx="15" formatCode="General">
                  <c:v>0</c:v>
                </c:pt>
                <c:pt idx="16" formatCode="General">
                  <c:v>0</c:v>
                </c:pt>
              </c:numCache>
            </c:numRef>
          </c:val>
          <c:extLst>
            <c:ext xmlns:c16="http://schemas.microsoft.com/office/drawing/2014/chart" uri="{C3380CC4-5D6E-409C-BE32-E72D297353CC}">
              <c16:uniqueId val="{00000004-1216-4C92-8DC9-E57B2115D04C}"/>
            </c:ext>
          </c:extLst>
        </c:ser>
        <c:dLbls>
          <c:showLegendKey val="0"/>
          <c:showVal val="0"/>
          <c:showCatName val="0"/>
          <c:showSerName val="0"/>
          <c:showPercent val="0"/>
          <c:showBubbleSize val="0"/>
        </c:dLbls>
        <c:gapWidth val="80"/>
        <c:overlap val="-10"/>
        <c:axId val="1003516207"/>
        <c:axId val="1009763311"/>
      </c:barChart>
      <c:catAx>
        <c:axId val="1003516207"/>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009763311"/>
        <c:crosses val="autoZero"/>
        <c:auto val="1"/>
        <c:lblAlgn val="ctr"/>
        <c:lblOffset val="0"/>
        <c:noMultiLvlLbl val="0"/>
      </c:catAx>
      <c:valAx>
        <c:axId val="1009763311"/>
        <c:scaling>
          <c:orientation val="minMax"/>
          <c:max val="1"/>
          <c:min val="0"/>
        </c:scaling>
        <c:delete val="1"/>
        <c:axPos val="t"/>
        <c:numFmt formatCode="0%" sourceLinked="1"/>
        <c:majorTickMark val="out"/>
        <c:minorTickMark val="none"/>
        <c:tickLblPos val="nextTo"/>
        <c:crossAx val="1003516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062610472474014"/>
          <c:y val="0"/>
          <c:w val="0.59937389527525986"/>
          <c:h val="1"/>
        </c:manualLayout>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Sheet1!$A$2:$A$29</c:f>
              <c:strCache>
                <c:ptCount val="28"/>
                <c:pt idx="0">
                  <c:v>The length of the season was too long</c:v>
                </c:pt>
                <c:pt idx="1">
                  <c:v>The uniform I had to wear</c:v>
                </c:pt>
                <c:pt idx="2">
                  <c:v>Having to play outdoor sports in all weather conditions</c:v>
                </c:pt>
                <c:pt idx="3">
                  <c:v>Parents/whānau weren’t supportive / encouraging</c:v>
                </c:pt>
                <c:pt idx="4">
                  <c:v>Lack of referees or officials</c:v>
                </c:pt>
                <c:pt idx="5">
                  <c:v>A lack of fairness or transparency</c:v>
                </c:pt>
                <c:pt idx="6">
                  <c:v>Didn’t get on with my team-mates</c:v>
                </c:pt>
                <c:pt idx="7">
                  <c:v>Our team didn’t have a proper coach</c:v>
                </c:pt>
                <c:pt idx="8">
                  <c:v>I was injured / worried about getting injured</c:v>
                </c:pt>
                <c:pt idx="9">
                  <c:v>The standard of the facilities inc. changing rooms</c:v>
                </c:pt>
                <c:pt idx="10">
                  <c:v>The pitch / playing surfaces we played on</c:v>
                </c:pt>
                <c:pt idx="11">
                  <c:v>The cost of taking part </c:v>
                </c:pt>
                <c:pt idx="12">
                  <c:v>The time of day when games / training took place</c:v>
                </c:pt>
                <c:pt idx="13">
                  <c:v>Having to travel to games / training</c:v>
                </c:pt>
                <c:pt idx="14">
                  <c:v>Carrying around the equipment needed</c:v>
                </c:pt>
                <c:pt idx="15">
                  <c:v>Worrying that I’d do something wrong / embarrassing</c:v>
                </c:pt>
                <c:pt idx="16">
                  <c:v>Doing the same things every week; it was getting boring</c:v>
                </c:pt>
                <c:pt idx="17">
                  <c:v>Lack of proper organisation</c:v>
                </c:pt>
                <c:pt idx="18">
                  <c:v>I stopped playing due to COVID</c:v>
                </c:pt>
                <c:pt idx="19">
                  <c:v>Amount of time required for games / training</c:v>
                </c:pt>
                <c:pt idx="20">
                  <c:v>Got too competitive and not fun anymore</c:v>
                </c:pt>
                <c:pt idx="21">
                  <c:v>COVID caused too many disruptions</c:v>
                </c:pt>
                <c:pt idx="22">
                  <c:v>Needing to turn up to every game / training session</c:v>
                </c:pt>
                <c:pt idx="23">
                  <c:v>Didn’t feel like I was making progress </c:v>
                </c:pt>
                <c:pt idx="24">
                  <c:v>Feeling like I wasn’t good enough</c:v>
                </c:pt>
                <c:pt idx="25">
                  <c:v>My friends didn’t play or stopped playing</c:v>
                </c:pt>
                <c:pt idx="26">
                  <c:v>Was playing multiple sports and so had to drop some</c:v>
                </c:pt>
                <c:pt idx="27">
                  <c:v>There was too much other stuff going on</c:v>
                </c:pt>
              </c:strCache>
            </c:strRef>
          </c:cat>
          <c:val>
            <c:numRef>
              <c:f>Sheet1!$B$2:$B$29</c:f>
              <c:numCache>
                <c:formatCode>0%</c:formatCode>
                <c:ptCount val="28"/>
                <c:pt idx="0">
                  <c:v>0.03</c:v>
                </c:pt>
                <c:pt idx="1">
                  <c:v>0.03</c:v>
                </c:pt>
                <c:pt idx="2">
                  <c:v>0.03</c:v>
                </c:pt>
                <c:pt idx="3">
                  <c:v>0.03</c:v>
                </c:pt>
                <c:pt idx="4">
                  <c:v>7.0000000000000007E-2</c:v>
                </c:pt>
                <c:pt idx="5">
                  <c:v>7.0000000000000007E-2</c:v>
                </c:pt>
                <c:pt idx="6">
                  <c:v>7.0000000000000007E-2</c:v>
                </c:pt>
                <c:pt idx="7">
                  <c:v>7.0000000000000007E-2</c:v>
                </c:pt>
                <c:pt idx="8">
                  <c:v>7.0000000000000007E-2</c:v>
                </c:pt>
                <c:pt idx="9">
                  <c:v>7.0000000000000007E-2</c:v>
                </c:pt>
                <c:pt idx="10">
                  <c:v>7.0000000000000007E-2</c:v>
                </c:pt>
                <c:pt idx="11">
                  <c:v>0.1</c:v>
                </c:pt>
                <c:pt idx="12">
                  <c:v>0.1</c:v>
                </c:pt>
                <c:pt idx="13">
                  <c:v>0.1</c:v>
                </c:pt>
                <c:pt idx="14">
                  <c:v>0.1</c:v>
                </c:pt>
                <c:pt idx="15">
                  <c:v>0.1</c:v>
                </c:pt>
                <c:pt idx="16">
                  <c:v>0.1</c:v>
                </c:pt>
                <c:pt idx="17">
                  <c:v>0.13</c:v>
                </c:pt>
                <c:pt idx="18">
                  <c:v>0.13</c:v>
                </c:pt>
                <c:pt idx="19">
                  <c:v>0.17</c:v>
                </c:pt>
                <c:pt idx="20">
                  <c:v>0.17</c:v>
                </c:pt>
                <c:pt idx="21">
                  <c:v>0.2</c:v>
                </c:pt>
                <c:pt idx="22">
                  <c:v>0.2</c:v>
                </c:pt>
                <c:pt idx="23">
                  <c:v>0.27</c:v>
                </c:pt>
                <c:pt idx="24">
                  <c:v>0.3</c:v>
                </c:pt>
                <c:pt idx="25">
                  <c:v>0.33</c:v>
                </c:pt>
                <c:pt idx="26">
                  <c:v>0.33</c:v>
                </c:pt>
                <c:pt idx="27">
                  <c:v>0.6</c:v>
                </c:pt>
              </c:numCache>
            </c:numRef>
          </c:val>
          <c:extLst>
            <c:ext xmlns:c16="http://schemas.microsoft.com/office/drawing/2014/chart" uri="{C3380CC4-5D6E-409C-BE32-E72D297353CC}">
              <c16:uniqueId val="{00000000-D23B-4E7C-AC79-01C5F068059A}"/>
            </c:ext>
          </c:extLst>
        </c:ser>
        <c:dLbls>
          <c:showLegendKey val="0"/>
          <c:showVal val="0"/>
          <c:showCatName val="0"/>
          <c:showSerName val="0"/>
          <c:showPercent val="0"/>
          <c:showBubbleSize val="0"/>
        </c:dLbls>
        <c:gapWidth val="60"/>
        <c:overlap val="-10"/>
        <c:axId val="1003516207"/>
        <c:axId val="1009763311"/>
      </c:barChart>
      <c:catAx>
        <c:axId val="1003516207"/>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09763311"/>
        <c:crosses val="autoZero"/>
        <c:auto val="1"/>
        <c:lblAlgn val="ctr"/>
        <c:lblOffset val="0"/>
        <c:noMultiLvlLbl val="0"/>
      </c:catAx>
      <c:valAx>
        <c:axId val="1009763311"/>
        <c:scaling>
          <c:orientation val="minMax"/>
          <c:max val="1"/>
          <c:min val="0"/>
        </c:scaling>
        <c:delete val="1"/>
        <c:axPos val="b"/>
        <c:numFmt formatCode="0%" sourceLinked="1"/>
        <c:majorTickMark val="out"/>
        <c:minorTickMark val="none"/>
        <c:tickLblPos val="nextTo"/>
        <c:crossAx val="1003516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547643281411154"/>
          <c:y val="0"/>
          <c:w val="0.61452356718588841"/>
          <c:h val="1"/>
        </c:manualLayout>
      </c:layout>
      <c:barChart>
        <c:barDir val="bar"/>
        <c:grouping val="clustered"/>
        <c:varyColors val="0"/>
        <c:ser>
          <c:idx val="0"/>
          <c:order val="0"/>
          <c:tx>
            <c:strRef>
              <c:f>Sheet1!$B$1</c:f>
              <c:strCache>
                <c:ptCount val="1"/>
                <c:pt idx="0">
                  <c:v>Series 1</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Weekdays – before school</c:v>
                </c:pt>
                <c:pt idx="1">
                  <c:v>Weekdays – during lunchtime</c:v>
                </c:pt>
                <c:pt idx="2">
                  <c:v>Weekdays – soon after school</c:v>
                </c:pt>
                <c:pt idx="3">
                  <c:v>Weekdays – in the evening</c:v>
                </c:pt>
                <c:pt idx="4">
                  <c:v>Weekend – before 11am</c:v>
                </c:pt>
                <c:pt idx="5">
                  <c:v>Weekend – between 11am – 2pm</c:v>
                </c:pt>
                <c:pt idx="6">
                  <c:v>Weekend – between 2pm – 5pm</c:v>
                </c:pt>
                <c:pt idx="7">
                  <c:v>Weekend – after 5pm</c:v>
                </c:pt>
              </c:strCache>
            </c:strRef>
          </c:cat>
          <c:val>
            <c:numRef>
              <c:f>Sheet1!$B$2:$B$9</c:f>
              <c:numCache>
                <c:formatCode>0%</c:formatCode>
                <c:ptCount val="8"/>
                <c:pt idx="0">
                  <c:v>0.23</c:v>
                </c:pt>
                <c:pt idx="1">
                  <c:v>0.1</c:v>
                </c:pt>
                <c:pt idx="2">
                  <c:v>0.69</c:v>
                </c:pt>
                <c:pt idx="3">
                  <c:v>0.3</c:v>
                </c:pt>
                <c:pt idx="4">
                  <c:v>0.14000000000000001</c:v>
                </c:pt>
                <c:pt idx="5">
                  <c:v>0.19</c:v>
                </c:pt>
                <c:pt idx="6">
                  <c:v>0.17</c:v>
                </c:pt>
                <c:pt idx="7">
                  <c:v>0.09</c:v>
                </c:pt>
              </c:numCache>
            </c:numRef>
          </c:val>
          <c:extLst>
            <c:ext xmlns:c16="http://schemas.microsoft.com/office/drawing/2014/chart" uri="{C3380CC4-5D6E-409C-BE32-E72D297353CC}">
              <c16:uniqueId val="{00000004-39E3-4E0C-95DE-EE9C858FF921}"/>
            </c:ext>
          </c:extLst>
        </c:ser>
        <c:dLbls>
          <c:showLegendKey val="0"/>
          <c:showVal val="0"/>
          <c:showCatName val="0"/>
          <c:showSerName val="0"/>
          <c:showPercent val="0"/>
          <c:showBubbleSize val="0"/>
        </c:dLbls>
        <c:gapWidth val="60"/>
        <c:overlap val="-10"/>
        <c:axId val="1003516207"/>
        <c:axId val="1009763311"/>
      </c:barChart>
      <c:catAx>
        <c:axId val="10035162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09763311"/>
        <c:crosses val="autoZero"/>
        <c:auto val="1"/>
        <c:lblAlgn val="ctr"/>
        <c:lblOffset val="0"/>
        <c:noMultiLvlLbl val="0"/>
      </c:catAx>
      <c:valAx>
        <c:axId val="1009763311"/>
        <c:scaling>
          <c:orientation val="minMax"/>
          <c:max val="1"/>
          <c:min val="0"/>
        </c:scaling>
        <c:delete val="1"/>
        <c:axPos val="t"/>
        <c:numFmt formatCode="0%" sourceLinked="1"/>
        <c:majorTickMark val="out"/>
        <c:minorTickMark val="none"/>
        <c:tickLblPos val="nextTo"/>
        <c:crossAx val="1003516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248163494032073"/>
          <c:y val="0"/>
          <c:w val="0.48751836505967922"/>
          <c:h val="1"/>
        </c:manualLayout>
      </c:layout>
      <c:barChart>
        <c:barDir val="bar"/>
        <c:grouping val="clustered"/>
        <c:varyColors val="0"/>
        <c:ser>
          <c:idx val="0"/>
          <c:order val="0"/>
          <c:tx>
            <c:strRef>
              <c:f>Sheet1!$B$1</c:f>
              <c:strCache>
                <c:ptCount val="1"/>
                <c:pt idx="0">
                  <c:v>Series 1</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Make it easier to play for club AND school</c:v>
                </c:pt>
                <c:pt idx="1">
                  <c:v>Increasing the number of people that can make it into development squads so that more young people receive these opportunities.</c:v>
                </c:pt>
                <c:pt idx="2">
                  <c:v>Less bad behaviour by adult supporters</c:v>
                </c:pt>
                <c:pt idx="3">
                  <c:v>Increased opportunities for young people to feed into decision making / provide feedback</c:v>
                </c:pt>
                <c:pt idx="4">
                  <c:v>More social leagues, where there is more emphasis on taking part and having fun rather than winning</c:v>
                </c:pt>
                <c:pt idx="5">
                  <c:v>No overlap between the winter and summer sport seasons</c:v>
                </c:pt>
                <c:pt idx="6">
                  <c:v>More flexible teams - so you don’t have to commit to being at every training session or playing every game</c:v>
                </c:pt>
                <c:pt idx="7">
                  <c:v>Shorter pre-season length (lead-in time prior to the season starting)</c:v>
                </c:pt>
                <c:pt idx="8">
                  <c:v>Shorter season lengths</c:v>
                </c:pt>
              </c:strCache>
            </c:strRef>
          </c:cat>
          <c:val>
            <c:numRef>
              <c:f>Sheet1!$B$2:$B$10</c:f>
              <c:numCache>
                <c:formatCode>0%</c:formatCode>
                <c:ptCount val="9"/>
                <c:pt idx="0">
                  <c:v>0.66</c:v>
                </c:pt>
                <c:pt idx="1">
                  <c:v>0.6</c:v>
                </c:pt>
                <c:pt idx="2">
                  <c:v>0.57999999999999996</c:v>
                </c:pt>
                <c:pt idx="3">
                  <c:v>0.53</c:v>
                </c:pt>
                <c:pt idx="4">
                  <c:v>0.48</c:v>
                </c:pt>
                <c:pt idx="5">
                  <c:v>0.43</c:v>
                </c:pt>
                <c:pt idx="6">
                  <c:v>0.4</c:v>
                </c:pt>
                <c:pt idx="7">
                  <c:v>0.23</c:v>
                </c:pt>
                <c:pt idx="8">
                  <c:v>0.18</c:v>
                </c:pt>
              </c:numCache>
            </c:numRef>
          </c:val>
          <c:extLst>
            <c:ext xmlns:c16="http://schemas.microsoft.com/office/drawing/2014/chart" uri="{C3380CC4-5D6E-409C-BE32-E72D297353CC}">
              <c16:uniqueId val="{00000000-4E7B-4B4E-B427-9D6A45D75447}"/>
            </c:ext>
          </c:extLst>
        </c:ser>
        <c:dLbls>
          <c:showLegendKey val="0"/>
          <c:showVal val="0"/>
          <c:showCatName val="0"/>
          <c:showSerName val="0"/>
          <c:showPercent val="0"/>
          <c:showBubbleSize val="0"/>
        </c:dLbls>
        <c:gapWidth val="60"/>
        <c:overlap val="-10"/>
        <c:axId val="1003516207"/>
        <c:axId val="1009763311"/>
      </c:barChart>
      <c:catAx>
        <c:axId val="1003516207"/>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09763311"/>
        <c:crosses val="autoZero"/>
        <c:auto val="1"/>
        <c:lblAlgn val="ctr"/>
        <c:lblOffset val="100"/>
        <c:noMultiLvlLbl val="0"/>
      </c:catAx>
      <c:valAx>
        <c:axId val="1009763311"/>
        <c:scaling>
          <c:orientation val="minMax"/>
          <c:max val="1"/>
          <c:min val="0"/>
        </c:scaling>
        <c:delete val="1"/>
        <c:axPos val="t"/>
        <c:numFmt formatCode="0%" sourceLinked="1"/>
        <c:majorTickMark val="out"/>
        <c:minorTickMark val="none"/>
        <c:tickLblPos val="nextTo"/>
        <c:crossAx val="1003516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07548109864653"/>
          <c:y val="0"/>
          <c:w val="0.76802080756029956"/>
          <c:h val="1"/>
        </c:manualLayout>
      </c:layout>
      <c:barChart>
        <c:barDir val="col"/>
        <c:grouping val="clustered"/>
        <c:varyColors val="0"/>
        <c:ser>
          <c:idx val="0"/>
          <c:order val="0"/>
          <c:tx>
            <c:strRef>
              <c:f>Sheet1!$B$1</c:f>
              <c:strCache>
                <c:ptCount val="1"/>
                <c:pt idx="0">
                  <c:v>Series 1</c:v>
                </c:pt>
              </c:strCache>
            </c:strRef>
          </c:tx>
          <c:spPr>
            <a:solidFill>
              <a:srgbClr val="ECBB0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The cost of taking part </c:v>
                </c:pt>
                <c:pt idx="1">
                  <c:v>Worrying that I’d do something wrong / embarrassing</c:v>
                </c:pt>
                <c:pt idx="2">
                  <c:v>There was too much other stuff going on</c:v>
                </c:pt>
                <c:pt idx="3">
                  <c:v>Got too competitive and not fun anymore</c:v>
                </c:pt>
              </c:strCache>
            </c:strRef>
          </c:cat>
          <c:val>
            <c:numRef>
              <c:f>Sheet1!$B$2:$B$6</c:f>
              <c:numCache>
                <c:formatCode>0%</c:formatCode>
                <c:ptCount val="5"/>
                <c:pt idx="0">
                  <c:v>0.35</c:v>
                </c:pt>
                <c:pt idx="1">
                  <c:v>0.35</c:v>
                </c:pt>
                <c:pt idx="2">
                  <c:v>0.35</c:v>
                </c:pt>
                <c:pt idx="3">
                  <c:v>0.35</c:v>
                </c:pt>
              </c:numCache>
            </c:numRef>
          </c:val>
          <c:extLst>
            <c:ext xmlns:c16="http://schemas.microsoft.com/office/drawing/2014/chart" uri="{C3380CC4-5D6E-409C-BE32-E72D297353CC}">
              <c16:uniqueId val="{00000000-84D0-4A88-9AA3-6653D5D54A20}"/>
            </c:ext>
          </c:extLst>
        </c:ser>
        <c:dLbls>
          <c:showLegendKey val="0"/>
          <c:showVal val="0"/>
          <c:showCatName val="0"/>
          <c:showSerName val="0"/>
          <c:showPercent val="0"/>
          <c:showBubbleSize val="0"/>
        </c:dLbls>
        <c:gapWidth val="60"/>
        <c:axId val="1003516207"/>
        <c:axId val="1009763311"/>
      </c:barChart>
      <c:catAx>
        <c:axId val="1003516207"/>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009763311"/>
        <c:crosses val="autoZero"/>
        <c:auto val="1"/>
        <c:lblAlgn val="ctr"/>
        <c:lblOffset val="0"/>
        <c:noMultiLvlLbl val="0"/>
      </c:catAx>
      <c:valAx>
        <c:axId val="1009763311"/>
        <c:scaling>
          <c:orientation val="minMax"/>
          <c:max val="1.2"/>
          <c:min val="0"/>
        </c:scaling>
        <c:delete val="1"/>
        <c:axPos val="l"/>
        <c:numFmt formatCode="0%" sourceLinked="1"/>
        <c:majorTickMark val="out"/>
        <c:minorTickMark val="none"/>
        <c:tickLblPos val="nextTo"/>
        <c:crossAx val="1003516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159901664016153"/>
          <c:y val="0"/>
          <c:w val="0.5097030452191027"/>
          <c:h val="0.9982687968228179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A347-4F37-B136-9161A9393B17}"/>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A347-4F37-B136-9161A9393B17}"/>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It’s fun</c:v>
                </c:pt>
                <c:pt idx="1">
                  <c:v>My friends play or I like my team-mates</c:v>
                </c:pt>
                <c:pt idx="2">
                  <c:v>I’m good at it</c:v>
                </c:pt>
                <c:pt idx="3">
                  <c:v>I get to progress/develop</c:v>
                </c:pt>
                <c:pt idx="4">
                  <c:v>I can win/achieve something</c:v>
                </c:pt>
                <c:pt idx="5">
                  <c:v>My coach is great, motivating</c:v>
                </c:pt>
                <c:pt idx="6">
                  <c:v>My parents/whānau support / encourage me </c:v>
                </c:pt>
                <c:pt idx="7">
                  <c:v>My parents/whānau want me to play</c:v>
                </c:pt>
                <c:pt idx="8">
                  <c:v>Training/games are at a good time for me</c:v>
                </c:pt>
                <c:pt idx="9">
                  <c:v>It’s well organised, has referees</c:v>
                </c:pt>
                <c:pt idx="10">
                  <c:v>The team and team-selection are fair</c:v>
                </c:pt>
                <c:pt idx="11">
                  <c:v>It’s cheap to take part</c:v>
                </c:pt>
                <c:pt idx="12">
                  <c:v>It’s easy to get to training/games</c:v>
                </c:pt>
                <c:pt idx="13">
                  <c:v>There’s less pressure to do well</c:v>
                </c:pt>
                <c:pt idx="14">
                  <c:v>I like the uniform</c:v>
                </c:pt>
                <c:pt idx="15">
                  <c:v>Other </c:v>
                </c:pt>
                <c:pt idx="16">
                  <c:v>Don’t know</c:v>
                </c:pt>
              </c:strCache>
            </c:strRef>
          </c:cat>
          <c:val>
            <c:numRef>
              <c:f>Sheet1!$B$2:$B$18</c:f>
              <c:numCache>
                <c:formatCode>0%</c:formatCode>
                <c:ptCount val="17"/>
                <c:pt idx="0">
                  <c:v>0.67</c:v>
                </c:pt>
                <c:pt idx="1">
                  <c:v>0.6</c:v>
                </c:pt>
                <c:pt idx="2">
                  <c:v>0.44</c:v>
                </c:pt>
                <c:pt idx="3">
                  <c:v>0.4</c:v>
                </c:pt>
                <c:pt idx="4">
                  <c:v>0.3</c:v>
                </c:pt>
                <c:pt idx="5">
                  <c:v>0.28999999999999998</c:v>
                </c:pt>
                <c:pt idx="6">
                  <c:v>0.27</c:v>
                </c:pt>
                <c:pt idx="7">
                  <c:v>0.21</c:v>
                </c:pt>
                <c:pt idx="8">
                  <c:v>0.21</c:v>
                </c:pt>
                <c:pt idx="9">
                  <c:v>0.16</c:v>
                </c:pt>
                <c:pt idx="10">
                  <c:v>0.14000000000000001</c:v>
                </c:pt>
                <c:pt idx="11">
                  <c:v>0.13</c:v>
                </c:pt>
                <c:pt idx="12">
                  <c:v>0.11</c:v>
                </c:pt>
                <c:pt idx="13">
                  <c:v>0.1</c:v>
                </c:pt>
                <c:pt idx="14">
                  <c:v>0.02</c:v>
                </c:pt>
                <c:pt idx="15" formatCode="General">
                  <c:v>0</c:v>
                </c:pt>
                <c:pt idx="16" formatCode="General">
                  <c:v>0</c:v>
                </c:pt>
              </c:numCache>
            </c:numRef>
          </c:val>
          <c:extLst>
            <c:ext xmlns:c16="http://schemas.microsoft.com/office/drawing/2014/chart" uri="{C3380CC4-5D6E-409C-BE32-E72D297353CC}">
              <c16:uniqueId val="{00000004-1216-4C92-8DC9-E57B2115D04C}"/>
            </c:ext>
          </c:extLst>
        </c:ser>
        <c:dLbls>
          <c:showLegendKey val="0"/>
          <c:showVal val="0"/>
          <c:showCatName val="0"/>
          <c:showSerName val="0"/>
          <c:showPercent val="0"/>
          <c:showBubbleSize val="0"/>
        </c:dLbls>
        <c:gapWidth val="80"/>
        <c:overlap val="-10"/>
        <c:axId val="1003516207"/>
        <c:axId val="1009763311"/>
      </c:barChart>
      <c:catAx>
        <c:axId val="1003516207"/>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009763311"/>
        <c:crosses val="autoZero"/>
        <c:auto val="1"/>
        <c:lblAlgn val="ctr"/>
        <c:lblOffset val="0"/>
        <c:noMultiLvlLbl val="0"/>
      </c:catAx>
      <c:valAx>
        <c:axId val="1009763311"/>
        <c:scaling>
          <c:orientation val="minMax"/>
          <c:max val="1"/>
          <c:min val="0"/>
        </c:scaling>
        <c:delete val="1"/>
        <c:axPos val="t"/>
        <c:numFmt formatCode="0%" sourceLinked="1"/>
        <c:majorTickMark val="out"/>
        <c:minorTickMark val="none"/>
        <c:tickLblPos val="nextTo"/>
        <c:crossAx val="1003516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062610472474014"/>
          <c:y val="0"/>
          <c:w val="0.59937389527525986"/>
          <c:h val="1"/>
        </c:manualLayout>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Sheet1!$A$2:$A$29</c:f>
              <c:strCache>
                <c:ptCount val="28"/>
                <c:pt idx="0">
                  <c:v>The uniform I had to wear</c:v>
                </c:pt>
                <c:pt idx="1">
                  <c:v>Having to play outdoor sports in all weather conditions</c:v>
                </c:pt>
                <c:pt idx="2">
                  <c:v>Carrying around the equipment needed</c:v>
                </c:pt>
                <c:pt idx="3">
                  <c:v>COVID caused too many disruptions</c:v>
                </c:pt>
                <c:pt idx="4">
                  <c:v>Parents/whānau weren’t supportive / encouraging</c:v>
                </c:pt>
                <c:pt idx="5">
                  <c:v>I stopped playing due to COVID</c:v>
                </c:pt>
                <c:pt idx="6">
                  <c:v>I was injured / worried about getting injured</c:v>
                </c:pt>
                <c:pt idx="7">
                  <c:v>The standard of the facilities inc. changing rooms</c:v>
                </c:pt>
                <c:pt idx="8">
                  <c:v>The pitch / playing surfaces we played on</c:v>
                </c:pt>
                <c:pt idx="9">
                  <c:v>A lack of fairness or transparency</c:v>
                </c:pt>
                <c:pt idx="10">
                  <c:v>Having to travel to games / training</c:v>
                </c:pt>
                <c:pt idx="11">
                  <c:v>Lack of referees or officials</c:v>
                </c:pt>
                <c:pt idx="12">
                  <c:v>Didn’t get on with my team-mates</c:v>
                </c:pt>
                <c:pt idx="13">
                  <c:v>The cost of taking part </c:v>
                </c:pt>
                <c:pt idx="14">
                  <c:v>Lack of proper organisation</c:v>
                </c:pt>
                <c:pt idx="15">
                  <c:v>Our team didn’t have a proper coach</c:v>
                </c:pt>
                <c:pt idx="16">
                  <c:v>Needing to turn up to every game / training session</c:v>
                </c:pt>
                <c:pt idx="17">
                  <c:v>The length of the season was too long</c:v>
                </c:pt>
                <c:pt idx="18">
                  <c:v>Worrying that I’d do something wrong / embarrassing</c:v>
                </c:pt>
                <c:pt idx="19">
                  <c:v>Feeling like I wasn’t good enough</c:v>
                </c:pt>
                <c:pt idx="20">
                  <c:v>My friends didn’t play or stopped playing</c:v>
                </c:pt>
                <c:pt idx="21">
                  <c:v>Didn’t feel like I was making progress </c:v>
                </c:pt>
                <c:pt idx="22">
                  <c:v>Got too competitive and not fun anymore</c:v>
                </c:pt>
                <c:pt idx="23">
                  <c:v>The time of day when games / training took place</c:v>
                </c:pt>
                <c:pt idx="24">
                  <c:v>Amount of time required for games / training</c:v>
                </c:pt>
                <c:pt idx="25">
                  <c:v>Was playing multiple sports and so had to drop some</c:v>
                </c:pt>
                <c:pt idx="26">
                  <c:v>There was too much other stuff going on</c:v>
                </c:pt>
                <c:pt idx="27">
                  <c:v>Doing the same things every week; it was getting boring</c:v>
                </c:pt>
              </c:strCache>
            </c:strRef>
          </c:cat>
          <c:val>
            <c:numRef>
              <c:f>Sheet1!$B$2:$B$29</c:f>
              <c:numCache>
                <c:formatCode>0%</c:formatCode>
                <c:ptCount val="28"/>
                <c:pt idx="0">
                  <c:v>0.03</c:v>
                </c:pt>
                <c:pt idx="1">
                  <c:v>0.06</c:v>
                </c:pt>
                <c:pt idx="2">
                  <c:v>0.09</c:v>
                </c:pt>
                <c:pt idx="3">
                  <c:v>0.09</c:v>
                </c:pt>
                <c:pt idx="4">
                  <c:v>0.09</c:v>
                </c:pt>
                <c:pt idx="5">
                  <c:v>0.11</c:v>
                </c:pt>
                <c:pt idx="6">
                  <c:v>0.11</c:v>
                </c:pt>
                <c:pt idx="7">
                  <c:v>0.11</c:v>
                </c:pt>
                <c:pt idx="8">
                  <c:v>0.11</c:v>
                </c:pt>
                <c:pt idx="9">
                  <c:v>0.14000000000000001</c:v>
                </c:pt>
                <c:pt idx="10">
                  <c:v>0.17</c:v>
                </c:pt>
                <c:pt idx="11">
                  <c:v>0.17</c:v>
                </c:pt>
                <c:pt idx="12">
                  <c:v>0.17</c:v>
                </c:pt>
                <c:pt idx="13">
                  <c:v>0.23</c:v>
                </c:pt>
                <c:pt idx="14">
                  <c:v>0.23</c:v>
                </c:pt>
                <c:pt idx="15">
                  <c:v>0.23</c:v>
                </c:pt>
                <c:pt idx="16">
                  <c:v>0.23</c:v>
                </c:pt>
                <c:pt idx="17">
                  <c:v>0.26</c:v>
                </c:pt>
                <c:pt idx="18">
                  <c:v>0.26</c:v>
                </c:pt>
                <c:pt idx="19">
                  <c:v>0.31</c:v>
                </c:pt>
                <c:pt idx="20">
                  <c:v>0.31</c:v>
                </c:pt>
                <c:pt idx="21">
                  <c:v>0.34</c:v>
                </c:pt>
                <c:pt idx="22">
                  <c:v>0.34</c:v>
                </c:pt>
                <c:pt idx="23">
                  <c:v>0.37</c:v>
                </c:pt>
                <c:pt idx="24">
                  <c:v>0.43</c:v>
                </c:pt>
                <c:pt idx="25">
                  <c:v>0.43</c:v>
                </c:pt>
                <c:pt idx="26">
                  <c:v>0.46</c:v>
                </c:pt>
                <c:pt idx="27">
                  <c:v>0.46</c:v>
                </c:pt>
              </c:numCache>
            </c:numRef>
          </c:val>
          <c:extLst>
            <c:ext xmlns:c16="http://schemas.microsoft.com/office/drawing/2014/chart" uri="{C3380CC4-5D6E-409C-BE32-E72D297353CC}">
              <c16:uniqueId val="{00000000-D23B-4E7C-AC79-01C5F068059A}"/>
            </c:ext>
          </c:extLst>
        </c:ser>
        <c:dLbls>
          <c:showLegendKey val="0"/>
          <c:showVal val="0"/>
          <c:showCatName val="0"/>
          <c:showSerName val="0"/>
          <c:showPercent val="0"/>
          <c:showBubbleSize val="0"/>
        </c:dLbls>
        <c:gapWidth val="60"/>
        <c:overlap val="-10"/>
        <c:axId val="1003516207"/>
        <c:axId val="1009763311"/>
      </c:barChart>
      <c:catAx>
        <c:axId val="1003516207"/>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09763311"/>
        <c:crosses val="autoZero"/>
        <c:auto val="1"/>
        <c:lblAlgn val="ctr"/>
        <c:lblOffset val="0"/>
        <c:noMultiLvlLbl val="0"/>
      </c:catAx>
      <c:valAx>
        <c:axId val="1009763311"/>
        <c:scaling>
          <c:orientation val="minMax"/>
          <c:max val="1"/>
          <c:min val="0"/>
        </c:scaling>
        <c:delete val="1"/>
        <c:axPos val="b"/>
        <c:numFmt formatCode="0%" sourceLinked="1"/>
        <c:majorTickMark val="out"/>
        <c:minorTickMark val="none"/>
        <c:tickLblPos val="nextTo"/>
        <c:crossAx val="1003516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547643281411154"/>
          <c:y val="0"/>
          <c:w val="0.61452356718588841"/>
          <c:h val="1"/>
        </c:manualLayout>
      </c:layout>
      <c:barChart>
        <c:barDir val="bar"/>
        <c:grouping val="clustered"/>
        <c:varyColors val="0"/>
        <c:ser>
          <c:idx val="0"/>
          <c:order val="0"/>
          <c:tx>
            <c:strRef>
              <c:f>Sheet1!$B$1</c:f>
              <c:strCache>
                <c:ptCount val="1"/>
                <c:pt idx="0">
                  <c:v>Series 1</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Weekdays – before school</c:v>
                </c:pt>
                <c:pt idx="1">
                  <c:v>Weekdays – during lunchtime</c:v>
                </c:pt>
                <c:pt idx="2">
                  <c:v>Weekdays – soon after school</c:v>
                </c:pt>
                <c:pt idx="3">
                  <c:v>Weekdays – in the evening</c:v>
                </c:pt>
                <c:pt idx="4">
                  <c:v>Weekend – before 11am</c:v>
                </c:pt>
                <c:pt idx="5">
                  <c:v>Weekend – between 11am – 2pm</c:v>
                </c:pt>
                <c:pt idx="6">
                  <c:v>Weekend – between 2pm – 5pm</c:v>
                </c:pt>
                <c:pt idx="7">
                  <c:v>Weekend – after 5pm</c:v>
                </c:pt>
              </c:strCache>
            </c:strRef>
          </c:cat>
          <c:val>
            <c:numRef>
              <c:f>Sheet1!$B$2:$B$9</c:f>
              <c:numCache>
                <c:formatCode>0%</c:formatCode>
                <c:ptCount val="8"/>
                <c:pt idx="0">
                  <c:v>0.11</c:v>
                </c:pt>
                <c:pt idx="1">
                  <c:v>7.0000000000000007E-2</c:v>
                </c:pt>
                <c:pt idx="2">
                  <c:v>0.67</c:v>
                </c:pt>
                <c:pt idx="3">
                  <c:v>0.44</c:v>
                </c:pt>
                <c:pt idx="4">
                  <c:v>0.11</c:v>
                </c:pt>
                <c:pt idx="5">
                  <c:v>0.13</c:v>
                </c:pt>
                <c:pt idx="6">
                  <c:v>0.13</c:v>
                </c:pt>
                <c:pt idx="7">
                  <c:v>0.01</c:v>
                </c:pt>
              </c:numCache>
            </c:numRef>
          </c:val>
          <c:extLst>
            <c:ext xmlns:c16="http://schemas.microsoft.com/office/drawing/2014/chart" uri="{C3380CC4-5D6E-409C-BE32-E72D297353CC}">
              <c16:uniqueId val="{00000004-39E3-4E0C-95DE-EE9C858FF921}"/>
            </c:ext>
          </c:extLst>
        </c:ser>
        <c:dLbls>
          <c:showLegendKey val="0"/>
          <c:showVal val="0"/>
          <c:showCatName val="0"/>
          <c:showSerName val="0"/>
          <c:showPercent val="0"/>
          <c:showBubbleSize val="0"/>
        </c:dLbls>
        <c:gapWidth val="60"/>
        <c:overlap val="-10"/>
        <c:axId val="1003516207"/>
        <c:axId val="1009763311"/>
      </c:barChart>
      <c:catAx>
        <c:axId val="10035162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09763311"/>
        <c:crosses val="autoZero"/>
        <c:auto val="1"/>
        <c:lblAlgn val="ctr"/>
        <c:lblOffset val="0"/>
        <c:noMultiLvlLbl val="0"/>
      </c:catAx>
      <c:valAx>
        <c:axId val="1009763311"/>
        <c:scaling>
          <c:orientation val="minMax"/>
          <c:max val="1"/>
          <c:min val="0"/>
        </c:scaling>
        <c:delete val="1"/>
        <c:axPos val="t"/>
        <c:numFmt formatCode="0%" sourceLinked="1"/>
        <c:majorTickMark val="out"/>
        <c:minorTickMark val="none"/>
        <c:tickLblPos val="nextTo"/>
        <c:crossAx val="1003516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248163494032073"/>
          <c:y val="0"/>
          <c:w val="0.48751836505967922"/>
          <c:h val="1"/>
        </c:manualLayout>
      </c:layout>
      <c:barChart>
        <c:barDir val="bar"/>
        <c:grouping val="clustered"/>
        <c:varyColors val="0"/>
        <c:ser>
          <c:idx val="0"/>
          <c:order val="0"/>
          <c:tx>
            <c:strRef>
              <c:f>Sheet1!$B$1</c:f>
              <c:strCache>
                <c:ptCount val="1"/>
                <c:pt idx="0">
                  <c:v>Series 1</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Shorter season lengths</c:v>
                </c:pt>
                <c:pt idx="1">
                  <c:v>Shorter pre-season length (lead-in time prior to the season starting)</c:v>
                </c:pt>
                <c:pt idx="2">
                  <c:v>More flexible teams - so you don’t have to commit to being at every training session or playing every game</c:v>
                </c:pt>
                <c:pt idx="3">
                  <c:v>More social leagues, where there is more emphasis on taking part and having fun rather than winning</c:v>
                </c:pt>
                <c:pt idx="4">
                  <c:v>No overlap between the winter and summer sport seasons</c:v>
                </c:pt>
                <c:pt idx="5">
                  <c:v>Increased opportunities for young people to feed into decision making / provide feedback</c:v>
                </c:pt>
                <c:pt idx="6">
                  <c:v>Increasing the number of people that can make it into development squads so that more young people receive these opportunities.</c:v>
                </c:pt>
                <c:pt idx="7">
                  <c:v>Less bad behaviour by adult supporters</c:v>
                </c:pt>
                <c:pt idx="8">
                  <c:v>Make it easier to play for club AND school</c:v>
                </c:pt>
              </c:strCache>
            </c:strRef>
          </c:cat>
          <c:val>
            <c:numRef>
              <c:f>Sheet1!$B$2:$B$10</c:f>
              <c:numCache>
                <c:formatCode>0%</c:formatCode>
                <c:ptCount val="9"/>
                <c:pt idx="0">
                  <c:v>0.16</c:v>
                </c:pt>
                <c:pt idx="1">
                  <c:v>0.23</c:v>
                </c:pt>
                <c:pt idx="2">
                  <c:v>0.25</c:v>
                </c:pt>
                <c:pt idx="3">
                  <c:v>0.44</c:v>
                </c:pt>
                <c:pt idx="4">
                  <c:v>0.45</c:v>
                </c:pt>
                <c:pt idx="5">
                  <c:v>0.45</c:v>
                </c:pt>
                <c:pt idx="6">
                  <c:v>0.54</c:v>
                </c:pt>
                <c:pt idx="7">
                  <c:v>0.54</c:v>
                </c:pt>
                <c:pt idx="8">
                  <c:v>0.6</c:v>
                </c:pt>
              </c:numCache>
            </c:numRef>
          </c:val>
          <c:extLst>
            <c:ext xmlns:c16="http://schemas.microsoft.com/office/drawing/2014/chart" uri="{C3380CC4-5D6E-409C-BE32-E72D297353CC}">
              <c16:uniqueId val="{00000000-4E7B-4B4E-B427-9D6A45D75447}"/>
            </c:ext>
          </c:extLst>
        </c:ser>
        <c:dLbls>
          <c:showLegendKey val="0"/>
          <c:showVal val="0"/>
          <c:showCatName val="0"/>
          <c:showSerName val="0"/>
          <c:showPercent val="0"/>
          <c:showBubbleSize val="0"/>
        </c:dLbls>
        <c:gapWidth val="60"/>
        <c:overlap val="-10"/>
        <c:axId val="1003516207"/>
        <c:axId val="1009763311"/>
      </c:barChart>
      <c:catAx>
        <c:axId val="1003516207"/>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09763311"/>
        <c:crosses val="autoZero"/>
        <c:auto val="1"/>
        <c:lblAlgn val="ctr"/>
        <c:lblOffset val="100"/>
        <c:noMultiLvlLbl val="0"/>
      </c:catAx>
      <c:valAx>
        <c:axId val="1009763311"/>
        <c:scaling>
          <c:orientation val="minMax"/>
          <c:max val="1"/>
          <c:min val="0"/>
        </c:scaling>
        <c:delete val="1"/>
        <c:axPos val="b"/>
        <c:numFmt formatCode="0%" sourceLinked="1"/>
        <c:majorTickMark val="out"/>
        <c:minorTickMark val="none"/>
        <c:tickLblPos val="nextTo"/>
        <c:crossAx val="1003516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159901664016153"/>
          <c:y val="0"/>
          <c:w val="0.5097030452191027"/>
          <c:h val="0.9982687968228179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A347-4F37-B136-9161A9393B17}"/>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A347-4F37-B136-9161A9393B17}"/>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6"/>
                <c:pt idx="0">
                  <c:v>It’s fun</c:v>
                </c:pt>
                <c:pt idx="1">
                  <c:v>My friends play or I like my team-mates</c:v>
                </c:pt>
                <c:pt idx="2">
                  <c:v>I get to progress/develop</c:v>
                </c:pt>
                <c:pt idx="3">
                  <c:v>I’m good at it</c:v>
                </c:pt>
                <c:pt idx="4">
                  <c:v>My coach is great, motivating</c:v>
                </c:pt>
                <c:pt idx="5">
                  <c:v>I can win/achieve something</c:v>
                </c:pt>
                <c:pt idx="6">
                  <c:v>My parents/whānau support / encourage me </c:v>
                </c:pt>
                <c:pt idx="7">
                  <c:v>Training/games are at a good time for me</c:v>
                </c:pt>
                <c:pt idx="8">
                  <c:v>It’s well organised, has referees</c:v>
                </c:pt>
                <c:pt idx="9">
                  <c:v>The team and team-selection are fair</c:v>
                </c:pt>
                <c:pt idx="10">
                  <c:v>It’s easy to get to training/games</c:v>
                </c:pt>
                <c:pt idx="11">
                  <c:v>My parents/whānau want me to play</c:v>
                </c:pt>
                <c:pt idx="12">
                  <c:v>There’s less pressure to do well</c:v>
                </c:pt>
                <c:pt idx="13">
                  <c:v>I like the uniform</c:v>
                </c:pt>
                <c:pt idx="14">
                  <c:v>It’s cheap to take part</c:v>
                </c:pt>
                <c:pt idx="15">
                  <c:v>Other </c:v>
                </c:pt>
              </c:strCache>
            </c:strRef>
          </c:cat>
          <c:val>
            <c:numRef>
              <c:f>Sheet1!$B$2:$B$18</c:f>
              <c:numCache>
                <c:formatCode>0%</c:formatCode>
                <c:ptCount val="16"/>
                <c:pt idx="0">
                  <c:v>0.71</c:v>
                </c:pt>
                <c:pt idx="1">
                  <c:v>0.59</c:v>
                </c:pt>
                <c:pt idx="2">
                  <c:v>0.56000000000000005</c:v>
                </c:pt>
                <c:pt idx="3">
                  <c:v>0.48</c:v>
                </c:pt>
                <c:pt idx="4">
                  <c:v>0.44</c:v>
                </c:pt>
                <c:pt idx="5">
                  <c:v>0.41</c:v>
                </c:pt>
                <c:pt idx="6">
                  <c:v>0.35</c:v>
                </c:pt>
                <c:pt idx="7">
                  <c:v>0.31</c:v>
                </c:pt>
                <c:pt idx="8">
                  <c:v>0.26</c:v>
                </c:pt>
                <c:pt idx="9">
                  <c:v>0.19</c:v>
                </c:pt>
                <c:pt idx="10">
                  <c:v>0.18</c:v>
                </c:pt>
                <c:pt idx="11">
                  <c:v>0.13</c:v>
                </c:pt>
                <c:pt idx="12">
                  <c:v>0.09</c:v>
                </c:pt>
                <c:pt idx="13">
                  <c:v>0.08</c:v>
                </c:pt>
                <c:pt idx="14">
                  <c:v>0.05</c:v>
                </c:pt>
                <c:pt idx="15">
                  <c:v>0.06</c:v>
                </c:pt>
              </c:numCache>
            </c:numRef>
          </c:val>
          <c:extLst>
            <c:ext xmlns:c16="http://schemas.microsoft.com/office/drawing/2014/chart" uri="{C3380CC4-5D6E-409C-BE32-E72D297353CC}">
              <c16:uniqueId val="{00000004-1216-4C92-8DC9-E57B2115D04C}"/>
            </c:ext>
          </c:extLst>
        </c:ser>
        <c:dLbls>
          <c:showLegendKey val="0"/>
          <c:showVal val="0"/>
          <c:showCatName val="0"/>
          <c:showSerName val="0"/>
          <c:showPercent val="0"/>
          <c:showBubbleSize val="0"/>
        </c:dLbls>
        <c:gapWidth val="80"/>
        <c:overlap val="-10"/>
        <c:axId val="1003516207"/>
        <c:axId val="1009763311"/>
      </c:barChart>
      <c:catAx>
        <c:axId val="1003516207"/>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009763311"/>
        <c:crosses val="autoZero"/>
        <c:auto val="1"/>
        <c:lblAlgn val="ctr"/>
        <c:lblOffset val="0"/>
        <c:noMultiLvlLbl val="0"/>
      </c:catAx>
      <c:valAx>
        <c:axId val="1009763311"/>
        <c:scaling>
          <c:orientation val="minMax"/>
          <c:max val="1"/>
          <c:min val="0"/>
        </c:scaling>
        <c:delete val="1"/>
        <c:axPos val="t"/>
        <c:numFmt formatCode="0%" sourceLinked="1"/>
        <c:majorTickMark val="out"/>
        <c:minorTickMark val="none"/>
        <c:tickLblPos val="nextTo"/>
        <c:crossAx val="1003516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062610472474014"/>
          <c:y val="0"/>
          <c:w val="0.59937389527525986"/>
          <c:h val="1"/>
        </c:manualLayout>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Sheet1!$A$2:$A$29</c:f>
              <c:strCache>
                <c:ptCount val="28"/>
                <c:pt idx="0">
                  <c:v>The pitch / playing surfaces we played on</c:v>
                </c:pt>
                <c:pt idx="1">
                  <c:v>The length of the season was too long</c:v>
                </c:pt>
                <c:pt idx="2">
                  <c:v>Parents/whānau weren’t supportive / encouraging</c:v>
                </c:pt>
                <c:pt idx="3">
                  <c:v>Having to travel to games / training</c:v>
                </c:pt>
                <c:pt idx="4">
                  <c:v>The uniform I had to wear</c:v>
                </c:pt>
                <c:pt idx="5">
                  <c:v>Carrying around the equipment needed</c:v>
                </c:pt>
                <c:pt idx="6">
                  <c:v>Lack of referees or officials</c:v>
                </c:pt>
                <c:pt idx="7">
                  <c:v>I stopped playing due to COVID</c:v>
                </c:pt>
                <c:pt idx="8">
                  <c:v>Amount of time required for games / training</c:v>
                </c:pt>
                <c:pt idx="9">
                  <c:v>Lack of proper organisation</c:v>
                </c:pt>
                <c:pt idx="10">
                  <c:v>Didn’t get on with my team-mates</c:v>
                </c:pt>
                <c:pt idx="11">
                  <c:v>COVID caused too many disruptions</c:v>
                </c:pt>
                <c:pt idx="12">
                  <c:v>The standard of the facilities inc. changing rooms</c:v>
                </c:pt>
                <c:pt idx="13">
                  <c:v>Our team didn’t have a proper coach</c:v>
                </c:pt>
                <c:pt idx="14">
                  <c:v>I was injured / worried about getting injured</c:v>
                </c:pt>
                <c:pt idx="15">
                  <c:v>Having to play outdoor sports in all weather conditions</c:v>
                </c:pt>
                <c:pt idx="16">
                  <c:v>Doing the same things every week; it was getting boring</c:v>
                </c:pt>
                <c:pt idx="17">
                  <c:v>The time of day when games / training took place</c:v>
                </c:pt>
                <c:pt idx="18">
                  <c:v>Feeling like I wasn’t good enough</c:v>
                </c:pt>
                <c:pt idx="19">
                  <c:v>Didn’t feel like I was making progress </c:v>
                </c:pt>
                <c:pt idx="20">
                  <c:v>A lack of fairness or transparency</c:v>
                </c:pt>
                <c:pt idx="21">
                  <c:v>My friends didn’t play or stopped playing</c:v>
                </c:pt>
                <c:pt idx="22">
                  <c:v>Needing to turn up to every game / training session</c:v>
                </c:pt>
                <c:pt idx="23">
                  <c:v>Was playing multiple sports and so had to drop some</c:v>
                </c:pt>
                <c:pt idx="24">
                  <c:v>The cost of taking part </c:v>
                </c:pt>
                <c:pt idx="25">
                  <c:v>Worrying that I’d do something wrong / embarrassing</c:v>
                </c:pt>
                <c:pt idx="26">
                  <c:v>There was too much other stuff going on</c:v>
                </c:pt>
                <c:pt idx="27">
                  <c:v>Got too competitive and not fun anymore</c:v>
                </c:pt>
              </c:strCache>
            </c:strRef>
          </c:cat>
          <c:val>
            <c:numRef>
              <c:f>Sheet1!$B$2:$B$29</c:f>
              <c:numCache>
                <c:formatCode>0%</c:formatCode>
                <c:ptCount val="28"/>
                <c:pt idx="0">
                  <c:v>0.03</c:v>
                </c:pt>
                <c:pt idx="1">
                  <c:v>0.06</c:v>
                </c:pt>
                <c:pt idx="2">
                  <c:v>0.06</c:v>
                </c:pt>
                <c:pt idx="3">
                  <c:v>0.1</c:v>
                </c:pt>
                <c:pt idx="4">
                  <c:v>0.1</c:v>
                </c:pt>
                <c:pt idx="5">
                  <c:v>0.1</c:v>
                </c:pt>
                <c:pt idx="6">
                  <c:v>0.1</c:v>
                </c:pt>
                <c:pt idx="7">
                  <c:v>0.1</c:v>
                </c:pt>
                <c:pt idx="8">
                  <c:v>0.13</c:v>
                </c:pt>
                <c:pt idx="9">
                  <c:v>0.13</c:v>
                </c:pt>
                <c:pt idx="10">
                  <c:v>0.13</c:v>
                </c:pt>
                <c:pt idx="11">
                  <c:v>0.13</c:v>
                </c:pt>
                <c:pt idx="12">
                  <c:v>0.13</c:v>
                </c:pt>
                <c:pt idx="13">
                  <c:v>0.16</c:v>
                </c:pt>
                <c:pt idx="14">
                  <c:v>0.19</c:v>
                </c:pt>
                <c:pt idx="15">
                  <c:v>0.26</c:v>
                </c:pt>
                <c:pt idx="16">
                  <c:v>0.26</c:v>
                </c:pt>
                <c:pt idx="17">
                  <c:v>0.28999999999999998</c:v>
                </c:pt>
                <c:pt idx="18">
                  <c:v>0.28999999999999998</c:v>
                </c:pt>
                <c:pt idx="19">
                  <c:v>0.28999999999999998</c:v>
                </c:pt>
                <c:pt idx="20">
                  <c:v>0.32</c:v>
                </c:pt>
                <c:pt idx="21">
                  <c:v>0.32</c:v>
                </c:pt>
                <c:pt idx="22">
                  <c:v>0.32</c:v>
                </c:pt>
                <c:pt idx="23">
                  <c:v>0.32</c:v>
                </c:pt>
                <c:pt idx="24">
                  <c:v>0.35</c:v>
                </c:pt>
                <c:pt idx="25">
                  <c:v>0.35</c:v>
                </c:pt>
                <c:pt idx="26">
                  <c:v>0.35</c:v>
                </c:pt>
                <c:pt idx="27">
                  <c:v>0.35</c:v>
                </c:pt>
              </c:numCache>
            </c:numRef>
          </c:val>
          <c:extLst>
            <c:ext xmlns:c16="http://schemas.microsoft.com/office/drawing/2014/chart" uri="{C3380CC4-5D6E-409C-BE32-E72D297353CC}">
              <c16:uniqueId val="{00000000-D23B-4E7C-AC79-01C5F068059A}"/>
            </c:ext>
          </c:extLst>
        </c:ser>
        <c:dLbls>
          <c:showLegendKey val="0"/>
          <c:showVal val="0"/>
          <c:showCatName val="0"/>
          <c:showSerName val="0"/>
          <c:showPercent val="0"/>
          <c:showBubbleSize val="0"/>
        </c:dLbls>
        <c:gapWidth val="60"/>
        <c:overlap val="-10"/>
        <c:axId val="1003516207"/>
        <c:axId val="1009763311"/>
      </c:barChart>
      <c:catAx>
        <c:axId val="1003516207"/>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09763311"/>
        <c:crosses val="autoZero"/>
        <c:auto val="1"/>
        <c:lblAlgn val="ctr"/>
        <c:lblOffset val="0"/>
        <c:noMultiLvlLbl val="0"/>
      </c:catAx>
      <c:valAx>
        <c:axId val="1009763311"/>
        <c:scaling>
          <c:orientation val="minMax"/>
          <c:max val="0.70000000000000007"/>
          <c:min val="0"/>
        </c:scaling>
        <c:delete val="0"/>
        <c:axPos val="b"/>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03516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547643281411154"/>
          <c:y val="0"/>
          <c:w val="0.61452356718588841"/>
          <c:h val="1"/>
        </c:manualLayout>
      </c:layout>
      <c:barChart>
        <c:barDir val="bar"/>
        <c:grouping val="clustered"/>
        <c:varyColors val="0"/>
        <c:ser>
          <c:idx val="0"/>
          <c:order val="0"/>
          <c:tx>
            <c:strRef>
              <c:f>Sheet1!$B$1</c:f>
              <c:strCache>
                <c:ptCount val="1"/>
                <c:pt idx="0">
                  <c:v>Series 1</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Weekdays – before school</c:v>
                </c:pt>
                <c:pt idx="1">
                  <c:v>Weekdays – during lunchtime</c:v>
                </c:pt>
                <c:pt idx="2">
                  <c:v>Weekdays – soon after school</c:v>
                </c:pt>
                <c:pt idx="3">
                  <c:v>Weekdays – in the evening</c:v>
                </c:pt>
                <c:pt idx="4">
                  <c:v>Weekend – before 11am</c:v>
                </c:pt>
                <c:pt idx="5">
                  <c:v>Weekend – between 11am – 2pm</c:v>
                </c:pt>
                <c:pt idx="6">
                  <c:v>Weekend – between 2pm – 5pm</c:v>
                </c:pt>
                <c:pt idx="7">
                  <c:v>Weekend – after 5pm</c:v>
                </c:pt>
              </c:strCache>
            </c:strRef>
          </c:cat>
          <c:val>
            <c:numRef>
              <c:f>Sheet1!$B$2:$B$9</c:f>
              <c:numCache>
                <c:formatCode>0%</c:formatCode>
                <c:ptCount val="8"/>
                <c:pt idx="0">
                  <c:v>0.13</c:v>
                </c:pt>
                <c:pt idx="1">
                  <c:v>0.06</c:v>
                </c:pt>
                <c:pt idx="2">
                  <c:v>0.53</c:v>
                </c:pt>
                <c:pt idx="3">
                  <c:v>0.66</c:v>
                </c:pt>
                <c:pt idx="4">
                  <c:v>0.08</c:v>
                </c:pt>
                <c:pt idx="5">
                  <c:v>0.03</c:v>
                </c:pt>
                <c:pt idx="6">
                  <c:v>0.08</c:v>
                </c:pt>
                <c:pt idx="7">
                  <c:v>0.05</c:v>
                </c:pt>
              </c:numCache>
            </c:numRef>
          </c:val>
          <c:extLst>
            <c:ext xmlns:c16="http://schemas.microsoft.com/office/drawing/2014/chart" uri="{C3380CC4-5D6E-409C-BE32-E72D297353CC}">
              <c16:uniqueId val="{00000004-39E3-4E0C-95DE-EE9C858FF921}"/>
            </c:ext>
          </c:extLst>
        </c:ser>
        <c:dLbls>
          <c:showLegendKey val="0"/>
          <c:showVal val="0"/>
          <c:showCatName val="0"/>
          <c:showSerName val="0"/>
          <c:showPercent val="0"/>
          <c:showBubbleSize val="0"/>
        </c:dLbls>
        <c:gapWidth val="60"/>
        <c:overlap val="-10"/>
        <c:axId val="1003516207"/>
        <c:axId val="1009763311"/>
      </c:barChart>
      <c:catAx>
        <c:axId val="10035162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09763311"/>
        <c:crosses val="autoZero"/>
        <c:auto val="1"/>
        <c:lblAlgn val="ctr"/>
        <c:lblOffset val="0"/>
        <c:noMultiLvlLbl val="0"/>
      </c:catAx>
      <c:valAx>
        <c:axId val="1009763311"/>
        <c:scaling>
          <c:orientation val="minMax"/>
          <c:max val="1"/>
          <c:min val="0"/>
        </c:scaling>
        <c:delete val="1"/>
        <c:axPos val="t"/>
        <c:numFmt formatCode="0%" sourceLinked="1"/>
        <c:majorTickMark val="out"/>
        <c:minorTickMark val="none"/>
        <c:tickLblPos val="nextTo"/>
        <c:crossAx val="1003516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248163494032073"/>
          <c:y val="0"/>
          <c:w val="0.48751836505967922"/>
          <c:h val="1"/>
        </c:manualLayout>
      </c:layout>
      <c:barChart>
        <c:barDir val="bar"/>
        <c:grouping val="clustered"/>
        <c:varyColors val="0"/>
        <c:ser>
          <c:idx val="0"/>
          <c:order val="0"/>
          <c:tx>
            <c:strRef>
              <c:f>Sheet1!$B$1</c:f>
              <c:strCache>
                <c:ptCount val="1"/>
                <c:pt idx="0">
                  <c:v>Series 1</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Shorter season lengths</c:v>
                </c:pt>
                <c:pt idx="1">
                  <c:v>Shorter pre-season length (lead-in time prior to the season starting)</c:v>
                </c:pt>
                <c:pt idx="2">
                  <c:v>More flexible teams - so you don’t have to commit to being at every training session or playing every game</c:v>
                </c:pt>
                <c:pt idx="3">
                  <c:v>Increased opportunities for young people to feed into decision making / provide feedback</c:v>
                </c:pt>
                <c:pt idx="4">
                  <c:v>No overlap between the winter and summer sport seasons</c:v>
                </c:pt>
                <c:pt idx="5">
                  <c:v>Increasing the number of people that can make it into development squads so that more young people receive these opportunities.</c:v>
                </c:pt>
                <c:pt idx="6">
                  <c:v>More social leagues, where there is more emphasis on taking part and having fun rather than winning</c:v>
                </c:pt>
                <c:pt idx="7">
                  <c:v>Less bad behaviour by adult supporters</c:v>
                </c:pt>
                <c:pt idx="8">
                  <c:v>Make it easier to play for club AND school</c:v>
                </c:pt>
              </c:strCache>
            </c:strRef>
          </c:cat>
          <c:val>
            <c:numRef>
              <c:f>Sheet1!$B$2:$B$10</c:f>
              <c:numCache>
                <c:formatCode>0%</c:formatCode>
                <c:ptCount val="9"/>
                <c:pt idx="0">
                  <c:v>0.14000000000000001</c:v>
                </c:pt>
                <c:pt idx="1">
                  <c:v>0.25</c:v>
                </c:pt>
                <c:pt idx="2">
                  <c:v>0.36</c:v>
                </c:pt>
                <c:pt idx="3">
                  <c:v>0.42</c:v>
                </c:pt>
                <c:pt idx="4">
                  <c:v>0.5</c:v>
                </c:pt>
                <c:pt idx="5">
                  <c:v>0.51</c:v>
                </c:pt>
                <c:pt idx="6">
                  <c:v>0.52</c:v>
                </c:pt>
                <c:pt idx="7">
                  <c:v>0.59</c:v>
                </c:pt>
                <c:pt idx="8">
                  <c:v>0.65</c:v>
                </c:pt>
              </c:numCache>
            </c:numRef>
          </c:val>
          <c:extLst>
            <c:ext xmlns:c16="http://schemas.microsoft.com/office/drawing/2014/chart" uri="{C3380CC4-5D6E-409C-BE32-E72D297353CC}">
              <c16:uniqueId val="{00000000-4E7B-4B4E-B427-9D6A45D75447}"/>
            </c:ext>
          </c:extLst>
        </c:ser>
        <c:dLbls>
          <c:showLegendKey val="0"/>
          <c:showVal val="0"/>
          <c:showCatName val="0"/>
          <c:showSerName val="0"/>
          <c:showPercent val="0"/>
          <c:showBubbleSize val="0"/>
        </c:dLbls>
        <c:gapWidth val="60"/>
        <c:overlap val="-10"/>
        <c:axId val="1003516207"/>
        <c:axId val="1009763311"/>
      </c:barChart>
      <c:catAx>
        <c:axId val="1003516207"/>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09763311"/>
        <c:crosses val="autoZero"/>
        <c:auto val="1"/>
        <c:lblAlgn val="ctr"/>
        <c:lblOffset val="100"/>
        <c:noMultiLvlLbl val="0"/>
      </c:catAx>
      <c:valAx>
        <c:axId val="1009763311"/>
        <c:scaling>
          <c:orientation val="minMax"/>
          <c:max val="1"/>
          <c:min val="0"/>
        </c:scaling>
        <c:delete val="1"/>
        <c:axPos val="b"/>
        <c:numFmt formatCode="0%" sourceLinked="1"/>
        <c:majorTickMark val="out"/>
        <c:minorTickMark val="none"/>
        <c:tickLblPos val="nextTo"/>
        <c:crossAx val="1003516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159901664016153"/>
          <c:y val="0"/>
          <c:w val="0.5097030452191027"/>
          <c:h val="0.9982687968228179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A347-4F37-B136-9161A9393B17}"/>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A347-4F37-B136-9161A9393B17}"/>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My friends play or I like my team-mates</c:v>
                </c:pt>
                <c:pt idx="1">
                  <c:v>It’s fun</c:v>
                </c:pt>
                <c:pt idx="2">
                  <c:v>I’m good at it</c:v>
                </c:pt>
                <c:pt idx="3">
                  <c:v>My parents/whānau support / encourage me </c:v>
                </c:pt>
                <c:pt idx="4">
                  <c:v>I can win/achieve something</c:v>
                </c:pt>
                <c:pt idx="5">
                  <c:v>I get to progress/develop</c:v>
                </c:pt>
                <c:pt idx="6">
                  <c:v>It’s well organised, has referees</c:v>
                </c:pt>
                <c:pt idx="7">
                  <c:v>My coach is great, motivating</c:v>
                </c:pt>
                <c:pt idx="8">
                  <c:v>My parents/whānau want me to play</c:v>
                </c:pt>
                <c:pt idx="9">
                  <c:v>Training/games are at a good time for me</c:v>
                </c:pt>
                <c:pt idx="10">
                  <c:v>It’s easy to get to training/games</c:v>
                </c:pt>
                <c:pt idx="11">
                  <c:v>The team and team-selection are fair</c:v>
                </c:pt>
                <c:pt idx="12">
                  <c:v>There’s less pressure to do well</c:v>
                </c:pt>
                <c:pt idx="13">
                  <c:v>It’s cheap to take part</c:v>
                </c:pt>
                <c:pt idx="14">
                  <c:v>I like the uniform</c:v>
                </c:pt>
                <c:pt idx="15">
                  <c:v>Other </c:v>
                </c:pt>
                <c:pt idx="16">
                  <c:v>Don’t know</c:v>
                </c:pt>
              </c:strCache>
            </c:strRef>
          </c:cat>
          <c:val>
            <c:numRef>
              <c:f>Sheet1!$B$2:$B$18</c:f>
              <c:numCache>
                <c:formatCode>0%</c:formatCode>
                <c:ptCount val="17"/>
                <c:pt idx="0">
                  <c:v>0.71</c:v>
                </c:pt>
                <c:pt idx="1">
                  <c:v>0.63</c:v>
                </c:pt>
                <c:pt idx="2">
                  <c:v>0.63</c:v>
                </c:pt>
                <c:pt idx="3">
                  <c:v>0.49</c:v>
                </c:pt>
                <c:pt idx="4">
                  <c:v>0.36</c:v>
                </c:pt>
                <c:pt idx="5">
                  <c:v>0.32</c:v>
                </c:pt>
                <c:pt idx="6">
                  <c:v>0.32</c:v>
                </c:pt>
                <c:pt idx="7">
                  <c:v>0.28999999999999998</c:v>
                </c:pt>
                <c:pt idx="8">
                  <c:v>0.27</c:v>
                </c:pt>
                <c:pt idx="9">
                  <c:v>0.24</c:v>
                </c:pt>
                <c:pt idx="10">
                  <c:v>0.22</c:v>
                </c:pt>
                <c:pt idx="11">
                  <c:v>0.15</c:v>
                </c:pt>
                <c:pt idx="12">
                  <c:v>0.14000000000000001</c:v>
                </c:pt>
                <c:pt idx="13">
                  <c:v>0.1</c:v>
                </c:pt>
                <c:pt idx="14" formatCode="General">
                  <c:v>0</c:v>
                </c:pt>
                <c:pt idx="15">
                  <c:v>0.02</c:v>
                </c:pt>
                <c:pt idx="16">
                  <c:v>0.02</c:v>
                </c:pt>
              </c:numCache>
            </c:numRef>
          </c:val>
          <c:extLst>
            <c:ext xmlns:c16="http://schemas.microsoft.com/office/drawing/2014/chart" uri="{C3380CC4-5D6E-409C-BE32-E72D297353CC}">
              <c16:uniqueId val="{00000004-1216-4C92-8DC9-E57B2115D04C}"/>
            </c:ext>
          </c:extLst>
        </c:ser>
        <c:dLbls>
          <c:showLegendKey val="0"/>
          <c:showVal val="0"/>
          <c:showCatName val="0"/>
          <c:showSerName val="0"/>
          <c:showPercent val="0"/>
          <c:showBubbleSize val="0"/>
        </c:dLbls>
        <c:gapWidth val="80"/>
        <c:overlap val="-10"/>
        <c:axId val="1003516207"/>
        <c:axId val="1009763311"/>
      </c:barChart>
      <c:catAx>
        <c:axId val="1003516207"/>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009763311"/>
        <c:crosses val="autoZero"/>
        <c:auto val="1"/>
        <c:lblAlgn val="ctr"/>
        <c:lblOffset val="0"/>
        <c:noMultiLvlLbl val="0"/>
      </c:catAx>
      <c:valAx>
        <c:axId val="1009763311"/>
        <c:scaling>
          <c:orientation val="minMax"/>
          <c:max val="1"/>
          <c:min val="0"/>
        </c:scaling>
        <c:delete val="1"/>
        <c:axPos val="t"/>
        <c:numFmt formatCode="0%" sourceLinked="1"/>
        <c:majorTickMark val="out"/>
        <c:minorTickMark val="none"/>
        <c:tickLblPos val="nextTo"/>
        <c:crossAx val="1003516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062610472474014"/>
          <c:y val="0"/>
          <c:w val="0.59937389527525986"/>
          <c:h val="1"/>
        </c:manualLayout>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Sheet1!$A$2:$A$29</c:f>
              <c:strCache>
                <c:ptCount val="28"/>
                <c:pt idx="0">
                  <c:v>The uniform I had to wear</c:v>
                </c:pt>
                <c:pt idx="1">
                  <c:v>Carrying around the equipment needed</c:v>
                </c:pt>
                <c:pt idx="2">
                  <c:v>I stopped playing due to COVID</c:v>
                </c:pt>
                <c:pt idx="3">
                  <c:v>Parents/whānau weren’t supportive / encouraging</c:v>
                </c:pt>
                <c:pt idx="4">
                  <c:v>I was injured / worried about getting injured</c:v>
                </c:pt>
                <c:pt idx="5">
                  <c:v>The pitch / playing surfaces we played on</c:v>
                </c:pt>
                <c:pt idx="6">
                  <c:v>The length of the season was too long</c:v>
                </c:pt>
                <c:pt idx="7">
                  <c:v>Lack of referees or officials</c:v>
                </c:pt>
                <c:pt idx="8">
                  <c:v>Didn’t get on with my team-mates</c:v>
                </c:pt>
                <c:pt idx="9">
                  <c:v>The standard of the facilities inc. changing rooms</c:v>
                </c:pt>
                <c:pt idx="10">
                  <c:v>Worrying that I’d do something wrong / embarrassing</c:v>
                </c:pt>
                <c:pt idx="11">
                  <c:v>The cost of taking part </c:v>
                </c:pt>
                <c:pt idx="12">
                  <c:v>Having to play outdoor sports in all weather conditions</c:v>
                </c:pt>
                <c:pt idx="13">
                  <c:v>COVID caused too many disruptions</c:v>
                </c:pt>
                <c:pt idx="14">
                  <c:v>Lack of proper organisation</c:v>
                </c:pt>
                <c:pt idx="15">
                  <c:v>Feeling like I wasn’t good enough</c:v>
                </c:pt>
                <c:pt idx="16">
                  <c:v>Amount of time required for games / training</c:v>
                </c:pt>
                <c:pt idx="17">
                  <c:v>Having to travel to games / training</c:v>
                </c:pt>
                <c:pt idx="18">
                  <c:v>My friends didn’t play or stopped playing</c:v>
                </c:pt>
                <c:pt idx="19">
                  <c:v>Our team didn’t have a proper coach</c:v>
                </c:pt>
                <c:pt idx="20">
                  <c:v>Didn’t feel like I was making progress </c:v>
                </c:pt>
                <c:pt idx="21">
                  <c:v>Got too competitive and not fun anymore</c:v>
                </c:pt>
                <c:pt idx="22">
                  <c:v>Doing the same things every week; it was getting boring</c:v>
                </c:pt>
                <c:pt idx="23">
                  <c:v>A lack of fairness or transparency</c:v>
                </c:pt>
                <c:pt idx="24">
                  <c:v>Was playing multiple sports and so had to drop some</c:v>
                </c:pt>
                <c:pt idx="25">
                  <c:v>There was too much other stuff going on</c:v>
                </c:pt>
                <c:pt idx="26">
                  <c:v>The time of day when games / training took place</c:v>
                </c:pt>
                <c:pt idx="27">
                  <c:v>Needing to turn up to every game / training session</c:v>
                </c:pt>
              </c:strCache>
            </c:strRef>
          </c:cat>
          <c:val>
            <c:numRef>
              <c:f>Sheet1!$B$2:$B$29</c:f>
              <c:numCache>
                <c:formatCode>0%</c:formatCode>
                <c:ptCount val="28"/>
                <c:pt idx="0">
                  <c:v>7.0000000000000007E-2</c:v>
                </c:pt>
                <c:pt idx="1">
                  <c:v>7.0000000000000007E-2</c:v>
                </c:pt>
                <c:pt idx="2">
                  <c:v>0.1</c:v>
                </c:pt>
                <c:pt idx="3">
                  <c:v>0.1</c:v>
                </c:pt>
                <c:pt idx="4">
                  <c:v>0.1</c:v>
                </c:pt>
                <c:pt idx="5">
                  <c:v>0.1</c:v>
                </c:pt>
                <c:pt idx="6">
                  <c:v>0.15</c:v>
                </c:pt>
                <c:pt idx="7">
                  <c:v>0.15</c:v>
                </c:pt>
                <c:pt idx="8">
                  <c:v>0.15</c:v>
                </c:pt>
                <c:pt idx="9">
                  <c:v>0.15</c:v>
                </c:pt>
                <c:pt idx="10">
                  <c:v>0.17</c:v>
                </c:pt>
                <c:pt idx="11">
                  <c:v>0.2</c:v>
                </c:pt>
                <c:pt idx="12">
                  <c:v>0.2</c:v>
                </c:pt>
                <c:pt idx="13">
                  <c:v>0.2</c:v>
                </c:pt>
                <c:pt idx="14">
                  <c:v>0.22</c:v>
                </c:pt>
                <c:pt idx="15">
                  <c:v>0.22</c:v>
                </c:pt>
                <c:pt idx="16">
                  <c:v>0.24</c:v>
                </c:pt>
                <c:pt idx="17">
                  <c:v>0.24</c:v>
                </c:pt>
                <c:pt idx="18">
                  <c:v>0.24</c:v>
                </c:pt>
                <c:pt idx="19">
                  <c:v>0.24</c:v>
                </c:pt>
                <c:pt idx="20">
                  <c:v>0.27</c:v>
                </c:pt>
                <c:pt idx="21">
                  <c:v>0.27</c:v>
                </c:pt>
                <c:pt idx="22">
                  <c:v>0.27</c:v>
                </c:pt>
                <c:pt idx="23">
                  <c:v>0.28999999999999998</c:v>
                </c:pt>
                <c:pt idx="24">
                  <c:v>0.28999999999999998</c:v>
                </c:pt>
                <c:pt idx="25">
                  <c:v>0.32</c:v>
                </c:pt>
                <c:pt idx="26">
                  <c:v>0.37</c:v>
                </c:pt>
                <c:pt idx="27">
                  <c:v>0.37</c:v>
                </c:pt>
              </c:numCache>
            </c:numRef>
          </c:val>
          <c:extLst>
            <c:ext xmlns:c16="http://schemas.microsoft.com/office/drawing/2014/chart" uri="{C3380CC4-5D6E-409C-BE32-E72D297353CC}">
              <c16:uniqueId val="{00000000-D23B-4E7C-AC79-01C5F068059A}"/>
            </c:ext>
          </c:extLst>
        </c:ser>
        <c:dLbls>
          <c:showLegendKey val="0"/>
          <c:showVal val="0"/>
          <c:showCatName val="0"/>
          <c:showSerName val="0"/>
          <c:showPercent val="0"/>
          <c:showBubbleSize val="0"/>
        </c:dLbls>
        <c:gapWidth val="60"/>
        <c:overlap val="-10"/>
        <c:axId val="1003516207"/>
        <c:axId val="1009763311"/>
      </c:barChart>
      <c:catAx>
        <c:axId val="1003516207"/>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09763311"/>
        <c:crosses val="autoZero"/>
        <c:auto val="1"/>
        <c:lblAlgn val="ctr"/>
        <c:lblOffset val="0"/>
        <c:noMultiLvlLbl val="0"/>
      </c:catAx>
      <c:valAx>
        <c:axId val="1009763311"/>
        <c:scaling>
          <c:orientation val="minMax"/>
          <c:max val="0.70000000000000007"/>
          <c:min val="0"/>
        </c:scaling>
        <c:delete val="0"/>
        <c:axPos val="b"/>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03516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786794097010845"/>
          <c:y val="0"/>
          <c:w val="0.66707661662374884"/>
          <c:h val="1"/>
        </c:manualLayout>
      </c:layout>
      <c:barChart>
        <c:barDir val="col"/>
        <c:grouping val="clustered"/>
        <c:varyColors val="0"/>
        <c:ser>
          <c:idx val="0"/>
          <c:order val="0"/>
          <c:tx>
            <c:strRef>
              <c:f>Sheet1!$B$1</c:f>
              <c:strCache>
                <c:ptCount val="1"/>
                <c:pt idx="0">
                  <c:v>Series 1</c:v>
                </c:pt>
              </c:strCache>
            </c:strRef>
          </c:tx>
          <c:spPr>
            <a:solidFill>
              <a:srgbClr val="ECBB0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was injured / worried about getting injured</c:v>
                </c:pt>
                <c:pt idx="1">
                  <c:v>Was playing multiple sports and so had to drop some</c:v>
                </c:pt>
                <c:pt idx="2">
                  <c:v>There was too much other stuff going on</c:v>
                </c:pt>
                <c:pt idx="3">
                  <c:v>Lack of proper organisation</c:v>
                </c:pt>
              </c:strCache>
            </c:strRef>
          </c:cat>
          <c:val>
            <c:numRef>
              <c:f>Sheet1!$B$2:$B$5</c:f>
              <c:numCache>
                <c:formatCode>0%</c:formatCode>
                <c:ptCount val="4"/>
                <c:pt idx="0">
                  <c:v>0.38</c:v>
                </c:pt>
                <c:pt idx="1">
                  <c:v>0.31</c:v>
                </c:pt>
                <c:pt idx="2">
                  <c:v>0.28000000000000003</c:v>
                </c:pt>
                <c:pt idx="3">
                  <c:v>0.21</c:v>
                </c:pt>
              </c:numCache>
            </c:numRef>
          </c:val>
          <c:extLst>
            <c:ext xmlns:c16="http://schemas.microsoft.com/office/drawing/2014/chart" uri="{C3380CC4-5D6E-409C-BE32-E72D297353CC}">
              <c16:uniqueId val="{00000000-951F-4985-BC7D-A16E4C9D2D96}"/>
            </c:ext>
          </c:extLst>
        </c:ser>
        <c:dLbls>
          <c:showLegendKey val="0"/>
          <c:showVal val="0"/>
          <c:showCatName val="0"/>
          <c:showSerName val="0"/>
          <c:showPercent val="0"/>
          <c:showBubbleSize val="0"/>
        </c:dLbls>
        <c:gapWidth val="60"/>
        <c:axId val="1003516207"/>
        <c:axId val="1009763311"/>
      </c:barChart>
      <c:catAx>
        <c:axId val="1003516207"/>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009763311"/>
        <c:crosses val="autoZero"/>
        <c:auto val="1"/>
        <c:lblAlgn val="ctr"/>
        <c:lblOffset val="0"/>
        <c:noMultiLvlLbl val="0"/>
      </c:catAx>
      <c:valAx>
        <c:axId val="1009763311"/>
        <c:scaling>
          <c:orientation val="minMax"/>
          <c:max val="1.2"/>
          <c:min val="0"/>
        </c:scaling>
        <c:delete val="1"/>
        <c:axPos val="l"/>
        <c:numFmt formatCode="0%" sourceLinked="1"/>
        <c:majorTickMark val="out"/>
        <c:minorTickMark val="none"/>
        <c:tickLblPos val="nextTo"/>
        <c:crossAx val="1003516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547643281411154"/>
          <c:y val="0"/>
          <c:w val="0.61452356718588841"/>
          <c:h val="1"/>
        </c:manualLayout>
      </c:layout>
      <c:barChart>
        <c:barDir val="bar"/>
        <c:grouping val="clustered"/>
        <c:varyColors val="0"/>
        <c:ser>
          <c:idx val="0"/>
          <c:order val="0"/>
          <c:tx>
            <c:strRef>
              <c:f>Sheet1!$B$1</c:f>
              <c:strCache>
                <c:ptCount val="1"/>
                <c:pt idx="0">
                  <c:v>Series 1</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Weekdays – before school</c:v>
                </c:pt>
                <c:pt idx="1">
                  <c:v>Weekdays – during lunchtime</c:v>
                </c:pt>
                <c:pt idx="2">
                  <c:v>Weekdays – soon after school</c:v>
                </c:pt>
                <c:pt idx="3">
                  <c:v>Weekdays – in the evening</c:v>
                </c:pt>
                <c:pt idx="4">
                  <c:v>Weekend – before 11am</c:v>
                </c:pt>
                <c:pt idx="5">
                  <c:v>Weekend – between 11am – 2pm</c:v>
                </c:pt>
                <c:pt idx="6">
                  <c:v>Weekend – between 2pm – 5pm</c:v>
                </c:pt>
                <c:pt idx="7">
                  <c:v>Weekend – after 5pm</c:v>
                </c:pt>
              </c:strCache>
            </c:strRef>
          </c:cat>
          <c:val>
            <c:numRef>
              <c:f>Sheet1!$B$2:$B$9</c:f>
              <c:numCache>
                <c:formatCode>0%</c:formatCode>
                <c:ptCount val="8"/>
                <c:pt idx="0">
                  <c:v>0.19</c:v>
                </c:pt>
                <c:pt idx="1">
                  <c:v>0.13</c:v>
                </c:pt>
                <c:pt idx="2">
                  <c:v>0.69</c:v>
                </c:pt>
                <c:pt idx="3">
                  <c:v>0.34</c:v>
                </c:pt>
                <c:pt idx="4">
                  <c:v>0.11</c:v>
                </c:pt>
                <c:pt idx="5">
                  <c:v>0.08</c:v>
                </c:pt>
                <c:pt idx="6">
                  <c:v>0.1</c:v>
                </c:pt>
                <c:pt idx="7">
                  <c:v>0.03</c:v>
                </c:pt>
              </c:numCache>
            </c:numRef>
          </c:val>
          <c:extLst>
            <c:ext xmlns:c16="http://schemas.microsoft.com/office/drawing/2014/chart" uri="{C3380CC4-5D6E-409C-BE32-E72D297353CC}">
              <c16:uniqueId val="{00000004-39E3-4E0C-95DE-EE9C858FF921}"/>
            </c:ext>
          </c:extLst>
        </c:ser>
        <c:dLbls>
          <c:showLegendKey val="0"/>
          <c:showVal val="0"/>
          <c:showCatName val="0"/>
          <c:showSerName val="0"/>
          <c:showPercent val="0"/>
          <c:showBubbleSize val="0"/>
        </c:dLbls>
        <c:gapWidth val="60"/>
        <c:overlap val="-10"/>
        <c:axId val="1003516207"/>
        <c:axId val="1009763311"/>
      </c:barChart>
      <c:catAx>
        <c:axId val="10035162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09763311"/>
        <c:crosses val="autoZero"/>
        <c:auto val="1"/>
        <c:lblAlgn val="ctr"/>
        <c:lblOffset val="0"/>
        <c:noMultiLvlLbl val="0"/>
      </c:catAx>
      <c:valAx>
        <c:axId val="1009763311"/>
        <c:scaling>
          <c:orientation val="minMax"/>
          <c:max val="1"/>
          <c:min val="0"/>
        </c:scaling>
        <c:delete val="1"/>
        <c:axPos val="t"/>
        <c:numFmt formatCode="0%" sourceLinked="1"/>
        <c:majorTickMark val="out"/>
        <c:minorTickMark val="none"/>
        <c:tickLblPos val="nextTo"/>
        <c:crossAx val="1003516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248163494032073"/>
          <c:y val="0"/>
          <c:w val="0.48751836505967922"/>
          <c:h val="1"/>
        </c:manualLayout>
      </c:layout>
      <c:barChart>
        <c:barDir val="bar"/>
        <c:grouping val="clustered"/>
        <c:varyColors val="0"/>
        <c:ser>
          <c:idx val="0"/>
          <c:order val="0"/>
          <c:tx>
            <c:strRef>
              <c:f>Sheet1!$B$1</c:f>
              <c:strCache>
                <c:ptCount val="1"/>
                <c:pt idx="0">
                  <c:v>Series 1</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Shorter season lengths</c:v>
                </c:pt>
                <c:pt idx="1">
                  <c:v>Shorter pre-season length (lead-in time prior to the season starting)</c:v>
                </c:pt>
                <c:pt idx="2">
                  <c:v>More flexible teams - so you don’t have to commit to being at every training session or playing every game</c:v>
                </c:pt>
                <c:pt idx="3">
                  <c:v>No overlap between the winter and summer sport seasons</c:v>
                </c:pt>
                <c:pt idx="4">
                  <c:v>Increased opportunities for young people to feed into decision making / provide feedback</c:v>
                </c:pt>
                <c:pt idx="5">
                  <c:v>More social leagues, where there is more emphasis on taking part and having fun rather than winning</c:v>
                </c:pt>
                <c:pt idx="6">
                  <c:v>Make it easier to play for club AND school</c:v>
                </c:pt>
                <c:pt idx="7">
                  <c:v>Increasing the number of people that can make it into development squads so that more young people receive these opportunities.</c:v>
                </c:pt>
                <c:pt idx="8">
                  <c:v>Less bad behaviour by adult supporters</c:v>
                </c:pt>
              </c:strCache>
            </c:strRef>
          </c:cat>
          <c:val>
            <c:numRef>
              <c:f>Sheet1!$B$2:$B$10</c:f>
              <c:numCache>
                <c:formatCode>0%</c:formatCode>
                <c:ptCount val="9"/>
                <c:pt idx="0">
                  <c:v>0.18</c:v>
                </c:pt>
                <c:pt idx="1">
                  <c:v>0.26</c:v>
                </c:pt>
                <c:pt idx="2">
                  <c:v>0.37</c:v>
                </c:pt>
                <c:pt idx="3">
                  <c:v>0.48</c:v>
                </c:pt>
                <c:pt idx="4">
                  <c:v>0.51</c:v>
                </c:pt>
                <c:pt idx="5">
                  <c:v>0.56999999999999995</c:v>
                </c:pt>
                <c:pt idx="6">
                  <c:v>0.69</c:v>
                </c:pt>
                <c:pt idx="7">
                  <c:v>0.7</c:v>
                </c:pt>
                <c:pt idx="8">
                  <c:v>0.76</c:v>
                </c:pt>
              </c:numCache>
            </c:numRef>
          </c:val>
          <c:extLst>
            <c:ext xmlns:c16="http://schemas.microsoft.com/office/drawing/2014/chart" uri="{C3380CC4-5D6E-409C-BE32-E72D297353CC}">
              <c16:uniqueId val="{00000000-4E7B-4B4E-B427-9D6A45D75447}"/>
            </c:ext>
          </c:extLst>
        </c:ser>
        <c:dLbls>
          <c:showLegendKey val="0"/>
          <c:showVal val="0"/>
          <c:showCatName val="0"/>
          <c:showSerName val="0"/>
          <c:showPercent val="0"/>
          <c:showBubbleSize val="0"/>
        </c:dLbls>
        <c:gapWidth val="60"/>
        <c:overlap val="-10"/>
        <c:axId val="1003516207"/>
        <c:axId val="1009763311"/>
      </c:barChart>
      <c:catAx>
        <c:axId val="1003516207"/>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09763311"/>
        <c:crosses val="autoZero"/>
        <c:auto val="1"/>
        <c:lblAlgn val="ctr"/>
        <c:lblOffset val="100"/>
        <c:noMultiLvlLbl val="0"/>
      </c:catAx>
      <c:valAx>
        <c:axId val="1009763311"/>
        <c:scaling>
          <c:orientation val="minMax"/>
          <c:max val="1"/>
          <c:min val="0"/>
        </c:scaling>
        <c:delete val="1"/>
        <c:axPos val="b"/>
        <c:numFmt formatCode="0%" sourceLinked="1"/>
        <c:majorTickMark val="out"/>
        <c:minorTickMark val="none"/>
        <c:tickLblPos val="nextTo"/>
        <c:crossAx val="1003516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159901664016153"/>
          <c:y val="0"/>
          <c:w val="0.5097030452191027"/>
          <c:h val="0.9982687968228179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A347-4F37-B136-9161A9393B17}"/>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A347-4F37-B136-9161A9393B17}"/>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It’s fun</c:v>
                </c:pt>
                <c:pt idx="1">
                  <c:v>I’m good at it</c:v>
                </c:pt>
                <c:pt idx="2">
                  <c:v>My friends play or I like my team-mates</c:v>
                </c:pt>
                <c:pt idx="3">
                  <c:v>I get to progress/develop</c:v>
                </c:pt>
                <c:pt idx="4">
                  <c:v>My parents/whānau support / encourage me </c:v>
                </c:pt>
                <c:pt idx="5">
                  <c:v>My parents/whānau want me to play</c:v>
                </c:pt>
                <c:pt idx="6">
                  <c:v>I can win/achieve something</c:v>
                </c:pt>
                <c:pt idx="7">
                  <c:v>My coach is great, motivating</c:v>
                </c:pt>
                <c:pt idx="8">
                  <c:v>It’s easy to get to training/games</c:v>
                </c:pt>
                <c:pt idx="9">
                  <c:v>Training/games are at a good time for me</c:v>
                </c:pt>
                <c:pt idx="10">
                  <c:v>It’s cheap to take part</c:v>
                </c:pt>
                <c:pt idx="11">
                  <c:v>It’s well organised, has referees</c:v>
                </c:pt>
                <c:pt idx="12">
                  <c:v>The team and team-selection are fair</c:v>
                </c:pt>
                <c:pt idx="13">
                  <c:v>There’s less pressure to do well</c:v>
                </c:pt>
                <c:pt idx="14">
                  <c:v>I like the uniform</c:v>
                </c:pt>
                <c:pt idx="15">
                  <c:v>Other </c:v>
                </c:pt>
                <c:pt idx="16">
                  <c:v>Don’t know</c:v>
                </c:pt>
              </c:strCache>
            </c:strRef>
          </c:cat>
          <c:val>
            <c:numRef>
              <c:f>Sheet1!$B$2:$B$18</c:f>
              <c:numCache>
                <c:formatCode>0%</c:formatCode>
                <c:ptCount val="17"/>
                <c:pt idx="0">
                  <c:v>0.63</c:v>
                </c:pt>
                <c:pt idx="1">
                  <c:v>0.43</c:v>
                </c:pt>
                <c:pt idx="2">
                  <c:v>0.43</c:v>
                </c:pt>
                <c:pt idx="3">
                  <c:v>0.3</c:v>
                </c:pt>
                <c:pt idx="4">
                  <c:v>0.28000000000000003</c:v>
                </c:pt>
                <c:pt idx="5">
                  <c:v>0.25</c:v>
                </c:pt>
                <c:pt idx="6">
                  <c:v>0.23</c:v>
                </c:pt>
                <c:pt idx="7">
                  <c:v>0.23</c:v>
                </c:pt>
                <c:pt idx="8">
                  <c:v>0.2</c:v>
                </c:pt>
                <c:pt idx="9">
                  <c:v>0.15</c:v>
                </c:pt>
                <c:pt idx="10">
                  <c:v>0.15</c:v>
                </c:pt>
                <c:pt idx="11">
                  <c:v>0.13</c:v>
                </c:pt>
                <c:pt idx="12">
                  <c:v>0.08</c:v>
                </c:pt>
                <c:pt idx="13">
                  <c:v>0.05</c:v>
                </c:pt>
                <c:pt idx="14">
                  <c:v>0.03</c:v>
                </c:pt>
                <c:pt idx="15">
                  <c:v>0.05</c:v>
                </c:pt>
                <c:pt idx="16" formatCode="General">
                  <c:v>0</c:v>
                </c:pt>
              </c:numCache>
            </c:numRef>
          </c:val>
          <c:extLst>
            <c:ext xmlns:c16="http://schemas.microsoft.com/office/drawing/2014/chart" uri="{C3380CC4-5D6E-409C-BE32-E72D297353CC}">
              <c16:uniqueId val="{00000004-1216-4C92-8DC9-E57B2115D04C}"/>
            </c:ext>
          </c:extLst>
        </c:ser>
        <c:dLbls>
          <c:showLegendKey val="0"/>
          <c:showVal val="0"/>
          <c:showCatName val="0"/>
          <c:showSerName val="0"/>
          <c:showPercent val="0"/>
          <c:showBubbleSize val="0"/>
        </c:dLbls>
        <c:gapWidth val="80"/>
        <c:overlap val="-10"/>
        <c:axId val="1003516207"/>
        <c:axId val="1009763311"/>
      </c:barChart>
      <c:catAx>
        <c:axId val="1003516207"/>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009763311"/>
        <c:crosses val="autoZero"/>
        <c:auto val="1"/>
        <c:lblAlgn val="ctr"/>
        <c:lblOffset val="0"/>
        <c:noMultiLvlLbl val="0"/>
      </c:catAx>
      <c:valAx>
        <c:axId val="1009763311"/>
        <c:scaling>
          <c:orientation val="minMax"/>
          <c:max val="0.8"/>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03516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062610472474014"/>
          <c:y val="0"/>
          <c:w val="0.59937389527525986"/>
          <c:h val="1"/>
        </c:manualLayout>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Sheet1!$A$2:$A$29</c:f>
              <c:strCache>
                <c:ptCount val="28"/>
                <c:pt idx="0">
                  <c:v>The uniform I had to wear</c:v>
                </c:pt>
                <c:pt idx="1">
                  <c:v>The cost of taking part </c:v>
                </c:pt>
                <c:pt idx="2">
                  <c:v>The length of the season was too long</c:v>
                </c:pt>
                <c:pt idx="3">
                  <c:v>Carrying around the equipment needed</c:v>
                </c:pt>
                <c:pt idx="4">
                  <c:v>Lack of referees or officials</c:v>
                </c:pt>
                <c:pt idx="5">
                  <c:v>I stopped playing due to COVID</c:v>
                </c:pt>
                <c:pt idx="6">
                  <c:v>The standard of the facilities inc. changing rooms</c:v>
                </c:pt>
                <c:pt idx="7">
                  <c:v>The time of day when games / training took place</c:v>
                </c:pt>
                <c:pt idx="8">
                  <c:v>Having to travel to games / training</c:v>
                </c:pt>
                <c:pt idx="9">
                  <c:v>Having to play outdoor sports in all weather conditions</c:v>
                </c:pt>
                <c:pt idx="10">
                  <c:v>Doing the same things every week; it was getting boring</c:v>
                </c:pt>
                <c:pt idx="11">
                  <c:v>The pitch / playing surfaces we played on</c:v>
                </c:pt>
                <c:pt idx="12">
                  <c:v>Amount of time required for games / training</c:v>
                </c:pt>
                <c:pt idx="13">
                  <c:v>A lack of fairness or transparency</c:v>
                </c:pt>
                <c:pt idx="14">
                  <c:v>Didn’t get on with my team-mates</c:v>
                </c:pt>
                <c:pt idx="15">
                  <c:v>My friends didn’t play or stopped playing</c:v>
                </c:pt>
                <c:pt idx="16">
                  <c:v>Parents/whānau weren’t supportive / encouraging</c:v>
                </c:pt>
                <c:pt idx="17">
                  <c:v>Got too competitive and not fun anymore</c:v>
                </c:pt>
                <c:pt idx="18">
                  <c:v>Needing to turn up to every game / training session</c:v>
                </c:pt>
                <c:pt idx="19">
                  <c:v>Worrying that I’d do something wrong / embarrassing</c:v>
                </c:pt>
                <c:pt idx="20">
                  <c:v>Didn’t feel like I was making progress </c:v>
                </c:pt>
                <c:pt idx="21">
                  <c:v>Our team didn’t have a proper coach</c:v>
                </c:pt>
                <c:pt idx="22">
                  <c:v>Feeling like I wasn’t good enough</c:v>
                </c:pt>
                <c:pt idx="23">
                  <c:v>COVID caused too many disruptions</c:v>
                </c:pt>
                <c:pt idx="24">
                  <c:v>Lack of proper organisation</c:v>
                </c:pt>
                <c:pt idx="25">
                  <c:v>There was too much other stuff going on</c:v>
                </c:pt>
                <c:pt idx="26">
                  <c:v>Was playing multiple sports and so had to drop some</c:v>
                </c:pt>
                <c:pt idx="27">
                  <c:v>I was injured / worried about getting injured</c:v>
                </c:pt>
              </c:strCache>
            </c:strRef>
          </c:cat>
          <c:val>
            <c:numRef>
              <c:f>Sheet1!$B$2:$B$29</c:f>
              <c:numCache>
                <c:formatCode>0%</c:formatCode>
                <c:ptCount val="28"/>
                <c:pt idx="0" formatCode="General">
                  <c:v>0</c:v>
                </c:pt>
                <c:pt idx="1">
                  <c:v>0.03</c:v>
                </c:pt>
                <c:pt idx="2">
                  <c:v>0.03</c:v>
                </c:pt>
                <c:pt idx="3">
                  <c:v>0.03</c:v>
                </c:pt>
                <c:pt idx="4">
                  <c:v>0.03</c:v>
                </c:pt>
                <c:pt idx="5">
                  <c:v>0.03</c:v>
                </c:pt>
                <c:pt idx="6">
                  <c:v>0.03</c:v>
                </c:pt>
                <c:pt idx="7">
                  <c:v>7.0000000000000007E-2</c:v>
                </c:pt>
                <c:pt idx="8">
                  <c:v>7.0000000000000007E-2</c:v>
                </c:pt>
                <c:pt idx="9">
                  <c:v>7.0000000000000007E-2</c:v>
                </c:pt>
                <c:pt idx="10">
                  <c:v>7.0000000000000007E-2</c:v>
                </c:pt>
                <c:pt idx="11">
                  <c:v>7.0000000000000007E-2</c:v>
                </c:pt>
                <c:pt idx="12">
                  <c:v>0.1</c:v>
                </c:pt>
                <c:pt idx="13">
                  <c:v>0.1</c:v>
                </c:pt>
                <c:pt idx="14">
                  <c:v>0.1</c:v>
                </c:pt>
                <c:pt idx="15">
                  <c:v>0.1</c:v>
                </c:pt>
                <c:pt idx="16">
                  <c:v>0.1</c:v>
                </c:pt>
                <c:pt idx="17">
                  <c:v>0.1</c:v>
                </c:pt>
                <c:pt idx="18">
                  <c:v>0.1</c:v>
                </c:pt>
                <c:pt idx="19">
                  <c:v>0.14000000000000001</c:v>
                </c:pt>
                <c:pt idx="20">
                  <c:v>0.14000000000000001</c:v>
                </c:pt>
                <c:pt idx="21">
                  <c:v>0.14000000000000001</c:v>
                </c:pt>
                <c:pt idx="22">
                  <c:v>0.17</c:v>
                </c:pt>
                <c:pt idx="23">
                  <c:v>0.17</c:v>
                </c:pt>
                <c:pt idx="24">
                  <c:v>0.21</c:v>
                </c:pt>
                <c:pt idx="25">
                  <c:v>0.28000000000000003</c:v>
                </c:pt>
                <c:pt idx="26">
                  <c:v>0.31</c:v>
                </c:pt>
                <c:pt idx="27">
                  <c:v>0.38</c:v>
                </c:pt>
              </c:numCache>
            </c:numRef>
          </c:val>
          <c:extLst>
            <c:ext xmlns:c16="http://schemas.microsoft.com/office/drawing/2014/chart" uri="{C3380CC4-5D6E-409C-BE32-E72D297353CC}">
              <c16:uniqueId val="{00000000-D23B-4E7C-AC79-01C5F068059A}"/>
            </c:ext>
          </c:extLst>
        </c:ser>
        <c:dLbls>
          <c:showLegendKey val="0"/>
          <c:showVal val="0"/>
          <c:showCatName val="0"/>
          <c:showSerName val="0"/>
          <c:showPercent val="0"/>
          <c:showBubbleSize val="0"/>
        </c:dLbls>
        <c:gapWidth val="60"/>
        <c:overlap val="-10"/>
        <c:axId val="1003516207"/>
        <c:axId val="1009763311"/>
      </c:barChart>
      <c:catAx>
        <c:axId val="1003516207"/>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09763311"/>
        <c:crosses val="autoZero"/>
        <c:auto val="1"/>
        <c:lblAlgn val="ctr"/>
        <c:lblOffset val="0"/>
        <c:noMultiLvlLbl val="0"/>
      </c:catAx>
      <c:valAx>
        <c:axId val="1009763311"/>
        <c:scaling>
          <c:orientation val="minMax"/>
          <c:max val="0.70000000000000007"/>
          <c:min val="0"/>
        </c:scaling>
        <c:delete val="0"/>
        <c:axPos val="b"/>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03516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547643281411154"/>
          <c:y val="0"/>
          <c:w val="0.61452356718588841"/>
          <c:h val="1"/>
        </c:manualLayout>
      </c:layout>
      <c:barChart>
        <c:barDir val="bar"/>
        <c:grouping val="clustered"/>
        <c:varyColors val="0"/>
        <c:ser>
          <c:idx val="0"/>
          <c:order val="0"/>
          <c:tx>
            <c:strRef>
              <c:f>Sheet1!$B$1</c:f>
              <c:strCache>
                <c:ptCount val="1"/>
                <c:pt idx="0">
                  <c:v>Series 1</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Weekdays – before school</c:v>
                </c:pt>
                <c:pt idx="1">
                  <c:v>Weekdays – during lunchtime</c:v>
                </c:pt>
                <c:pt idx="2">
                  <c:v>Weekdays – soon after school</c:v>
                </c:pt>
                <c:pt idx="3">
                  <c:v>Weekdays – in the evening</c:v>
                </c:pt>
                <c:pt idx="4">
                  <c:v>Weekend – before 11am</c:v>
                </c:pt>
                <c:pt idx="5">
                  <c:v>Weekend – between 11am – 2pm</c:v>
                </c:pt>
                <c:pt idx="6">
                  <c:v>Weekend – between 2pm – 5pm</c:v>
                </c:pt>
                <c:pt idx="7">
                  <c:v>Weekend – after 5pm</c:v>
                </c:pt>
              </c:strCache>
            </c:strRef>
          </c:cat>
          <c:val>
            <c:numRef>
              <c:f>Sheet1!$B$2:$B$9</c:f>
              <c:numCache>
                <c:formatCode>0%</c:formatCode>
                <c:ptCount val="8"/>
                <c:pt idx="0">
                  <c:v>0.12</c:v>
                </c:pt>
                <c:pt idx="1">
                  <c:v>0.05</c:v>
                </c:pt>
                <c:pt idx="2">
                  <c:v>0.77</c:v>
                </c:pt>
                <c:pt idx="3">
                  <c:v>0.34</c:v>
                </c:pt>
                <c:pt idx="4">
                  <c:v>0.08</c:v>
                </c:pt>
                <c:pt idx="5">
                  <c:v>0.14000000000000001</c:v>
                </c:pt>
                <c:pt idx="6">
                  <c:v>0.11</c:v>
                </c:pt>
                <c:pt idx="7">
                  <c:v>0.06</c:v>
                </c:pt>
              </c:numCache>
            </c:numRef>
          </c:val>
          <c:extLst>
            <c:ext xmlns:c16="http://schemas.microsoft.com/office/drawing/2014/chart" uri="{C3380CC4-5D6E-409C-BE32-E72D297353CC}">
              <c16:uniqueId val="{00000004-39E3-4E0C-95DE-EE9C858FF921}"/>
            </c:ext>
          </c:extLst>
        </c:ser>
        <c:dLbls>
          <c:showLegendKey val="0"/>
          <c:showVal val="0"/>
          <c:showCatName val="0"/>
          <c:showSerName val="0"/>
          <c:showPercent val="0"/>
          <c:showBubbleSize val="0"/>
        </c:dLbls>
        <c:gapWidth val="60"/>
        <c:overlap val="-10"/>
        <c:axId val="1003516207"/>
        <c:axId val="1009763311"/>
      </c:barChart>
      <c:catAx>
        <c:axId val="10035162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09763311"/>
        <c:crosses val="autoZero"/>
        <c:auto val="1"/>
        <c:lblAlgn val="ctr"/>
        <c:lblOffset val="0"/>
        <c:noMultiLvlLbl val="0"/>
      </c:catAx>
      <c:valAx>
        <c:axId val="1009763311"/>
        <c:scaling>
          <c:orientation val="minMax"/>
          <c:max val="1"/>
          <c:min val="0"/>
        </c:scaling>
        <c:delete val="1"/>
        <c:axPos val="t"/>
        <c:numFmt formatCode="0%" sourceLinked="1"/>
        <c:majorTickMark val="out"/>
        <c:minorTickMark val="none"/>
        <c:tickLblPos val="nextTo"/>
        <c:crossAx val="1003516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248163494032073"/>
          <c:y val="0"/>
          <c:w val="0.48751836505967922"/>
          <c:h val="1"/>
        </c:manualLayout>
      </c:layout>
      <c:barChart>
        <c:barDir val="bar"/>
        <c:grouping val="clustered"/>
        <c:varyColors val="0"/>
        <c:ser>
          <c:idx val="0"/>
          <c:order val="0"/>
          <c:tx>
            <c:strRef>
              <c:f>Sheet1!$B$1</c:f>
              <c:strCache>
                <c:ptCount val="1"/>
                <c:pt idx="0">
                  <c:v>Series 1</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Shorter season lengths</c:v>
                </c:pt>
                <c:pt idx="1">
                  <c:v>Shorter pre-season length (lead-in time prior to the season starting)</c:v>
                </c:pt>
                <c:pt idx="2">
                  <c:v>More flexible teams - so you don’t have to commit to being at every training session or playing every game</c:v>
                </c:pt>
                <c:pt idx="3">
                  <c:v>Increased opportunities for young people to feed into decision making / provide feedback</c:v>
                </c:pt>
                <c:pt idx="4">
                  <c:v>More social leagues, where there is more emphasis on taking part and having fun rather than winning</c:v>
                </c:pt>
                <c:pt idx="5">
                  <c:v>No overlap between the winter and summer sport seasons</c:v>
                </c:pt>
                <c:pt idx="6">
                  <c:v>Less bad behaviour by adult supporters</c:v>
                </c:pt>
                <c:pt idx="7">
                  <c:v>Increasing the number of people that can make it into development squads so that more young people receive these opportunities.</c:v>
                </c:pt>
                <c:pt idx="8">
                  <c:v>Make it easier to play for club AND school</c:v>
                </c:pt>
              </c:strCache>
            </c:strRef>
          </c:cat>
          <c:val>
            <c:numRef>
              <c:f>Sheet1!$B$2:$B$10</c:f>
              <c:numCache>
                <c:formatCode>0%</c:formatCode>
                <c:ptCount val="9"/>
                <c:pt idx="0">
                  <c:v>0.2</c:v>
                </c:pt>
                <c:pt idx="1">
                  <c:v>0.26</c:v>
                </c:pt>
                <c:pt idx="2">
                  <c:v>0.4</c:v>
                </c:pt>
                <c:pt idx="3">
                  <c:v>0.43</c:v>
                </c:pt>
                <c:pt idx="4">
                  <c:v>0.46</c:v>
                </c:pt>
                <c:pt idx="5">
                  <c:v>0.46</c:v>
                </c:pt>
                <c:pt idx="6">
                  <c:v>0.56999999999999995</c:v>
                </c:pt>
                <c:pt idx="7">
                  <c:v>0.65</c:v>
                </c:pt>
                <c:pt idx="8">
                  <c:v>0.68</c:v>
                </c:pt>
              </c:numCache>
            </c:numRef>
          </c:val>
          <c:extLst>
            <c:ext xmlns:c16="http://schemas.microsoft.com/office/drawing/2014/chart" uri="{C3380CC4-5D6E-409C-BE32-E72D297353CC}">
              <c16:uniqueId val="{00000000-4E7B-4B4E-B427-9D6A45D75447}"/>
            </c:ext>
          </c:extLst>
        </c:ser>
        <c:dLbls>
          <c:showLegendKey val="0"/>
          <c:showVal val="0"/>
          <c:showCatName val="0"/>
          <c:showSerName val="0"/>
          <c:showPercent val="0"/>
          <c:showBubbleSize val="0"/>
        </c:dLbls>
        <c:gapWidth val="60"/>
        <c:overlap val="-10"/>
        <c:axId val="1003516207"/>
        <c:axId val="1009763311"/>
      </c:barChart>
      <c:catAx>
        <c:axId val="1003516207"/>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09763311"/>
        <c:crosses val="autoZero"/>
        <c:auto val="1"/>
        <c:lblAlgn val="ctr"/>
        <c:lblOffset val="100"/>
        <c:noMultiLvlLbl val="0"/>
      </c:catAx>
      <c:valAx>
        <c:axId val="1009763311"/>
        <c:scaling>
          <c:orientation val="minMax"/>
          <c:max val="1"/>
          <c:min val="0"/>
        </c:scaling>
        <c:delete val="1"/>
        <c:axPos val="b"/>
        <c:numFmt formatCode="0%" sourceLinked="1"/>
        <c:majorTickMark val="out"/>
        <c:minorTickMark val="none"/>
        <c:tickLblPos val="nextTo"/>
        <c:crossAx val="1003516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159901664016153"/>
          <c:y val="0"/>
          <c:w val="0.5097030452191027"/>
          <c:h val="0.9982687968228179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A347-4F37-B136-9161A9393B17}"/>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A347-4F37-B136-9161A9393B17}"/>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It’s fun</c:v>
                </c:pt>
                <c:pt idx="1">
                  <c:v>I get to progress/develop</c:v>
                </c:pt>
                <c:pt idx="2">
                  <c:v>I’m good at it</c:v>
                </c:pt>
                <c:pt idx="3">
                  <c:v>I can win/achieve something</c:v>
                </c:pt>
                <c:pt idx="4">
                  <c:v>My friends play or I like my team-mates</c:v>
                </c:pt>
                <c:pt idx="5">
                  <c:v>My parents/whānau support / encourage me </c:v>
                </c:pt>
                <c:pt idx="6">
                  <c:v>My coach is great, motivating</c:v>
                </c:pt>
                <c:pt idx="7">
                  <c:v>Training/games are at a good time for me</c:v>
                </c:pt>
                <c:pt idx="8">
                  <c:v>There’s less pressure to do well</c:v>
                </c:pt>
                <c:pt idx="9">
                  <c:v>It’s easy to get to training/games</c:v>
                </c:pt>
                <c:pt idx="10">
                  <c:v>My parents/whānau want me to play</c:v>
                </c:pt>
                <c:pt idx="11">
                  <c:v>It’s well organised, has referees</c:v>
                </c:pt>
                <c:pt idx="12">
                  <c:v>It’s cheap to take part</c:v>
                </c:pt>
                <c:pt idx="13">
                  <c:v>The team and team-selection are fair</c:v>
                </c:pt>
                <c:pt idx="14">
                  <c:v>I like the uniform</c:v>
                </c:pt>
                <c:pt idx="15">
                  <c:v>Other </c:v>
                </c:pt>
                <c:pt idx="16">
                  <c:v>Don’t know</c:v>
                </c:pt>
              </c:strCache>
            </c:strRef>
          </c:cat>
          <c:val>
            <c:numRef>
              <c:f>Sheet1!$B$2:$B$18</c:f>
              <c:numCache>
                <c:formatCode>0%</c:formatCode>
                <c:ptCount val="17"/>
                <c:pt idx="0">
                  <c:v>0.59</c:v>
                </c:pt>
                <c:pt idx="1">
                  <c:v>0.55000000000000004</c:v>
                </c:pt>
                <c:pt idx="2">
                  <c:v>0.5</c:v>
                </c:pt>
                <c:pt idx="3">
                  <c:v>0.43</c:v>
                </c:pt>
                <c:pt idx="4">
                  <c:v>0.39</c:v>
                </c:pt>
                <c:pt idx="5">
                  <c:v>0.36</c:v>
                </c:pt>
                <c:pt idx="6">
                  <c:v>0.28999999999999998</c:v>
                </c:pt>
                <c:pt idx="7">
                  <c:v>0.25</c:v>
                </c:pt>
                <c:pt idx="8">
                  <c:v>0.2</c:v>
                </c:pt>
                <c:pt idx="9">
                  <c:v>0.18</c:v>
                </c:pt>
                <c:pt idx="10">
                  <c:v>0.16</c:v>
                </c:pt>
                <c:pt idx="11">
                  <c:v>0.14000000000000001</c:v>
                </c:pt>
                <c:pt idx="12">
                  <c:v>0.05</c:v>
                </c:pt>
                <c:pt idx="13">
                  <c:v>0.05</c:v>
                </c:pt>
                <c:pt idx="14">
                  <c:v>0.04</c:v>
                </c:pt>
                <c:pt idx="15">
                  <c:v>0.02</c:v>
                </c:pt>
                <c:pt idx="16">
                  <c:v>0.02</c:v>
                </c:pt>
              </c:numCache>
            </c:numRef>
          </c:val>
          <c:extLst>
            <c:ext xmlns:c16="http://schemas.microsoft.com/office/drawing/2014/chart" uri="{C3380CC4-5D6E-409C-BE32-E72D297353CC}">
              <c16:uniqueId val="{00000004-1216-4C92-8DC9-E57B2115D04C}"/>
            </c:ext>
          </c:extLst>
        </c:ser>
        <c:dLbls>
          <c:showLegendKey val="0"/>
          <c:showVal val="0"/>
          <c:showCatName val="0"/>
          <c:showSerName val="0"/>
          <c:showPercent val="0"/>
          <c:showBubbleSize val="0"/>
        </c:dLbls>
        <c:gapWidth val="80"/>
        <c:overlap val="-10"/>
        <c:axId val="1003516207"/>
        <c:axId val="1009763311"/>
      </c:barChart>
      <c:catAx>
        <c:axId val="1003516207"/>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009763311"/>
        <c:crosses val="autoZero"/>
        <c:auto val="1"/>
        <c:lblAlgn val="ctr"/>
        <c:lblOffset val="0"/>
        <c:noMultiLvlLbl val="0"/>
      </c:catAx>
      <c:valAx>
        <c:axId val="1009763311"/>
        <c:scaling>
          <c:orientation val="minMax"/>
          <c:max val="1"/>
          <c:min val="0"/>
        </c:scaling>
        <c:delete val="1"/>
        <c:axPos val="t"/>
        <c:numFmt formatCode="0%" sourceLinked="1"/>
        <c:majorTickMark val="out"/>
        <c:minorTickMark val="none"/>
        <c:tickLblPos val="nextTo"/>
        <c:crossAx val="1003516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062610472474014"/>
          <c:y val="0"/>
          <c:w val="0.59937389527525986"/>
          <c:h val="1"/>
        </c:manualLayout>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Sheet1!$A$2:$A$29</c:f>
              <c:strCache>
                <c:ptCount val="26"/>
                <c:pt idx="0">
                  <c:v>The length of the season was too long</c:v>
                </c:pt>
                <c:pt idx="1">
                  <c:v>The uniform I had to wear</c:v>
                </c:pt>
                <c:pt idx="2">
                  <c:v>Worrying that I’d do something wrong / embarrassing</c:v>
                </c:pt>
                <c:pt idx="3">
                  <c:v>Having to travel to games / training</c:v>
                </c:pt>
                <c:pt idx="4">
                  <c:v>Carrying around the equipment needed</c:v>
                </c:pt>
                <c:pt idx="5">
                  <c:v>Lack of proper organisation</c:v>
                </c:pt>
                <c:pt idx="6">
                  <c:v>I stopped playing due to COVID</c:v>
                </c:pt>
                <c:pt idx="7">
                  <c:v>COVID caused too many disruptions</c:v>
                </c:pt>
                <c:pt idx="8">
                  <c:v>Our team didn’t have a proper coach</c:v>
                </c:pt>
                <c:pt idx="9">
                  <c:v>I was injured / worried about getting injured</c:v>
                </c:pt>
                <c:pt idx="10">
                  <c:v>The pitch / playing surfaces we played on</c:v>
                </c:pt>
                <c:pt idx="11">
                  <c:v>Lack of referees or officials</c:v>
                </c:pt>
                <c:pt idx="12">
                  <c:v>A lack of fairness or transparency</c:v>
                </c:pt>
                <c:pt idx="13">
                  <c:v>The cost of taking part </c:v>
                </c:pt>
                <c:pt idx="14">
                  <c:v>Parents/whānau weren’t supportive / encouraging</c:v>
                </c:pt>
                <c:pt idx="15">
                  <c:v>Needing to turn up to every game / training session</c:v>
                </c:pt>
                <c:pt idx="16">
                  <c:v>Feeling like I wasn’t good enough</c:v>
                </c:pt>
                <c:pt idx="17">
                  <c:v>Didn’t get on with my team-mates</c:v>
                </c:pt>
                <c:pt idx="18">
                  <c:v>Doing the same things every week; it was getting boring</c:v>
                </c:pt>
                <c:pt idx="19">
                  <c:v>Didn’t feel like I was making progress </c:v>
                </c:pt>
                <c:pt idx="20">
                  <c:v>Got too competitive and not fun anymore</c:v>
                </c:pt>
                <c:pt idx="21">
                  <c:v>The time of day when games / training took place</c:v>
                </c:pt>
                <c:pt idx="22">
                  <c:v>Amount of time required for games / training</c:v>
                </c:pt>
                <c:pt idx="23">
                  <c:v>My friends didn’t play or stopped playing</c:v>
                </c:pt>
                <c:pt idx="24">
                  <c:v>Was playing multiple sports and so had to drop some</c:v>
                </c:pt>
                <c:pt idx="25">
                  <c:v>There was too much other stuff going on</c:v>
                </c:pt>
              </c:strCache>
            </c:strRef>
          </c:cat>
          <c:val>
            <c:numRef>
              <c:f>Sheet1!$B$2:$B$29</c:f>
              <c:numCache>
                <c:formatCode>0%</c:formatCode>
                <c:ptCount val="26"/>
                <c:pt idx="0">
                  <c:v>0.03</c:v>
                </c:pt>
                <c:pt idx="1">
                  <c:v>0.03</c:v>
                </c:pt>
                <c:pt idx="2">
                  <c:v>0.03</c:v>
                </c:pt>
                <c:pt idx="3">
                  <c:v>0.06</c:v>
                </c:pt>
                <c:pt idx="4">
                  <c:v>0.06</c:v>
                </c:pt>
                <c:pt idx="5">
                  <c:v>0.06</c:v>
                </c:pt>
                <c:pt idx="6">
                  <c:v>0.06</c:v>
                </c:pt>
                <c:pt idx="7">
                  <c:v>0.06</c:v>
                </c:pt>
                <c:pt idx="8">
                  <c:v>0.06</c:v>
                </c:pt>
                <c:pt idx="9">
                  <c:v>0.06</c:v>
                </c:pt>
                <c:pt idx="10">
                  <c:v>0.06</c:v>
                </c:pt>
                <c:pt idx="11">
                  <c:v>0.1</c:v>
                </c:pt>
                <c:pt idx="12">
                  <c:v>0.1</c:v>
                </c:pt>
                <c:pt idx="13">
                  <c:v>0.13</c:v>
                </c:pt>
                <c:pt idx="14">
                  <c:v>0.13</c:v>
                </c:pt>
                <c:pt idx="15">
                  <c:v>0.13</c:v>
                </c:pt>
                <c:pt idx="16">
                  <c:v>0.16</c:v>
                </c:pt>
                <c:pt idx="17">
                  <c:v>0.16</c:v>
                </c:pt>
                <c:pt idx="18">
                  <c:v>0.23</c:v>
                </c:pt>
                <c:pt idx="19">
                  <c:v>0.26</c:v>
                </c:pt>
                <c:pt idx="20">
                  <c:v>0.26</c:v>
                </c:pt>
                <c:pt idx="21">
                  <c:v>0.28999999999999998</c:v>
                </c:pt>
                <c:pt idx="22">
                  <c:v>0.28999999999999998</c:v>
                </c:pt>
                <c:pt idx="23">
                  <c:v>0.32</c:v>
                </c:pt>
                <c:pt idx="24">
                  <c:v>0.32</c:v>
                </c:pt>
                <c:pt idx="25">
                  <c:v>0.48</c:v>
                </c:pt>
              </c:numCache>
            </c:numRef>
          </c:val>
          <c:extLst>
            <c:ext xmlns:c16="http://schemas.microsoft.com/office/drawing/2014/chart" uri="{C3380CC4-5D6E-409C-BE32-E72D297353CC}">
              <c16:uniqueId val="{00000000-D23B-4E7C-AC79-01C5F068059A}"/>
            </c:ext>
          </c:extLst>
        </c:ser>
        <c:dLbls>
          <c:showLegendKey val="0"/>
          <c:showVal val="0"/>
          <c:showCatName val="0"/>
          <c:showSerName val="0"/>
          <c:showPercent val="0"/>
          <c:showBubbleSize val="0"/>
        </c:dLbls>
        <c:gapWidth val="60"/>
        <c:overlap val="-10"/>
        <c:axId val="1003516207"/>
        <c:axId val="1009763311"/>
      </c:barChart>
      <c:catAx>
        <c:axId val="1003516207"/>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09763311"/>
        <c:crosses val="autoZero"/>
        <c:auto val="1"/>
        <c:lblAlgn val="ctr"/>
        <c:lblOffset val="0"/>
        <c:noMultiLvlLbl val="0"/>
      </c:catAx>
      <c:valAx>
        <c:axId val="1009763311"/>
        <c:scaling>
          <c:orientation val="minMax"/>
          <c:max val="1"/>
          <c:min val="0"/>
        </c:scaling>
        <c:delete val="1"/>
        <c:axPos val="b"/>
        <c:numFmt formatCode="0%" sourceLinked="1"/>
        <c:majorTickMark val="out"/>
        <c:minorTickMark val="none"/>
        <c:tickLblPos val="nextTo"/>
        <c:crossAx val="1003516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547643281411154"/>
          <c:y val="0"/>
          <c:w val="0.61452356718588841"/>
          <c:h val="1"/>
        </c:manualLayout>
      </c:layout>
      <c:barChart>
        <c:barDir val="bar"/>
        <c:grouping val="clustered"/>
        <c:varyColors val="0"/>
        <c:ser>
          <c:idx val="0"/>
          <c:order val="0"/>
          <c:tx>
            <c:strRef>
              <c:f>Sheet1!$B$1</c:f>
              <c:strCache>
                <c:ptCount val="1"/>
                <c:pt idx="0">
                  <c:v>Series 1</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Weekdays – before school</c:v>
                </c:pt>
                <c:pt idx="1">
                  <c:v>Weekdays – during lunchtime</c:v>
                </c:pt>
                <c:pt idx="2">
                  <c:v>Weekdays – soon after school</c:v>
                </c:pt>
                <c:pt idx="3">
                  <c:v>Weekdays – in the evening</c:v>
                </c:pt>
                <c:pt idx="4">
                  <c:v>Weekend – before 11am</c:v>
                </c:pt>
                <c:pt idx="5">
                  <c:v>Weekend – between 11am – 2pm</c:v>
                </c:pt>
                <c:pt idx="6">
                  <c:v>Weekend – between 2pm – 5pm</c:v>
                </c:pt>
                <c:pt idx="7">
                  <c:v>Weekend – after 5pm</c:v>
                </c:pt>
              </c:strCache>
            </c:strRef>
          </c:cat>
          <c:val>
            <c:numRef>
              <c:f>Sheet1!$B$2:$B$9</c:f>
              <c:numCache>
                <c:formatCode>0%</c:formatCode>
                <c:ptCount val="8"/>
                <c:pt idx="0">
                  <c:v>0.14000000000000001</c:v>
                </c:pt>
                <c:pt idx="1">
                  <c:v>7.0000000000000007E-2</c:v>
                </c:pt>
                <c:pt idx="2">
                  <c:v>0.61</c:v>
                </c:pt>
                <c:pt idx="3">
                  <c:v>0.62</c:v>
                </c:pt>
                <c:pt idx="4">
                  <c:v>0.17</c:v>
                </c:pt>
                <c:pt idx="5">
                  <c:v>0.13</c:v>
                </c:pt>
                <c:pt idx="6">
                  <c:v>0.22</c:v>
                </c:pt>
                <c:pt idx="7">
                  <c:v>0.04</c:v>
                </c:pt>
              </c:numCache>
            </c:numRef>
          </c:val>
          <c:extLst>
            <c:ext xmlns:c16="http://schemas.microsoft.com/office/drawing/2014/chart" uri="{C3380CC4-5D6E-409C-BE32-E72D297353CC}">
              <c16:uniqueId val="{00000004-39E3-4E0C-95DE-EE9C858FF921}"/>
            </c:ext>
          </c:extLst>
        </c:ser>
        <c:dLbls>
          <c:showLegendKey val="0"/>
          <c:showVal val="0"/>
          <c:showCatName val="0"/>
          <c:showSerName val="0"/>
          <c:showPercent val="0"/>
          <c:showBubbleSize val="0"/>
        </c:dLbls>
        <c:gapWidth val="60"/>
        <c:overlap val="-10"/>
        <c:axId val="1003516207"/>
        <c:axId val="1009763311"/>
      </c:barChart>
      <c:catAx>
        <c:axId val="10035162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09763311"/>
        <c:crosses val="autoZero"/>
        <c:auto val="1"/>
        <c:lblAlgn val="ctr"/>
        <c:lblOffset val="0"/>
        <c:noMultiLvlLbl val="0"/>
      </c:catAx>
      <c:valAx>
        <c:axId val="1009763311"/>
        <c:scaling>
          <c:orientation val="minMax"/>
          <c:max val="1"/>
          <c:min val="0"/>
        </c:scaling>
        <c:delete val="1"/>
        <c:axPos val="t"/>
        <c:numFmt formatCode="0%" sourceLinked="1"/>
        <c:majorTickMark val="out"/>
        <c:minorTickMark val="none"/>
        <c:tickLblPos val="nextTo"/>
        <c:crossAx val="1003516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248163494032073"/>
          <c:y val="0"/>
          <c:w val="0.48751836505967922"/>
          <c:h val="1"/>
        </c:manualLayout>
      </c:layout>
      <c:barChart>
        <c:barDir val="bar"/>
        <c:grouping val="clustered"/>
        <c:varyColors val="0"/>
        <c:ser>
          <c:idx val="0"/>
          <c:order val="0"/>
          <c:tx>
            <c:strRef>
              <c:f>Sheet1!$B$1</c:f>
              <c:strCache>
                <c:ptCount val="1"/>
                <c:pt idx="0">
                  <c:v>Series 1</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Shorter season lengths</c:v>
                </c:pt>
                <c:pt idx="1">
                  <c:v>Shorter pre-season length (lead-in time prior to the season starting)</c:v>
                </c:pt>
                <c:pt idx="2">
                  <c:v>More flexible teams - so you don’t have to commit to being at every training session or playing every game</c:v>
                </c:pt>
                <c:pt idx="3">
                  <c:v>No overlap between the winter and summer sport seasons</c:v>
                </c:pt>
                <c:pt idx="4">
                  <c:v>Increased opportunities for young people to feed into decision making / provide feedback</c:v>
                </c:pt>
                <c:pt idx="5">
                  <c:v>More social leagues, where there is more emphasis on taking part and having fun rather than winning</c:v>
                </c:pt>
                <c:pt idx="6">
                  <c:v>Increasing the number of people that can make it into development squads so that more young people receive these opportunities.</c:v>
                </c:pt>
                <c:pt idx="7">
                  <c:v>Make it easier to play for club AND school</c:v>
                </c:pt>
                <c:pt idx="8">
                  <c:v>Less bad behaviour by adult supporters</c:v>
                </c:pt>
              </c:strCache>
            </c:strRef>
          </c:cat>
          <c:val>
            <c:numRef>
              <c:f>Sheet1!$B$2:$B$10</c:f>
              <c:numCache>
                <c:formatCode>0%</c:formatCode>
                <c:ptCount val="9"/>
                <c:pt idx="0">
                  <c:v>0.19</c:v>
                </c:pt>
                <c:pt idx="1">
                  <c:v>0.25</c:v>
                </c:pt>
                <c:pt idx="2">
                  <c:v>0.45</c:v>
                </c:pt>
                <c:pt idx="3">
                  <c:v>0.49</c:v>
                </c:pt>
                <c:pt idx="4">
                  <c:v>0.51</c:v>
                </c:pt>
                <c:pt idx="5">
                  <c:v>0.54</c:v>
                </c:pt>
                <c:pt idx="6">
                  <c:v>0.55000000000000004</c:v>
                </c:pt>
                <c:pt idx="7">
                  <c:v>0.64</c:v>
                </c:pt>
                <c:pt idx="8">
                  <c:v>0.65</c:v>
                </c:pt>
              </c:numCache>
            </c:numRef>
          </c:val>
          <c:extLst>
            <c:ext xmlns:c16="http://schemas.microsoft.com/office/drawing/2014/chart" uri="{C3380CC4-5D6E-409C-BE32-E72D297353CC}">
              <c16:uniqueId val="{00000000-4E7B-4B4E-B427-9D6A45D75447}"/>
            </c:ext>
          </c:extLst>
        </c:ser>
        <c:dLbls>
          <c:showLegendKey val="0"/>
          <c:showVal val="0"/>
          <c:showCatName val="0"/>
          <c:showSerName val="0"/>
          <c:showPercent val="0"/>
          <c:showBubbleSize val="0"/>
        </c:dLbls>
        <c:gapWidth val="60"/>
        <c:overlap val="-10"/>
        <c:axId val="1003516207"/>
        <c:axId val="1009763311"/>
      </c:barChart>
      <c:catAx>
        <c:axId val="1003516207"/>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09763311"/>
        <c:crosses val="autoZero"/>
        <c:auto val="1"/>
        <c:lblAlgn val="ctr"/>
        <c:lblOffset val="100"/>
        <c:noMultiLvlLbl val="0"/>
      </c:catAx>
      <c:valAx>
        <c:axId val="1009763311"/>
        <c:scaling>
          <c:orientation val="minMax"/>
          <c:max val="1"/>
          <c:min val="0"/>
        </c:scaling>
        <c:delete val="1"/>
        <c:axPos val="b"/>
        <c:numFmt formatCode="0%" sourceLinked="1"/>
        <c:majorTickMark val="out"/>
        <c:minorTickMark val="none"/>
        <c:tickLblPos val="nextTo"/>
        <c:crossAx val="1003516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786794097010845"/>
          <c:y val="0"/>
          <c:w val="0.66707661662374884"/>
          <c:h val="1"/>
        </c:manualLayout>
      </c:layout>
      <c:barChart>
        <c:barDir val="col"/>
        <c:grouping val="clustered"/>
        <c:varyColors val="0"/>
        <c:ser>
          <c:idx val="0"/>
          <c:order val="0"/>
          <c:tx>
            <c:strRef>
              <c:f>Sheet1!$B$1</c:f>
              <c:strCache>
                <c:ptCount val="1"/>
                <c:pt idx="0">
                  <c:v>Series 1</c:v>
                </c:pt>
              </c:strCache>
            </c:strRef>
          </c:tx>
          <c:spPr>
            <a:solidFill>
              <a:srgbClr val="ECBB0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time of day when games / training took place</c:v>
                </c:pt>
                <c:pt idx="1">
                  <c:v>Needing to turn up to every game / training session</c:v>
                </c:pt>
                <c:pt idx="2">
                  <c:v>There was too much other stuff going on</c:v>
                </c:pt>
                <c:pt idx="3">
                  <c:v>A lack of fairness or transparency</c:v>
                </c:pt>
                <c:pt idx="4">
                  <c:v>Playing multiple sports and so had to drop some</c:v>
                </c:pt>
              </c:strCache>
            </c:strRef>
          </c:cat>
          <c:val>
            <c:numRef>
              <c:f>Sheet1!$B$2:$B$6</c:f>
              <c:numCache>
                <c:formatCode>0%</c:formatCode>
                <c:ptCount val="5"/>
                <c:pt idx="0">
                  <c:v>0.37</c:v>
                </c:pt>
                <c:pt idx="1">
                  <c:v>0.37</c:v>
                </c:pt>
                <c:pt idx="2">
                  <c:v>0.32</c:v>
                </c:pt>
                <c:pt idx="3">
                  <c:v>0.28999999999999998</c:v>
                </c:pt>
                <c:pt idx="4">
                  <c:v>0.28999999999999998</c:v>
                </c:pt>
              </c:numCache>
            </c:numRef>
          </c:val>
          <c:extLst>
            <c:ext xmlns:c16="http://schemas.microsoft.com/office/drawing/2014/chart" uri="{C3380CC4-5D6E-409C-BE32-E72D297353CC}">
              <c16:uniqueId val="{00000000-C374-4CBA-B261-406EF5223245}"/>
            </c:ext>
          </c:extLst>
        </c:ser>
        <c:dLbls>
          <c:showLegendKey val="0"/>
          <c:showVal val="0"/>
          <c:showCatName val="0"/>
          <c:showSerName val="0"/>
          <c:showPercent val="0"/>
          <c:showBubbleSize val="0"/>
        </c:dLbls>
        <c:gapWidth val="60"/>
        <c:axId val="1003516207"/>
        <c:axId val="1009763311"/>
      </c:barChart>
      <c:catAx>
        <c:axId val="1003516207"/>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009763311"/>
        <c:crosses val="autoZero"/>
        <c:auto val="1"/>
        <c:lblAlgn val="ctr"/>
        <c:lblOffset val="0"/>
        <c:noMultiLvlLbl val="0"/>
      </c:catAx>
      <c:valAx>
        <c:axId val="1009763311"/>
        <c:scaling>
          <c:orientation val="minMax"/>
          <c:max val="1.2"/>
          <c:min val="0"/>
        </c:scaling>
        <c:delete val="1"/>
        <c:axPos val="l"/>
        <c:numFmt formatCode="0%" sourceLinked="1"/>
        <c:majorTickMark val="out"/>
        <c:minorTickMark val="none"/>
        <c:tickLblPos val="nextTo"/>
        <c:crossAx val="1003516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786794097010845"/>
          <c:y val="0"/>
          <c:w val="0.66707661662374884"/>
          <c:h val="1"/>
        </c:manualLayout>
      </c:layout>
      <c:barChart>
        <c:barDir val="col"/>
        <c:grouping val="clustered"/>
        <c:varyColors val="0"/>
        <c:ser>
          <c:idx val="0"/>
          <c:order val="0"/>
          <c:tx>
            <c:strRef>
              <c:f>Sheet1!$B$1</c:f>
              <c:strCache>
                <c:ptCount val="1"/>
                <c:pt idx="0">
                  <c:v>Series 1</c:v>
                </c:pt>
              </c:strCache>
            </c:strRef>
          </c:tx>
          <c:spPr>
            <a:solidFill>
              <a:srgbClr val="ECBB0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There was too much other stuff going on</c:v>
                </c:pt>
                <c:pt idx="1">
                  <c:v>My friends didn’t play or stopped playing</c:v>
                </c:pt>
                <c:pt idx="2">
                  <c:v>Was playing multiple sports and so had to drop some</c:v>
                </c:pt>
                <c:pt idx="3">
                  <c:v>The time of day when games / training took place</c:v>
                </c:pt>
                <c:pt idx="4">
                  <c:v>Amount of time required for games / training</c:v>
                </c:pt>
              </c:strCache>
            </c:strRef>
          </c:cat>
          <c:val>
            <c:numRef>
              <c:f>Sheet1!$B$2:$B$6</c:f>
              <c:numCache>
                <c:formatCode>0%</c:formatCode>
                <c:ptCount val="5"/>
                <c:pt idx="0">
                  <c:v>0.48</c:v>
                </c:pt>
                <c:pt idx="1">
                  <c:v>0.32</c:v>
                </c:pt>
                <c:pt idx="2">
                  <c:v>0.32</c:v>
                </c:pt>
                <c:pt idx="3">
                  <c:v>0.28999999999999998</c:v>
                </c:pt>
                <c:pt idx="4">
                  <c:v>0.28999999999999998</c:v>
                </c:pt>
              </c:numCache>
            </c:numRef>
          </c:val>
          <c:extLst>
            <c:ext xmlns:c16="http://schemas.microsoft.com/office/drawing/2014/chart" uri="{C3380CC4-5D6E-409C-BE32-E72D297353CC}">
              <c16:uniqueId val="{00000000-AF81-44B7-863E-D6F95030D6C9}"/>
            </c:ext>
          </c:extLst>
        </c:ser>
        <c:dLbls>
          <c:showLegendKey val="0"/>
          <c:showVal val="0"/>
          <c:showCatName val="0"/>
          <c:showSerName val="0"/>
          <c:showPercent val="0"/>
          <c:showBubbleSize val="0"/>
        </c:dLbls>
        <c:gapWidth val="60"/>
        <c:axId val="1003516207"/>
        <c:axId val="1009763311"/>
      </c:barChart>
      <c:catAx>
        <c:axId val="1003516207"/>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009763311"/>
        <c:crosses val="autoZero"/>
        <c:auto val="1"/>
        <c:lblAlgn val="ctr"/>
        <c:lblOffset val="0"/>
        <c:noMultiLvlLbl val="0"/>
      </c:catAx>
      <c:valAx>
        <c:axId val="1009763311"/>
        <c:scaling>
          <c:orientation val="minMax"/>
          <c:max val="1.2"/>
          <c:min val="0"/>
        </c:scaling>
        <c:delete val="1"/>
        <c:axPos val="l"/>
        <c:numFmt formatCode="0%" sourceLinked="1"/>
        <c:majorTickMark val="out"/>
        <c:minorTickMark val="none"/>
        <c:tickLblPos val="nextTo"/>
        <c:crossAx val="1003516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717598973659484"/>
          <c:y val="0.15207696720029201"/>
          <c:w val="0.257751875503751"/>
          <c:h val="0.70455024247796838"/>
        </c:manualLayout>
      </c:layout>
      <c:doughnutChart>
        <c:varyColors val="1"/>
        <c:ser>
          <c:idx val="0"/>
          <c:order val="0"/>
          <c:tx>
            <c:strRef>
              <c:f>Sheet1!$B$1</c:f>
              <c:strCache>
                <c:ptCount val="1"/>
                <c:pt idx="0">
                  <c:v>Sales</c:v>
                </c:pt>
              </c:strCache>
            </c:strRef>
          </c:tx>
          <c:dPt>
            <c:idx val="0"/>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5-ABE1-4A66-8127-631AA771E7C5}"/>
              </c:ext>
            </c:extLst>
          </c:dPt>
          <c:dPt>
            <c:idx val="1"/>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01-ABE1-4A66-8127-631AA771E7C5}"/>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2-ABE1-4A66-8127-631AA771E7C5}"/>
              </c:ext>
            </c:extLst>
          </c:dPt>
          <c:dPt>
            <c:idx val="3"/>
            <c:bubble3D val="0"/>
            <c:spPr>
              <a:solidFill>
                <a:schemeClr val="accent2"/>
              </a:solidFill>
              <a:ln w="19050">
                <a:solidFill>
                  <a:schemeClr val="lt1"/>
                </a:solidFill>
              </a:ln>
              <a:effectLst/>
            </c:spPr>
            <c:extLst>
              <c:ext xmlns:c16="http://schemas.microsoft.com/office/drawing/2014/chart" uri="{C3380CC4-5D6E-409C-BE32-E72D297353CC}">
                <c16:uniqueId val="{00000004-ABE1-4A66-8127-631AA771E7C5}"/>
              </c:ext>
            </c:extLst>
          </c:dPt>
          <c:dPt>
            <c:idx val="4"/>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3-ABE1-4A66-8127-631AA771E7C5}"/>
              </c:ext>
            </c:extLst>
          </c:dPt>
          <c:dLbls>
            <c:dLbl>
              <c:idx val="0"/>
              <c:layout>
                <c:manualLayout>
                  <c:x val="0.10054512416717142"/>
                  <c:y val="-0.1324503311258278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BE1-4A66-8127-631AA771E7C5}"/>
                </c:ext>
              </c:extLst>
            </c:dLbl>
            <c:dLbl>
              <c:idx val="1"/>
              <c:layout>
                <c:manualLayout>
                  <c:x val="0.13273482546965085"/>
                  <c:y val="-8.0646086457736438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BE1-4A66-8127-631AA771E7C5}"/>
                </c:ext>
              </c:extLst>
            </c:dLbl>
            <c:dLbl>
              <c:idx val="2"/>
              <c:layout>
                <c:manualLayout>
                  <c:x val="0.11023622047244086"/>
                  <c:y val="0.140403608489336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ABE1-4A66-8127-631AA771E7C5}"/>
                </c:ext>
              </c:extLst>
            </c:dLbl>
            <c:dLbl>
              <c:idx val="3"/>
              <c:layout>
                <c:manualLayout>
                  <c:x val="-0.12719563900666264"/>
                  <c:y val="0.1026490066225164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ABE1-4A66-8127-631AA771E7C5}"/>
                </c:ext>
              </c:extLst>
            </c:dLbl>
            <c:dLbl>
              <c:idx val="4"/>
              <c:layout>
                <c:manualLayout>
                  <c:x val="-0.11508176862507571"/>
                  <c:y val="-0.11589403973509933"/>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BE1-4A66-8127-631AA771E7C5}"/>
                </c:ext>
              </c:extLst>
            </c:dLbl>
            <c:spPr>
              <a:noFill/>
              <a:ln>
                <a:noFill/>
              </a:ln>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Sheet1!$A$2:$A$6</c:f>
              <c:strCache>
                <c:ptCount val="5"/>
                <c:pt idx="0">
                  <c:v>Not participated in organised sport in the last 3 years / ever</c:v>
                </c:pt>
                <c:pt idx="1">
                  <c:v>Continued with organised sport (or added new sport)</c:v>
                </c:pt>
                <c:pt idx="2">
                  <c:v>Taken up organised sport but didn’t use to play any organised sport or ‘other’ only in past</c:v>
                </c:pt>
                <c:pt idx="3">
                  <c:v>Lapsed from one sport but taken up / continued with another</c:v>
                </c:pt>
                <c:pt idx="4">
                  <c:v>Lapsed completely within last three years</c:v>
                </c:pt>
              </c:strCache>
            </c:strRef>
          </c:cat>
          <c:val>
            <c:numRef>
              <c:f>Sheet1!$B$2:$B$6</c:f>
              <c:numCache>
                <c:formatCode>0.00%</c:formatCode>
                <c:ptCount val="5"/>
                <c:pt idx="0" formatCode="0%">
                  <c:v>0.09</c:v>
                </c:pt>
                <c:pt idx="1">
                  <c:v>0.33489999999999998</c:v>
                </c:pt>
                <c:pt idx="2">
                  <c:v>4.6699999999999998E-2</c:v>
                </c:pt>
                <c:pt idx="3">
                  <c:v>0.40910000000000002</c:v>
                </c:pt>
                <c:pt idx="4">
                  <c:v>0.1202</c:v>
                </c:pt>
              </c:numCache>
            </c:numRef>
          </c:val>
          <c:extLst>
            <c:ext xmlns:c16="http://schemas.microsoft.com/office/drawing/2014/chart" uri="{C3380CC4-5D6E-409C-BE32-E72D297353CC}">
              <c16:uniqueId val="{00000000-ABE1-4A66-8127-631AA771E7C5}"/>
            </c:ext>
          </c:extLst>
        </c:ser>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withinLinearReversed" id="21">
  <a:schemeClr val="accent1"/>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withinLinearReversed" id="23">
  <a:schemeClr val="accent3"/>
</cs:colorStyle>
</file>

<file path=ppt/charts/colors24.xml><?xml version="1.0" encoding="utf-8"?>
<cs:colorStyle xmlns:cs="http://schemas.microsoft.com/office/drawing/2012/chartStyle" xmlns:a="http://schemas.openxmlformats.org/drawingml/2006/main" meth="withinLinearReversed" id="23">
  <a:schemeClr val="accent3"/>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Reversed" id="21">
  <a:schemeClr val="accent1"/>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withinLinearReversed" id="22">
  <a:schemeClr val="accent2"/>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withinLinearReversed" id="22">
  <a:schemeClr val="accent2"/>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0.30592</cdr:x>
      <cdr:y>0.65857</cdr:y>
    </cdr:from>
    <cdr:to>
      <cdr:x>0.30592</cdr:x>
      <cdr:y>0.68802</cdr:y>
    </cdr:to>
    <cdr:cxnSp macro="">
      <cdr:nvCxnSpPr>
        <cdr:cNvPr id="3" name="Straight Connector 2">
          <a:extLst xmlns:a="http://schemas.openxmlformats.org/drawingml/2006/main">
            <a:ext uri="{FF2B5EF4-FFF2-40B4-BE49-F238E27FC236}">
              <a16:creationId xmlns:a16="http://schemas.microsoft.com/office/drawing/2014/main" id="{524A2636-BEBB-D641-C4A3-B05EA74B258C}"/>
            </a:ext>
          </a:extLst>
        </cdr:cNvPr>
        <cdr:cNvCxnSpPr/>
      </cdr:nvCxnSpPr>
      <cdr:spPr>
        <a:xfrm xmlns:a="http://schemas.openxmlformats.org/drawingml/2006/main" flipV="1">
          <a:off x="2995515" y="3123905"/>
          <a:ext cx="0" cy="139694"/>
        </a:xfrm>
        <a:prstGeom xmlns:a="http://schemas.openxmlformats.org/drawingml/2006/main" prst="line">
          <a:avLst/>
        </a:prstGeom>
        <a:ln xmlns:a="http://schemas.openxmlformats.org/drawingml/2006/main" w="12700">
          <a:solidFill>
            <a:schemeClr val="tx1">
              <a:lumMod val="60000"/>
              <a:lumOff val="40000"/>
            </a:schemeClr>
          </a:solidFill>
          <a:tailEnd type="non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0.51982</cdr:x>
      <cdr:y>0.71151</cdr:y>
    </cdr:from>
    <cdr:to>
      <cdr:x>0.53486</cdr:x>
      <cdr:y>0.73015</cdr:y>
    </cdr:to>
    <cdr:cxnSp macro="">
      <cdr:nvCxnSpPr>
        <cdr:cNvPr id="4" name="Straight Connector 3">
          <a:extLst xmlns:a="http://schemas.openxmlformats.org/drawingml/2006/main">
            <a:ext uri="{FF2B5EF4-FFF2-40B4-BE49-F238E27FC236}">
              <a16:creationId xmlns:a16="http://schemas.microsoft.com/office/drawing/2014/main" id="{C12949A2-D54F-234C-A7FB-E10D815342D9}"/>
            </a:ext>
          </a:extLst>
        </cdr:cNvPr>
        <cdr:cNvCxnSpPr/>
      </cdr:nvCxnSpPr>
      <cdr:spPr>
        <a:xfrm xmlns:a="http://schemas.openxmlformats.org/drawingml/2006/main" flipH="1" flipV="1">
          <a:off x="5089906" y="3375026"/>
          <a:ext cx="147320" cy="88392"/>
        </a:xfrm>
        <a:prstGeom xmlns:a="http://schemas.openxmlformats.org/drawingml/2006/main" prst="line">
          <a:avLst/>
        </a:prstGeom>
        <a:ln xmlns:a="http://schemas.openxmlformats.org/drawingml/2006/main" w="12700">
          <a:solidFill>
            <a:schemeClr val="tx1">
              <a:lumMod val="60000"/>
              <a:lumOff val="40000"/>
            </a:schemeClr>
          </a:solidFill>
          <a:tailEnd type="non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NZ" dirty="0"/>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atin typeface="Arial" panose="020B0604020202020204" pitchFamily="34" charset="0"/>
              </a:defRPr>
            </a:lvl1pPr>
          </a:lstStyle>
          <a:p>
            <a:fld id="{4E926C2A-3251-438B-A901-0371304CEA59}" type="datetimeFigureOut">
              <a:rPr lang="en-NZ" smtClean="0"/>
              <a:pPr/>
              <a:t>15/12/2022</a:t>
            </a:fld>
            <a:endParaRPr lang="en-NZ" dirty="0"/>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NZ" dirty="0"/>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NZ" dirty="0"/>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atin typeface="Arial" panose="020B0604020202020204" pitchFamily="34" charset="0"/>
              </a:defRPr>
            </a:lvl1pPr>
          </a:lstStyle>
          <a:p>
            <a:fld id="{6ACEB2C3-81A7-43E0-9C78-DC37F64D8373}" type="slidenum">
              <a:rPr lang="en-NZ" smtClean="0"/>
              <a:pPr/>
              <a:t>‹#›</a:t>
            </a:fld>
            <a:endParaRPr lang="en-NZ" dirty="0"/>
          </a:p>
        </p:txBody>
      </p:sp>
    </p:spTree>
    <p:extLst>
      <p:ext uri="{BB962C8B-B14F-4D97-AF65-F5344CB8AC3E}">
        <p14:creationId xmlns:p14="http://schemas.microsoft.com/office/powerpoint/2010/main" val="2922441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slideMaster" Target="../slideMasters/slideMaster3.xml"/><Relationship Id="rId1" Type="http://schemas.openxmlformats.org/officeDocument/2006/relationships/tags" Target="../tags/tag7.xml"/><Relationship Id="rId6" Type="http://schemas.openxmlformats.org/officeDocument/2006/relationships/image" Target="../media/image10.jpeg"/><Relationship Id="rId5"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hyperlink" Target="https://www.colmarbrunton.co.nz/wp-content/uploads/2019/07/Colmar_Brunton_Terms__Conditions_2019.pdf"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D2512-982F-BCBB-DF0C-20E6972E90EB}"/>
              </a:ext>
            </a:extLst>
          </p:cNvPr>
          <p:cNvSpPr>
            <a:spLocks noGrp="1"/>
          </p:cNvSpPr>
          <p:nvPr>
            <p:ph type="title"/>
          </p:nvPr>
        </p:nvSpPr>
        <p:spPr/>
        <p:txBody>
          <a:bodyPr/>
          <a:lstStyle>
            <a:lvl1pPr>
              <a:defRPr sz="2200"/>
            </a:lvl1pPr>
          </a:lstStyle>
          <a:p>
            <a:r>
              <a:rPr lang="en-US" dirty="0"/>
              <a:t>Click to edit Master title style</a:t>
            </a:r>
            <a:endParaRPr lang="en-NZ" dirty="0"/>
          </a:p>
        </p:txBody>
      </p:sp>
      <p:sp>
        <p:nvSpPr>
          <p:cNvPr id="3" name="Slide Number Placeholder 2">
            <a:extLst>
              <a:ext uri="{FF2B5EF4-FFF2-40B4-BE49-F238E27FC236}">
                <a16:creationId xmlns:a16="http://schemas.microsoft.com/office/drawing/2014/main" id="{73E3963C-4FA5-580F-DE30-2639CE976A61}"/>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EC9D9191-B112-E58D-F29D-2CF50A320A3B}"/>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403698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3E3963C-4FA5-580F-DE30-2639CE976A61}"/>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2" name="Rectangle 1">
            <a:extLst>
              <a:ext uri="{FF2B5EF4-FFF2-40B4-BE49-F238E27FC236}">
                <a16:creationId xmlns:a16="http://schemas.microsoft.com/office/drawing/2014/main" id="{8752636A-378E-780B-A5B2-2BFEFC7E5307}"/>
              </a:ext>
            </a:extLst>
          </p:cNvPr>
          <p:cNvSpPr/>
          <p:nvPr userDrawn="1"/>
        </p:nvSpPr>
        <p:spPr bwMode="ltGray">
          <a:xfrm>
            <a:off x="2488223" y="6189785"/>
            <a:ext cx="1600200" cy="59787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a:p>
        </p:txBody>
      </p:sp>
    </p:spTree>
    <p:extLst>
      <p:ext uri="{BB962C8B-B14F-4D97-AF65-F5344CB8AC3E}">
        <p14:creationId xmlns:p14="http://schemas.microsoft.com/office/powerpoint/2010/main" val="2736442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7374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1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sz="1800"/>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a:xfrm>
            <a:off x="3981600" y="6390000"/>
            <a:ext cx="7495200" cy="198000"/>
          </a:xfrm>
        </p:spPr>
        <p:txBody>
          <a:bodyPr/>
          <a:lstStyle/>
          <a:p>
            <a:endParaRPr lang="en-GB" dirty="0"/>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42840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51797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oord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a:xfrm>
            <a:off x="3981600" y="6390000"/>
            <a:ext cx="7495200" cy="198000"/>
          </a:xfrm>
        </p:spPr>
        <p:txBody>
          <a:bodyPr/>
          <a:lstStyle/>
          <a:p>
            <a:endParaRPr lang="en-GB" dirty="0"/>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270000"/>
            <a:ext cx="11466000" cy="47240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66640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x 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a:xfrm>
            <a:off x="3981600" y="6390000"/>
            <a:ext cx="7495200" cy="198000"/>
          </a:xfrm>
        </p:spPr>
        <p:txBody>
          <a:bodyPr/>
          <a:lstStyle/>
          <a:p>
            <a:endParaRPr lang="en-GB" dirty="0"/>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5450128" cy="42840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9">
            <a:extLst>
              <a:ext uri="{FF2B5EF4-FFF2-40B4-BE49-F238E27FC236}">
                <a16:creationId xmlns:a16="http://schemas.microsoft.com/office/drawing/2014/main" id="{C8DE5BDF-E7FD-CB17-06F5-6F059C5B9407}"/>
              </a:ext>
            </a:extLst>
          </p:cNvPr>
          <p:cNvSpPr>
            <a:spLocks noGrp="1"/>
          </p:cNvSpPr>
          <p:nvPr>
            <p:ph sz="quarter" idx="15" hasCustomPrompt="1"/>
          </p:nvPr>
        </p:nvSpPr>
        <p:spPr>
          <a:xfrm>
            <a:off x="6376746" y="1710000"/>
            <a:ext cx="5450128" cy="42840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3464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batim">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3672000" cy="3999600"/>
          </a:xfrm>
          <a:solidFill>
            <a:srgbClr val="B7E6EB"/>
          </a:solidFill>
        </p:spPr>
        <p:txBody>
          <a:bodyPr lIns="108000" tIns="144000" rIns="36000" bIns="36000"/>
          <a:lstStyle>
            <a:lvl1pPr>
              <a:defRPr sz="1200" i="1">
                <a:solidFill>
                  <a:schemeClr val="tx1"/>
                </a:solidFill>
              </a:defRPr>
            </a:lvl1pPr>
            <a:lvl2pPr>
              <a:defRPr sz="1200" i="1">
                <a:solidFill>
                  <a:schemeClr val="tx1"/>
                </a:solidFill>
              </a:defRPr>
            </a:lvl2pPr>
            <a:lvl3pPr>
              <a:defRPr sz="1200" i="1">
                <a:solidFill>
                  <a:schemeClr val="tx1"/>
                </a:solidFill>
              </a:defRPr>
            </a:lvl3pPr>
            <a:lvl4pPr>
              <a:defRPr sz="1200" i="1">
                <a:solidFill>
                  <a:schemeClr val="tx1"/>
                </a:solidFill>
              </a:defRPr>
            </a:lvl4pPr>
            <a:lvl5pPr>
              <a:defRPr sz="1200" i="1">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9">
            <a:extLst>
              <a:ext uri="{FF2B5EF4-FFF2-40B4-BE49-F238E27FC236}">
                <a16:creationId xmlns:a16="http://schemas.microsoft.com/office/drawing/2014/main" id="{6B547701-054F-9CA8-5F0A-37AA978054AB}"/>
              </a:ext>
            </a:extLst>
          </p:cNvPr>
          <p:cNvSpPr>
            <a:spLocks noGrp="1"/>
          </p:cNvSpPr>
          <p:nvPr>
            <p:ph sz="quarter" idx="15" hasCustomPrompt="1"/>
          </p:nvPr>
        </p:nvSpPr>
        <p:spPr>
          <a:xfrm>
            <a:off x="4257619" y="1710000"/>
            <a:ext cx="3672000" cy="3999600"/>
          </a:xfrm>
          <a:solidFill>
            <a:srgbClr val="B7E6EB"/>
          </a:solidFill>
        </p:spPr>
        <p:txBody>
          <a:bodyPr lIns="108000" tIns="144000" rIns="36000" bIns="36000"/>
          <a:lstStyle>
            <a:lvl1pPr>
              <a:defRPr sz="1200" i="1">
                <a:solidFill>
                  <a:schemeClr val="tx1"/>
                </a:solidFill>
              </a:defRPr>
            </a:lvl1pPr>
            <a:lvl2pPr>
              <a:defRPr sz="1200" i="1">
                <a:solidFill>
                  <a:schemeClr val="tx1"/>
                </a:solidFill>
              </a:defRPr>
            </a:lvl2pPr>
            <a:lvl3pPr>
              <a:defRPr sz="1200" i="1">
                <a:solidFill>
                  <a:schemeClr val="tx1"/>
                </a:solidFill>
              </a:defRPr>
            </a:lvl3pPr>
            <a:lvl4pPr>
              <a:defRPr sz="1200" i="1">
                <a:solidFill>
                  <a:schemeClr val="tx1"/>
                </a:solidFill>
              </a:defRPr>
            </a:lvl4pPr>
            <a:lvl5pPr>
              <a:defRPr sz="1200" i="1">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Content Placeholder 9">
            <a:extLst>
              <a:ext uri="{FF2B5EF4-FFF2-40B4-BE49-F238E27FC236}">
                <a16:creationId xmlns:a16="http://schemas.microsoft.com/office/drawing/2014/main" id="{63369AC3-358A-EAD8-33AE-6CCF072458F6}"/>
              </a:ext>
            </a:extLst>
          </p:cNvPr>
          <p:cNvSpPr>
            <a:spLocks noGrp="1"/>
          </p:cNvSpPr>
          <p:nvPr>
            <p:ph sz="quarter" idx="16" hasCustomPrompt="1"/>
          </p:nvPr>
        </p:nvSpPr>
        <p:spPr>
          <a:xfrm>
            <a:off x="8154874" y="1710000"/>
            <a:ext cx="3672000" cy="3999600"/>
          </a:xfrm>
          <a:solidFill>
            <a:srgbClr val="B7E6EB"/>
          </a:solidFill>
        </p:spPr>
        <p:txBody>
          <a:bodyPr lIns="108000" tIns="144000" rIns="36000" bIns="36000"/>
          <a:lstStyle>
            <a:lvl1pPr>
              <a:defRPr sz="1200" i="1">
                <a:solidFill>
                  <a:schemeClr val="tx1"/>
                </a:solidFill>
              </a:defRPr>
            </a:lvl1pPr>
            <a:lvl2pPr>
              <a:defRPr sz="1200" i="1">
                <a:solidFill>
                  <a:schemeClr val="tx1"/>
                </a:solidFill>
              </a:defRPr>
            </a:lvl2pPr>
            <a:lvl3pPr>
              <a:defRPr sz="1200" i="1">
                <a:solidFill>
                  <a:schemeClr val="tx1"/>
                </a:solidFill>
              </a:defRPr>
            </a:lvl3pPr>
            <a:lvl4pPr>
              <a:defRPr sz="1200" i="1">
                <a:solidFill>
                  <a:schemeClr val="tx1"/>
                </a:solidFill>
              </a:defRPr>
            </a:lvl4pPr>
            <a:lvl5pPr>
              <a:defRPr sz="1200" i="1">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a:xfrm>
            <a:off x="359999" y="430718"/>
            <a:ext cx="11466875" cy="403200"/>
          </a:xfrm>
        </p:spPr>
        <p:txBody>
          <a:bodyPr/>
          <a:lstStyle>
            <a:lvl1pPr>
              <a:defRPr sz="1800"/>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a:xfrm>
            <a:off x="3981600" y="6390000"/>
            <a:ext cx="7495200" cy="198000"/>
          </a:xfrm>
        </p:spPr>
        <p:txBody>
          <a:bodyPr/>
          <a:lstStyle/>
          <a:p>
            <a:endParaRPr lang="en-GB" dirty="0"/>
          </a:p>
        </p:txBody>
      </p:sp>
      <p:sp>
        <p:nvSpPr>
          <p:cNvPr id="8" name="Rectangle 7">
            <a:extLst>
              <a:ext uri="{FF2B5EF4-FFF2-40B4-BE49-F238E27FC236}">
                <a16:creationId xmlns:a16="http://schemas.microsoft.com/office/drawing/2014/main" id="{26FADD10-2E5B-45C6-E5E8-C4678419D12A}"/>
              </a:ext>
            </a:extLst>
          </p:cNvPr>
          <p:cNvSpPr/>
          <p:nvPr/>
        </p:nvSpPr>
        <p:spPr bwMode="ltGray">
          <a:xfrm>
            <a:off x="8154874" y="1633978"/>
            <a:ext cx="3672000" cy="72000"/>
          </a:xfrm>
          <a:prstGeom prst="rect">
            <a:avLst/>
          </a:prstGeom>
          <a:solidFill>
            <a:srgbClr val="F9C61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FF30CC0D-DEFB-50E9-CDF9-F5E11DCB7463}"/>
              </a:ext>
            </a:extLst>
          </p:cNvPr>
          <p:cNvSpPr/>
          <p:nvPr userDrawn="1"/>
        </p:nvSpPr>
        <p:spPr bwMode="ltGray">
          <a:xfrm>
            <a:off x="4257619" y="1633978"/>
            <a:ext cx="3672000" cy="72000"/>
          </a:xfrm>
          <a:prstGeom prst="rect">
            <a:avLst/>
          </a:prstGeom>
          <a:solidFill>
            <a:srgbClr val="F9C61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F82E1377-91BA-689A-29E1-92E85226164A}"/>
              </a:ext>
            </a:extLst>
          </p:cNvPr>
          <p:cNvSpPr/>
          <p:nvPr userDrawn="1"/>
        </p:nvSpPr>
        <p:spPr bwMode="ltGray">
          <a:xfrm>
            <a:off x="360363" y="1633978"/>
            <a:ext cx="3672000" cy="72000"/>
          </a:xfrm>
          <a:prstGeom prst="rect">
            <a:avLst/>
          </a:prstGeom>
          <a:solidFill>
            <a:srgbClr val="F9C61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596306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Verbati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a:xfrm>
            <a:off x="3981600" y="6390000"/>
            <a:ext cx="7495200" cy="198000"/>
          </a:xfrm>
        </p:spPr>
        <p:txBody>
          <a:bodyPr/>
          <a:lstStyle/>
          <a:p>
            <a:endParaRPr lang="en-GB" dirty="0"/>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3672000" cy="3999600"/>
          </a:xfrm>
          <a:solidFill>
            <a:srgbClr val="F2F2F2"/>
          </a:solidFill>
        </p:spPr>
        <p:txBody>
          <a:bodyPr lIns="108000" tIns="144000" rIns="36000" bIns="36000"/>
          <a:lstStyle>
            <a:lvl1pPr>
              <a:defRPr sz="1200" i="1">
                <a:solidFill>
                  <a:schemeClr val="tx1"/>
                </a:solidFill>
              </a:defRPr>
            </a:lvl1pPr>
            <a:lvl2pPr>
              <a:defRPr sz="1200" i="1">
                <a:solidFill>
                  <a:schemeClr val="tx1"/>
                </a:solidFill>
              </a:defRPr>
            </a:lvl2pPr>
            <a:lvl3pPr>
              <a:defRPr sz="1200" i="1">
                <a:solidFill>
                  <a:schemeClr val="tx1"/>
                </a:solidFill>
              </a:defRPr>
            </a:lvl3pPr>
            <a:lvl4pPr>
              <a:defRPr sz="1200" i="1">
                <a:solidFill>
                  <a:schemeClr val="tx1"/>
                </a:solidFill>
              </a:defRPr>
            </a:lvl4pPr>
            <a:lvl5pPr>
              <a:defRPr sz="1200" i="1">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9">
            <a:extLst>
              <a:ext uri="{FF2B5EF4-FFF2-40B4-BE49-F238E27FC236}">
                <a16:creationId xmlns:a16="http://schemas.microsoft.com/office/drawing/2014/main" id="{6B547701-054F-9CA8-5F0A-37AA978054AB}"/>
              </a:ext>
            </a:extLst>
          </p:cNvPr>
          <p:cNvSpPr>
            <a:spLocks noGrp="1"/>
          </p:cNvSpPr>
          <p:nvPr>
            <p:ph sz="quarter" idx="15" hasCustomPrompt="1"/>
          </p:nvPr>
        </p:nvSpPr>
        <p:spPr>
          <a:xfrm>
            <a:off x="4257619" y="1710000"/>
            <a:ext cx="3672000" cy="3999600"/>
          </a:xfrm>
          <a:solidFill>
            <a:srgbClr val="F2F2F2"/>
          </a:solidFill>
        </p:spPr>
        <p:txBody>
          <a:bodyPr lIns="108000" tIns="144000" rIns="36000" bIns="36000"/>
          <a:lstStyle>
            <a:lvl1pPr>
              <a:defRPr sz="1200" i="1">
                <a:solidFill>
                  <a:schemeClr val="tx1"/>
                </a:solidFill>
              </a:defRPr>
            </a:lvl1pPr>
            <a:lvl2pPr>
              <a:defRPr sz="1200" i="1">
                <a:solidFill>
                  <a:schemeClr val="tx1"/>
                </a:solidFill>
              </a:defRPr>
            </a:lvl2pPr>
            <a:lvl3pPr>
              <a:defRPr sz="1200" i="1">
                <a:solidFill>
                  <a:schemeClr val="tx1"/>
                </a:solidFill>
              </a:defRPr>
            </a:lvl3pPr>
            <a:lvl4pPr>
              <a:defRPr sz="1200" i="1">
                <a:solidFill>
                  <a:schemeClr val="tx1"/>
                </a:solidFill>
              </a:defRPr>
            </a:lvl4pPr>
            <a:lvl5pPr>
              <a:defRPr sz="1200" i="1">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Content Placeholder 9">
            <a:extLst>
              <a:ext uri="{FF2B5EF4-FFF2-40B4-BE49-F238E27FC236}">
                <a16:creationId xmlns:a16="http://schemas.microsoft.com/office/drawing/2014/main" id="{63369AC3-358A-EAD8-33AE-6CCF072458F6}"/>
              </a:ext>
            </a:extLst>
          </p:cNvPr>
          <p:cNvSpPr>
            <a:spLocks noGrp="1"/>
          </p:cNvSpPr>
          <p:nvPr>
            <p:ph sz="quarter" idx="16" hasCustomPrompt="1"/>
          </p:nvPr>
        </p:nvSpPr>
        <p:spPr>
          <a:xfrm>
            <a:off x="8154874" y="1710000"/>
            <a:ext cx="3672000" cy="3999600"/>
          </a:xfrm>
          <a:solidFill>
            <a:srgbClr val="F2F2F2"/>
          </a:solidFill>
        </p:spPr>
        <p:txBody>
          <a:bodyPr lIns="108000" tIns="144000" rIns="36000" bIns="36000"/>
          <a:lstStyle>
            <a:lvl1pPr>
              <a:defRPr sz="1200" i="1">
                <a:solidFill>
                  <a:schemeClr val="tx1"/>
                </a:solidFill>
              </a:defRPr>
            </a:lvl1pPr>
            <a:lvl2pPr>
              <a:defRPr sz="1200" i="1">
                <a:solidFill>
                  <a:schemeClr val="tx1"/>
                </a:solidFill>
              </a:defRPr>
            </a:lvl2pPr>
            <a:lvl3pPr>
              <a:defRPr sz="1200" i="1">
                <a:solidFill>
                  <a:schemeClr val="tx1"/>
                </a:solidFill>
              </a:defRPr>
            </a:lvl3pPr>
            <a:lvl4pPr>
              <a:defRPr sz="1200" i="1">
                <a:solidFill>
                  <a:schemeClr val="tx1"/>
                </a:solidFill>
              </a:defRPr>
            </a:lvl4pPr>
            <a:lvl5pPr>
              <a:defRPr sz="1200" i="1">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a:extLst>
              <a:ext uri="{FF2B5EF4-FFF2-40B4-BE49-F238E27FC236}">
                <a16:creationId xmlns:a16="http://schemas.microsoft.com/office/drawing/2014/main" id="{26FADD10-2E5B-45C6-E5E8-C4678419D12A}"/>
              </a:ext>
            </a:extLst>
          </p:cNvPr>
          <p:cNvSpPr/>
          <p:nvPr/>
        </p:nvSpPr>
        <p:spPr bwMode="ltGray">
          <a:xfrm>
            <a:off x="8154874" y="1633978"/>
            <a:ext cx="3672000" cy="72000"/>
          </a:xfrm>
          <a:prstGeom prst="rect">
            <a:avLst/>
          </a:prstGeom>
          <a:solidFill>
            <a:srgbClr val="F9C61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FF30CC0D-DEFB-50E9-CDF9-F5E11DCB7463}"/>
              </a:ext>
            </a:extLst>
          </p:cNvPr>
          <p:cNvSpPr/>
          <p:nvPr userDrawn="1"/>
        </p:nvSpPr>
        <p:spPr bwMode="ltGray">
          <a:xfrm>
            <a:off x="4257619" y="1633978"/>
            <a:ext cx="3672000" cy="72000"/>
          </a:xfrm>
          <a:prstGeom prst="rect">
            <a:avLst/>
          </a:prstGeom>
          <a:solidFill>
            <a:srgbClr val="F9C61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F82E1377-91BA-689A-29E1-92E85226164A}"/>
              </a:ext>
            </a:extLst>
          </p:cNvPr>
          <p:cNvSpPr/>
          <p:nvPr userDrawn="1"/>
        </p:nvSpPr>
        <p:spPr bwMode="ltGray">
          <a:xfrm>
            <a:off x="360363" y="1633978"/>
            <a:ext cx="3672000" cy="72000"/>
          </a:xfrm>
          <a:prstGeom prst="rect">
            <a:avLst/>
          </a:prstGeom>
          <a:solidFill>
            <a:srgbClr val="F9C61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783203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F3FBAF-3BC2-4351-3845-317D95238D49}"/>
              </a:ext>
            </a:extLst>
          </p:cNvPr>
          <p:cNvSpPr>
            <a:spLocks noGrp="1"/>
          </p:cNvSpPr>
          <p:nvPr>
            <p:ph type="dt" sz="half" idx="10"/>
          </p:nvPr>
        </p:nvSpPr>
        <p:spPr/>
        <p:txBody>
          <a:bodyPr/>
          <a:lstStyle/>
          <a:p>
            <a:fld id="{DC177361-F753-47AB-A924-A5F7574EEE16}" type="datetimeFigureOut">
              <a:rPr lang="en-NZ" smtClean="0"/>
              <a:t>15/12/2022</a:t>
            </a:fld>
            <a:endParaRPr lang="en-NZ" dirty="0"/>
          </a:p>
        </p:txBody>
      </p:sp>
      <p:sp>
        <p:nvSpPr>
          <p:cNvPr id="3" name="Footer Placeholder 2">
            <a:extLst>
              <a:ext uri="{FF2B5EF4-FFF2-40B4-BE49-F238E27FC236}">
                <a16:creationId xmlns:a16="http://schemas.microsoft.com/office/drawing/2014/main" id="{53D01334-F262-E1EA-4038-B87B96C8D91A}"/>
              </a:ext>
            </a:extLst>
          </p:cNvPr>
          <p:cNvSpPr>
            <a:spLocks noGrp="1"/>
          </p:cNvSpPr>
          <p:nvPr>
            <p:ph type="ftr" sz="quarter" idx="11"/>
          </p:nvPr>
        </p:nvSpPr>
        <p:spPr/>
        <p:txBody>
          <a:bodyPr/>
          <a:lstStyle/>
          <a:p>
            <a:endParaRPr lang="en-NZ" dirty="0"/>
          </a:p>
        </p:txBody>
      </p:sp>
      <p:sp>
        <p:nvSpPr>
          <p:cNvPr id="4" name="Slide Number Placeholder 3">
            <a:extLst>
              <a:ext uri="{FF2B5EF4-FFF2-40B4-BE49-F238E27FC236}">
                <a16:creationId xmlns:a16="http://schemas.microsoft.com/office/drawing/2014/main" id="{741400D0-B8CE-9176-8D40-324CE4E98996}"/>
              </a:ext>
            </a:extLst>
          </p:cNvPr>
          <p:cNvSpPr>
            <a:spLocks noGrp="1"/>
          </p:cNvSpPr>
          <p:nvPr>
            <p:ph type="sldNum" sz="quarter" idx="12"/>
          </p:nvPr>
        </p:nvSpPr>
        <p:spPr/>
        <p:txBody>
          <a:bodyPr/>
          <a:lstStyle/>
          <a:p>
            <a:fld id="{79F570ED-A040-4D47-BB83-ED9905E61EB0}" type="slidenum">
              <a:rPr lang="en-NZ" smtClean="0"/>
              <a:t>‹#›</a:t>
            </a:fld>
            <a:endParaRPr lang="en-NZ" dirty="0"/>
          </a:p>
        </p:txBody>
      </p:sp>
    </p:spTree>
    <p:extLst>
      <p:ext uri="{BB962C8B-B14F-4D97-AF65-F5344CB8AC3E}">
        <p14:creationId xmlns:p14="http://schemas.microsoft.com/office/powerpoint/2010/main" val="2939610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1" name="Picture 10" descr="A group of people running on a track&#10;&#10;Description automatically generated with medium confidence">
            <a:extLst>
              <a:ext uri="{FF2B5EF4-FFF2-40B4-BE49-F238E27FC236}">
                <a16:creationId xmlns:a16="http://schemas.microsoft.com/office/drawing/2014/main" id="{F089EA9C-C6DE-4529-0E46-DADFC2BE26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4918187"/>
          </a:xfrm>
          <a:prstGeom prst="rect">
            <a:avLst/>
          </a:prstGeom>
        </p:spPr>
      </p:pic>
      <p:sp>
        <p:nvSpPr>
          <p:cNvPr id="14" name="Rectangle 13">
            <a:extLst>
              <a:ext uri="{FF2B5EF4-FFF2-40B4-BE49-F238E27FC236}">
                <a16:creationId xmlns:a16="http://schemas.microsoft.com/office/drawing/2014/main" id="{16D97C7F-F032-4BBF-8A4C-C9F745E7FA43}"/>
              </a:ext>
            </a:extLst>
          </p:cNvPr>
          <p:cNvSpPr/>
          <p:nvPr userDrawn="1"/>
        </p:nvSpPr>
        <p:spPr bwMode="ltGray">
          <a:xfrm>
            <a:off x="281" y="3925393"/>
            <a:ext cx="12191719" cy="293260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a:p>
        </p:txBody>
      </p:sp>
      <p:sp>
        <p:nvSpPr>
          <p:cNvPr id="10" name="Subtitle 2">
            <a:extLst>
              <a:ext uri="{FF2B5EF4-FFF2-40B4-BE49-F238E27FC236}">
                <a16:creationId xmlns:a16="http://schemas.microsoft.com/office/drawing/2014/main" id="{95F056F8-34AD-4645-BC6C-52E5EC702190}"/>
              </a:ext>
            </a:extLst>
          </p:cNvPr>
          <p:cNvSpPr>
            <a:spLocks noGrp="1"/>
          </p:cNvSpPr>
          <p:nvPr>
            <p:ph type="subTitle" idx="1" hasCustomPrompt="1"/>
          </p:nvPr>
        </p:nvSpPr>
        <p:spPr>
          <a:xfrm>
            <a:off x="3188368" y="4241952"/>
            <a:ext cx="5715000" cy="501650"/>
          </a:xfrm>
        </p:spPr>
        <p:txBody>
          <a:bodyPr anchor="ctr">
            <a:noAutofit/>
          </a:bodyPr>
          <a:lstStyle>
            <a:lvl1pPr marL="0" indent="0" algn="ctr">
              <a:lnSpc>
                <a:spcPct val="100000"/>
              </a:lnSpc>
              <a:buNone/>
              <a:defRPr sz="2000" b="1" i="0">
                <a:solidFill>
                  <a:schemeClr val="tx1"/>
                </a:solidFill>
                <a:latin typeface="Kantar Brown" panose="020B0504020101010102" pitchFamily="34" charset="0"/>
                <a:cs typeface="Kantar Brown" panose="020B0504020101010102"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YOUR NAME HERE</a:t>
            </a:r>
            <a:endParaRPr lang="en-NZ" dirty="0"/>
          </a:p>
        </p:txBody>
      </p:sp>
      <p:sp>
        <p:nvSpPr>
          <p:cNvPr id="13" name="Rectangle 12">
            <a:extLst>
              <a:ext uri="{FF2B5EF4-FFF2-40B4-BE49-F238E27FC236}">
                <a16:creationId xmlns:a16="http://schemas.microsoft.com/office/drawing/2014/main" id="{38F10097-60CC-4027-800D-86689A388154}"/>
              </a:ext>
            </a:extLst>
          </p:cNvPr>
          <p:cNvSpPr/>
          <p:nvPr userDrawn="1"/>
        </p:nvSpPr>
        <p:spPr>
          <a:xfrm>
            <a:off x="5438775" y="4955680"/>
            <a:ext cx="1314450" cy="79108"/>
          </a:xfrm>
          <a:prstGeom prst="rect">
            <a:avLst/>
          </a:prstGeom>
          <a:solidFill>
            <a:srgbClr val="00A5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NZ" dirty="0">
              <a:solidFill>
                <a:schemeClr val="tx1"/>
              </a:solidFill>
            </a:endParaRPr>
          </a:p>
        </p:txBody>
      </p:sp>
      <p:sp>
        <p:nvSpPr>
          <p:cNvPr id="15" name="Rectangle 14">
            <a:extLst>
              <a:ext uri="{FF2B5EF4-FFF2-40B4-BE49-F238E27FC236}">
                <a16:creationId xmlns:a16="http://schemas.microsoft.com/office/drawing/2014/main" id="{C31E902C-486F-4AE3-AFF4-AABD8EEC80AF}"/>
              </a:ext>
            </a:extLst>
          </p:cNvPr>
          <p:cNvSpPr/>
          <p:nvPr userDrawn="1"/>
        </p:nvSpPr>
        <p:spPr>
          <a:xfrm>
            <a:off x="3056350" y="5246490"/>
            <a:ext cx="6075288" cy="1123384"/>
          </a:xfrm>
          <a:prstGeom prst="rect">
            <a:avLst/>
          </a:prstGeom>
        </p:spPr>
        <p:txBody>
          <a:bodyPr wrap="square">
            <a:spAutoFit/>
          </a:bodyPr>
          <a:lstStyle/>
          <a:p>
            <a:pPr algn="ctr">
              <a:spcAft>
                <a:spcPts val="600"/>
              </a:spcAft>
            </a:pPr>
            <a:r>
              <a:rPr lang="en-US" sz="2000" b="1" dirty="0">
                <a:solidFill>
                  <a:schemeClr val="tx1"/>
                </a:solidFill>
                <a:latin typeface="Arial" panose="020B0604020202020204" pitchFamily="34" charset="0"/>
                <a:cs typeface="Arial" panose="020B0604020202020204" pitchFamily="34" charset="0"/>
              </a:rPr>
              <a:t>Kantar Public</a:t>
            </a:r>
          </a:p>
          <a:p>
            <a:pPr algn="ctr"/>
            <a:r>
              <a:rPr lang="en-NZ" sz="1400" dirty="0">
                <a:solidFill>
                  <a:schemeClr val="tx1"/>
                </a:solidFill>
                <a:latin typeface="Arial" panose="020B0604020202020204" pitchFamily="34" charset="0"/>
                <a:cs typeface="Arial" panose="020B0604020202020204" pitchFamily="34" charset="0"/>
              </a:rPr>
              <a:t>Level 9, 101 Lambton Quay</a:t>
            </a:r>
          </a:p>
          <a:p>
            <a:pPr algn="ctr"/>
            <a:r>
              <a:rPr lang="en-NZ" sz="1400" dirty="0">
                <a:solidFill>
                  <a:schemeClr val="tx1"/>
                </a:solidFill>
                <a:latin typeface="Arial" panose="020B0604020202020204" pitchFamily="34" charset="0"/>
                <a:cs typeface="Arial" panose="020B0604020202020204" pitchFamily="34" charset="0"/>
              </a:rPr>
              <a:t>Wellington 6011</a:t>
            </a:r>
          </a:p>
          <a:p>
            <a:pPr algn="ctr"/>
            <a:r>
              <a:rPr lang="en-NZ" sz="1400" dirty="0">
                <a:solidFill>
                  <a:schemeClr val="tx1"/>
                </a:solidFill>
                <a:latin typeface="Arial" panose="020B0604020202020204" pitchFamily="34" charset="0"/>
                <a:cs typeface="Arial" panose="020B0604020202020204" pitchFamily="34" charset="0"/>
              </a:rPr>
              <a:t>Phone (04) 913 3000 </a:t>
            </a:r>
            <a:endParaRPr lang="en-US" sz="1400" dirty="0">
              <a:solidFill>
                <a:schemeClr val="tx1"/>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6EEB613B-D130-CA79-E446-C192EF9E0E33}"/>
              </a:ext>
            </a:extLst>
          </p:cNvPr>
          <p:cNvSpPr/>
          <p:nvPr userDrawn="1"/>
        </p:nvSpPr>
        <p:spPr>
          <a:xfrm>
            <a:off x="0" y="0"/>
            <a:ext cx="12191718" cy="3616351"/>
          </a:xfrm>
          <a:prstGeom prst="rect">
            <a:avLst/>
          </a:prstGeom>
          <a:solidFill>
            <a:srgbClr val="080808">
              <a:alpha val="2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A926EA27-3F15-4726-8987-33D4E10BEF75}"/>
              </a:ext>
            </a:extLst>
          </p:cNvPr>
          <p:cNvSpPr/>
          <p:nvPr userDrawn="1"/>
        </p:nvSpPr>
        <p:spPr>
          <a:xfrm flipV="1">
            <a:off x="0" y="3616351"/>
            <a:ext cx="12191999" cy="324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NZ" dirty="0"/>
          </a:p>
        </p:txBody>
      </p:sp>
      <p:sp>
        <p:nvSpPr>
          <p:cNvPr id="12" name="Rectangle 11">
            <a:extLst>
              <a:ext uri="{FF2B5EF4-FFF2-40B4-BE49-F238E27FC236}">
                <a16:creationId xmlns:a16="http://schemas.microsoft.com/office/drawing/2014/main" id="{EC1E56DC-D0CA-4856-90DC-6E62C9047285}"/>
              </a:ext>
            </a:extLst>
          </p:cNvPr>
          <p:cNvSpPr/>
          <p:nvPr userDrawn="1"/>
        </p:nvSpPr>
        <p:spPr>
          <a:xfrm>
            <a:off x="2060058" y="3617616"/>
            <a:ext cx="8067873" cy="307777"/>
          </a:xfrm>
          <a:prstGeom prst="rect">
            <a:avLst/>
          </a:prstGeom>
        </p:spPr>
        <p:txBody>
          <a:bodyPr wrap="square">
            <a:spAutoFit/>
          </a:bodyPr>
          <a:lstStyle/>
          <a:p>
            <a:pPr algn="ctr"/>
            <a:r>
              <a:rPr kumimoji="0" lang="en-US" sz="1400" b="0" i="0" u="none" strike="noStrike" kern="1200" cap="none" spc="30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FOR FURTHER INFORMATION PLEASE CONTACT</a:t>
            </a:r>
            <a:endParaRPr lang="en-NZ" sz="700" b="0" spc="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5801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5" name="Picture 14" descr="A picture containing water, outdoor, sport, wave&#10;&#10;Description automatically generated">
            <a:extLst>
              <a:ext uri="{FF2B5EF4-FFF2-40B4-BE49-F238E27FC236}">
                <a16:creationId xmlns:a16="http://schemas.microsoft.com/office/drawing/2014/main" id="{C67AC5E9-36DA-E3BC-056F-CC0AD0609A4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332143" y="0"/>
            <a:ext cx="4859575" cy="6858000"/>
          </a:xfrm>
          <a:prstGeom prst="rect">
            <a:avLst/>
          </a:prstGeom>
        </p:spPr>
      </p:pic>
      <p:sp>
        <p:nvSpPr>
          <p:cNvPr id="18" name="Rectangle 17">
            <a:extLst>
              <a:ext uri="{FF2B5EF4-FFF2-40B4-BE49-F238E27FC236}">
                <a16:creationId xmlns:a16="http://schemas.microsoft.com/office/drawing/2014/main" id="{F51AEBF1-AA93-475E-A7CD-ED4FB9283E8D}"/>
              </a:ext>
            </a:extLst>
          </p:cNvPr>
          <p:cNvSpPr/>
          <p:nvPr userDrawn="1"/>
        </p:nvSpPr>
        <p:spPr bwMode="ltGray">
          <a:xfrm>
            <a:off x="281" y="1382233"/>
            <a:ext cx="7331863" cy="547576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a:p>
        </p:txBody>
      </p:sp>
      <p:pic>
        <p:nvPicPr>
          <p:cNvPr id="7" name="Graphic 6">
            <a:extLst>
              <a:ext uri="{FF2B5EF4-FFF2-40B4-BE49-F238E27FC236}">
                <a16:creationId xmlns:a16="http://schemas.microsoft.com/office/drawing/2014/main" id="{9CE29749-6F7D-4F3F-93A5-7ADA94D7DE12}"/>
              </a:ext>
            </a:extLst>
          </p:cNvPr>
          <p:cNvPicPr>
            <a:picLocks noChangeAspect="1"/>
          </p:cNvPicPr>
          <p:nvPr userDrawn="1">
            <p:custDataLst>
              <p:tags r:id="rId1"/>
            </p:custDataLst>
          </p:nvPr>
        </p:nvPicPr>
        <p:blipFill>
          <a:blip r:embed="rId4">
            <a:extLst>
              <a:ext uri="{96DAC541-7B7A-43D3-8B79-37D633B846F1}">
                <asvg:svgBlip xmlns:asvg="http://schemas.microsoft.com/office/drawing/2016/SVG/main" r:embed="rId5"/>
              </a:ext>
            </a:extLst>
          </a:blip>
          <a:stretch>
            <a:fillRect/>
          </a:stretch>
        </p:blipFill>
        <p:spPr>
          <a:xfrm>
            <a:off x="360000" y="558000"/>
            <a:ext cx="1940914" cy="367200"/>
          </a:xfrm>
          <a:prstGeom prst="rect">
            <a:avLst/>
          </a:prstGeom>
        </p:spPr>
      </p:pic>
      <p:sp>
        <p:nvSpPr>
          <p:cNvPr id="8" name="Rectangle 7">
            <a:extLst>
              <a:ext uri="{FF2B5EF4-FFF2-40B4-BE49-F238E27FC236}">
                <a16:creationId xmlns:a16="http://schemas.microsoft.com/office/drawing/2014/main" id="{43F722C8-DA6E-42AF-A335-08B9884016A8}"/>
              </a:ext>
            </a:extLst>
          </p:cNvPr>
          <p:cNvSpPr/>
          <p:nvPr userDrawn="1"/>
        </p:nvSpPr>
        <p:spPr>
          <a:xfrm>
            <a:off x="1" y="-1"/>
            <a:ext cx="7332146" cy="1382233"/>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NZ" dirty="0"/>
          </a:p>
        </p:txBody>
      </p:sp>
      <p:pic>
        <p:nvPicPr>
          <p:cNvPr id="10" name="Picture 2" descr="Image result for research association">
            <a:extLst>
              <a:ext uri="{FF2B5EF4-FFF2-40B4-BE49-F238E27FC236}">
                <a16:creationId xmlns:a16="http://schemas.microsoft.com/office/drawing/2014/main" id="{3FCC1FD2-05D8-4FB1-B507-B638093C10B9}"/>
              </a:ext>
            </a:extLst>
          </p:cNvPr>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4807437" y="6190689"/>
            <a:ext cx="1040493" cy="478627"/>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F0A3CC80-14DE-4DFC-A589-14240903C674}"/>
              </a:ext>
            </a:extLst>
          </p:cNvPr>
          <p:cNvGrpSpPr/>
          <p:nvPr userDrawn="1"/>
        </p:nvGrpSpPr>
        <p:grpSpPr>
          <a:xfrm>
            <a:off x="776515" y="247836"/>
            <a:ext cx="5834740" cy="724408"/>
            <a:chOff x="3178631" y="360000"/>
            <a:chExt cx="5834740" cy="724408"/>
          </a:xfrm>
        </p:grpSpPr>
        <p:sp>
          <p:nvSpPr>
            <p:cNvPr id="12" name="Title 1">
              <a:extLst>
                <a:ext uri="{FF2B5EF4-FFF2-40B4-BE49-F238E27FC236}">
                  <a16:creationId xmlns:a16="http://schemas.microsoft.com/office/drawing/2014/main" id="{55671DE1-D2D2-4103-85AB-D626DB297014}"/>
                </a:ext>
              </a:extLst>
            </p:cNvPr>
            <p:cNvSpPr txBox="1">
              <a:spLocks/>
            </p:cNvSpPr>
            <p:nvPr userDrawn="1"/>
          </p:nvSpPr>
          <p:spPr>
            <a:xfrm>
              <a:off x="3178631" y="360000"/>
              <a:ext cx="5834740" cy="480131"/>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2800" b="1" kern="1200" spc="-150">
                  <a:solidFill>
                    <a:schemeClr val="bg1"/>
                  </a:solidFill>
                  <a:latin typeface="Arial" panose="020B0604020202020204" pitchFamily="34" charset="0"/>
                  <a:ea typeface="+mj-ea"/>
                  <a:cs typeface="Arial" panose="020B0604020202020204" pitchFamily="34" charset="0"/>
                </a:defRPr>
              </a:lvl1pPr>
            </a:lstStyle>
            <a:p>
              <a:r>
                <a:rPr lang="en-US" sz="2800" spc="100" baseline="0" dirty="0">
                  <a:solidFill>
                    <a:schemeClr val="bg1"/>
                  </a:solidFill>
                  <a:latin typeface="Arial" panose="020B0604020202020204" pitchFamily="34" charset="0"/>
                  <a:cs typeface="Arial" panose="020B0604020202020204" pitchFamily="34" charset="0"/>
                </a:rPr>
                <a:t>IMPORTANT INFORMATION</a:t>
              </a:r>
            </a:p>
          </p:txBody>
        </p:sp>
        <p:sp>
          <p:nvSpPr>
            <p:cNvPr id="13" name="Rectangle 12">
              <a:extLst>
                <a:ext uri="{FF2B5EF4-FFF2-40B4-BE49-F238E27FC236}">
                  <a16:creationId xmlns:a16="http://schemas.microsoft.com/office/drawing/2014/main" id="{117B28FF-ABB1-43DA-B89D-A447F0F03F5D}"/>
                </a:ext>
              </a:extLst>
            </p:cNvPr>
            <p:cNvSpPr/>
            <p:nvPr userDrawn="1"/>
          </p:nvSpPr>
          <p:spPr>
            <a:xfrm>
              <a:off x="3541584" y="776631"/>
              <a:ext cx="5108834" cy="307777"/>
            </a:xfrm>
            <a:prstGeom prst="rect">
              <a:avLst/>
            </a:prstGeom>
          </p:spPr>
          <p:txBody>
            <a:bodyPr wrap="none">
              <a:spAutoFit/>
            </a:bodyPr>
            <a:lstStyle/>
            <a:p>
              <a:pPr algn="ctr"/>
              <a:r>
                <a:rPr lang="en-NZ" sz="1400" spc="300" dirty="0">
                  <a:solidFill>
                    <a:schemeClr val="bg1"/>
                  </a:solidFill>
                  <a:latin typeface="Arial" panose="020B0604020202020204" pitchFamily="34" charset="0"/>
                  <a:cs typeface="Arial" panose="020B0604020202020204" pitchFamily="34" charset="0"/>
                </a:rPr>
                <a:t>Research Association NZ Code of Practice</a:t>
              </a:r>
            </a:p>
          </p:txBody>
        </p:sp>
      </p:grpSp>
      <p:sp>
        <p:nvSpPr>
          <p:cNvPr id="14" name="Rectangle 13">
            <a:extLst>
              <a:ext uri="{FF2B5EF4-FFF2-40B4-BE49-F238E27FC236}">
                <a16:creationId xmlns:a16="http://schemas.microsoft.com/office/drawing/2014/main" id="{B6EB9F5C-EDC9-4E5F-898A-B719A8DBAC26}"/>
              </a:ext>
            </a:extLst>
          </p:cNvPr>
          <p:cNvSpPr/>
          <p:nvPr userDrawn="1"/>
        </p:nvSpPr>
        <p:spPr>
          <a:xfrm>
            <a:off x="3036664" y="1110192"/>
            <a:ext cx="1314450" cy="79108"/>
          </a:xfrm>
          <a:prstGeom prst="rect">
            <a:avLst/>
          </a:prstGeom>
          <a:solidFill>
            <a:srgbClr val="F9C61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NZ" dirty="0"/>
          </a:p>
        </p:txBody>
      </p:sp>
      <p:pic>
        <p:nvPicPr>
          <p:cNvPr id="16" name="Graphic 15">
            <a:extLst>
              <a:ext uri="{FF2B5EF4-FFF2-40B4-BE49-F238E27FC236}">
                <a16:creationId xmlns:a16="http://schemas.microsoft.com/office/drawing/2014/main" id="{B7D184E4-9EAD-403C-8EBD-D912C25E91B1}"/>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14041" y="6329918"/>
            <a:ext cx="2200381" cy="216000"/>
          </a:xfrm>
          <a:prstGeom prst="rect">
            <a:avLst/>
          </a:prstGeom>
        </p:spPr>
      </p:pic>
      <p:sp>
        <p:nvSpPr>
          <p:cNvPr id="17" name="Rectangle 16">
            <a:extLst>
              <a:ext uri="{FF2B5EF4-FFF2-40B4-BE49-F238E27FC236}">
                <a16:creationId xmlns:a16="http://schemas.microsoft.com/office/drawing/2014/main" id="{203FC2B4-A0AD-431A-9F8E-0DAA79DCC7CE}"/>
              </a:ext>
            </a:extLst>
          </p:cNvPr>
          <p:cNvSpPr/>
          <p:nvPr userDrawn="1"/>
        </p:nvSpPr>
        <p:spPr>
          <a:xfrm>
            <a:off x="264885" y="1530614"/>
            <a:ext cx="6858000" cy="4670509"/>
          </a:xfrm>
          <a:prstGeom prst="rect">
            <a:avLst/>
          </a:prstGeom>
        </p:spPr>
        <p:txBody>
          <a:bodyPr wrap="square">
            <a:spAutoFit/>
          </a:bodyPr>
          <a:lstStyle/>
          <a:p>
            <a:r>
              <a:rPr lang="en-NZ" sz="850" b="1" dirty="0">
                <a:solidFill>
                  <a:srgbClr val="333333">
                    <a:lumMod val="75000"/>
                    <a:lumOff val="25000"/>
                  </a:srgbClr>
                </a:solidFill>
                <a:cs typeface="Arial" panose="020B0604020202020204" pitchFamily="34" charset="0"/>
              </a:rPr>
              <a:t>Kantar Public </a:t>
            </a:r>
            <a:r>
              <a:rPr lang="en-NZ" sz="850" dirty="0">
                <a:solidFill>
                  <a:srgbClr val="333333">
                    <a:lumMod val="75000"/>
                    <a:lumOff val="25000"/>
                  </a:srgbClr>
                </a:solidFill>
                <a:cs typeface="Arial" panose="020B0604020202020204" pitchFamily="34" charset="0"/>
              </a:rPr>
              <a:t>practitioners are members of the Research Association NZ and are obliged to comply with the Research Association NZ Code of Practice. A copy of the Code is available from the Executive Secretary or the Complaints Officer of the Society.</a:t>
            </a:r>
          </a:p>
          <a:p>
            <a:endParaRPr lang="en-NZ" sz="850" dirty="0">
              <a:solidFill>
                <a:srgbClr val="333333">
                  <a:lumMod val="75000"/>
                  <a:lumOff val="25000"/>
                </a:srgbClr>
              </a:solidFill>
              <a:cs typeface="Arial" panose="020B0604020202020204" pitchFamily="34" charset="0"/>
            </a:endParaRPr>
          </a:p>
          <a:p>
            <a:r>
              <a:rPr lang="en-NZ" sz="850" b="1" dirty="0">
                <a:solidFill>
                  <a:srgbClr val="333333">
                    <a:lumMod val="75000"/>
                    <a:lumOff val="25000"/>
                  </a:srgbClr>
                </a:solidFill>
                <a:cs typeface="Arial" panose="020B0604020202020204" pitchFamily="34" charset="0"/>
              </a:rPr>
              <a:t>Confidentiality</a:t>
            </a:r>
          </a:p>
          <a:p>
            <a:r>
              <a:rPr lang="en-NZ" sz="850" dirty="0">
                <a:solidFill>
                  <a:srgbClr val="333333">
                    <a:lumMod val="75000"/>
                    <a:lumOff val="25000"/>
                  </a:srgbClr>
                </a:solidFill>
                <a:cs typeface="Arial" panose="020B0604020202020204" pitchFamily="34" charset="0"/>
              </a:rPr>
              <a:t>Reports and other records relevant to a Market Research project and provided by the Researcher shall normally be for use solely by the Client and the Client’s consultants or advisers.</a:t>
            </a:r>
          </a:p>
          <a:p>
            <a:endParaRPr lang="en-NZ" sz="850" dirty="0">
              <a:solidFill>
                <a:srgbClr val="333333">
                  <a:lumMod val="75000"/>
                  <a:lumOff val="25000"/>
                </a:srgbClr>
              </a:solidFill>
              <a:cs typeface="Arial" panose="020B0604020202020204" pitchFamily="34" charset="0"/>
            </a:endParaRPr>
          </a:p>
          <a:p>
            <a:r>
              <a:rPr lang="en-NZ" sz="850" b="1" dirty="0">
                <a:solidFill>
                  <a:srgbClr val="333333">
                    <a:lumMod val="75000"/>
                    <a:lumOff val="25000"/>
                  </a:srgbClr>
                </a:solidFill>
                <a:cs typeface="Arial" panose="020B0604020202020204" pitchFamily="34" charset="0"/>
              </a:rPr>
              <a:t>Research Information</a:t>
            </a:r>
          </a:p>
          <a:p>
            <a:r>
              <a:rPr lang="en-NZ" sz="850" dirty="0">
                <a:solidFill>
                  <a:srgbClr val="333333">
                    <a:lumMod val="75000"/>
                    <a:lumOff val="25000"/>
                  </a:srgbClr>
                </a:solidFill>
                <a:cs typeface="Arial" panose="020B0604020202020204" pitchFamily="34" charset="0"/>
              </a:rPr>
              <a:t>Article 25 of the Research Association NZ Code states:</a:t>
            </a:r>
          </a:p>
          <a:p>
            <a:pPr marL="381470" lvl="1" indent="-228612">
              <a:buFont typeface="+mj-lt"/>
              <a:buAutoNum type="alphaLcPeriod"/>
            </a:pPr>
            <a:r>
              <a:rPr lang="en-NZ" sz="850" dirty="0">
                <a:solidFill>
                  <a:srgbClr val="333333">
                    <a:lumMod val="75000"/>
                    <a:lumOff val="25000"/>
                  </a:srgbClr>
                </a:solidFill>
                <a:cs typeface="Arial" panose="020B0604020202020204" pitchFamily="34" charset="0"/>
              </a:rPr>
              <a:t>The research technique and methods used in a Marketing Research project do not become the property of the Client, who has no exclusive right to their use.</a:t>
            </a:r>
          </a:p>
          <a:p>
            <a:pPr marL="381470" lvl="1" indent="-228612">
              <a:buFont typeface="+mj-lt"/>
              <a:buAutoNum type="alphaLcPeriod"/>
            </a:pPr>
            <a:r>
              <a:rPr lang="en-NZ" sz="850" dirty="0">
                <a:solidFill>
                  <a:srgbClr val="333333">
                    <a:lumMod val="75000"/>
                    <a:lumOff val="25000"/>
                  </a:srgbClr>
                </a:solidFill>
                <a:cs typeface="Arial" panose="020B0604020202020204" pitchFamily="34" charset="0"/>
              </a:rPr>
              <a:t>Marketing research proposals, discussion papers and quotations, unless these have been paid for by the client, remain the property of the Researcher.</a:t>
            </a:r>
          </a:p>
          <a:p>
            <a:pPr marL="381470" lvl="1" indent="-228612">
              <a:buFont typeface="+mj-lt"/>
              <a:buAutoNum type="alphaLcPeriod"/>
            </a:pPr>
            <a:r>
              <a:rPr lang="en-NZ" sz="850" dirty="0">
                <a:solidFill>
                  <a:srgbClr val="333333">
                    <a:lumMod val="75000"/>
                    <a:lumOff val="25000"/>
                  </a:srgbClr>
                </a:solidFill>
                <a:cs typeface="Arial" panose="020B0604020202020204" pitchFamily="34" charset="0"/>
              </a:rPr>
              <a:t>They must not be disclosed by the Client to any third party, other than to a consultant working for a Client on that project.  In particular, they must not be used by the Client to influence proposals or cost quotations from other researchers.</a:t>
            </a:r>
          </a:p>
          <a:p>
            <a:pPr marL="708813" lvl="1" indent="-254309"/>
            <a:endParaRPr lang="en-NZ" sz="850" dirty="0">
              <a:solidFill>
                <a:srgbClr val="333333">
                  <a:lumMod val="75000"/>
                  <a:lumOff val="25000"/>
                </a:srgbClr>
              </a:solidFill>
              <a:cs typeface="Arial" panose="020B0604020202020204" pitchFamily="34" charset="0"/>
            </a:endParaRPr>
          </a:p>
          <a:p>
            <a:r>
              <a:rPr lang="en-NZ" sz="850" b="1" dirty="0">
                <a:solidFill>
                  <a:srgbClr val="333333">
                    <a:lumMod val="75000"/>
                    <a:lumOff val="25000"/>
                  </a:srgbClr>
                </a:solidFill>
                <a:cs typeface="Arial" panose="020B0604020202020204" pitchFamily="34" charset="0"/>
              </a:rPr>
              <a:t>Publication of a Research Project</a:t>
            </a:r>
          </a:p>
          <a:p>
            <a:r>
              <a:rPr lang="en-NZ" sz="850" dirty="0">
                <a:solidFill>
                  <a:srgbClr val="333333">
                    <a:lumMod val="75000"/>
                    <a:lumOff val="25000"/>
                  </a:srgbClr>
                </a:solidFill>
                <a:cs typeface="Arial" panose="020B0604020202020204" pitchFamily="34" charset="0"/>
              </a:rPr>
              <a:t>Article 31 of the Research Association NZ Code states:</a:t>
            </a:r>
          </a:p>
          <a:p>
            <a:r>
              <a:rPr lang="en-NZ" sz="850" dirty="0">
                <a:solidFill>
                  <a:srgbClr val="333333">
                    <a:lumMod val="75000"/>
                    <a:lumOff val="25000"/>
                  </a:srgbClr>
                </a:solidFill>
                <a:cs typeface="Arial" panose="020B0604020202020204" pitchFamily="34" charset="0"/>
              </a:rPr>
              <a:t>Where a client publishes any of the findings of a research project the client has a responsibility to ensure these are not misleading.  The Researcher must be consulted and agree in advance to the form and content for publication.  Where this does not happen the Researcher is entitled to:</a:t>
            </a:r>
          </a:p>
          <a:p>
            <a:pPr marL="381470" lvl="1" indent="-228612">
              <a:buFont typeface="+mj-lt"/>
              <a:buAutoNum type="alphaLcPeriod"/>
            </a:pPr>
            <a:r>
              <a:rPr lang="en-NZ" sz="850" dirty="0">
                <a:solidFill>
                  <a:srgbClr val="333333">
                    <a:lumMod val="75000"/>
                    <a:lumOff val="25000"/>
                  </a:srgbClr>
                </a:solidFill>
                <a:cs typeface="Arial" panose="020B0604020202020204" pitchFamily="34" charset="0"/>
              </a:rPr>
              <a:t>Refuse permission for their name to be quoted in connection with the published findings</a:t>
            </a:r>
          </a:p>
          <a:p>
            <a:pPr marL="381470" lvl="1" indent="-228612">
              <a:buFont typeface="+mj-lt"/>
              <a:buAutoNum type="alphaLcPeriod"/>
            </a:pPr>
            <a:r>
              <a:rPr lang="en-NZ" sz="850" dirty="0">
                <a:solidFill>
                  <a:srgbClr val="333333">
                    <a:lumMod val="75000"/>
                    <a:lumOff val="25000"/>
                  </a:srgbClr>
                </a:solidFill>
                <a:cs typeface="Arial" panose="020B0604020202020204" pitchFamily="34" charset="0"/>
              </a:rPr>
              <a:t>Publish the appropriate details of the project</a:t>
            </a:r>
          </a:p>
          <a:p>
            <a:pPr marL="381470" lvl="1" indent="-228612">
              <a:buFont typeface="+mj-lt"/>
              <a:buAutoNum type="alphaLcPeriod"/>
            </a:pPr>
            <a:r>
              <a:rPr lang="en-NZ" sz="850" dirty="0">
                <a:solidFill>
                  <a:srgbClr val="333333">
                    <a:lumMod val="75000"/>
                    <a:lumOff val="25000"/>
                  </a:srgbClr>
                </a:solidFill>
                <a:cs typeface="Arial" panose="020B0604020202020204" pitchFamily="34" charset="0"/>
              </a:rPr>
              <a:t>Correct any misleading aspects of the published presentation of the findings</a:t>
            </a:r>
          </a:p>
          <a:p>
            <a:pPr marL="714224" lvl="1" indent="-259718">
              <a:buFont typeface="+mj-lt"/>
              <a:buAutoNum type="alphaLcPeriod"/>
            </a:pPr>
            <a:endParaRPr lang="en-NZ" sz="850" dirty="0">
              <a:solidFill>
                <a:srgbClr val="333333">
                  <a:lumMod val="75000"/>
                  <a:lumOff val="25000"/>
                </a:srgbClr>
              </a:solidFill>
              <a:cs typeface="Arial" panose="020B0604020202020204" pitchFamily="34" charset="0"/>
            </a:endParaRPr>
          </a:p>
          <a:p>
            <a:r>
              <a:rPr lang="en-NZ" sz="850" b="1" dirty="0">
                <a:solidFill>
                  <a:srgbClr val="333333">
                    <a:lumMod val="75000"/>
                    <a:lumOff val="25000"/>
                  </a:srgbClr>
                </a:solidFill>
                <a:cs typeface="Arial" panose="020B0604020202020204" pitchFamily="34" charset="0"/>
              </a:rPr>
              <a:t>Electronic Copies</a:t>
            </a:r>
          </a:p>
          <a:p>
            <a:r>
              <a:rPr lang="en-NZ" sz="850" dirty="0">
                <a:solidFill>
                  <a:srgbClr val="333333">
                    <a:lumMod val="75000"/>
                    <a:lumOff val="25000"/>
                  </a:srgbClr>
                </a:solidFill>
                <a:cs typeface="Arial" panose="020B0604020202020204" pitchFamily="34" charset="0"/>
              </a:rPr>
              <a:t>Electronic copies of reports, presentations, proposals and other documents must not be altered or amended if that document is still identified as a </a:t>
            </a:r>
            <a:r>
              <a:rPr lang="en-NZ" sz="850" b="1" dirty="0">
                <a:solidFill>
                  <a:srgbClr val="333333">
                    <a:lumMod val="75000"/>
                    <a:lumOff val="25000"/>
                  </a:srgbClr>
                </a:solidFill>
                <a:cs typeface="Arial" panose="020B0604020202020204" pitchFamily="34" charset="0"/>
              </a:rPr>
              <a:t>Kantar Public </a:t>
            </a:r>
            <a:r>
              <a:rPr lang="en-NZ" sz="850" dirty="0">
                <a:solidFill>
                  <a:srgbClr val="333333">
                    <a:lumMod val="75000"/>
                    <a:lumOff val="25000"/>
                  </a:srgbClr>
                </a:solidFill>
                <a:cs typeface="Arial" panose="020B0604020202020204" pitchFamily="34" charset="0"/>
              </a:rPr>
              <a:t>document.  The authorised original of all electronic copies and hard copies derived from these are to be retained by </a:t>
            </a:r>
            <a:r>
              <a:rPr lang="en-NZ" sz="850" b="1" dirty="0">
                <a:solidFill>
                  <a:srgbClr val="333333">
                    <a:lumMod val="75000"/>
                    <a:lumOff val="25000"/>
                  </a:srgbClr>
                </a:solidFill>
                <a:cs typeface="Arial" panose="020B0604020202020204" pitchFamily="34" charset="0"/>
              </a:rPr>
              <a:t>Kantar Public </a:t>
            </a:r>
            <a:r>
              <a:rPr lang="en-NZ" sz="850" dirty="0">
                <a:solidFill>
                  <a:srgbClr val="333333">
                    <a:lumMod val="75000"/>
                    <a:lumOff val="25000"/>
                  </a:srgbClr>
                </a:solidFill>
                <a:cs typeface="Arial" panose="020B0604020202020204" pitchFamily="34" charset="0"/>
              </a:rPr>
              <a:t>.</a:t>
            </a:r>
          </a:p>
          <a:p>
            <a:endParaRPr lang="en-NZ" sz="850" b="1" dirty="0">
              <a:solidFill>
                <a:srgbClr val="333333">
                  <a:lumMod val="75000"/>
                  <a:lumOff val="25000"/>
                </a:srgbClr>
              </a:solidFill>
              <a:cs typeface="Arial" panose="020B0604020202020204" pitchFamily="34" charset="0"/>
            </a:endParaRPr>
          </a:p>
          <a:p>
            <a:r>
              <a:rPr lang="en-NZ" sz="850" b="1" dirty="0">
                <a:solidFill>
                  <a:srgbClr val="333333">
                    <a:lumMod val="75000"/>
                    <a:lumOff val="25000"/>
                  </a:srgbClr>
                </a:solidFill>
                <a:cs typeface="Arial" panose="020B0604020202020204" pitchFamily="34" charset="0"/>
              </a:rPr>
              <a:t>Kantar Public </a:t>
            </a:r>
            <a:r>
              <a:rPr lang="en-NZ" sz="850" dirty="0">
                <a:solidFill>
                  <a:srgbClr val="333333">
                    <a:lumMod val="75000"/>
                    <a:lumOff val="25000"/>
                  </a:srgbClr>
                </a:solidFill>
                <a:cs typeface="Arial" panose="020B0604020202020204" pitchFamily="34" charset="0"/>
              </a:rPr>
              <a:t>™ New Zealand is certified to International Standard ISO 20252 (2012).  This project will be/has been completed in compliance with this International Standard.</a:t>
            </a:r>
          </a:p>
          <a:p>
            <a:endParaRPr lang="en-NZ" sz="850" dirty="0">
              <a:solidFill>
                <a:srgbClr val="333333">
                  <a:lumMod val="75000"/>
                  <a:lumOff val="25000"/>
                </a:srgbClr>
              </a:solidFill>
              <a:cs typeface="Arial" panose="020B0604020202020204" pitchFamily="34" charset="0"/>
            </a:endParaRPr>
          </a:p>
          <a:p>
            <a:r>
              <a:rPr lang="en-NZ" sz="850" dirty="0">
                <a:solidFill>
                  <a:srgbClr val="333333">
                    <a:lumMod val="75000"/>
                    <a:lumOff val="25000"/>
                  </a:srgbClr>
                </a:solidFill>
                <a:cs typeface="Arial" panose="020B0604020202020204" pitchFamily="34" charset="0"/>
              </a:rPr>
              <a:t>This presentation is subject to the detailed terms and conditions of </a:t>
            </a:r>
            <a:r>
              <a:rPr lang="en-NZ" sz="850" b="1" dirty="0">
                <a:solidFill>
                  <a:srgbClr val="333333">
                    <a:lumMod val="75000"/>
                    <a:lumOff val="25000"/>
                  </a:srgbClr>
                </a:solidFill>
                <a:cs typeface="Arial" panose="020B0604020202020204" pitchFamily="34" charset="0"/>
              </a:rPr>
              <a:t>Kantar Public</a:t>
            </a:r>
            <a:r>
              <a:rPr lang="en-NZ" sz="850" dirty="0">
                <a:solidFill>
                  <a:srgbClr val="333333">
                    <a:lumMod val="75000"/>
                    <a:lumOff val="25000"/>
                  </a:srgbClr>
                </a:solidFill>
                <a:cs typeface="Arial" panose="020B0604020202020204" pitchFamily="34" charset="0"/>
              </a:rPr>
              <a:t>, a copy of which is available on request or </a:t>
            </a:r>
            <a:r>
              <a:rPr lang="en-NZ" sz="850" dirty="0">
                <a:solidFill>
                  <a:srgbClr val="333333">
                    <a:lumMod val="75000"/>
                    <a:lumOff val="25000"/>
                  </a:srgbClr>
                </a:solidFill>
                <a:cs typeface="Arial" panose="020B0604020202020204" pitchFamily="34" charset="0"/>
                <a:hlinkClick r:id="rId9">
                  <a:extLst>
                    <a:ext uri="{A12FA001-AC4F-418D-AE19-62706E023703}">
                      <ahyp:hlinkClr xmlns:ahyp="http://schemas.microsoft.com/office/drawing/2018/hyperlinkcolor" val="tx"/>
                    </a:ext>
                  </a:extLst>
                </a:hlinkClick>
              </a:rPr>
              <a:t>online here.</a:t>
            </a:r>
            <a:endParaRPr lang="en-NZ" sz="850" dirty="0">
              <a:solidFill>
                <a:srgbClr val="333333">
                  <a:lumMod val="75000"/>
                  <a:lumOff val="25000"/>
                </a:srgbClr>
              </a:solidFill>
              <a:cs typeface="Arial" panose="020B0604020202020204" pitchFamily="34" charset="0"/>
            </a:endParaRPr>
          </a:p>
        </p:txBody>
      </p:sp>
      <p:sp>
        <p:nvSpPr>
          <p:cNvPr id="20" name="Rectangle 19">
            <a:extLst>
              <a:ext uri="{FF2B5EF4-FFF2-40B4-BE49-F238E27FC236}">
                <a16:creationId xmlns:a16="http://schemas.microsoft.com/office/drawing/2014/main" id="{1A6AEF87-CF19-ED16-F769-C6087DE0A53D}"/>
              </a:ext>
            </a:extLst>
          </p:cNvPr>
          <p:cNvSpPr/>
          <p:nvPr userDrawn="1"/>
        </p:nvSpPr>
        <p:spPr>
          <a:xfrm>
            <a:off x="7332142" y="0"/>
            <a:ext cx="4859576" cy="6858000"/>
          </a:xfrm>
          <a:prstGeom prst="rect">
            <a:avLst/>
          </a:prstGeom>
          <a:solidFill>
            <a:srgbClr val="080808">
              <a:alpha val="2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256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3E3963C-4FA5-580F-DE30-2639CE976A61}"/>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EC9D9191-B112-E58D-F29D-2CF50A320A3B}"/>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93348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1114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F3FBAF-3BC2-4351-3845-317D95238D49}"/>
              </a:ext>
            </a:extLst>
          </p:cNvPr>
          <p:cNvSpPr>
            <a:spLocks noGrp="1"/>
          </p:cNvSpPr>
          <p:nvPr>
            <p:ph type="dt" sz="half" idx="10"/>
          </p:nvPr>
        </p:nvSpPr>
        <p:spPr/>
        <p:txBody>
          <a:bodyPr/>
          <a:lstStyle/>
          <a:p>
            <a:fld id="{DC177361-F753-47AB-A924-A5F7574EEE16}" type="datetimeFigureOut">
              <a:rPr lang="en-NZ" smtClean="0"/>
              <a:t>15/12/2022</a:t>
            </a:fld>
            <a:endParaRPr lang="en-NZ"/>
          </a:p>
        </p:txBody>
      </p:sp>
      <p:sp>
        <p:nvSpPr>
          <p:cNvPr id="3" name="Footer Placeholder 2">
            <a:extLst>
              <a:ext uri="{FF2B5EF4-FFF2-40B4-BE49-F238E27FC236}">
                <a16:creationId xmlns:a16="http://schemas.microsoft.com/office/drawing/2014/main" id="{53D01334-F262-E1EA-4038-B87B96C8D91A}"/>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741400D0-B8CE-9176-8D40-324CE4E98996}"/>
              </a:ext>
            </a:extLst>
          </p:cNvPr>
          <p:cNvSpPr>
            <a:spLocks noGrp="1"/>
          </p:cNvSpPr>
          <p:nvPr>
            <p:ph type="sldNum" sz="quarter" idx="12"/>
          </p:nvPr>
        </p:nvSpPr>
        <p:spPr/>
        <p:txBody>
          <a:bodyPr/>
          <a:lstStyle/>
          <a:p>
            <a:fld id="{79F570ED-A040-4D47-BB83-ED9905E61EB0}" type="slidenum">
              <a:rPr lang="en-NZ" smtClean="0"/>
              <a:t>‹#›</a:t>
            </a:fld>
            <a:endParaRPr lang="en-NZ"/>
          </a:p>
        </p:txBody>
      </p:sp>
    </p:spTree>
    <p:extLst>
      <p:ext uri="{BB962C8B-B14F-4D97-AF65-F5344CB8AC3E}">
        <p14:creationId xmlns:p14="http://schemas.microsoft.com/office/powerpoint/2010/main" val="35783513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D2512-982F-BCBB-DF0C-20E6972E90EB}"/>
              </a:ext>
            </a:extLst>
          </p:cNvPr>
          <p:cNvSpPr>
            <a:spLocks noGrp="1"/>
          </p:cNvSpPr>
          <p:nvPr>
            <p:ph type="title"/>
          </p:nvPr>
        </p:nvSpPr>
        <p:spPr/>
        <p:txBody>
          <a:bodyPr/>
          <a:lstStyle>
            <a:lvl1pPr>
              <a:defRPr sz="2000"/>
            </a:lvl1pPr>
          </a:lstStyle>
          <a:p>
            <a:r>
              <a:rPr lang="en-US" dirty="0"/>
              <a:t>Click to edit Master title style</a:t>
            </a:r>
            <a:endParaRPr lang="en-NZ" dirty="0"/>
          </a:p>
        </p:txBody>
      </p:sp>
      <p:sp>
        <p:nvSpPr>
          <p:cNvPr id="3" name="Slide Number Placeholder 2">
            <a:extLst>
              <a:ext uri="{FF2B5EF4-FFF2-40B4-BE49-F238E27FC236}">
                <a16:creationId xmlns:a16="http://schemas.microsoft.com/office/drawing/2014/main" id="{73E3963C-4FA5-580F-DE30-2639CE976A61}"/>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EC9D9191-B112-E58D-F29D-2CF50A320A3B}"/>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976011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3E3963C-4FA5-580F-DE30-2639CE976A61}"/>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2" name="Rectangle 1">
            <a:extLst>
              <a:ext uri="{FF2B5EF4-FFF2-40B4-BE49-F238E27FC236}">
                <a16:creationId xmlns:a16="http://schemas.microsoft.com/office/drawing/2014/main" id="{8752636A-378E-780B-A5B2-2BFEFC7E5307}"/>
              </a:ext>
            </a:extLst>
          </p:cNvPr>
          <p:cNvSpPr/>
          <p:nvPr userDrawn="1"/>
        </p:nvSpPr>
        <p:spPr bwMode="ltGray">
          <a:xfrm>
            <a:off x="2488223" y="6189785"/>
            <a:ext cx="1600200" cy="59787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a:p>
        </p:txBody>
      </p:sp>
      <p:sp>
        <p:nvSpPr>
          <p:cNvPr id="4" name="Content Placeholder 9">
            <a:extLst>
              <a:ext uri="{FF2B5EF4-FFF2-40B4-BE49-F238E27FC236}">
                <a16:creationId xmlns:a16="http://schemas.microsoft.com/office/drawing/2014/main" id="{82990276-C33A-2F46-D948-62FD8F5074A2}"/>
              </a:ext>
            </a:extLst>
          </p:cNvPr>
          <p:cNvSpPr>
            <a:spLocks noGrp="1"/>
          </p:cNvSpPr>
          <p:nvPr>
            <p:ph sz="quarter" idx="14" hasCustomPrompt="1"/>
          </p:nvPr>
        </p:nvSpPr>
        <p:spPr>
          <a:xfrm>
            <a:off x="3837059" y="271150"/>
            <a:ext cx="4744107" cy="5720400"/>
          </a:xfrm>
        </p:spPr>
        <p:txBody>
          <a:bodyPr anchor="ctr"/>
          <a:lstStyle>
            <a:lvl1pPr>
              <a:defRPr/>
            </a:lvl1pPr>
            <a:lvl2pPr marL="263525" indent="-263525">
              <a:spcAft>
                <a:spcPts val="0"/>
              </a:spcAft>
              <a:defRPr/>
            </a:lvl2pPr>
            <a:lvl3pPr marL="538163" indent="-274638">
              <a:spcAft>
                <a:spcPts val="0"/>
              </a:spcAft>
              <a:defRPr/>
            </a:lvl3pPr>
            <a:lvl4pPr marL="803275" indent="-263525">
              <a:spcAft>
                <a:spcPts val="0"/>
              </a:spcAft>
              <a:defRPr/>
            </a:lvl4pPr>
            <a:lvl5pPr marL="1076325" indent="-269875">
              <a:spcAft>
                <a:spcPts val="0"/>
              </a:spcAf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046718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6670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1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a:xfrm>
            <a:off x="3981600" y="6390000"/>
            <a:ext cx="7495200" cy="198000"/>
          </a:xfrm>
        </p:spPr>
        <p:txBody>
          <a:bodyPr/>
          <a:lstStyle/>
          <a:p>
            <a:endParaRPr lang="en-GB" dirty="0"/>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979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 x 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a:xfrm>
            <a:off x="3981600" y="6390000"/>
            <a:ext cx="7495200" cy="198000"/>
          </a:xfrm>
        </p:spPr>
        <p:txBody>
          <a:bodyPr/>
          <a:lstStyle/>
          <a:p>
            <a:endParaRPr lang="en-GB" dirty="0"/>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5450128" cy="42840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9">
            <a:extLst>
              <a:ext uri="{FF2B5EF4-FFF2-40B4-BE49-F238E27FC236}">
                <a16:creationId xmlns:a16="http://schemas.microsoft.com/office/drawing/2014/main" id="{C8DE5BDF-E7FD-CB17-06F5-6F059C5B9407}"/>
              </a:ext>
            </a:extLst>
          </p:cNvPr>
          <p:cNvSpPr>
            <a:spLocks noGrp="1"/>
          </p:cNvSpPr>
          <p:nvPr>
            <p:ph sz="quarter" idx="15" hasCustomPrompt="1"/>
          </p:nvPr>
        </p:nvSpPr>
        <p:spPr>
          <a:xfrm>
            <a:off x="6376746" y="1710000"/>
            <a:ext cx="5450128" cy="42840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77479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F3FBAF-3BC2-4351-3845-317D95238D49}"/>
              </a:ext>
            </a:extLst>
          </p:cNvPr>
          <p:cNvSpPr>
            <a:spLocks noGrp="1"/>
          </p:cNvSpPr>
          <p:nvPr>
            <p:ph type="dt" sz="half" idx="10"/>
          </p:nvPr>
        </p:nvSpPr>
        <p:spPr/>
        <p:txBody>
          <a:bodyPr/>
          <a:lstStyle/>
          <a:p>
            <a:fld id="{DC177361-F753-47AB-A924-A5F7574EEE16}" type="datetimeFigureOut">
              <a:rPr lang="en-NZ" smtClean="0"/>
              <a:t>15/12/2022</a:t>
            </a:fld>
            <a:endParaRPr lang="en-NZ"/>
          </a:p>
        </p:txBody>
      </p:sp>
      <p:sp>
        <p:nvSpPr>
          <p:cNvPr id="3" name="Footer Placeholder 2">
            <a:extLst>
              <a:ext uri="{FF2B5EF4-FFF2-40B4-BE49-F238E27FC236}">
                <a16:creationId xmlns:a16="http://schemas.microsoft.com/office/drawing/2014/main" id="{53D01334-F262-E1EA-4038-B87B96C8D91A}"/>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741400D0-B8CE-9176-8D40-324CE4E98996}"/>
              </a:ext>
            </a:extLst>
          </p:cNvPr>
          <p:cNvSpPr>
            <a:spLocks noGrp="1"/>
          </p:cNvSpPr>
          <p:nvPr>
            <p:ph type="sldNum" sz="quarter" idx="12"/>
          </p:nvPr>
        </p:nvSpPr>
        <p:spPr/>
        <p:txBody>
          <a:bodyPr/>
          <a:lstStyle/>
          <a:p>
            <a:fld id="{79F570ED-A040-4D47-BB83-ED9905E61EB0}" type="slidenum">
              <a:rPr lang="en-NZ" smtClean="0"/>
              <a:t>‹#›</a:t>
            </a:fld>
            <a:endParaRPr lang="en-NZ"/>
          </a:p>
        </p:txBody>
      </p:sp>
    </p:spTree>
    <p:extLst>
      <p:ext uri="{BB962C8B-B14F-4D97-AF65-F5344CB8AC3E}">
        <p14:creationId xmlns:p14="http://schemas.microsoft.com/office/powerpoint/2010/main" val="4196638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D2512-982F-BCBB-DF0C-20E6972E90EB}"/>
              </a:ext>
            </a:extLst>
          </p:cNvPr>
          <p:cNvSpPr>
            <a:spLocks noGrp="1"/>
          </p:cNvSpPr>
          <p:nvPr>
            <p:ph type="title"/>
          </p:nvPr>
        </p:nvSpPr>
        <p:spPr/>
        <p:txBody>
          <a:bodyPr/>
          <a:lstStyle>
            <a:lvl1pPr>
              <a:defRPr sz="2200"/>
            </a:lvl1pPr>
          </a:lstStyle>
          <a:p>
            <a:r>
              <a:rPr lang="en-US" dirty="0"/>
              <a:t>Click to edit Master title style</a:t>
            </a:r>
            <a:endParaRPr lang="en-NZ" dirty="0"/>
          </a:p>
        </p:txBody>
      </p:sp>
      <p:sp>
        <p:nvSpPr>
          <p:cNvPr id="3" name="Slide Number Placeholder 2">
            <a:extLst>
              <a:ext uri="{FF2B5EF4-FFF2-40B4-BE49-F238E27FC236}">
                <a16:creationId xmlns:a16="http://schemas.microsoft.com/office/drawing/2014/main" id="{73E3963C-4FA5-580F-DE30-2639CE976A61}"/>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EC9D9191-B112-E58D-F29D-2CF50A320A3B}"/>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87507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3E3963C-4FA5-580F-DE30-2639CE976A61}"/>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EC9D9191-B112-E58D-F29D-2CF50A320A3B}"/>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27639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ags" Target="../tags/tag4.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ags" Target="../tags/tag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heme" Target="../theme/theme2.xml"/><Relationship Id="rId5" Type="http://schemas.openxmlformats.org/officeDocument/2006/relationships/slideLayout" Target="../slideLayouts/slideLayout12.xml"/><Relationship Id="rId15" Type="http://schemas.openxmlformats.org/officeDocument/2006/relationships/image" Target="../media/image2.png"/><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6.xml"/><Relationship Id="rId3" Type="http://schemas.openxmlformats.org/officeDocument/2006/relationships/slideLayout" Target="../slideLayouts/slideLayout20.xml"/><Relationship Id="rId7" Type="http://schemas.openxmlformats.org/officeDocument/2006/relationships/tags" Target="../tags/tag5.xml"/><Relationship Id="rId12" Type="http://schemas.openxmlformats.org/officeDocument/2006/relationships/image" Target="../media/image6.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3.xml"/><Relationship Id="rId11" Type="http://schemas.openxmlformats.org/officeDocument/2006/relationships/image" Target="../media/image5.png"/><Relationship Id="rId5" Type="http://schemas.openxmlformats.org/officeDocument/2006/relationships/slideLayout" Target="../slideLayouts/slideLayout22.xml"/><Relationship Id="rId10" Type="http://schemas.openxmlformats.org/officeDocument/2006/relationships/image" Target="../media/image4.svg"/><Relationship Id="rId4" Type="http://schemas.openxmlformats.org/officeDocument/2006/relationships/slideLayout" Target="../slideLayouts/slideLayout21.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dirty="0"/>
              <a:t>Click to add title</a:t>
            </a:r>
            <a:endParaRPr lang="en-GB" dirty="0"/>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grpSp>
        <p:nvGrpSpPr>
          <p:cNvPr id="2" name="Group 1"/>
          <p:cNvGrpSpPr/>
          <p:nvPr userDrawn="1"/>
        </p:nvGrpSpPr>
        <p:grpSpPr>
          <a:xfrm>
            <a:off x="-1143000" y="-600255"/>
            <a:ext cx="13680281" cy="6913023"/>
            <a:chOff x="-1143000" y="-600255"/>
            <a:chExt cx="13680281" cy="6913023"/>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4382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dirty="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dirty="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dirty="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dirty="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dirty="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dirty="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dirty="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dirty="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dirty="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dirty="0">
                  <a:solidFill>
                    <a:schemeClr val="tx1"/>
                  </a:solidFill>
                </a:rPr>
                <a:t>Middle </a:t>
              </a:r>
              <a:br>
                <a:rPr lang="en-GB" sz="800" dirty="0">
                  <a:solidFill>
                    <a:schemeClr val="tx1"/>
                  </a:solidFill>
                </a:rPr>
              </a:br>
              <a:r>
                <a:rPr lang="en-GB" sz="800" dirty="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dirty="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dirty="0">
                  <a:solidFill>
                    <a:schemeClr val="tx1"/>
                  </a:solidFill>
                </a:rPr>
                <a:t>Title Top</a:t>
              </a:r>
            </a:p>
          </p:txBody>
        </p:sp>
        <p:sp>
          <p:nvSpPr>
            <p:cNvPr id="33" name="TextBox 32">
              <a:extLst>
                <a:ext uri="{FF2B5EF4-FFF2-40B4-BE49-F238E27FC236}">
                  <a16:creationId xmlns:a16="http://schemas.microsoft.com/office/drawing/2014/main" id="{A925CEB6-6DDA-49BF-824C-CFA9D8A07E3F}"/>
                </a:ext>
              </a:extLst>
            </p:cNvPr>
            <p:cNvSpPr txBox="1"/>
            <p:nvPr userDrawn="1"/>
          </p:nvSpPr>
          <p:spPr>
            <a:xfrm>
              <a:off x="-747711" y="6066546"/>
              <a:ext cx="438671" cy="123111"/>
            </a:xfrm>
            <a:prstGeom prst="rect">
              <a:avLst/>
            </a:prstGeom>
            <a:noFill/>
          </p:spPr>
          <p:txBody>
            <a:bodyPr wrap="square" lIns="0" tIns="0" rIns="0" bIns="0" rtlCol="0">
              <a:spAutoFit/>
            </a:bodyPr>
            <a:lstStyle/>
            <a:p>
              <a:pPr algn="r"/>
              <a:r>
                <a:rPr lang="en-GB" sz="800" dirty="0">
                  <a:solidFill>
                    <a:schemeClr val="tx1"/>
                  </a:solidFill>
                </a:rPr>
                <a:t>7.54 cm</a:t>
              </a:r>
            </a:p>
          </p:txBody>
        </p:sp>
        <p:sp>
          <p:nvSpPr>
            <p:cNvPr id="34" name="TextBox 33">
              <a:extLst>
                <a:ext uri="{FF2B5EF4-FFF2-40B4-BE49-F238E27FC236}">
                  <a16:creationId xmlns:a16="http://schemas.microsoft.com/office/drawing/2014/main" id="{E1658A23-15A2-4406-AF7E-89707B5575E7}"/>
                </a:ext>
              </a:extLst>
            </p:cNvPr>
            <p:cNvSpPr txBox="1"/>
            <p:nvPr userDrawn="1"/>
          </p:nvSpPr>
          <p:spPr>
            <a:xfrm>
              <a:off x="-1143000" y="6189657"/>
              <a:ext cx="833960" cy="123111"/>
            </a:xfrm>
            <a:prstGeom prst="rect">
              <a:avLst/>
            </a:prstGeom>
            <a:noFill/>
          </p:spPr>
          <p:txBody>
            <a:bodyPr wrap="square" lIns="0" tIns="0" rIns="0" bIns="0" rtlCol="0">
              <a:spAutoFit/>
            </a:bodyPr>
            <a:lstStyle/>
            <a:p>
              <a:pPr algn="r"/>
              <a:r>
                <a:rPr lang="en-GB" sz="800" dirty="0">
                  <a:solidFill>
                    <a:schemeClr val="tx1"/>
                  </a:solidFill>
                </a:rPr>
                <a:t>Image Bottom</a:t>
              </a:r>
            </a:p>
          </p:txBody>
        </p:sp>
      </p:grpSp>
      <p:sp>
        <p:nvSpPr>
          <p:cNvPr id="3" name="Footer Placeholder 2">
            <a:extLst>
              <a:ext uri="{FF2B5EF4-FFF2-40B4-BE49-F238E27FC236}">
                <a16:creationId xmlns:a16="http://schemas.microsoft.com/office/drawing/2014/main" id="{1115639F-9E76-41B0-BB57-8F8A1F600167}"/>
              </a:ext>
            </a:extLst>
          </p:cNvPr>
          <p:cNvSpPr>
            <a:spLocks noGrp="1"/>
          </p:cNvSpPr>
          <p:nvPr>
            <p:ph type="ftr" sz="quarter" idx="3"/>
          </p:nvPr>
        </p:nvSpPr>
        <p:spPr>
          <a:xfrm>
            <a:off x="3980223" y="6390000"/>
            <a:ext cx="7495200" cy="195680"/>
          </a:xfrm>
          <a:prstGeom prst="rect">
            <a:avLst/>
          </a:prstGeom>
        </p:spPr>
        <p:txBody>
          <a:bodyPr vert="horz" lIns="0" tIns="0" rIns="0" bIns="0" rtlCol="0" anchor="ctr"/>
          <a:lstStyle>
            <a:lvl1pPr algn="l">
              <a:defRPr sz="800">
                <a:solidFill>
                  <a:schemeClr val="tx1"/>
                </a:solidFill>
              </a:defRPr>
            </a:lvl1pPr>
          </a:lstStyle>
          <a:p>
            <a:endParaRPr lang="en-GB" dirty="0"/>
          </a:p>
        </p:txBody>
      </p:sp>
      <p:cxnSp>
        <p:nvCxnSpPr>
          <p:cNvPr id="6" name="Straight Connector 5">
            <a:extLst>
              <a:ext uri="{FF2B5EF4-FFF2-40B4-BE49-F238E27FC236}">
                <a16:creationId xmlns:a16="http://schemas.microsoft.com/office/drawing/2014/main" id="{6805F70E-6BF1-451B-AC5F-64819FD40883}"/>
              </a:ext>
            </a:extLst>
          </p:cNvPr>
          <p:cNvCxnSpPr>
            <a:cxnSpLocks/>
          </p:cNvCxnSpPr>
          <p:nvPr userDrawn="1">
            <p:custDataLst>
              <p:tags r:id="rId9"/>
            </p:custDataLst>
          </p:nvPr>
        </p:nvCxnSpPr>
        <p:spPr>
          <a:xfrm>
            <a:off x="360000" y="6120000"/>
            <a:ext cx="11474161"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EE53C563-AD16-4946-92EA-ED0162224DC2}"/>
              </a:ext>
            </a:extLst>
          </p:cNvPr>
          <p:cNvGrpSpPr>
            <a:grpSpLocks noChangeAspect="1"/>
          </p:cNvGrpSpPr>
          <p:nvPr userDrawn="1"/>
        </p:nvGrpSpPr>
        <p:grpSpPr>
          <a:xfrm>
            <a:off x="359999" y="6444094"/>
            <a:ext cx="1102214" cy="108000"/>
            <a:chOff x="359999" y="6387424"/>
            <a:chExt cx="2079828" cy="203782"/>
          </a:xfrm>
        </p:grpSpPr>
        <p:sp>
          <p:nvSpPr>
            <p:cNvPr id="49" name="Freeform: Shape 48">
              <a:extLst>
                <a:ext uri="{FF2B5EF4-FFF2-40B4-BE49-F238E27FC236}">
                  <a16:creationId xmlns:a16="http://schemas.microsoft.com/office/drawing/2014/main" id="{78E69B58-648A-4CBA-B4BE-A53950173611}"/>
                </a:ext>
              </a:extLst>
            </p:cNvPr>
            <p:cNvSpPr/>
            <p:nvPr/>
          </p:nvSpPr>
          <p:spPr>
            <a:xfrm>
              <a:off x="1495221" y="6390443"/>
              <a:ext cx="135728" cy="197916"/>
            </a:xfrm>
            <a:custGeom>
              <a:avLst/>
              <a:gdLst>
                <a:gd name="connsiteX0" fmla="*/ 28241 w 135728"/>
                <a:gd name="connsiteY0" fmla="*/ 198590 h 197916"/>
                <a:gd name="connsiteX1" fmla="*/ -57 w 135728"/>
                <a:gd name="connsiteY1" fmla="*/ 198590 h 197916"/>
                <a:gd name="connsiteX2" fmla="*/ -57 w 135728"/>
                <a:gd name="connsiteY2" fmla="*/ 674 h 197916"/>
                <a:gd name="connsiteX3" fmla="*/ 72613 w 135728"/>
                <a:gd name="connsiteY3" fmla="*/ 674 h 197916"/>
                <a:gd name="connsiteX4" fmla="*/ 118693 w 135728"/>
                <a:gd name="connsiteY4" fmla="*/ 17049 h 197916"/>
                <a:gd name="connsiteX5" fmla="*/ 135672 w 135728"/>
                <a:gd name="connsiteY5" fmla="*/ 57771 h 197916"/>
                <a:gd name="connsiteX6" fmla="*/ 118693 w 135728"/>
                <a:gd name="connsiteY6" fmla="*/ 98761 h 197916"/>
                <a:gd name="connsiteX7" fmla="*/ 72613 w 135728"/>
                <a:gd name="connsiteY7" fmla="*/ 115170 h 197916"/>
                <a:gd name="connsiteX8" fmla="*/ 28241 w 135728"/>
                <a:gd name="connsiteY8" fmla="*/ 115170 h 197916"/>
                <a:gd name="connsiteX9" fmla="*/ 28241 w 135728"/>
                <a:gd name="connsiteY9" fmla="*/ 88313 h 197916"/>
                <a:gd name="connsiteX10" fmla="*/ 71307 w 135728"/>
                <a:gd name="connsiteY10" fmla="*/ 88313 h 197916"/>
                <a:gd name="connsiteX11" fmla="*/ 99002 w 135728"/>
                <a:gd name="connsiteY11" fmla="*/ 79271 h 197916"/>
                <a:gd name="connsiteX12" fmla="*/ 107508 w 135728"/>
                <a:gd name="connsiteY12" fmla="*/ 57771 h 197916"/>
                <a:gd name="connsiteX13" fmla="*/ 99002 w 135728"/>
                <a:gd name="connsiteY13" fmla="*/ 36573 h 197916"/>
                <a:gd name="connsiteX14" fmla="*/ 71307 w 135728"/>
                <a:gd name="connsiteY14" fmla="*/ 27531 h 197916"/>
                <a:gd name="connsiteX15" fmla="*/ 28241 w 135728"/>
                <a:gd name="connsiteY15" fmla="*/ 27531 h 19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5728" h="197916">
                  <a:moveTo>
                    <a:pt x="28241" y="198590"/>
                  </a:moveTo>
                  <a:lnTo>
                    <a:pt x="-57" y="198590"/>
                  </a:lnTo>
                  <a:lnTo>
                    <a:pt x="-57" y="674"/>
                  </a:lnTo>
                  <a:lnTo>
                    <a:pt x="72613" y="674"/>
                  </a:lnTo>
                  <a:cubicBezTo>
                    <a:pt x="94381" y="674"/>
                    <a:pt x="108513" y="6869"/>
                    <a:pt x="118693" y="17049"/>
                  </a:cubicBezTo>
                  <a:cubicBezTo>
                    <a:pt x="129597" y="27789"/>
                    <a:pt x="135715" y="42467"/>
                    <a:pt x="135672" y="57771"/>
                  </a:cubicBezTo>
                  <a:cubicBezTo>
                    <a:pt x="135715" y="73153"/>
                    <a:pt x="129604" y="87914"/>
                    <a:pt x="118693" y="98761"/>
                  </a:cubicBezTo>
                  <a:cubicBezTo>
                    <a:pt x="108647" y="108808"/>
                    <a:pt x="94381" y="115170"/>
                    <a:pt x="72613" y="115170"/>
                  </a:cubicBezTo>
                  <a:lnTo>
                    <a:pt x="28241" y="115170"/>
                  </a:lnTo>
                  <a:close/>
                  <a:moveTo>
                    <a:pt x="28241" y="88313"/>
                  </a:moveTo>
                  <a:lnTo>
                    <a:pt x="71307" y="88313"/>
                  </a:lnTo>
                  <a:cubicBezTo>
                    <a:pt x="86008" y="88313"/>
                    <a:pt x="93644" y="84964"/>
                    <a:pt x="99002" y="79271"/>
                  </a:cubicBezTo>
                  <a:cubicBezTo>
                    <a:pt x="104581" y="73521"/>
                    <a:pt x="107642" y="65785"/>
                    <a:pt x="107508" y="57771"/>
                  </a:cubicBezTo>
                  <a:cubicBezTo>
                    <a:pt x="107652" y="49845"/>
                    <a:pt x="104584" y="42199"/>
                    <a:pt x="99002" y="36573"/>
                  </a:cubicBezTo>
                  <a:cubicBezTo>
                    <a:pt x="93644" y="30914"/>
                    <a:pt x="86008" y="27531"/>
                    <a:pt x="71307" y="27531"/>
                  </a:cubicBezTo>
                  <a:lnTo>
                    <a:pt x="28241" y="27531"/>
                  </a:lnTo>
                  <a:close/>
                </a:path>
              </a:pathLst>
            </a:custGeom>
            <a:solidFill>
              <a:srgbClr val="000000"/>
            </a:solidFill>
            <a:ln w="3348" cap="flat">
              <a:noFill/>
              <a:prstDash val="solid"/>
              <a:miter/>
            </a:ln>
          </p:spPr>
          <p:txBody>
            <a:bodyPr rtlCol="0" anchor="ctr"/>
            <a:lstStyle/>
            <a:p>
              <a:endParaRPr lang="en-NZ" dirty="0"/>
            </a:p>
          </p:txBody>
        </p:sp>
        <p:sp>
          <p:nvSpPr>
            <p:cNvPr id="50" name="Freeform: Shape 49">
              <a:extLst>
                <a:ext uri="{FF2B5EF4-FFF2-40B4-BE49-F238E27FC236}">
                  <a16:creationId xmlns:a16="http://schemas.microsoft.com/office/drawing/2014/main" id="{38CE18FA-5D7F-4FFA-B583-5AD02B6C1AEB}"/>
                </a:ext>
              </a:extLst>
            </p:cNvPr>
            <p:cNvSpPr/>
            <p:nvPr/>
          </p:nvSpPr>
          <p:spPr>
            <a:xfrm>
              <a:off x="1662060" y="6390376"/>
              <a:ext cx="163992" cy="200734"/>
            </a:xfrm>
            <a:custGeom>
              <a:avLst/>
              <a:gdLst>
                <a:gd name="connsiteX0" fmla="*/ 20606 w 163992"/>
                <a:gd name="connsiteY0" fmla="*/ 175382 h 200734"/>
                <a:gd name="connsiteX1" fmla="*/ -57 w 163992"/>
                <a:gd name="connsiteY1" fmla="*/ 116577 h 200734"/>
                <a:gd name="connsiteX2" fmla="*/ -57 w 163992"/>
                <a:gd name="connsiteY2" fmla="*/ 674 h 200734"/>
                <a:gd name="connsiteX3" fmla="*/ 28375 w 163992"/>
                <a:gd name="connsiteY3" fmla="*/ 674 h 200734"/>
                <a:gd name="connsiteX4" fmla="*/ 28375 w 163992"/>
                <a:gd name="connsiteY4" fmla="*/ 117883 h 200734"/>
                <a:gd name="connsiteX5" fmla="*/ 40833 w 163992"/>
                <a:gd name="connsiteY5" fmla="*/ 156897 h 200734"/>
                <a:gd name="connsiteX6" fmla="*/ 81956 w 163992"/>
                <a:gd name="connsiteY6" fmla="*/ 174545 h 200734"/>
                <a:gd name="connsiteX7" fmla="*/ 123214 w 163992"/>
                <a:gd name="connsiteY7" fmla="*/ 157031 h 200734"/>
                <a:gd name="connsiteX8" fmla="*/ 135672 w 163992"/>
                <a:gd name="connsiteY8" fmla="*/ 118017 h 200734"/>
                <a:gd name="connsiteX9" fmla="*/ 135672 w 163992"/>
                <a:gd name="connsiteY9" fmla="*/ 808 h 200734"/>
                <a:gd name="connsiteX10" fmla="*/ 163936 w 163992"/>
                <a:gd name="connsiteY10" fmla="*/ 808 h 200734"/>
                <a:gd name="connsiteX11" fmla="*/ 163936 w 163992"/>
                <a:gd name="connsiteY11" fmla="*/ 116711 h 200734"/>
                <a:gd name="connsiteX12" fmla="*/ 143307 w 163992"/>
                <a:gd name="connsiteY12" fmla="*/ 175517 h 200734"/>
                <a:gd name="connsiteX13" fmla="*/ 81956 w 163992"/>
                <a:gd name="connsiteY13" fmla="*/ 201403 h 200734"/>
                <a:gd name="connsiteX14" fmla="*/ 20606 w 163992"/>
                <a:gd name="connsiteY14" fmla="*/ 175382 h 20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3992" h="200734">
                  <a:moveTo>
                    <a:pt x="20606" y="175382"/>
                  </a:moveTo>
                  <a:cubicBezTo>
                    <a:pt x="7880" y="161552"/>
                    <a:pt x="-57" y="143167"/>
                    <a:pt x="-57" y="116577"/>
                  </a:cubicBezTo>
                  <a:lnTo>
                    <a:pt x="-57" y="674"/>
                  </a:lnTo>
                  <a:lnTo>
                    <a:pt x="28375" y="674"/>
                  </a:lnTo>
                  <a:lnTo>
                    <a:pt x="28375" y="117883"/>
                  </a:lnTo>
                  <a:cubicBezTo>
                    <a:pt x="28375" y="136536"/>
                    <a:pt x="32929" y="148023"/>
                    <a:pt x="40833" y="156897"/>
                  </a:cubicBezTo>
                  <a:cubicBezTo>
                    <a:pt x="51395" y="168377"/>
                    <a:pt x="66357" y="174796"/>
                    <a:pt x="81956" y="174545"/>
                  </a:cubicBezTo>
                  <a:cubicBezTo>
                    <a:pt x="97579" y="174870"/>
                    <a:pt x="112595" y="168497"/>
                    <a:pt x="123214" y="157031"/>
                  </a:cubicBezTo>
                  <a:cubicBezTo>
                    <a:pt x="131151" y="148257"/>
                    <a:pt x="135672" y="136670"/>
                    <a:pt x="135672" y="118017"/>
                  </a:cubicBezTo>
                  <a:lnTo>
                    <a:pt x="135672" y="808"/>
                  </a:lnTo>
                  <a:lnTo>
                    <a:pt x="163936" y="808"/>
                  </a:lnTo>
                  <a:lnTo>
                    <a:pt x="163936" y="116711"/>
                  </a:lnTo>
                  <a:cubicBezTo>
                    <a:pt x="163936" y="143301"/>
                    <a:pt x="156033" y="161686"/>
                    <a:pt x="143307" y="175517"/>
                  </a:cubicBezTo>
                  <a:cubicBezTo>
                    <a:pt x="127333" y="192284"/>
                    <a:pt x="105114" y="201661"/>
                    <a:pt x="81956" y="201403"/>
                  </a:cubicBezTo>
                  <a:cubicBezTo>
                    <a:pt x="58779" y="201631"/>
                    <a:pt x="36553" y="192204"/>
                    <a:pt x="20606" y="175382"/>
                  </a:cubicBezTo>
                  <a:close/>
                </a:path>
              </a:pathLst>
            </a:custGeom>
            <a:solidFill>
              <a:srgbClr val="000000"/>
            </a:solidFill>
            <a:ln w="3348" cap="flat">
              <a:noFill/>
              <a:prstDash val="solid"/>
              <a:miter/>
            </a:ln>
          </p:spPr>
          <p:txBody>
            <a:bodyPr rtlCol="0" anchor="ctr"/>
            <a:lstStyle/>
            <a:p>
              <a:endParaRPr lang="en-NZ" dirty="0"/>
            </a:p>
          </p:txBody>
        </p:sp>
        <p:sp>
          <p:nvSpPr>
            <p:cNvPr id="52" name="Freeform: Shape 51">
              <a:extLst>
                <a:ext uri="{FF2B5EF4-FFF2-40B4-BE49-F238E27FC236}">
                  <a16:creationId xmlns:a16="http://schemas.microsoft.com/office/drawing/2014/main" id="{04794067-41D4-429D-A96E-A8E28057B727}"/>
                </a:ext>
              </a:extLst>
            </p:cNvPr>
            <p:cNvSpPr/>
            <p:nvPr/>
          </p:nvSpPr>
          <p:spPr>
            <a:xfrm>
              <a:off x="1874142" y="6390443"/>
              <a:ext cx="138542" cy="197916"/>
            </a:xfrm>
            <a:custGeom>
              <a:avLst/>
              <a:gdLst>
                <a:gd name="connsiteX0" fmla="*/ 108814 w 138542"/>
                <a:gd name="connsiteY0" fmla="*/ 91929 h 197916"/>
                <a:gd name="connsiteX1" fmla="*/ 138485 w 138542"/>
                <a:gd name="connsiteY1" fmla="*/ 140554 h 197916"/>
                <a:gd name="connsiteX2" fmla="*/ 122075 w 138542"/>
                <a:gd name="connsiteY2" fmla="*/ 181276 h 197916"/>
                <a:gd name="connsiteX3" fmla="*/ 74890 w 138542"/>
                <a:gd name="connsiteY3" fmla="*/ 198590 h 197916"/>
                <a:gd name="connsiteX4" fmla="*/ -57 w 138542"/>
                <a:gd name="connsiteY4" fmla="*/ 198590 h 197916"/>
                <a:gd name="connsiteX5" fmla="*/ -57 w 138542"/>
                <a:gd name="connsiteY5" fmla="*/ 674 h 197916"/>
                <a:gd name="connsiteX6" fmla="*/ 65547 w 138542"/>
                <a:gd name="connsiteY6" fmla="*/ 674 h 197916"/>
                <a:gd name="connsiteX7" fmla="*/ 109651 w 138542"/>
                <a:gd name="connsiteY7" fmla="*/ 15643 h 197916"/>
                <a:gd name="connsiteX8" fmla="*/ 125759 w 138542"/>
                <a:gd name="connsiteY8" fmla="*/ 55226 h 197916"/>
                <a:gd name="connsiteX9" fmla="*/ 108814 w 138542"/>
                <a:gd name="connsiteY9" fmla="*/ 91929 h 197916"/>
                <a:gd name="connsiteX10" fmla="*/ 28208 w 138542"/>
                <a:gd name="connsiteY10" fmla="*/ 82586 h 197916"/>
                <a:gd name="connsiteX11" fmla="*/ 64107 w 138542"/>
                <a:gd name="connsiteY11" fmla="*/ 82586 h 197916"/>
                <a:gd name="connsiteX12" fmla="*/ 90094 w 138542"/>
                <a:gd name="connsiteY12" fmla="*/ 74114 h 197916"/>
                <a:gd name="connsiteX13" fmla="*/ 97462 w 138542"/>
                <a:gd name="connsiteY13" fmla="*/ 54891 h 197916"/>
                <a:gd name="connsiteX14" fmla="*/ 90094 w 138542"/>
                <a:gd name="connsiteY14" fmla="*/ 35937 h 197916"/>
                <a:gd name="connsiteX15" fmla="*/ 64107 w 138542"/>
                <a:gd name="connsiteY15" fmla="*/ 27464 h 197916"/>
                <a:gd name="connsiteX16" fmla="*/ 28208 w 138542"/>
                <a:gd name="connsiteY16" fmla="*/ 27464 h 197916"/>
                <a:gd name="connsiteX17" fmla="*/ 28208 w 138542"/>
                <a:gd name="connsiteY17" fmla="*/ 171665 h 197916"/>
                <a:gd name="connsiteX18" fmla="*/ 73450 w 138542"/>
                <a:gd name="connsiteY18" fmla="*/ 171665 h 197916"/>
                <a:gd name="connsiteX19" fmla="*/ 102585 w 138542"/>
                <a:gd name="connsiteY19" fmla="*/ 161619 h 197916"/>
                <a:gd name="connsiteX20" fmla="*/ 110221 w 138542"/>
                <a:gd name="connsiteY20" fmla="*/ 140689 h 197916"/>
                <a:gd name="connsiteX21" fmla="*/ 102585 w 138542"/>
                <a:gd name="connsiteY21" fmla="*/ 119758 h 197916"/>
                <a:gd name="connsiteX22" fmla="*/ 73450 w 138542"/>
                <a:gd name="connsiteY22" fmla="*/ 109712 h 197916"/>
                <a:gd name="connsiteX23" fmla="*/ 28208 w 138542"/>
                <a:gd name="connsiteY23" fmla="*/ 109712 h 19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8542" h="197916">
                  <a:moveTo>
                    <a:pt x="108814" y="91929"/>
                  </a:moveTo>
                  <a:cubicBezTo>
                    <a:pt x="127042" y="101289"/>
                    <a:pt x="138498" y="120063"/>
                    <a:pt x="138485" y="140554"/>
                  </a:cubicBezTo>
                  <a:cubicBezTo>
                    <a:pt x="138585" y="155758"/>
                    <a:pt x="132688" y="170389"/>
                    <a:pt x="122075" y="181276"/>
                  </a:cubicBezTo>
                  <a:cubicBezTo>
                    <a:pt x="111627" y="191892"/>
                    <a:pt x="96926" y="198590"/>
                    <a:pt x="74890" y="198590"/>
                  </a:cubicBezTo>
                  <a:lnTo>
                    <a:pt x="-57" y="198590"/>
                  </a:lnTo>
                  <a:lnTo>
                    <a:pt x="-57" y="674"/>
                  </a:lnTo>
                  <a:lnTo>
                    <a:pt x="65547" y="674"/>
                  </a:lnTo>
                  <a:cubicBezTo>
                    <a:pt x="86477" y="674"/>
                    <a:pt x="100040" y="6300"/>
                    <a:pt x="109651" y="15643"/>
                  </a:cubicBezTo>
                  <a:cubicBezTo>
                    <a:pt x="120277" y="26031"/>
                    <a:pt x="126111" y="40367"/>
                    <a:pt x="125759" y="55226"/>
                  </a:cubicBezTo>
                  <a:cubicBezTo>
                    <a:pt x="125615" y="69318"/>
                    <a:pt x="119447" y="82677"/>
                    <a:pt x="108814" y="91929"/>
                  </a:cubicBezTo>
                  <a:close/>
                  <a:moveTo>
                    <a:pt x="28208" y="82586"/>
                  </a:moveTo>
                  <a:lnTo>
                    <a:pt x="64107" y="82586"/>
                  </a:lnTo>
                  <a:cubicBezTo>
                    <a:pt x="77938" y="82586"/>
                    <a:pt x="85004" y="79472"/>
                    <a:pt x="90094" y="74114"/>
                  </a:cubicBezTo>
                  <a:cubicBezTo>
                    <a:pt x="95013" y="68943"/>
                    <a:pt x="97662" y="62024"/>
                    <a:pt x="97462" y="54891"/>
                  </a:cubicBezTo>
                  <a:cubicBezTo>
                    <a:pt x="97686" y="47835"/>
                    <a:pt x="95027" y="40990"/>
                    <a:pt x="90094" y="35937"/>
                  </a:cubicBezTo>
                  <a:cubicBezTo>
                    <a:pt x="85004" y="30579"/>
                    <a:pt x="77938" y="27464"/>
                    <a:pt x="64107" y="27464"/>
                  </a:cubicBezTo>
                  <a:lnTo>
                    <a:pt x="28208" y="27464"/>
                  </a:lnTo>
                  <a:close/>
                  <a:moveTo>
                    <a:pt x="28208" y="171665"/>
                  </a:moveTo>
                  <a:lnTo>
                    <a:pt x="73450" y="171665"/>
                  </a:lnTo>
                  <a:cubicBezTo>
                    <a:pt x="88721" y="171665"/>
                    <a:pt x="96892" y="167680"/>
                    <a:pt x="102585" y="161619"/>
                  </a:cubicBezTo>
                  <a:cubicBezTo>
                    <a:pt x="107612" y="155815"/>
                    <a:pt x="110331" y="148367"/>
                    <a:pt x="110221" y="140689"/>
                  </a:cubicBezTo>
                  <a:cubicBezTo>
                    <a:pt x="110331" y="133010"/>
                    <a:pt x="107612" y="125562"/>
                    <a:pt x="102585" y="119758"/>
                  </a:cubicBezTo>
                  <a:cubicBezTo>
                    <a:pt x="96926" y="113529"/>
                    <a:pt x="88721" y="109712"/>
                    <a:pt x="73450" y="109712"/>
                  </a:cubicBezTo>
                  <a:lnTo>
                    <a:pt x="28208" y="109712"/>
                  </a:lnTo>
                  <a:close/>
                </a:path>
              </a:pathLst>
            </a:custGeom>
            <a:solidFill>
              <a:srgbClr val="000000"/>
            </a:solidFill>
            <a:ln w="3348" cap="flat">
              <a:noFill/>
              <a:prstDash val="solid"/>
              <a:miter/>
            </a:ln>
          </p:spPr>
          <p:txBody>
            <a:bodyPr rtlCol="0" anchor="ctr"/>
            <a:lstStyle/>
            <a:p>
              <a:endParaRPr lang="en-NZ" dirty="0"/>
            </a:p>
          </p:txBody>
        </p:sp>
        <p:sp>
          <p:nvSpPr>
            <p:cNvPr id="53" name="Freeform: Shape 52">
              <a:extLst>
                <a:ext uri="{FF2B5EF4-FFF2-40B4-BE49-F238E27FC236}">
                  <a16:creationId xmlns:a16="http://schemas.microsoft.com/office/drawing/2014/main" id="{601C4F7F-5218-48D5-9264-2368F78FC276}"/>
                </a:ext>
              </a:extLst>
            </p:cNvPr>
            <p:cNvSpPr/>
            <p:nvPr/>
          </p:nvSpPr>
          <p:spPr>
            <a:xfrm>
              <a:off x="2049453" y="6390443"/>
              <a:ext cx="115936" cy="197916"/>
            </a:xfrm>
            <a:custGeom>
              <a:avLst/>
              <a:gdLst>
                <a:gd name="connsiteX0" fmla="*/ 28241 w 115936"/>
                <a:gd name="connsiteY0" fmla="*/ 171799 h 197916"/>
                <a:gd name="connsiteX1" fmla="*/ 115880 w 115936"/>
                <a:gd name="connsiteY1" fmla="*/ 171799 h 197916"/>
                <a:gd name="connsiteX2" fmla="*/ 115880 w 115936"/>
                <a:gd name="connsiteY2" fmla="*/ 198590 h 197916"/>
                <a:gd name="connsiteX3" fmla="*/ -57 w 115936"/>
                <a:gd name="connsiteY3" fmla="*/ 198590 h 197916"/>
                <a:gd name="connsiteX4" fmla="*/ -57 w 115936"/>
                <a:gd name="connsiteY4" fmla="*/ 674 h 197916"/>
                <a:gd name="connsiteX5" fmla="*/ 28241 w 115936"/>
                <a:gd name="connsiteY5" fmla="*/ 674 h 19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936" h="197916">
                  <a:moveTo>
                    <a:pt x="28241" y="171799"/>
                  </a:moveTo>
                  <a:lnTo>
                    <a:pt x="115880" y="171799"/>
                  </a:lnTo>
                  <a:lnTo>
                    <a:pt x="115880" y="198590"/>
                  </a:lnTo>
                  <a:lnTo>
                    <a:pt x="-57" y="198590"/>
                  </a:lnTo>
                  <a:lnTo>
                    <a:pt x="-57" y="674"/>
                  </a:lnTo>
                  <a:lnTo>
                    <a:pt x="28241" y="674"/>
                  </a:lnTo>
                  <a:close/>
                </a:path>
              </a:pathLst>
            </a:custGeom>
            <a:solidFill>
              <a:srgbClr val="000000"/>
            </a:solidFill>
            <a:ln w="3348" cap="flat">
              <a:noFill/>
              <a:prstDash val="solid"/>
              <a:miter/>
            </a:ln>
          </p:spPr>
          <p:txBody>
            <a:bodyPr rtlCol="0" anchor="ctr"/>
            <a:lstStyle/>
            <a:p>
              <a:endParaRPr lang="en-NZ" dirty="0"/>
            </a:p>
          </p:txBody>
        </p:sp>
        <p:sp>
          <p:nvSpPr>
            <p:cNvPr id="55" name="Freeform: Shape 54">
              <a:extLst>
                <a:ext uri="{FF2B5EF4-FFF2-40B4-BE49-F238E27FC236}">
                  <a16:creationId xmlns:a16="http://schemas.microsoft.com/office/drawing/2014/main" id="{2E726EBA-E22F-4047-96AC-2B8B9CF4C702}"/>
                </a:ext>
              </a:extLst>
            </p:cNvPr>
            <p:cNvSpPr/>
            <p:nvPr/>
          </p:nvSpPr>
          <p:spPr>
            <a:xfrm>
              <a:off x="2196500" y="6390376"/>
              <a:ext cx="28264" cy="197983"/>
            </a:xfrm>
            <a:custGeom>
              <a:avLst/>
              <a:gdLst>
                <a:gd name="connsiteX0" fmla="*/ -57 w 28264"/>
                <a:gd name="connsiteY0" fmla="*/ 674 h 197983"/>
                <a:gd name="connsiteX1" fmla="*/ 28207 w 28264"/>
                <a:gd name="connsiteY1" fmla="*/ 674 h 197983"/>
                <a:gd name="connsiteX2" fmla="*/ 28207 w 28264"/>
                <a:gd name="connsiteY2" fmla="*/ 198657 h 197983"/>
                <a:gd name="connsiteX3" fmla="*/ -57 w 28264"/>
                <a:gd name="connsiteY3" fmla="*/ 198657 h 197983"/>
              </a:gdLst>
              <a:ahLst/>
              <a:cxnLst>
                <a:cxn ang="0">
                  <a:pos x="connsiteX0" y="connsiteY0"/>
                </a:cxn>
                <a:cxn ang="0">
                  <a:pos x="connsiteX1" y="connsiteY1"/>
                </a:cxn>
                <a:cxn ang="0">
                  <a:pos x="connsiteX2" y="connsiteY2"/>
                </a:cxn>
                <a:cxn ang="0">
                  <a:pos x="connsiteX3" y="connsiteY3"/>
                </a:cxn>
              </a:cxnLst>
              <a:rect l="l" t="t" r="r" b="b"/>
              <a:pathLst>
                <a:path w="28264" h="197983">
                  <a:moveTo>
                    <a:pt x="-57" y="674"/>
                  </a:moveTo>
                  <a:lnTo>
                    <a:pt x="28207" y="674"/>
                  </a:lnTo>
                  <a:lnTo>
                    <a:pt x="28207" y="198657"/>
                  </a:lnTo>
                  <a:lnTo>
                    <a:pt x="-57" y="198657"/>
                  </a:lnTo>
                  <a:close/>
                </a:path>
              </a:pathLst>
            </a:custGeom>
            <a:solidFill>
              <a:srgbClr val="000000"/>
            </a:solidFill>
            <a:ln w="3348" cap="flat">
              <a:noFill/>
              <a:prstDash val="solid"/>
              <a:miter/>
            </a:ln>
          </p:spPr>
          <p:txBody>
            <a:bodyPr rtlCol="0" anchor="ctr"/>
            <a:lstStyle/>
            <a:p>
              <a:endParaRPr lang="en-NZ" dirty="0"/>
            </a:p>
          </p:txBody>
        </p:sp>
        <p:sp>
          <p:nvSpPr>
            <p:cNvPr id="56" name="Freeform: Shape 55">
              <a:extLst>
                <a:ext uri="{FF2B5EF4-FFF2-40B4-BE49-F238E27FC236}">
                  <a16:creationId xmlns:a16="http://schemas.microsoft.com/office/drawing/2014/main" id="{31F8D444-9B93-47FE-99D0-CEBB1011206A}"/>
                </a:ext>
              </a:extLst>
            </p:cNvPr>
            <p:cNvSpPr/>
            <p:nvPr/>
          </p:nvSpPr>
          <p:spPr>
            <a:xfrm>
              <a:off x="2260162" y="6387424"/>
              <a:ext cx="179665" cy="203782"/>
            </a:xfrm>
            <a:custGeom>
              <a:avLst/>
              <a:gdLst>
                <a:gd name="connsiteX0" fmla="*/ 100040 w 179665"/>
                <a:gd name="connsiteY0" fmla="*/ 679 h 203782"/>
                <a:gd name="connsiteX1" fmla="*/ 172408 w 179665"/>
                <a:gd name="connsiteY1" fmla="*/ 31220 h 203782"/>
                <a:gd name="connsiteX2" fmla="*/ 153621 w 179665"/>
                <a:gd name="connsiteY2" fmla="*/ 49974 h 203782"/>
                <a:gd name="connsiteX3" fmla="*/ 100040 w 179665"/>
                <a:gd name="connsiteY3" fmla="*/ 27637 h 203782"/>
                <a:gd name="connsiteX4" fmla="*/ 28208 w 179665"/>
                <a:gd name="connsiteY4" fmla="*/ 102584 h 203782"/>
                <a:gd name="connsiteX5" fmla="*/ 102585 w 179665"/>
                <a:gd name="connsiteY5" fmla="*/ 177498 h 203782"/>
                <a:gd name="connsiteX6" fmla="*/ 159515 w 179665"/>
                <a:gd name="connsiteY6" fmla="*/ 149501 h 203782"/>
                <a:gd name="connsiteX7" fmla="*/ 179608 w 179665"/>
                <a:gd name="connsiteY7" fmla="*/ 167618 h 203782"/>
                <a:gd name="connsiteX8" fmla="*/ 102585 w 179665"/>
                <a:gd name="connsiteY8" fmla="*/ 204456 h 203782"/>
                <a:gd name="connsiteX9" fmla="*/ -57 w 179665"/>
                <a:gd name="connsiteY9" fmla="*/ 102685 h 203782"/>
                <a:gd name="connsiteX10" fmla="*/ 100040 w 179665"/>
                <a:gd name="connsiteY10" fmla="*/ 679 h 203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665" h="203782">
                  <a:moveTo>
                    <a:pt x="100040" y="679"/>
                  </a:moveTo>
                  <a:cubicBezTo>
                    <a:pt x="127353" y="394"/>
                    <a:pt x="153558" y="11456"/>
                    <a:pt x="172408" y="31220"/>
                  </a:cubicBezTo>
                  <a:lnTo>
                    <a:pt x="153621" y="49974"/>
                  </a:lnTo>
                  <a:cubicBezTo>
                    <a:pt x="139473" y="35654"/>
                    <a:pt x="120170" y="27610"/>
                    <a:pt x="100040" y="27637"/>
                  </a:cubicBezTo>
                  <a:cubicBezTo>
                    <a:pt x="59586" y="27637"/>
                    <a:pt x="28208" y="59886"/>
                    <a:pt x="28208" y="102584"/>
                  </a:cubicBezTo>
                  <a:cubicBezTo>
                    <a:pt x="28208" y="147258"/>
                    <a:pt x="60457" y="177498"/>
                    <a:pt x="102585" y="177498"/>
                  </a:cubicBezTo>
                  <a:cubicBezTo>
                    <a:pt x="124801" y="177176"/>
                    <a:pt x="145698" y="166899"/>
                    <a:pt x="159515" y="149501"/>
                  </a:cubicBezTo>
                  <a:lnTo>
                    <a:pt x="179608" y="167618"/>
                  </a:lnTo>
                  <a:cubicBezTo>
                    <a:pt x="160765" y="190833"/>
                    <a:pt x="132487" y="204359"/>
                    <a:pt x="102585" y="204456"/>
                  </a:cubicBezTo>
                  <a:cubicBezTo>
                    <a:pt x="43478" y="204456"/>
                    <a:pt x="-57" y="161189"/>
                    <a:pt x="-57" y="102685"/>
                  </a:cubicBezTo>
                  <a:cubicBezTo>
                    <a:pt x="-90" y="45453"/>
                    <a:pt x="42875" y="679"/>
                    <a:pt x="100040" y="679"/>
                  </a:cubicBezTo>
                  <a:close/>
                </a:path>
              </a:pathLst>
            </a:custGeom>
            <a:solidFill>
              <a:srgbClr val="000000"/>
            </a:solidFill>
            <a:ln w="3348" cap="flat">
              <a:noFill/>
              <a:prstDash val="solid"/>
              <a:miter/>
            </a:ln>
          </p:spPr>
          <p:txBody>
            <a:bodyPr rtlCol="0" anchor="ctr"/>
            <a:lstStyle/>
            <a:p>
              <a:endParaRPr lang="en-NZ" dirty="0"/>
            </a:p>
          </p:txBody>
        </p:sp>
        <p:sp>
          <p:nvSpPr>
            <p:cNvPr id="57" name="Freeform: Shape 56">
              <a:extLst>
                <a:ext uri="{FF2B5EF4-FFF2-40B4-BE49-F238E27FC236}">
                  <a16:creationId xmlns:a16="http://schemas.microsoft.com/office/drawing/2014/main" id="{18E95D48-8AB3-4738-B553-7044F9D5A2C5}"/>
                </a:ext>
              </a:extLst>
            </p:cNvPr>
            <p:cNvSpPr/>
            <p:nvPr/>
          </p:nvSpPr>
          <p:spPr>
            <a:xfrm>
              <a:off x="359999" y="6390108"/>
              <a:ext cx="1058433" cy="199490"/>
            </a:xfrm>
            <a:custGeom>
              <a:avLst/>
              <a:gdLst>
                <a:gd name="connsiteX0" fmla="*/ 170332 w 1058433"/>
                <a:gd name="connsiteY0" fmla="*/ 200130 h 199490"/>
                <a:gd name="connsiteX1" fmla="*/ 243370 w 1058433"/>
                <a:gd name="connsiteY1" fmla="*/ 674 h 199490"/>
                <a:gd name="connsiteX2" fmla="*/ 280207 w 1058433"/>
                <a:gd name="connsiteY2" fmla="*/ 674 h 199490"/>
                <a:gd name="connsiteX3" fmla="*/ 353380 w 1058433"/>
                <a:gd name="connsiteY3" fmla="*/ 200130 h 199490"/>
                <a:gd name="connsiteX4" fmla="*/ 314801 w 1058433"/>
                <a:gd name="connsiteY4" fmla="*/ 200130 h 199490"/>
                <a:gd name="connsiteX5" fmla="*/ 297521 w 1058433"/>
                <a:gd name="connsiteY5" fmla="*/ 153046 h 199490"/>
                <a:gd name="connsiteX6" fmla="*/ 225990 w 1058433"/>
                <a:gd name="connsiteY6" fmla="*/ 153046 h 199490"/>
                <a:gd name="connsiteX7" fmla="*/ 208777 w 1058433"/>
                <a:gd name="connsiteY7" fmla="*/ 200130 h 199490"/>
                <a:gd name="connsiteX8" fmla="*/ 238447 w 1058433"/>
                <a:gd name="connsiteY8" fmla="*/ 118921 h 199490"/>
                <a:gd name="connsiteX9" fmla="*/ 284996 w 1058433"/>
                <a:gd name="connsiteY9" fmla="*/ 118921 h 199490"/>
                <a:gd name="connsiteX10" fmla="*/ 261789 w 1058433"/>
                <a:gd name="connsiteY10" fmla="*/ 54925 h 199490"/>
                <a:gd name="connsiteX11" fmla="*/ 687459 w 1058433"/>
                <a:gd name="connsiteY11" fmla="*/ 200130 h 199490"/>
                <a:gd name="connsiteX12" fmla="*/ 760498 w 1058433"/>
                <a:gd name="connsiteY12" fmla="*/ 674 h 199490"/>
                <a:gd name="connsiteX13" fmla="*/ 797335 w 1058433"/>
                <a:gd name="connsiteY13" fmla="*/ 674 h 199490"/>
                <a:gd name="connsiteX14" fmla="*/ 870473 w 1058433"/>
                <a:gd name="connsiteY14" fmla="*/ 200130 h 199490"/>
                <a:gd name="connsiteX15" fmla="*/ 831828 w 1058433"/>
                <a:gd name="connsiteY15" fmla="*/ 200130 h 199490"/>
                <a:gd name="connsiteX16" fmla="*/ 814715 w 1058433"/>
                <a:gd name="connsiteY16" fmla="*/ 153046 h 199490"/>
                <a:gd name="connsiteX17" fmla="*/ 742983 w 1058433"/>
                <a:gd name="connsiteY17" fmla="*/ 153046 h 199490"/>
                <a:gd name="connsiteX18" fmla="*/ 725770 w 1058433"/>
                <a:gd name="connsiteY18" fmla="*/ 200130 h 199490"/>
                <a:gd name="connsiteX19" fmla="*/ 755575 w 1058433"/>
                <a:gd name="connsiteY19" fmla="*/ 118921 h 199490"/>
                <a:gd name="connsiteX20" fmla="*/ 802124 w 1058433"/>
                <a:gd name="connsiteY20" fmla="*/ 118921 h 199490"/>
                <a:gd name="connsiteX21" fmla="*/ 778782 w 1058433"/>
                <a:gd name="connsiteY21" fmla="*/ 54925 h 199490"/>
                <a:gd name="connsiteX22" fmla="*/ 371430 w 1058433"/>
                <a:gd name="connsiteY22" fmla="*/ 674 h 199490"/>
                <a:gd name="connsiteX23" fmla="*/ 400766 w 1058433"/>
                <a:gd name="connsiteY23" fmla="*/ 674 h 199490"/>
                <a:gd name="connsiteX24" fmla="*/ 502939 w 1058433"/>
                <a:gd name="connsiteY24" fmla="*/ 127528 h 199490"/>
                <a:gd name="connsiteX25" fmla="*/ 502939 w 1058433"/>
                <a:gd name="connsiteY25" fmla="*/ 674 h 199490"/>
                <a:gd name="connsiteX26" fmla="*/ 541350 w 1058433"/>
                <a:gd name="connsiteY26" fmla="*/ 674 h 199490"/>
                <a:gd name="connsiteX27" fmla="*/ 541350 w 1058433"/>
                <a:gd name="connsiteY27" fmla="*/ 200130 h 199490"/>
                <a:gd name="connsiteX28" fmla="*/ 514559 w 1058433"/>
                <a:gd name="connsiteY28" fmla="*/ 200130 h 199490"/>
                <a:gd name="connsiteX29" fmla="*/ 409841 w 1058433"/>
                <a:gd name="connsiteY29" fmla="*/ 70062 h 199490"/>
                <a:gd name="connsiteX30" fmla="*/ 409841 w 1058433"/>
                <a:gd name="connsiteY30" fmla="*/ 200130 h 199490"/>
                <a:gd name="connsiteX31" fmla="*/ 371430 w 1058433"/>
                <a:gd name="connsiteY31" fmla="*/ 200130 h 199490"/>
                <a:gd name="connsiteX32" fmla="*/ 707954 w 1058433"/>
                <a:gd name="connsiteY32" fmla="*/ 674 h 199490"/>
                <a:gd name="connsiteX33" fmla="*/ 707954 w 1058433"/>
                <a:gd name="connsiteY33" fmla="*/ 34832 h 199490"/>
                <a:gd name="connsiteX34" fmla="*/ 655311 w 1058433"/>
                <a:gd name="connsiteY34" fmla="*/ 34832 h 199490"/>
                <a:gd name="connsiteX35" fmla="*/ 655311 w 1058433"/>
                <a:gd name="connsiteY35" fmla="*/ 200164 h 199490"/>
                <a:gd name="connsiteX36" fmla="*/ 616899 w 1058433"/>
                <a:gd name="connsiteY36" fmla="*/ 200164 h 199490"/>
                <a:gd name="connsiteX37" fmla="*/ 616899 w 1058433"/>
                <a:gd name="connsiteY37" fmla="*/ 34832 h 199490"/>
                <a:gd name="connsiteX38" fmla="*/ 564289 w 1058433"/>
                <a:gd name="connsiteY38" fmla="*/ 34832 h 199490"/>
                <a:gd name="connsiteX39" fmla="*/ 564289 w 1058433"/>
                <a:gd name="connsiteY39" fmla="*/ 674 h 199490"/>
                <a:gd name="connsiteX40" fmla="*/ 1058377 w 1058433"/>
                <a:gd name="connsiteY40" fmla="*/ 200130 h 199490"/>
                <a:gd name="connsiteX41" fmla="*/ 996055 w 1058433"/>
                <a:gd name="connsiteY41" fmla="*/ 113831 h 199490"/>
                <a:gd name="connsiteX42" fmla="*/ 1015210 w 1058433"/>
                <a:gd name="connsiteY42" fmla="*/ 101239 h 199490"/>
                <a:gd name="connsiteX43" fmla="*/ 1030883 w 1058433"/>
                <a:gd name="connsiteY43" fmla="*/ 59915 h 199490"/>
                <a:gd name="connsiteX44" fmla="*/ 1015210 w 1058433"/>
                <a:gd name="connsiteY44" fmla="*/ 18590 h 199490"/>
                <a:gd name="connsiteX45" fmla="*/ 963370 w 1058433"/>
                <a:gd name="connsiteY45" fmla="*/ 674 h 199490"/>
                <a:gd name="connsiteX46" fmla="*/ 888390 w 1058433"/>
                <a:gd name="connsiteY46" fmla="*/ 674 h 199490"/>
                <a:gd name="connsiteX47" fmla="*/ 888390 w 1058433"/>
                <a:gd name="connsiteY47" fmla="*/ 200130 h 199490"/>
                <a:gd name="connsiteX48" fmla="*/ 926834 w 1058433"/>
                <a:gd name="connsiteY48" fmla="*/ 200130 h 199490"/>
                <a:gd name="connsiteX49" fmla="*/ 926834 w 1058433"/>
                <a:gd name="connsiteY49" fmla="*/ 118921 h 199490"/>
                <a:gd name="connsiteX50" fmla="*/ 958213 w 1058433"/>
                <a:gd name="connsiteY50" fmla="*/ 118921 h 199490"/>
                <a:gd name="connsiteX51" fmla="*/ 1016449 w 1058433"/>
                <a:gd name="connsiteY51" fmla="*/ 200130 h 199490"/>
                <a:gd name="connsiteX52" fmla="*/ 926868 w 1058433"/>
                <a:gd name="connsiteY52" fmla="*/ 34832 h 199490"/>
                <a:gd name="connsiteX53" fmla="*/ 961662 w 1058433"/>
                <a:gd name="connsiteY53" fmla="*/ 34832 h 199490"/>
                <a:gd name="connsiteX54" fmla="*/ 985874 w 1058433"/>
                <a:gd name="connsiteY54" fmla="*/ 42836 h 199490"/>
                <a:gd name="connsiteX55" fmla="*/ 992572 w 1058433"/>
                <a:gd name="connsiteY55" fmla="*/ 59915 h 199490"/>
                <a:gd name="connsiteX56" fmla="*/ 985874 w 1058433"/>
                <a:gd name="connsiteY56" fmla="*/ 76659 h 199490"/>
                <a:gd name="connsiteX57" fmla="*/ 961662 w 1058433"/>
                <a:gd name="connsiteY57" fmla="*/ 84663 h 199490"/>
                <a:gd name="connsiteX58" fmla="*/ 926868 w 1058433"/>
                <a:gd name="connsiteY58" fmla="*/ 84663 h 199490"/>
                <a:gd name="connsiteX59" fmla="*/ 161123 w 1058433"/>
                <a:gd name="connsiteY59" fmla="*/ 674 h 199490"/>
                <a:gd name="connsiteX60" fmla="*/ 119363 w 1058433"/>
                <a:gd name="connsiteY60" fmla="*/ 674 h 199490"/>
                <a:gd name="connsiteX61" fmla="*/ 47832 w 1058433"/>
                <a:gd name="connsiteY61" fmla="*/ 100402 h 199490"/>
                <a:gd name="connsiteX62" fmla="*/ 119296 w 1058433"/>
                <a:gd name="connsiteY62" fmla="*/ 200130 h 199490"/>
                <a:gd name="connsiteX63" fmla="*/ 161056 w 1058433"/>
                <a:gd name="connsiteY63" fmla="*/ 200130 h 199490"/>
                <a:gd name="connsiteX64" fmla="*/ 89659 w 1058433"/>
                <a:gd name="connsiteY64" fmla="*/ 100402 h 199490"/>
                <a:gd name="connsiteX65" fmla="*/ 25796 w 1058433"/>
                <a:gd name="connsiteY65" fmla="*/ 674 h 199490"/>
                <a:gd name="connsiteX66" fmla="*/ -57 w 1058433"/>
                <a:gd name="connsiteY66" fmla="*/ 674 h 199490"/>
                <a:gd name="connsiteX67" fmla="*/ -57 w 1058433"/>
                <a:gd name="connsiteY67" fmla="*/ 200130 h 199490"/>
                <a:gd name="connsiteX68" fmla="*/ 25796 w 1058433"/>
                <a:gd name="connsiteY68" fmla="*/ 200130 h 199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058433" h="199490">
                  <a:moveTo>
                    <a:pt x="170332" y="200130"/>
                  </a:moveTo>
                  <a:lnTo>
                    <a:pt x="243370" y="674"/>
                  </a:lnTo>
                  <a:lnTo>
                    <a:pt x="280207" y="674"/>
                  </a:lnTo>
                  <a:lnTo>
                    <a:pt x="353380" y="200130"/>
                  </a:lnTo>
                  <a:lnTo>
                    <a:pt x="314801" y="200130"/>
                  </a:lnTo>
                  <a:lnTo>
                    <a:pt x="297521" y="153046"/>
                  </a:lnTo>
                  <a:lnTo>
                    <a:pt x="225990" y="153046"/>
                  </a:lnTo>
                  <a:lnTo>
                    <a:pt x="208777" y="200130"/>
                  </a:lnTo>
                  <a:close/>
                  <a:moveTo>
                    <a:pt x="238447" y="118921"/>
                  </a:moveTo>
                  <a:lnTo>
                    <a:pt x="284996" y="118921"/>
                  </a:lnTo>
                  <a:lnTo>
                    <a:pt x="261789" y="54925"/>
                  </a:lnTo>
                  <a:close/>
                  <a:moveTo>
                    <a:pt x="687459" y="200130"/>
                  </a:moveTo>
                  <a:lnTo>
                    <a:pt x="760498" y="674"/>
                  </a:lnTo>
                  <a:lnTo>
                    <a:pt x="797335" y="674"/>
                  </a:lnTo>
                  <a:lnTo>
                    <a:pt x="870473" y="200130"/>
                  </a:lnTo>
                  <a:lnTo>
                    <a:pt x="831828" y="200130"/>
                  </a:lnTo>
                  <a:lnTo>
                    <a:pt x="814715" y="153046"/>
                  </a:lnTo>
                  <a:lnTo>
                    <a:pt x="742983" y="153046"/>
                  </a:lnTo>
                  <a:lnTo>
                    <a:pt x="725770" y="200130"/>
                  </a:lnTo>
                  <a:close/>
                  <a:moveTo>
                    <a:pt x="755575" y="118921"/>
                  </a:moveTo>
                  <a:lnTo>
                    <a:pt x="802124" y="118921"/>
                  </a:lnTo>
                  <a:lnTo>
                    <a:pt x="778782" y="54925"/>
                  </a:lnTo>
                  <a:close/>
                  <a:moveTo>
                    <a:pt x="371430" y="674"/>
                  </a:moveTo>
                  <a:lnTo>
                    <a:pt x="400766" y="674"/>
                  </a:lnTo>
                  <a:lnTo>
                    <a:pt x="502939" y="127528"/>
                  </a:lnTo>
                  <a:lnTo>
                    <a:pt x="502939" y="674"/>
                  </a:lnTo>
                  <a:lnTo>
                    <a:pt x="541350" y="674"/>
                  </a:lnTo>
                  <a:lnTo>
                    <a:pt x="541350" y="200130"/>
                  </a:lnTo>
                  <a:lnTo>
                    <a:pt x="514559" y="200130"/>
                  </a:lnTo>
                  <a:lnTo>
                    <a:pt x="409841" y="70062"/>
                  </a:lnTo>
                  <a:lnTo>
                    <a:pt x="409841" y="200130"/>
                  </a:lnTo>
                  <a:lnTo>
                    <a:pt x="371430" y="200130"/>
                  </a:lnTo>
                  <a:close/>
                  <a:moveTo>
                    <a:pt x="707954" y="674"/>
                  </a:moveTo>
                  <a:lnTo>
                    <a:pt x="707954" y="34832"/>
                  </a:lnTo>
                  <a:lnTo>
                    <a:pt x="655311" y="34832"/>
                  </a:lnTo>
                  <a:lnTo>
                    <a:pt x="655311" y="200164"/>
                  </a:lnTo>
                  <a:lnTo>
                    <a:pt x="616899" y="200164"/>
                  </a:lnTo>
                  <a:lnTo>
                    <a:pt x="616899" y="34832"/>
                  </a:lnTo>
                  <a:lnTo>
                    <a:pt x="564289" y="34832"/>
                  </a:lnTo>
                  <a:lnTo>
                    <a:pt x="564289" y="674"/>
                  </a:lnTo>
                  <a:close/>
                  <a:moveTo>
                    <a:pt x="1058377" y="200130"/>
                  </a:moveTo>
                  <a:lnTo>
                    <a:pt x="996055" y="113831"/>
                  </a:lnTo>
                  <a:cubicBezTo>
                    <a:pt x="1003322" y="111159"/>
                    <a:pt x="1009875" y="106852"/>
                    <a:pt x="1015210" y="101239"/>
                  </a:cubicBezTo>
                  <a:cubicBezTo>
                    <a:pt x="1025511" y="89964"/>
                    <a:pt x="1031117" y="75182"/>
                    <a:pt x="1030883" y="59915"/>
                  </a:cubicBezTo>
                  <a:cubicBezTo>
                    <a:pt x="1031110" y="44647"/>
                    <a:pt x="1025504" y="29869"/>
                    <a:pt x="1015210" y="18590"/>
                  </a:cubicBezTo>
                  <a:cubicBezTo>
                    <a:pt x="1004125" y="6902"/>
                    <a:pt x="988989" y="674"/>
                    <a:pt x="963370" y="674"/>
                  </a:cubicBezTo>
                  <a:lnTo>
                    <a:pt x="888390" y="674"/>
                  </a:lnTo>
                  <a:lnTo>
                    <a:pt x="888390" y="200130"/>
                  </a:lnTo>
                  <a:lnTo>
                    <a:pt x="926834" y="200130"/>
                  </a:lnTo>
                  <a:lnTo>
                    <a:pt x="926834" y="118921"/>
                  </a:lnTo>
                  <a:lnTo>
                    <a:pt x="958213" y="118921"/>
                  </a:lnTo>
                  <a:lnTo>
                    <a:pt x="1016449" y="200130"/>
                  </a:lnTo>
                  <a:close/>
                  <a:moveTo>
                    <a:pt x="926868" y="34832"/>
                  </a:moveTo>
                  <a:lnTo>
                    <a:pt x="961662" y="34832"/>
                  </a:lnTo>
                  <a:cubicBezTo>
                    <a:pt x="974756" y="34832"/>
                    <a:pt x="981320" y="37980"/>
                    <a:pt x="985874" y="42836"/>
                  </a:cubicBezTo>
                  <a:cubicBezTo>
                    <a:pt x="990234" y="47447"/>
                    <a:pt x="992636" y="53568"/>
                    <a:pt x="992572" y="59915"/>
                  </a:cubicBezTo>
                  <a:cubicBezTo>
                    <a:pt x="992615" y="66157"/>
                    <a:pt x="990211" y="72168"/>
                    <a:pt x="985874" y="76659"/>
                  </a:cubicBezTo>
                  <a:cubicBezTo>
                    <a:pt x="981320" y="81515"/>
                    <a:pt x="974756" y="84663"/>
                    <a:pt x="961662" y="84663"/>
                  </a:cubicBezTo>
                  <a:lnTo>
                    <a:pt x="926868" y="84663"/>
                  </a:lnTo>
                  <a:close/>
                  <a:moveTo>
                    <a:pt x="161123" y="674"/>
                  </a:moveTo>
                  <a:lnTo>
                    <a:pt x="119363" y="674"/>
                  </a:lnTo>
                  <a:lnTo>
                    <a:pt x="47832" y="100402"/>
                  </a:lnTo>
                  <a:lnTo>
                    <a:pt x="119296" y="200130"/>
                  </a:lnTo>
                  <a:lnTo>
                    <a:pt x="161056" y="200130"/>
                  </a:lnTo>
                  <a:lnTo>
                    <a:pt x="89659" y="100402"/>
                  </a:lnTo>
                  <a:close/>
                  <a:moveTo>
                    <a:pt x="25796" y="674"/>
                  </a:moveTo>
                  <a:lnTo>
                    <a:pt x="-57" y="674"/>
                  </a:lnTo>
                  <a:lnTo>
                    <a:pt x="-57" y="200130"/>
                  </a:lnTo>
                  <a:lnTo>
                    <a:pt x="25796" y="200130"/>
                  </a:lnTo>
                  <a:close/>
                </a:path>
              </a:pathLst>
            </a:custGeom>
            <a:solidFill>
              <a:srgbClr val="000000"/>
            </a:solidFill>
            <a:ln w="3348" cap="flat">
              <a:noFill/>
              <a:prstDash val="solid"/>
              <a:miter/>
            </a:ln>
          </p:spPr>
          <p:txBody>
            <a:bodyPr rtlCol="0" anchor="ctr"/>
            <a:lstStyle/>
            <a:p>
              <a:endParaRPr lang="en-NZ" dirty="0"/>
            </a:p>
          </p:txBody>
        </p:sp>
        <p:sp>
          <p:nvSpPr>
            <p:cNvPr id="59" name="Freeform: Shape 58">
              <a:extLst>
                <a:ext uri="{FF2B5EF4-FFF2-40B4-BE49-F238E27FC236}">
                  <a16:creationId xmlns:a16="http://schemas.microsoft.com/office/drawing/2014/main" id="{8E2C89DB-E9AE-4A75-B994-2E69B3410181}"/>
                </a:ext>
              </a:extLst>
            </p:cNvPr>
            <p:cNvSpPr/>
            <p:nvPr/>
          </p:nvSpPr>
          <p:spPr>
            <a:xfrm>
              <a:off x="385852" y="6390108"/>
              <a:ext cx="21164" cy="199456"/>
            </a:xfrm>
            <a:custGeom>
              <a:avLst/>
              <a:gdLst>
                <a:gd name="connsiteX0" fmla="*/ 0 w 21164"/>
                <a:gd name="connsiteY0" fmla="*/ 0 h 199456"/>
                <a:gd name="connsiteX1" fmla="*/ 21165 w 21164"/>
                <a:gd name="connsiteY1" fmla="*/ 0 h 199456"/>
                <a:gd name="connsiteX2" fmla="*/ 21165 w 21164"/>
                <a:gd name="connsiteY2" fmla="*/ 199457 h 199456"/>
                <a:gd name="connsiteX3" fmla="*/ 0 w 21164"/>
                <a:gd name="connsiteY3" fmla="*/ 199457 h 199456"/>
              </a:gdLst>
              <a:ahLst/>
              <a:cxnLst>
                <a:cxn ang="0">
                  <a:pos x="connsiteX0" y="connsiteY0"/>
                </a:cxn>
                <a:cxn ang="0">
                  <a:pos x="connsiteX1" y="connsiteY1"/>
                </a:cxn>
                <a:cxn ang="0">
                  <a:pos x="connsiteX2" y="connsiteY2"/>
                </a:cxn>
                <a:cxn ang="0">
                  <a:pos x="connsiteX3" y="connsiteY3"/>
                </a:cxn>
              </a:cxnLst>
              <a:rect l="l" t="t" r="r" b="b"/>
              <a:pathLst>
                <a:path w="21164" h="199456">
                  <a:moveTo>
                    <a:pt x="0" y="0"/>
                  </a:moveTo>
                  <a:lnTo>
                    <a:pt x="21165" y="0"/>
                  </a:lnTo>
                  <a:lnTo>
                    <a:pt x="21165" y="199457"/>
                  </a:lnTo>
                  <a:lnTo>
                    <a:pt x="0" y="199457"/>
                  </a:lnTo>
                  <a:close/>
                </a:path>
              </a:pathLst>
            </a:custGeom>
            <a:solidFill>
              <a:srgbClr val="B28300"/>
            </a:solidFill>
            <a:ln w="3348" cap="flat">
              <a:noFill/>
              <a:prstDash val="solid"/>
              <a:miter/>
            </a:ln>
          </p:spPr>
          <p:txBody>
            <a:bodyPr rtlCol="0" anchor="ctr"/>
            <a:lstStyle/>
            <a:p>
              <a:endParaRPr lang="en-NZ" dirty="0"/>
            </a:p>
          </p:txBody>
        </p:sp>
      </p:grpSp>
      <p:cxnSp>
        <p:nvCxnSpPr>
          <p:cNvPr id="48" name="Straight Connector 47">
            <a:extLst>
              <a:ext uri="{FF2B5EF4-FFF2-40B4-BE49-F238E27FC236}">
                <a16:creationId xmlns:a16="http://schemas.microsoft.com/office/drawing/2014/main" id="{8A4B780F-9BEE-4353-8C1E-9A03EA65656F}"/>
              </a:ext>
            </a:extLst>
          </p:cNvPr>
          <p:cNvCxnSpPr/>
          <p:nvPr userDrawn="1"/>
        </p:nvCxnSpPr>
        <p:spPr>
          <a:xfrm>
            <a:off x="1579455" y="6327588"/>
            <a:ext cx="0" cy="36000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61" name="Picture 2" descr="Home | Nuku Ora">
            <a:extLst>
              <a:ext uri="{FF2B5EF4-FFF2-40B4-BE49-F238E27FC236}">
                <a16:creationId xmlns:a16="http://schemas.microsoft.com/office/drawing/2014/main" id="{DE8F1CD7-2578-E65A-AA82-92A74D4BBA92}"/>
              </a:ext>
            </a:extLst>
          </p:cNvPr>
          <p:cNvPicPr>
            <a:picLocks noChangeAspect="1" noChangeArrowheads="1"/>
          </p:cNvPicPr>
          <p:nvPr userDrawn="1"/>
        </p:nvPicPr>
        <p:blipFill rotWithShape="1">
          <a:blip r:embed="rId10" cstate="screen">
            <a:extLst>
              <a:ext uri="{28A0092B-C50C-407E-A947-70E740481C1C}">
                <a14:useLocalDpi xmlns:a14="http://schemas.microsoft.com/office/drawing/2010/main"/>
              </a:ext>
            </a:extLst>
          </a:blip>
          <a:srcRect/>
          <a:stretch/>
        </p:blipFill>
        <p:spPr bwMode="auto">
          <a:xfrm>
            <a:off x="1691450" y="6345588"/>
            <a:ext cx="932059" cy="324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1BEF8794-FDF1-C37A-5047-AC01D2363E60}"/>
              </a:ext>
            </a:extLst>
          </p:cNvPr>
          <p:cNvPicPr>
            <a:picLocks noChangeAspect="1"/>
          </p:cNvPicPr>
          <p:nvPr userDrawn="1"/>
        </p:nvPicPr>
        <p:blipFill>
          <a:blip r:embed="rId11"/>
          <a:stretch>
            <a:fillRect/>
          </a:stretch>
        </p:blipFill>
        <p:spPr>
          <a:xfrm>
            <a:off x="2847500" y="6327588"/>
            <a:ext cx="812030" cy="360000"/>
          </a:xfrm>
          <a:prstGeom prst="rect">
            <a:avLst/>
          </a:prstGeom>
        </p:spPr>
      </p:pic>
      <p:cxnSp>
        <p:nvCxnSpPr>
          <p:cNvPr id="9" name="Straight Connector 8">
            <a:extLst>
              <a:ext uri="{FF2B5EF4-FFF2-40B4-BE49-F238E27FC236}">
                <a16:creationId xmlns:a16="http://schemas.microsoft.com/office/drawing/2014/main" id="{55787C56-9ABD-4439-039D-7EE899AC55DA}"/>
              </a:ext>
            </a:extLst>
          </p:cNvPr>
          <p:cNvCxnSpPr/>
          <p:nvPr userDrawn="1"/>
        </p:nvCxnSpPr>
        <p:spPr>
          <a:xfrm>
            <a:off x="2735504" y="6327588"/>
            <a:ext cx="0" cy="36000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644552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1" r:id="rId4"/>
    <p:sldLayoutId id="2147483669" r:id="rId5"/>
    <p:sldLayoutId id="2147483683" r:id="rId6"/>
    <p:sldLayoutId id="2147483684"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2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guide id="39" orient="horz" pos="387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dirty="0"/>
              <a:t>Click to add title</a:t>
            </a:r>
            <a:endParaRPr lang="en-GB" dirty="0"/>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grpSp>
        <p:nvGrpSpPr>
          <p:cNvPr id="2" name="Group 1"/>
          <p:cNvGrpSpPr/>
          <p:nvPr userDrawn="1"/>
        </p:nvGrpSpPr>
        <p:grpSpPr>
          <a:xfrm>
            <a:off x="-1143000" y="-600255"/>
            <a:ext cx="13680281" cy="6913023"/>
            <a:chOff x="-1143000" y="-600255"/>
            <a:chExt cx="13680281" cy="6913023"/>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4382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dirty="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dirty="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dirty="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dirty="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dirty="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dirty="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dirty="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dirty="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dirty="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dirty="0">
                  <a:solidFill>
                    <a:schemeClr val="tx1"/>
                  </a:solidFill>
                </a:rPr>
                <a:t>Middle </a:t>
              </a:r>
              <a:br>
                <a:rPr lang="en-GB" sz="800" dirty="0">
                  <a:solidFill>
                    <a:schemeClr val="tx1"/>
                  </a:solidFill>
                </a:rPr>
              </a:br>
              <a:r>
                <a:rPr lang="en-GB" sz="800" dirty="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dirty="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dirty="0">
                  <a:solidFill>
                    <a:schemeClr val="tx1"/>
                  </a:solidFill>
                </a:rPr>
                <a:t>Title Top</a:t>
              </a:r>
            </a:p>
          </p:txBody>
        </p:sp>
        <p:sp>
          <p:nvSpPr>
            <p:cNvPr id="33" name="TextBox 32">
              <a:extLst>
                <a:ext uri="{FF2B5EF4-FFF2-40B4-BE49-F238E27FC236}">
                  <a16:creationId xmlns:a16="http://schemas.microsoft.com/office/drawing/2014/main" id="{A925CEB6-6DDA-49BF-824C-CFA9D8A07E3F}"/>
                </a:ext>
              </a:extLst>
            </p:cNvPr>
            <p:cNvSpPr txBox="1"/>
            <p:nvPr userDrawn="1"/>
          </p:nvSpPr>
          <p:spPr>
            <a:xfrm>
              <a:off x="-747711" y="6066546"/>
              <a:ext cx="438671" cy="123111"/>
            </a:xfrm>
            <a:prstGeom prst="rect">
              <a:avLst/>
            </a:prstGeom>
            <a:noFill/>
          </p:spPr>
          <p:txBody>
            <a:bodyPr wrap="square" lIns="0" tIns="0" rIns="0" bIns="0" rtlCol="0">
              <a:spAutoFit/>
            </a:bodyPr>
            <a:lstStyle/>
            <a:p>
              <a:pPr algn="r"/>
              <a:r>
                <a:rPr lang="en-GB" sz="800" dirty="0">
                  <a:solidFill>
                    <a:schemeClr val="tx1"/>
                  </a:solidFill>
                </a:rPr>
                <a:t>7.54 cm</a:t>
              </a:r>
            </a:p>
          </p:txBody>
        </p:sp>
        <p:sp>
          <p:nvSpPr>
            <p:cNvPr id="34" name="TextBox 33">
              <a:extLst>
                <a:ext uri="{FF2B5EF4-FFF2-40B4-BE49-F238E27FC236}">
                  <a16:creationId xmlns:a16="http://schemas.microsoft.com/office/drawing/2014/main" id="{E1658A23-15A2-4406-AF7E-89707B5575E7}"/>
                </a:ext>
              </a:extLst>
            </p:cNvPr>
            <p:cNvSpPr txBox="1"/>
            <p:nvPr userDrawn="1"/>
          </p:nvSpPr>
          <p:spPr>
            <a:xfrm>
              <a:off x="-1143000" y="6189657"/>
              <a:ext cx="833960" cy="123111"/>
            </a:xfrm>
            <a:prstGeom prst="rect">
              <a:avLst/>
            </a:prstGeom>
            <a:noFill/>
          </p:spPr>
          <p:txBody>
            <a:bodyPr wrap="square" lIns="0" tIns="0" rIns="0" bIns="0" rtlCol="0">
              <a:spAutoFit/>
            </a:bodyPr>
            <a:lstStyle/>
            <a:p>
              <a:pPr algn="r"/>
              <a:r>
                <a:rPr lang="en-GB" sz="800" dirty="0">
                  <a:solidFill>
                    <a:schemeClr val="tx1"/>
                  </a:solidFill>
                </a:rPr>
                <a:t>Image Bottom</a:t>
              </a:r>
            </a:p>
          </p:txBody>
        </p:sp>
      </p:grpSp>
      <p:sp>
        <p:nvSpPr>
          <p:cNvPr id="3" name="Footer Placeholder 2">
            <a:extLst>
              <a:ext uri="{FF2B5EF4-FFF2-40B4-BE49-F238E27FC236}">
                <a16:creationId xmlns:a16="http://schemas.microsoft.com/office/drawing/2014/main" id="{1115639F-9E76-41B0-BB57-8F8A1F600167}"/>
              </a:ext>
            </a:extLst>
          </p:cNvPr>
          <p:cNvSpPr>
            <a:spLocks noGrp="1"/>
          </p:cNvSpPr>
          <p:nvPr>
            <p:ph type="ftr" sz="quarter" idx="3"/>
          </p:nvPr>
        </p:nvSpPr>
        <p:spPr>
          <a:xfrm>
            <a:off x="3980223" y="6390000"/>
            <a:ext cx="7495200" cy="195680"/>
          </a:xfrm>
          <a:prstGeom prst="rect">
            <a:avLst/>
          </a:prstGeom>
        </p:spPr>
        <p:txBody>
          <a:bodyPr vert="horz" lIns="0" tIns="0" rIns="0" bIns="0" rtlCol="0" anchor="ctr"/>
          <a:lstStyle>
            <a:lvl1pPr algn="l">
              <a:defRPr sz="800">
                <a:solidFill>
                  <a:schemeClr val="tx1"/>
                </a:solidFill>
              </a:defRPr>
            </a:lvl1pPr>
          </a:lstStyle>
          <a:p>
            <a:endParaRPr lang="en-GB" dirty="0"/>
          </a:p>
        </p:txBody>
      </p:sp>
      <p:cxnSp>
        <p:nvCxnSpPr>
          <p:cNvPr id="6" name="Straight Connector 5">
            <a:extLst>
              <a:ext uri="{FF2B5EF4-FFF2-40B4-BE49-F238E27FC236}">
                <a16:creationId xmlns:a16="http://schemas.microsoft.com/office/drawing/2014/main" id="{6805F70E-6BF1-451B-AC5F-64819FD40883}"/>
              </a:ext>
            </a:extLst>
          </p:cNvPr>
          <p:cNvCxnSpPr>
            <a:cxnSpLocks/>
          </p:cNvCxnSpPr>
          <p:nvPr userDrawn="1">
            <p:custDataLst>
              <p:tags r:id="rId12"/>
            </p:custDataLst>
          </p:nvPr>
        </p:nvCxnSpPr>
        <p:spPr>
          <a:xfrm>
            <a:off x="360000" y="6120000"/>
            <a:ext cx="11474161" cy="0"/>
          </a:xfrm>
          <a:prstGeom prst="line">
            <a:avLst/>
          </a:prstGeom>
          <a:ln w="381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EE53C563-AD16-4946-92EA-ED0162224DC2}"/>
              </a:ext>
            </a:extLst>
          </p:cNvPr>
          <p:cNvGrpSpPr>
            <a:grpSpLocks noChangeAspect="1"/>
          </p:cNvGrpSpPr>
          <p:nvPr userDrawn="1"/>
        </p:nvGrpSpPr>
        <p:grpSpPr>
          <a:xfrm>
            <a:off x="359999" y="6444094"/>
            <a:ext cx="1102214" cy="108000"/>
            <a:chOff x="359999" y="6387424"/>
            <a:chExt cx="2079828" cy="203782"/>
          </a:xfrm>
        </p:grpSpPr>
        <p:sp>
          <p:nvSpPr>
            <p:cNvPr id="49" name="Freeform: Shape 48">
              <a:extLst>
                <a:ext uri="{FF2B5EF4-FFF2-40B4-BE49-F238E27FC236}">
                  <a16:creationId xmlns:a16="http://schemas.microsoft.com/office/drawing/2014/main" id="{78E69B58-648A-4CBA-B4BE-A53950173611}"/>
                </a:ext>
              </a:extLst>
            </p:cNvPr>
            <p:cNvSpPr/>
            <p:nvPr/>
          </p:nvSpPr>
          <p:spPr>
            <a:xfrm>
              <a:off x="1495221" y="6390443"/>
              <a:ext cx="135728" cy="197916"/>
            </a:xfrm>
            <a:custGeom>
              <a:avLst/>
              <a:gdLst>
                <a:gd name="connsiteX0" fmla="*/ 28241 w 135728"/>
                <a:gd name="connsiteY0" fmla="*/ 198590 h 197916"/>
                <a:gd name="connsiteX1" fmla="*/ -57 w 135728"/>
                <a:gd name="connsiteY1" fmla="*/ 198590 h 197916"/>
                <a:gd name="connsiteX2" fmla="*/ -57 w 135728"/>
                <a:gd name="connsiteY2" fmla="*/ 674 h 197916"/>
                <a:gd name="connsiteX3" fmla="*/ 72613 w 135728"/>
                <a:gd name="connsiteY3" fmla="*/ 674 h 197916"/>
                <a:gd name="connsiteX4" fmla="*/ 118693 w 135728"/>
                <a:gd name="connsiteY4" fmla="*/ 17049 h 197916"/>
                <a:gd name="connsiteX5" fmla="*/ 135672 w 135728"/>
                <a:gd name="connsiteY5" fmla="*/ 57771 h 197916"/>
                <a:gd name="connsiteX6" fmla="*/ 118693 w 135728"/>
                <a:gd name="connsiteY6" fmla="*/ 98761 h 197916"/>
                <a:gd name="connsiteX7" fmla="*/ 72613 w 135728"/>
                <a:gd name="connsiteY7" fmla="*/ 115170 h 197916"/>
                <a:gd name="connsiteX8" fmla="*/ 28241 w 135728"/>
                <a:gd name="connsiteY8" fmla="*/ 115170 h 197916"/>
                <a:gd name="connsiteX9" fmla="*/ 28241 w 135728"/>
                <a:gd name="connsiteY9" fmla="*/ 88313 h 197916"/>
                <a:gd name="connsiteX10" fmla="*/ 71307 w 135728"/>
                <a:gd name="connsiteY10" fmla="*/ 88313 h 197916"/>
                <a:gd name="connsiteX11" fmla="*/ 99002 w 135728"/>
                <a:gd name="connsiteY11" fmla="*/ 79271 h 197916"/>
                <a:gd name="connsiteX12" fmla="*/ 107508 w 135728"/>
                <a:gd name="connsiteY12" fmla="*/ 57771 h 197916"/>
                <a:gd name="connsiteX13" fmla="*/ 99002 w 135728"/>
                <a:gd name="connsiteY13" fmla="*/ 36573 h 197916"/>
                <a:gd name="connsiteX14" fmla="*/ 71307 w 135728"/>
                <a:gd name="connsiteY14" fmla="*/ 27531 h 197916"/>
                <a:gd name="connsiteX15" fmla="*/ 28241 w 135728"/>
                <a:gd name="connsiteY15" fmla="*/ 27531 h 19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5728" h="197916">
                  <a:moveTo>
                    <a:pt x="28241" y="198590"/>
                  </a:moveTo>
                  <a:lnTo>
                    <a:pt x="-57" y="198590"/>
                  </a:lnTo>
                  <a:lnTo>
                    <a:pt x="-57" y="674"/>
                  </a:lnTo>
                  <a:lnTo>
                    <a:pt x="72613" y="674"/>
                  </a:lnTo>
                  <a:cubicBezTo>
                    <a:pt x="94381" y="674"/>
                    <a:pt x="108513" y="6869"/>
                    <a:pt x="118693" y="17049"/>
                  </a:cubicBezTo>
                  <a:cubicBezTo>
                    <a:pt x="129597" y="27789"/>
                    <a:pt x="135715" y="42467"/>
                    <a:pt x="135672" y="57771"/>
                  </a:cubicBezTo>
                  <a:cubicBezTo>
                    <a:pt x="135715" y="73153"/>
                    <a:pt x="129604" y="87914"/>
                    <a:pt x="118693" y="98761"/>
                  </a:cubicBezTo>
                  <a:cubicBezTo>
                    <a:pt x="108647" y="108808"/>
                    <a:pt x="94381" y="115170"/>
                    <a:pt x="72613" y="115170"/>
                  </a:cubicBezTo>
                  <a:lnTo>
                    <a:pt x="28241" y="115170"/>
                  </a:lnTo>
                  <a:close/>
                  <a:moveTo>
                    <a:pt x="28241" y="88313"/>
                  </a:moveTo>
                  <a:lnTo>
                    <a:pt x="71307" y="88313"/>
                  </a:lnTo>
                  <a:cubicBezTo>
                    <a:pt x="86008" y="88313"/>
                    <a:pt x="93644" y="84964"/>
                    <a:pt x="99002" y="79271"/>
                  </a:cubicBezTo>
                  <a:cubicBezTo>
                    <a:pt x="104581" y="73521"/>
                    <a:pt x="107642" y="65785"/>
                    <a:pt x="107508" y="57771"/>
                  </a:cubicBezTo>
                  <a:cubicBezTo>
                    <a:pt x="107652" y="49845"/>
                    <a:pt x="104584" y="42199"/>
                    <a:pt x="99002" y="36573"/>
                  </a:cubicBezTo>
                  <a:cubicBezTo>
                    <a:pt x="93644" y="30914"/>
                    <a:pt x="86008" y="27531"/>
                    <a:pt x="71307" y="27531"/>
                  </a:cubicBezTo>
                  <a:lnTo>
                    <a:pt x="28241" y="27531"/>
                  </a:lnTo>
                  <a:close/>
                </a:path>
              </a:pathLst>
            </a:custGeom>
            <a:solidFill>
              <a:srgbClr val="000000"/>
            </a:solidFill>
            <a:ln w="3348" cap="flat">
              <a:noFill/>
              <a:prstDash val="solid"/>
              <a:miter/>
            </a:ln>
          </p:spPr>
          <p:txBody>
            <a:bodyPr rtlCol="0" anchor="ctr"/>
            <a:lstStyle/>
            <a:p>
              <a:endParaRPr lang="en-NZ" dirty="0"/>
            </a:p>
          </p:txBody>
        </p:sp>
        <p:sp>
          <p:nvSpPr>
            <p:cNvPr id="50" name="Freeform: Shape 49">
              <a:extLst>
                <a:ext uri="{FF2B5EF4-FFF2-40B4-BE49-F238E27FC236}">
                  <a16:creationId xmlns:a16="http://schemas.microsoft.com/office/drawing/2014/main" id="{38CE18FA-5D7F-4FFA-B583-5AD02B6C1AEB}"/>
                </a:ext>
              </a:extLst>
            </p:cNvPr>
            <p:cNvSpPr/>
            <p:nvPr/>
          </p:nvSpPr>
          <p:spPr>
            <a:xfrm>
              <a:off x="1662060" y="6390376"/>
              <a:ext cx="163992" cy="200734"/>
            </a:xfrm>
            <a:custGeom>
              <a:avLst/>
              <a:gdLst>
                <a:gd name="connsiteX0" fmla="*/ 20606 w 163992"/>
                <a:gd name="connsiteY0" fmla="*/ 175382 h 200734"/>
                <a:gd name="connsiteX1" fmla="*/ -57 w 163992"/>
                <a:gd name="connsiteY1" fmla="*/ 116577 h 200734"/>
                <a:gd name="connsiteX2" fmla="*/ -57 w 163992"/>
                <a:gd name="connsiteY2" fmla="*/ 674 h 200734"/>
                <a:gd name="connsiteX3" fmla="*/ 28375 w 163992"/>
                <a:gd name="connsiteY3" fmla="*/ 674 h 200734"/>
                <a:gd name="connsiteX4" fmla="*/ 28375 w 163992"/>
                <a:gd name="connsiteY4" fmla="*/ 117883 h 200734"/>
                <a:gd name="connsiteX5" fmla="*/ 40833 w 163992"/>
                <a:gd name="connsiteY5" fmla="*/ 156897 h 200734"/>
                <a:gd name="connsiteX6" fmla="*/ 81956 w 163992"/>
                <a:gd name="connsiteY6" fmla="*/ 174545 h 200734"/>
                <a:gd name="connsiteX7" fmla="*/ 123214 w 163992"/>
                <a:gd name="connsiteY7" fmla="*/ 157031 h 200734"/>
                <a:gd name="connsiteX8" fmla="*/ 135672 w 163992"/>
                <a:gd name="connsiteY8" fmla="*/ 118017 h 200734"/>
                <a:gd name="connsiteX9" fmla="*/ 135672 w 163992"/>
                <a:gd name="connsiteY9" fmla="*/ 808 h 200734"/>
                <a:gd name="connsiteX10" fmla="*/ 163936 w 163992"/>
                <a:gd name="connsiteY10" fmla="*/ 808 h 200734"/>
                <a:gd name="connsiteX11" fmla="*/ 163936 w 163992"/>
                <a:gd name="connsiteY11" fmla="*/ 116711 h 200734"/>
                <a:gd name="connsiteX12" fmla="*/ 143307 w 163992"/>
                <a:gd name="connsiteY12" fmla="*/ 175517 h 200734"/>
                <a:gd name="connsiteX13" fmla="*/ 81956 w 163992"/>
                <a:gd name="connsiteY13" fmla="*/ 201403 h 200734"/>
                <a:gd name="connsiteX14" fmla="*/ 20606 w 163992"/>
                <a:gd name="connsiteY14" fmla="*/ 175382 h 20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3992" h="200734">
                  <a:moveTo>
                    <a:pt x="20606" y="175382"/>
                  </a:moveTo>
                  <a:cubicBezTo>
                    <a:pt x="7880" y="161552"/>
                    <a:pt x="-57" y="143167"/>
                    <a:pt x="-57" y="116577"/>
                  </a:cubicBezTo>
                  <a:lnTo>
                    <a:pt x="-57" y="674"/>
                  </a:lnTo>
                  <a:lnTo>
                    <a:pt x="28375" y="674"/>
                  </a:lnTo>
                  <a:lnTo>
                    <a:pt x="28375" y="117883"/>
                  </a:lnTo>
                  <a:cubicBezTo>
                    <a:pt x="28375" y="136536"/>
                    <a:pt x="32929" y="148023"/>
                    <a:pt x="40833" y="156897"/>
                  </a:cubicBezTo>
                  <a:cubicBezTo>
                    <a:pt x="51395" y="168377"/>
                    <a:pt x="66357" y="174796"/>
                    <a:pt x="81956" y="174545"/>
                  </a:cubicBezTo>
                  <a:cubicBezTo>
                    <a:pt x="97579" y="174870"/>
                    <a:pt x="112595" y="168497"/>
                    <a:pt x="123214" y="157031"/>
                  </a:cubicBezTo>
                  <a:cubicBezTo>
                    <a:pt x="131151" y="148257"/>
                    <a:pt x="135672" y="136670"/>
                    <a:pt x="135672" y="118017"/>
                  </a:cubicBezTo>
                  <a:lnTo>
                    <a:pt x="135672" y="808"/>
                  </a:lnTo>
                  <a:lnTo>
                    <a:pt x="163936" y="808"/>
                  </a:lnTo>
                  <a:lnTo>
                    <a:pt x="163936" y="116711"/>
                  </a:lnTo>
                  <a:cubicBezTo>
                    <a:pt x="163936" y="143301"/>
                    <a:pt x="156033" y="161686"/>
                    <a:pt x="143307" y="175517"/>
                  </a:cubicBezTo>
                  <a:cubicBezTo>
                    <a:pt x="127333" y="192284"/>
                    <a:pt x="105114" y="201661"/>
                    <a:pt x="81956" y="201403"/>
                  </a:cubicBezTo>
                  <a:cubicBezTo>
                    <a:pt x="58779" y="201631"/>
                    <a:pt x="36553" y="192204"/>
                    <a:pt x="20606" y="175382"/>
                  </a:cubicBezTo>
                  <a:close/>
                </a:path>
              </a:pathLst>
            </a:custGeom>
            <a:solidFill>
              <a:srgbClr val="000000"/>
            </a:solidFill>
            <a:ln w="3348" cap="flat">
              <a:noFill/>
              <a:prstDash val="solid"/>
              <a:miter/>
            </a:ln>
          </p:spPr>
          <p:txBody>
            <a:bodyPr rtlCol="0" anchor="ctr"/>
            <a:lstStyle/>
            <a:p>
              <a:endParaRPr lang="en-NZ" dirty="0"/>
            </a:p>
          </p:txBody>
        </p:sp>
        <p:sp>
          <p:nvSpPr>
            <p:cNvPr id="52" name="Freeform: Shape 51">
              <a:extLst>
                <a:ext uri="{FF2B5EF4-FFF2-40B4-BE49-F238E27FC236}">
                  <a16:creationId xmlns:a16="http://schemas.microsoft.com/office/drawing/2014/main" id="{04794067-41D4-429D-A96E-A8E28057B727}"/>
                </a:ext>
              </a:extLst>
            </p:cNvPr>
            <p:cNvSpPr/>
            <p:nvPr/>
          </p:nvSpPr>
          <p:spPr>
            <a:xfrm>
              <a:off x="1874142" y="6390443"/>
              <a:ext cx="138542" cy="197916"/>
            </a:xfrm>
            <a:custGeom>
              <a:avLst/>
              <a:gdLst>
                <a:gd name="connsiteX0" fmla="*/ 108814 w 138542"/>
                <a:gd name="connsiteY0" fmla="*/ 91929 h 197916"/>
                <a:gd name="connsiteX1" fmla="*/ 138485 w 138542"/>
                <a:gd name="connsiteY1" fmla="*/ 140554 h 197916"/>
                <a:gd name="connsiteX2" fmla="*/ 122075 w 138542"/>
                <a:gd name="connsiteY2" fmla="*/ 181276 h 197916"/>
                <a:gd name="connsiteX3" fmla="*/ 74890 w 138542"/>
                <a:gd name="connsiteY3" fmla="*/ 198590 h 197916"/>
                <a:gd name="connsiteX4" fmla="*/ -57 w 138542"/>
                <a:gd name="connsiteY4" fmla="*/ 198590 h 197916"/>
                <a:gd name="connsiteX5" fmla="*/ -57 w 138542"/>
                <a:gd name="connsiteY5" fmla="*/ 674 h 197916"/>
                <a:gd name="connsiteX6" fmla="*/ 65547 w 138542"/>
                <a:gd name="connsiteY6" fmla="*/ 674 h 197916"/>
                <a:gd name="connsiteX7" fmla="*/ 109651 w 138542"/>
                <a:gd name="connsiteY7" fmla="*/ 15643 h 197916"/>
                <a:gd name="connsiteX8" fmla="*/ 125759 w 138542"/>
                <a:gd name="connsiteY8" fmla="*/ 55226 h 197916"/>
                <a:gd name="connsiteX9" fmla="*/ 108814 w 138542"/>
                <a:gd name="connsiteY9" fmla="*/ 91929 h 197916"/>
                <a:gd name="connsiteX10" fmla="*/ 28208 w 138542"/>
                <a:gd name="connsiteY10" fmla="*/ 82586 h 197916"/>
                <a:gd name="connsiteX11" fmla="*/ 64107 w 138542"/>
                <a:gd name="connsiteY11" fmla="*/ 82586 h 197916"/>
                <a:gd name="connsiteX12" fmla="*/ 90094 w 138542"/>
                <a:gd name="connsiteY12" fmla="*/ 74114 h 197916"/>
                <a:gd name="connsiteX13" fmla="*/ 97462 w 138542"/>
                <a:gd name="connsiteY13" fmla="*/ 54891 h 197916"/>
                <a:gd name="connsiteX14" fmla="*/ 90094 w 138542"/>
                <a:gd name="connsiteY14" fmla="*/ 35937 h 197916"/>
                <a:gd name="connsiteX15" fmla="*/ 64107 w 138542"/>
                <a:gd name="connsiteY15" fmla="*/ 27464 h 197916"/>
                <a:gd name="connsiteX16" fmla="*/ 28208 w 138542"/>
                <a:gd name="connsiteY16" fmla="*/ 27464 h 197916"/>
                <a:gd name="connsiteX17" fmla="*/ 28208 w 138542"/>
                <a:gd name="connsiteY17" fmla="*/ 171665 h 197916"/>
                <a:gd name="connsiteX18" fmla="*/ 73450 w 138542"/>
                <a:gd name="connsiteY18" fmla="*/ 171665 h 197916"/>
                <a:gd name="connsiteX19" fmla="*/ 102585 w 138542"/>
                <a:gd name="connsiteY19" fmla="*/ 161619 h 197916"/>
                <a:gd name="connsiteX20" fmla="*/ 110221 w 138542"/>
                <a:gd name="connsiteY20" fmla="*/ 140689 h 197916"/>
                <a:gd name="connsiteX21" fmla="*/ 102585 w 138542"/>
                <a:gd name="connsiteY21" fmla="*/ 119758 h 197916"/>
                <a:gd name="connsiteX22" fmla="*/ 73450 w 138542"/>
                <a:gd name="connsiteY22" fmla="*/ 109712 h 197916"/>
                <a:gd name="connsiteX23" fmla="*/ 28208 w 138542"/>
                <a:gd name="connsiteY23" fmla="*/ 109712 h 19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8542" h="197916">
                  <a:moveTo>
                    <a:pt x="108814" y="91929"/>
                  </a:moveTo>
                  <a:cubicBezTo>
                    <a:pt x="127042" y="101289"/>
                    <a:pt x="138498" y="120063"/>
                    <a:pt x="138485" y="140554"/>
                  </a:cubicBezTo>
                  <a:cubicBezTo>
                    <a:pt x="138585" y="155758"/>
                    <a:pt x="132688" y="170389"/>
                    <a:pt x="122075" y="181276"/>
                  </a:cubicBezTo>
                  <a:cubicBezTo>
                    <a:pt x="111627" y="191892"/>
                    <a:pt x="96926" y="198590"/>
                    <a:pt x="74890" y="198590"/>
                  </a:cubicBezTo>
                  <a:lnTo>
                    <a:pt x="-57" y="198590"/>
                  </a:lnTo>
                  <a:lnTo>
                    <a:pt x="-57" y="674"/>
                  </a:lnTo>
                  <a:lnTo>
                    <a:pt x="65547" y="674"/>
                  </a:lnTo>
                  <a:cubicBezTo>
                    <a:pt x="86477" y="674"/>
                    <a:pt x="100040" y="6300"/>
                    <a:pt x="109651" y="15643"/>
                  </a:cubicBezTo>
                  <a:cubicBezTo>
                    <a:pt x="120277" y="26031"/>
                    <a:pt x="126111" y="40367"/>
                    <a:pt x="125759" y="55226"/>
                  </a:cubicBezTo>
                  <a:cubicBezTo>
                    <a:pt x="125615" y="69318"/>
                    <a:pt x="119447" y="82677"/>
                    <a:pt x="108814" y="91929"/>
                  </a:cubicBezTo>
                  <a:close/>
                  <a:moveTo>
                    <a:pt x="28208" y="82586"/>
                  </a:moveTo>
                  <a:lnTo>
                    <a:pt x="64107" y="82586"/>
                  </a:lnTo>
                  <a:cubicBezTo>
                    <a:pt x="77938" y="82586"/>
                    <a:pt x="85004" y="79472"/>
                    <a:pt x="90094" y="74114"/>
                  </a:cubicBezTo>
                  <a:cubicBezTo>
                    <a:pt x="95013" y="68943"/>
                    <a:pt x="97662" y="62024"/>
                    <a:pt x="97462" y="54891"/>
                  </a:cubicBezTo>
                  <a:cubicBezTo>
                    <a:pt x="97686" y="47835"/>
                    <a:pt x="95027" y="40990"/>
                    <a:pt x="90094" y="35937"/>
                  </a:cubicBezTo>
                  <a:cubicBezTo>
                    <a:pt x="85004" y="30579"/>
                    <a:pt x="77938" y="27464"/>
                    <a:pt x="64107" y="27464"/>
                  </a:cubicBezTo>
                  <a:lnTo>
                    <a:pt x="28208" y="27464"/>
                  </a:lnTo>
                  <a:close/>
                  <a:moveTo>
                    <a:pt x="28208" y="171665"/>
                  </a:moveTo>
                  <a:lnTo>
                    <a:pt x="73450" y="171665"/>
                  </a:lnTo>
                  <a:cubicBezTo>
                    <a:pt x="88721" y="171665"/>
                    <a:pt x="96892" y="167680"/>
                    <a:pt x="102585" y="161619"/>
                  </a:cubicBezTo>
                  <a:cubicBezTo>
                    <a:pt x="107612" y="155815"/>
                    <a:pt x="110331" y="148367"/>
                    <a:pt x="110221" y="140689"/>
                  </a:cubicBezTo>
                  <a:cubicBezTo>
                    <a:pt x="110331" y="133010"/>
                    <a:pt x="107612" y="125562"/>
                    <a:pt x="102585" y="119758"/>
                  </a:cubicBezTo>
                  <a:cubicBezTo>
                    <a:pt x="96926" y="113529"/>
                    <a:pt x="88721" y="109712"/>
                    <a:pt x="73450" y="109712"/>
                  </a:cubicBezTo>
                  <a:lnTo>
                    <a:pt x="28208" y="109712"/>
                  </a:lnTo>
                  <a:close/>
                </a:path>
              </a:pathLst>
            </a:custGeom>
            <a:solidFill>
              <a:srgbClr val="000000"/>
            </a:solidFill>
            <a:ln w="3348" cap="flat">
              <a:noFill/>
              <a:prstDash val="solid"/>
              <a:miter/>
            </a:ln>
          </p:spPr>
          <p:txBody>
            <a:bodyPr rtlCol="0" anchor="ctr"/>
            <a:lstStyle/>
            <a:p>
              <a:endParaRPr lang="en-NZ" dirty="0"/>
            </a:p>
          </p:txBody>
        </p:sp>
        <p:sp>
          <p:nvSpPr>
            <p:cNvPr id="53" name="Freeform: Shape 52">
              <a:extLst>
                <a:ext uri="{FF2B5EF4-FFF2-40B4-BE49-F238E27FC236}">
                  <a16:creationId xmlns:a16="http://schemas.microsoft.com/office/drawing/2014/main" id="{601C4F7F-5218-48D5-9264-2368F78FC276}"/>
                </a:ext>
              </a:extLst>
            </p:cNvPr>
            <p:cNvSpPr/>
            <p:nvPr/>
          </p:nvSpPr>
          <p:spPr>
            <a:xfrm>
              <a:off x="2049453" y="6390443"/>
              <a:ext cx="115936" cy="197916"/>
            </a:xfrm>
            <a:custGeom>
              <a:avLst/>
              <a:gdLst>
                <a:gd name="connsiteX0" fmla="*/ 28241 w 115936"/>
                <a:gd name="connsiteY0" fmla="*/ 171799 h 197916"/>
                <a:gd name="connsiteX1" fmla="*/ 115880 w 115936"/>
                <a:gd name="connsiteY1" fmla="*/ 171799 h 197916"/>
                <a:gd name="connsiteX2" fmla="*/ 115880 w 115936"/>
                <a:gd name="connsiteY2" fmla="*/ 198590 h 197916"/>
                <a:gd name="connsiteX3" fmla="*/ -57 w 115936"/>
                <a:gd name="connsiteY3" fmla="*/ 198590 h 197916"/>
                <a:gd name="connsiteX4" fmla="*/ -57 w 115936"/>
                <a:gd name="connsiteY4" fmla="*/ 674 h 197916"/>
                <a:gd name="connsiteX5" fmla="*/ 28241 w 115936"/>
                <a:gd name="connsiteY5" fmla="*/ 674 h 19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936" h="197916">
                  <a:moveTo>
                    <a:pt x="28241" y="171799"/>
                  </a:moveTo>
                  <a:lnTo>
                    <a:pt x="115880" y="171799"/>
                  </a:lnTo>
                  <a:lnTo>
                    <a:pt x="115880" y="198590"/>
                  </a:lnTo>
                  <a:lnTo>
                    <a:pt x="-57" y="198590"/>
                  </a:lnTo>
                  <a:lnTo>
                    <a:pt x="-57" y="674"/>
                  </a:lnTo>
                  <a:lnTo>
                    <a:pt x="28241" y="674"/>
                  </a:lnTo>
                  <a:close/>
                </a:path>
              </a:pathLst>
            </a:custGeom>
            <a:solidFill>
              <a:srgbClr val="000000"/>
            </a:solidFill>
            <a:ln w="3348" cap="flat">
              <a:noFill/>
              <a:prstDash val="solid"/>
              <a:miter/>
            </a:ln>
          </p:spPr>
          <p:txBody>
            <a:bodyPr rtlCol="0" anchor="ctr"/>
            <a:lstStyle/>
            <a:p>
              <a:endParaRPr lang="en-NZ" dirty="0"/>
            </a:p>
          </p:txBody>
        </p:sp>
        <p:sp>
          <p:nvSpPr>
            <p:cNvPr id="55" name="Freeform: Shape 54">
              <a:extLst>
                <a:ext uri="{FF2B5EF4-FFF2-40B4-BE49-F238E27FC236}">
                  <a16:creationId xmlns:a16="http://schemas.microsoft.com/office/drawing/2014/main" id="{2E726EBA-E22F-4047-96AC-2B8B9CF4C702}"/>
                </a:ext>
              </a:extLst>
            </p:cNvPr>
            <p:cNvSpPr/>
            <p:nvPr/>
          </p:nvSpPr>
          <p:spPr>
            <a:xfrm>
              <a:off x="2196500" y="6390376"/>
              <a:ext cx="28264" cy="197983"/>
            </a:xfrm>
            <a:custGeom>
              <a:avLst/>
              <a:gdLst>
                <a:gd name="connsiteX0" fmla="*/ -57 w 28264"/>
                <a:gd name="connsiteY0" fmla="*/ 674 h 197983"/>
                <a:gd name="connsiteX1" fmla="*/ 28207 w 28264"/>
                <a:gd name="connsiteY1" fmla="*/ 674 h 197983"/>
                <a:gd name="connsiteX2" fmla="*/ 28207 w 28264"/>
                <a:gd name="connsiteY2" fmla="*/ 198657 h 197983"/>
                <a:gd name="connsiteX3" fmla="*/ -57 w 28264"/>
                <a:gd name="connsiteY3" fmla="*/ 198657 h 197983"/>
              </a:gdLst>
              <a:ahLst/>
              <a:cxnLst>
                <a:cxn ang="0">
                  <a:pos x="connsiteX0" y="connsiteY0"/>
                </a:cxn>
                <a:cxn ang="0">
                  <a:pos x="connsiteX1" y="connsiteY1"/>
                </a:cxn>
                <a:cxn ang="0">
                  <a:pos x="connsiteX2" y="connsiteY2"/>
                </a:cxn>
                <a:cxn ang="0">
                  <a:pos x="connsiteX3" y="connsiteY3"/>
                </a:cxn>
              </a:cxnLst>
              <a:rect l="l" t="t" r="r" b="b"/>
              <a:pathLst>
                <a:path w="28264" h="197983">
                  <a:moveTo>
                    <a:pt x="-57" y="674"/>
                  </a:moveTo>
                  <a:lnTo>
                    <a:pt x="28207" y="674"/>
                  </a:lnTo>
                  <a:lnTo>
                    <a:pt x="28207" y="198657"/>
                  </a:lnTo>
                  <a:lnTo>
                    <a:pt x="-57" y="198657"/>
                  </a:lnTo>
                  <a:close/>
                </a:path>
              </a:pathLst>
            </a:custGeom>
            <a:solidFill>
              <a:srgbClr val="000000"/>
            </a:solidFill>
            <a:ln w="3348" cap="flat">
              <a:noFill/>
              <a:prstDash val="solid"/>
              <a:miter/>
            </a:ln>
          </p:spPr>
          <p:txBody>
            <a:bodyPr rtlCol="0" anchor="ctr"/>
            <a:lstStyle/>
            <a:p>
              <a:endParaRPr lang="en-NZ" dirty="0"/>
            </a:p>
          </p:txBody>
        </p:sp>
        <p:sp>
          <p:nvSpPr>
            <p:cNvPr id="56" name="Freeform: Shape 55">
              <a:extLst>
                <a:ext uri="{FF2B5EF4-FFF2-40B4-BE49-F238E27FC236}">
                  <a16:creationId xmlns:a16="http://schemas.microsoft.com/office/drawing/2014/main" id="{31F8D444-9B93-47FE-99D0-CEBB1011206A}"/>
                </a:ext>
              </a:extLst>
            </p:cNvPr>
            <p:cNvSpPr/>
            <p:nvPr/>
          </p:nvSpPr>
          <p:spPr>
            <a:xfrm>
              <a:off x="2260162" y="6387424"/>
              <a:ext cx="179665" cy="203782"/>
            </a:xfrm>
            <a:custGeom>
              <a:avLst/>
              <a:gdLst>
                <a:gd name="connsiteX0" fmla="*/ 100040 w 179665"/>
                <a:gd name="connsiteY0" fmla="*/ 679 h 203782"/>
                <a:gd name="connsiteX1" fmla="*/ 172408 w 179665"/>
                <a:gd name="connsiteY1" fmla="*/ 31220 h 203782"/>
                <a:gd name="connsiteX2" fmla="*/ 153621 w 179665"/>
                <a:gd name="connsiteY2" fmla="*/ 49974 h 203782"/>
                <a:gd name="connsiteX3" fmla="*/ 100040 w 179665"/>
                <a:gd name="connsiteY3" fmla="*/ 27637 h 203782"/>
                <a:gd name="connsiteX4" fmla="*/ 28208 w 179665"/>
                <a:gd name="connsiteY4" fmla="*/ 102584 h 203782"/>
                <a:gd name="connsiteX5" fmla="*/ 102585 w 179665"/>
                <a:gd name="connsiteY5" fmla="*/ 177498 h 203782"/>
                <a:gd name="connsiteX6" fmla="*/ 159515 w 179665"/>
                <a:gd name="connsiteY6" fmla="*/ 149501 h 203782"/>
                <a:gd name="connsiteX7" fmla="*/ 179608 w 179665"/>
                <a:gd name="connsiteY7" fmla="*/ 167618 h 203782"/>
                <a:gd name="connsiteX8" fmla="*/ 102585 w 179665"/>
                <a:gd name="connsiteY8" fmla="*/ 204456 h 203782"/>
                <a:gd name="connsiteX9" fmla="*/ -57 w 179665"/>
                <a:gd name="connsiteY9" fmla="*/ 102685 h 203782"/>
                <a:gd name="connsiteX10" fmla="*/ 100040 w 179665"/>
                <a:gd name="connsiteY10" fmla="*/ 679 h 203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665" h="203782">
                  <a:moveTo>
                    <a:pt x="100040" y="679"/>
                  </a:moveTo>
                  <a:cubicBezTo>
                    <a:pt x="127353" y="394"/>
                    <a:pt x="153558" y="11456"/>
                    <a:pt x="172408" y="31220"/>
                  </a:cubicBezTo>
                  <a:lnTo>
                    <a:pt x="153621" y="49974"/>
                  </a:lnTo>
                  <a:cubicBezTo>
                    <a:pt x="139473" y="35654"/>
                    <a:pt x="120170" y="27610"/>
                    <a:pt x="100040" y="27637"/>
                  </a:cubicBezTo>
                  <a:cubicBezTo>
                    <a:pt x="59586" y="27637"/>
                    <a:pt x="28208" y="59886"/>
                    <a:pt x="28208" y="102584"/>
                  </a:cubicBezTo>
                  <a:cubicBezTo>
                    <a:pt x="28208" y="147258"/>
                    <a:pt x="60457" y="177498"/>
                    <a:pt x="102585" y="177498"/>
                  </a:cubicBezTo>
                  <a:cubicBezTo>
                    <a:pt x="124801" y="177176"/>
                    <a:pt x="145698" y="166899"/>
                    <a:pt x="159515" y="149501"/>
                  </a:cubicBezTo>
                  <a:lnTo>
                    <a:pt x="179608" y="167618"/>
                  </a:lnTo>
                  <a:cubicBezTo>
                    <a:pt x="160765" y="190833"/>
                    <a:pt x="132487" y="204359"/>
                    <a:pt x="102585" y="204456"/>
                  </a:cubicBezTo>
                  <a:cubicBezTo>
                    <a:pt x="43478" y="204456"/>
                    <a:pt x="-57" y="161189"/>
                    <a:pt x="-57" y="102685"/>
                  </a:cubicBezTo>
                  <a:cubicBezTo>
                    <a:pt x="-90" y="45453"/>
                    <a:pt x="42875" y="679"/>
                    <a:pt x="100040" y="679"/>
                  </a:cubicBezTo>
                  <a:close/>
                </a:path>
              </a:pathLst>
            </a:custGeom>
            <a:solidFill>
              <a:srgbClr val="000000"/>
            </a:solidFill>
            <a:ln w="3348" cap="flat">
              <a:noFill/>
              <a:prstDash val="solid"/>
              <a:miter/>
            </a:ln>
          </p:spPr>
          <p:txBody>
            <a:bodyPr rtlCol="0" anchor="ctr"/>
            <a:lstStyle/>
            <a:p>
              <a:endParaRPr lang="en-NZ" dirty="0"/>
            </a:p>
          </p:txBody>
        </p:sp>
        <p:sp>
          <p:nvSpPr>
            <p:cNvPr id="57" name="Freeform: Shape 56">
              <a:extLst>
                <a:ext uri="{FF2B5EF4-FFF2-40B4-BE49-F238E27FC236}">
                  <a16:creationId xmlns:a16="http://schemas.microsoft.com/office/drawing/2014/main" id="{18E95D48-8AB3-4738-B553-7044F9D5A2C5}"/>
                </a:ext>
              </a:extLst>
            </p:cNvPr>
            <p:cNvSpPr/>
            <p:nvPr/>
          </p:nvSpPr>
          <p:spPr>
            <a:xfrm>
              <a:off x="359999" y="6390108"/>
              <a:ext cx="1058433" cy="199490"/>
            </a:xfrm>
            <a:custGeom>
              <a:avLst/>
              <a:gdLst>
                <a:gd name="connsiteX0" fmla="*/ 170332 w 1058433"/>
                <a:gd name="connsiteY0" fmla="*/ 200130 h 199490"/>
                <a:gd name="connsiteX1" fmla="*/ 243370 w 1058433"/>
                <a:gd name="connsiteY1" fmla="*/ 674 h 199490"/>
                <a:gd name="connsiteX2" fmla="*/ 280207 w 1058433"/>
                <a:gd name="connsiteY2" fmla="*/ 674 h 199490"/>
                <a:gd name="connsiteX3" fmla="*/ 353380 w 1058433"/>
                <a:gd name="connsiteY3" fmla="*/ 200130 h 199490"/>
                <a:gd name="connsiteX4" fmla="*/ 314801 w 1058433"/>
                <a:gd name="connsiteY4" fmla="*/ 200130 h 199490"/>
                <a:gd name="connsiteX5" fmla="*/ 297521 w 1058433"/>
                <a:gd name="connsiteY5" fmla="*/ 153046 h 199490"/>
                <a:gd name="connsiteX6" fmla="*/ 225990 w 1058433"/>
                <a:gd name="connsiteY6" fmla="*/ 153046 h 199490"/>
                <a:gd name="connsiteX7" fmla="*/ 208777 w 1058433"/>
                <a:gd name="connsiteY7" fmla="*/ 200130 h 199490"/>
                <a:gd name="connsiteX8" fmla="*/ 238447 w 1058433"/>
                <a:gd name="connsiteY8" fmla="*/ 118921 h 199490"/>
                <a:gd name="connsiteX9" fmla="*/ 284996 w 1058433"/>
                <a:gd name="connsiteY9" fmla="*/ 118921 h 199490"/>
                <a:gd name="connsiteX10" fmla="*/ 261789 w 1058433"/>
                <a:gd name="connsiteY10" fmla="*/ 54925 h 199490"/>
                <a:gd name="connsiteX11" fmla="*/ 687459 w 1058433"/>
                <a:gd name="connsiteY11" fmla="*/ 200130 h 199490"/>
                <a:gd name="connsiteX12" fmla="*/ 760498 w 1058433"/>
                <a:gd name="connsiteY12" fmla="*/ 674 h 199490"/>
                <a:gd name="connsiteX13" fmla="*/ 797335 w 1058433"/>
                <a:gd name="connsiteY13" fmla="*/ 674 h 199490"/>
                <a:gd name="connsiteX14" fmla="*/ 870473 w 1058433"/>
                <a:gd name="connsiteY14" fmla="*/ 200130 h 199490"/>
                <a:gd name="connsiteX15" fmla="*/ 831828 w 1058433"/>
                <a:gd name="connsiteY15" fmla="*/ 200130 h 199490"/>
                <a:gd name="connsiteX16" fmla="*/ 814715 w 1058433"/>
                <a:gd name="connsiteY16" fmla="*/ 153046 h 199490"/>
                <a:gd name="connsiteX17" fmla="*/ 742983 w 1058433"/>
                <a:gd name="connsiteY17" fmla="*/ 153046 h 199490"/>
                <a:gd name="connsiteX18" fmla="*/ 725770 w 1058433"/>
                <a:gd name="connsiteY18" fmla="*/ 200130 h 199490"/>
                <a:gd name="connsiteX19" fmla="*/ 755575 w 1058433"/>
                <a:gd name="connsiteY19" fmla="*/ 118921 h 199490"/>
                <a:gd name="connsiteX20" fmla="*/ 802124 w 1058433"/>
                <a:gd name="connsiteY20" fmla="*/ 118921 h 199490"/>
                <a:gd name="connsiteX21" fmla="*/ 778782 w 1058433"/>
                <a:gd name="connsiteY21" fmla="*/ 54925 h 199490"/>
                <a:gd name="connsiteX22" fmla="*/ 371430 w 1058433"/>
                <a:gd name="connsiteY22" fmla="*/ 674 h 199490"/>
                <a:gd name="connsiteX23" fmla="*/ 400766 w 1058433"/>
                <a:gd name="connsiteY23" fmla="*/ 674 h 199490"/>
                <a:gd name="connsiteX24" fmla="*/ 502939 w 1058433"/>
                <a:gd name="connsiteY24" fmla="*/ 127528 h 199490"/>
                <a:gd name="connsiteX25" fmla="*/ 502939 w 1058433"/>
                <a:gd name="connsiteY25" fmla="*/ 674 h 199490"/>
                <a:gd name="connsiteX26" fmla="*/ 541350 w 1058433"/>
                <a:gd name="connsiteY26" fmla="*/ 674 h 199490"/>
                <a:gd name="connsiteX27" fmla="*/ 541350 w 1058433"/>
                <a:gd name="connsiteY27" fmla="*/ 200130 h 199490"/>
                <a:gd name="connsiteX28" fmla="*/ 514559 w 1058433"/>
                <a:gd name="connsiteY28" fmla="*/ 200130 h 199490"/>
                <a:gd name="connsiteX29" fmla="*/ 409841 w 1058433"/>
                <a:gd name="connsiteY29" fmla="*/ 70062 h 199490"/>
                <a:gd name="connsiteX30" fmla="*/ 409841 w 1058433"/>
                <a:gd name="connsiteY30" fmla="*/ 200130 h 199490"/>
                <a:gd name="connsiteX31" fmla="*/ 371430 w 1058433"/>
                <a:gd name="connsiteY31" fmla="*/ 200130 h 199490"/>
                <a:gd name="connsiteX32" fmla="*/ 707954 w 1058433"/>
                <a:gd name="connsiteY32" fmla="*/ 674 h 199490"/>
                <a:gd name="connsiteX33" fmla="*/ 707954 w 1058433"/>
                <a:gd name="connsiteY33" fmla="*/ 34832 h 199490"/>
                <a:gd name="connsiteX34" fmla="*/ 655311 w 1058433"/>
                <a:gd name="connsiteY34" fmla="*/ 34832 h 199490"/>
                <a:gd name="connsiteX35" fmla="*/ 655311 w 1058433"/>
                <a:gd name="connsiteY35" fmla="*/ 200164 h 199490"/>
                <a:gd name="connsiteX36" fmla="*/ 616899 w 1058433"/>
                <a:gd name="connsiteY36" fmla="*/ 200164 h 199490"/>
                <a:gd name="connsiteX37" fmla="*/ 616899 w 1058433"/>
                <a:gd name="connsiteY37" fmla="*/ 34832 h 199490"/>
                <a:gd name="connsiteX38" fmla="*/ 564289 w 1058433"/>
                <a:gd name="connsiteY38" fmla="*/ 34832 h 199490"/>
                <a:gd name="connsiteX39" fmla="*/ 564289 w 1058433"/>
                <a:gd name="connsiteY39" fmla="*/ 674 h 199490"/>
                <a:gd name="connsiteX40" fmla="*/ 1058377 w 1058433"/>
                <a:gd name="connsiteY40" fmla="*/ 200130 h 199490"/>
                <a:gd name="connsiteX41" fmla="*/ 996055 w 1058433"/>
                <a:gd name="connsiteY41" fmla="*/ 113831 h 199490"/>
                <a:gd name="connsiteX42" fmla="*/ 1015210 w 1058433"/>
                <a:gd name="connsiteY42" fmla="*/ 101239 h 199490"/>
                <a:gd name="connsiteX43" fmla="*/ 1030883 w 1058433"/>
                <a:gd name="connsiteY43" fmla="*/ 59915 h 199490"/>
                <a:gd name="connsiteX44" fmla="*/ 1015210 w 1058433"/>
                <a:gd name="connsiteY44" fmla="*/ 18590 h 199490"/>
                <a:gd name="connsiteX45" fmla="*/ 963370 w 1058433"/>
                <a:gd name="connsiteY45" fmla="*/ 674 h 199490"/>
                <a:gd name="connsiteX46" fmla="*/ 888390 w 1058433"/>
                <a:gd name="connsiteY46" fmla="*/ 674 h 199490"/>
                <a:gd name="connsiteX47" fmla="*/ 888390 w 1058433"/>
                <a:gd name="connsiteY47" fmla="*/ 200130 h 199490"/>
                <a:gd name="connsiteX48" fmla="*/ 926834 w 1058433"/>
                <a:gd name="connsiteY48" fmla="*/ 200130 h 199490"/>
                <a:gd name="connsiteX49" fmla="*/ 926834 w 1058433"/>
                <a:gd name="connsiteY49" fmla="*/ 118921 h 199490"/>
                <a:gd name="connsiteX50" fmla="*/ 958213 w 1058433"/>
                <a:gd name="connsiteY50" fmla="*/ 118921 h 199490"/>
                <a:gd name="connsiteX51" fmla="*/ 1016449 w 1058433"/>
                <a:gd name="connsiteY51" fmla="*/ 200130 h 199490"/>
                <a:gd name="connsiteX52" fmla="*/ 926868 w 1058433"/>
                <a:gd name="connsiteY52" fmla="*/ 34832 h 199490"/>
                <a:gd name="connsiteX53" fmla="*/ 961662 w 1058433"/>
                <a:gd name="connsiteY53" fmla="*/ 34832 h 199490"/>
                <a:gd name="connsiteX54" fmla="*/ 985874 w 1058433"/>
                <a:gd name="connsiteY54" fmla="*/ 42836 h 199490"/>
                <a:gd name="connsiteX55" fmla="*/ 992572 w 1058433"/>
                <a:gd name="connsiteY55" fmla="*/ 59915 h 199490"/>
                <a:gd name="connsiteX56" fmla="*/ 985874 w 1058433"/>
                <a:gd name="connsiteY56" fmla="*/ 76659 h 199490"/>
                <a:gd name="connsiteX57" fmla="*/ 961662 w 1058433"/>
                <a:gd name="connsiteY57" fmla="*/ 84663 h 199490"/>
                <a:gd name="connsiteX58" fmla="*/ 926868 w 1058433"/>
                <a:gd name="connsiteY58" fmla="*/ 84663 h 199490"/>
                <a:gd name="connsiteX59" fmla="*/ 161123 w 1058433"/>
                <a:gd name="connsiteY59" fmla="*/ 674 h 199490"/>
                <a:gd name="connsiteX60" fmla="*/ 119363 w 1058433"/>
                <a:gd name="connsiteY60" fmla="*/ 674 h 199490"/>
                <a:gd name="connsiteX61" fmla="*/ 47832 w 1058433"/>
                <a:gd name="connsiteY61" fmla="*/ 100402 h 199490"/>
                <a:gd name="connsiteX62" fmla="*/ 119296 w 1058433"/>
                <a:gd name="connsiteY62" fmla="*/ 200130 h 199490"/>
                <a:gd name="connsiteX63" fmla="*/ 161056 w 1058433"/>
                <a:gd name="connsiteY63" fmla="*/ 200130 h 199490"/>
                <a:gd name="connsiteX64" fmla="*/ 89659 w 1058433"/>
                <a:gd name="connsiteY64" fmla="*/ 100402 h 199490"/>
                <a:gd name="connsiteX65" fmla="*/ 25796 w 1058433"/>
                <a:gd name="connsiteY65" fmla="*/ 674 h 199490"/>
                <a:gd name="connsiteX66" fmla="*/ -57 w 1058433"/>
                <a:gd name="connsiteY66" fmla="*/ 674 h 199490"/>
                <a:gd name="connsiteX67" fmla="*/ -57 w 1058433"/>
                <a:gd name="connsiteY67" fmla="*/ 200130 h 199490"/>
                <a:gd name="connsiteX68" fmla="*/ 25796 w 1058433"/>
                <a:gd name="connsiteY68" fmla="*/ 200130 h 199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058433" h="199490">
                  <a:moveTo>
                    <a:pt x="170332" y="200130"/>
                  </a:moveTo>
                  <a:lnTo>
                    <a:pt x="243370" y="674"/>
                  </a:lnTo>
                  <a:lnTo>
                    <a:pt x="280207" y="674"/>
                  </a:lnTo>
                  <a:lnTo>
                    <a:pt x="353380" y="200130"/>
                  </a:lnTo>
                  <a:lnTo>
                    <a:pt x="314801" y="200130"/>
                  </a:lnTo>
                  <a:lnTo>
                    <a:pt x="297521" y="153046"/>
                  </a:lnTo>
                  <a:lnTo>
                    <a:pt x="225990" y="153046"/>
                  </a:lnTo>
                  <a:lnTo>
                    <a:pt x="208777" y="200130"/>
                  </a:lnTo>
                  <a:close/>
                  <a:moveTo>
                    <a:pt x="238447" y="118921"/>
                  </a:moveTo>
                  <a:lnTo>
                    <a:pt x="284996" y="118921"/>
                  </a:lnTo>
                  <a:lnTo>
                    <a:pt x="261789" y="54925"/>
                  </a:lnTo>
                  <a:close/>
                  <a:moveTo>
                    <a:pt x="687459" y="200130"/>
                  </a:moveTo>
                  <a:lnTo>
                    <a:pt x="760498" y="674"/>
                  </a:lnTo>
                  <a:lnTo>
                    <a:pt x="797335" y="674"/>
                  </a:lnTo>
                  <a:lnTo>
                    <a:pt x="870473" y="200130"/>
                  </a:lnTo>
                  <a:lnTo>
                    <a:pt x="831828" y="200130"/>
                  </a:lnTo>
                  <a:lnTo>
                    <a:pt x="814715" y="153046"/>
                  </a:lnTo>
                  <a:lnTo>
                    <a:pt x="742983" y="153046"/>
                  </a:lnTo>
                  <a:lnTo>
                    <a:pt x="725770" y="200130"/>
                  </a:lnTo>
                  <a:close/>
                  <a:moveTo>
                    <a:pt x="755575" y="118921"/>
                  </a:moveTo>
                  <a:lnTo>
                    <a:pt x="802124" y="118921"/>
                  </a:lnTo>
                  <a:lnTo>
                    <a:pt x="778782" y="54925"/>
                  </a:lnTo>
                  <a:close/>
                  <a:moveTo>
                    <a:pt x="371430" y="674"/>
                  </a:moveTo>
                  <a:lnTo>
                    <a:pt x="400766" y="674"/>
                  </a:lnTo>
                  <a:lnTo>
                    <a:pt x="502939" y="127528"/>
                  </a:lnTo>
                  <a:lnTo>
                    <a:pt x="502939" y="674"/>
                  </a:lnTo>
                  <a:lnTo>
                    <a:pt x="541350" y="674"/>
                  </a:lnTo>
                  <a:lnTo>
                    <a:pt x="541350" y="200130"/>
                  </a:lnTo>
                  <a:lnTo>
                    <a:pt x="514559" y="200130"/>
                  </a:lnTo>
                  <a:lnTo>
                    <a:pt x="409841" y="70062"/>
                  </a:lnTo>
                  <a:lnTo>
                    <a:pt x="409841" y="200130"/>
                  </a:lnTo>
                  <a:lnTo>
                    <a:pt x="371430" y="200130"/>
                  </a:lnTo>
                  <a:close/>
                  <a:moveTo>
                    <a:pt x="707954" y="674"/>
                  </a:moveTo>
                  <a:lnTo>
                    <a:pt x="707954" y="34832"/>
                  </a:lnTo>
                  <a:lnTo>
                    <a:pt x="655311" y="34832"/>
                  </a:lnTo>
                  <a:lnTo>
                    <a:pt x="655311" y="200164"/>
                  </a:lnTo>
                  <a:lnTo>
                    <a:pt x="616899" y="200164"/>
                  </a:lnTo>
                  <a:lnTo>
                    <a:pt x="616899" y="34832"/>
                  </a:lnTo>
                  <a:lnTo>
                    <a:pt x="564289" y="34832"/>
                  </a:lnTo>
                  <a:lnTo>
                    <a:pt x="564289" y="674"/>
                  </a:lnTo>
                  <a:close/>
                  <a:moveTo>
                    <a:pt x="1058377" y="200130"/>
                  </a:moveTo>
                  <a:lnTo>
                    <a:pt x="996055" y="113831"/>
                  </a:lnTo>
                  <a:cubicBezTo>
                    <a:pt x="1003322" y="111159"/>
                    <a:pt x="1009875" y="106852"/>
                    <a:pt x="1015210" y="101239"/>
                  </a:cubicBezTo>
                  <a:cubicBezTo>
                    <a:pt x="1025511" y="89964"/>
                    <a:pt x="1031117" y="75182"/>
                    <a:pt x="1030883" y="59915"/>
                  </a:cubicBezTo>
                  <a:cubicBezTo>
                    <a:pt x="1031110" y="44647"/>
                    <a:pt x="1025504" y="29869"/>
                    <a:pt x="1015210" y="18590"/>
                  </a:cubicBezTo>
                  <a:cubicBezTo>
                    <a:pt x="1004125" y="6902"/>
                    <a:pt x="988989" y="674"/>
                    <a:pt x="963370" y="674"/>
                  </a:cubicBezTo>
                  <a:lnTo>
                    <a:pt x="888390" y="674"/>
                  </a:lnTo>
                  <a:lnTo>
                    <a:pt x="888390" y="200130"/>
                  </a:lnTo>
                  <a:lnTo>
                    <a:pt x="926834" y="200130"/>
                  </a:lnTo>
                  <a:lnTo>
                    <a:pt x="926834" y="118921"/>
                  </a:lnTo>
                  <a:lnTo>
                    <a:pt x="958213" y="118921"/>
                  </a:lnTo>
                  <a:lnTo>
                    <a:pt x="1016449" y="200130"/>
                  </a:lnTo>
                  <a:close/>
                  <a:moveTo>
                    <a:pt x="926868" y="34832"/>
                  </a:moveTo>
                  <a:lnTo>
                    <a:pt x="961662" y="34832"/>
                  </a:lnTo>
                  <a:cubicBezTo>
                    <a:pt x="974756" y="34832"/>
                    <a:pt x="981320" y="37980"/>
                    <a:pt x="985874" y="42836"/>
                  </a:cubicBezTo>
                  <a:cubicBezTo>
                    <a:pt x="990234" y="47447"/>
                    <a:pt x="992636" y="53568"/>
                    <a:pt x="992572" y="59915"/>
                  </a:cubicBezTo>
                  <a:cubicBezTo>
                    <a:pt x="992615" y="66157"/>
                    <a:pt x="990211" y="72168"/>
                    <a:pt x="985874" y="76659"/>
                  </a:cubicBezTo>
                  <a:cubicBezTo>
                    <a:pt x="981320" y="81515"/>
                    <a:pt x="974756" y="84663"/>
                    <a:pt x="961662" y="84663"/>
                  </a:cubicBezTo>
                  <a:lnTo>
                    <a:pt x="926868" y="84663"/>
                  </a:lnTo>
                  <a:close/>
                  <a:moveTo>
                    <a:pt x="161123" y="674"/>
                  </a:moveTo>
                  <a:lnTo>
                    <a:pt x="119363" y="674"/>
                  </a:lnTo>
                  <a:lnTo>
                    <a:pt x="47832" y="100402"/>
                  </a:lnTo>
                  <a:lnTo>
                    <a:pt x="119296" y="200130"/>
                  </a:lnTo>
                  <a:lnTo>
                    <a:pt x="161056" y="200130"/>
                  </a:lnTo>
                  <a:lnTo>
                    <a:pt x="89659" y="100402"/>
                  </a:lnTo>
                  <a:close/>
                  <a:moveTo>
                    <a:pt x="25796" y="674"/>
                  </a:moveTo>
                  <a:lnTo>
                    <a:pt x="-57" y="674"/>
                  </a:lnTo>
                  <a:lnTo>
                    <a:pt x="-57" y="200130"/>
                  </a:lnTo>
                  <a:lnTo>
                    <a:pt x="25796" y="200130"/>
                  </a:lnTo>
                  <a:close/>
                </a:path>
              </a:pathLst>
            </a:custGeom>
            <a:solidFill>
              <a:srgbClr val="000000"/>
            </a:solidFill>
            <a:ln w="3348" cap="flat">
              <a:noFill/>
              <a:prstDash val="solid"/>
              <a:miter/>
            </a:ln>
          </p:spPr>
          <p:txBody>
            <a:bodyPr rtlCol="0" anchor="ctr"/>
            <a:lstStyle/>
            <a:p>
              <a:endParaRPr lang="en-NZ" dirty="0"/>
            </a:p>
          </p:txBody>
        </p:sp>
        <p:sp>
          <p:nvSpPr>
            <p:cNvPr id="59" name="Freeform: Shape 58">
              <a:extLst>
                <a:ext uri="{FF2B5EF4-FFF2-40B4-BE49-F238E27FC236}">
                  <a16:creationId xmlns:a16="http://schemas.microsoft.com/office/drawing/2014/main" id="{8E2C89DB-E9AE-4A75-B994-2E69B3410181}"/>
                </a:ext>
              </a:extLst>
            </p:cNvPr>
            <p:cNvSpPr/>
            <p:nvPr/>
          </p:nvSpPr>
          <p:spPr>
            <a:xfrm>
              <a:off x="385852" y="6390108"/>
              <a:ext cx="21164" cy="199456"/>
            </a:xfrm>
            <a:custGeom>
              <a:avLst/>
              <a:gdLst>
                <a:gd name="connsiteX0" fmla="*/ 0 w 21164"/>
                <a:gd name="connsiteY0" fmla="*/ 0 h 199456"/>
                <a:gd name="connsiteX1" fmla="*/ 21165 w 21164"/>
                <a:gd name="connsiteY1" fmla="*/ 0 h 199456"/>
                <a:gd name="connsiteX2" fmla="*/ 21165 w 21164"/>
                <a:gd name="connsiteY2" fmla="*/ 199457 h 199456"/>
                <a:gd name="connsiteX3" fmla="*/ 0 w 21164"/>
                <a:gd name="connsiteY3" fmla="*/ 199457 h 199456"/>
              </a:gdLst>
              <a:ahLst/>
              <a:cxnLst>
                <a:cxn ang="0">
                  <a:pos x="connsiteX0" y="connsiteY0"/>
                </a:cxn>
                <a:cxn ang="0">
                  <a:pos x="connsiteX1" y="connsiteY1"/>
                </a:cxn>
                <a:cxn ang="0">
                  <a:pos x="connsiteX2" y="connsiteY2"/>
                </a:cxn>
                <a:cxn ang="0">
                  <a:pos x="connsiteX3" y="connsiteY3"/>
                </a:cxn>
              </a:cxnLst>
              <a:rect l="l" t="t" r="r" b="b"/>
              <a:pathLst>
                <a:path w="21164" h="199456">
                  <a:moveTo>
                    <a:pt x="0" y="0"/>
                  </a:moveTo>
                  <a:lnTo>
                    <a:pt x="21165" y="0"/>
                  </a:lnTo>
                  <a:lnTo>
                    <a:pt x="21165" y="199457"/>
                  </a:lnTo>
                  <a:lnTo>
                    <a:pt x="0" y="199457"/>
                  </a:lnTo>
                  <a:close/>
                </a:path>
              </a:pathLst>
            </a:custGeom>
            <a:solidFill>
              <a:srgbClr val="B28300"/>
            </a:solidFill>
            <a:ln w="3348" cap="flat">
              <a:noFill/>
              <a:prstDash val="solid"/>
              <a:miter/>
            </a:ln>
          </p:spPr>
          <p:txBody>
            <a:bodyPr rtlCol="0" anchor="ctr"/>
            <a:lstStyle/>
            <a:p>
              <a:endParaRPr lang="en-NZ" dirty="0"/>
            </a:p>
          </p:txBody>
        </p:sp>
      </p:grpSp>
      <p:cxnSp>
        <p:nvCxnSpPr>
          <p:cNvPr id="48" name="Straight Connector 47">
            <a:extLst>
              <a:ext uri="{FF2B5EF4-FFF2-40B4-BE49-F238E27FC236}">
                <a16:creationId xmlns:a16="http://schemas.microsoft.com/office/drawing/2014/main" id="{8A4B780F-9BEE-4353-8C1E-9A03EA65656F}"/>
              </a:ext>
            </a:extLst>
          </p:cNvPr>
          <p:cNvCxnSpPr/>
          <p:nvPr userDrawn="1"/>
        </p:nvCxnSpPr>
        <p:spPr>
          <a:xfrm>
            <a:off x="1579455" y="6327588"/>
            <a:ext cx="0" cy="36000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61" name="Picture 2" descr="Home | Nuku Ora">
            <a:extLst>
              <a:ext uri="{FF2B5EF4-FFF2-40B4-BE49-F238E27FC236}">
                <a16:creationId xmlns:a16="http://schemas.microsoft.com/office/drawing/2014/main" id="{DE8F1CD7-2578-E65A-AA82-92A74D4BBA92}"/>
              </a:ext>
            </a:extLst>
          </p:cNvPr>
          <p:cNvPicPr>
            <a:picLocks noChangeAspect="1" noChangeArrowheads="1"/>
          </p:cNvPicPr>
          <p:nvPr userDrawn="1"/>
        </p:nvPicPr>
        <p:blipFill rotWithShape="1">
          <a:blip r:embed="rId14" cstate="screen">
            <a:extLst>
              <a:ext uri="{28A0092B-C50C-407E-A947-70E740481C1C}">
                <a14:useLocalDpi xmlns:a14="http://schemas.microsoft.com/office/drawing/2010/main"/>
              </a:ext>
            </a:extLst>
          </a:blip>
          <a:srcRect/>
          <a:stretch/>
        </p:blipFill>
        <p:spPr bwMode="auto">
          <a:xfrm>
            <a:off x="1691450" y="6345588"/>
            <a:ext cx="932059" cy="324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1BEF8794-FDF1-C37A-5047-AC01D2363E60}"/>
              </a:ext>
            </a:extLst>
          </p:cNvPr>
          <p:cNvPicPr>
            <a:picLocks noChangeAspect="1"/>
          </p:cNvPicPr>
          <p:nvPr userDrawn="1"/>
        </p:nvPicPr>
        <p:blipFill>
          <a:blip r:embed="rId15"/>
          <a:stretch>
            <a:fillRect/>
          </a:stretch>
        </p:blipFill>
        <p:spPr>
          <a:xfrm>
            <a:off x="2847500" y="6327588"/>
            <a:ext cx="812030" cy="360000"/>
          </a:xfrm>
          <a:prstGeom prst="rect">
            <a:avLst/>
          </a:prstGeom>
        </p:spPr>
      </p:pic>
      <p:cxnSp>
        <p:nvCxnSpPr>
          <p:cNvPr id="9" name="Straight Connector 8">
            <a:extLst>
              <a:ext uri="{FF2B5EF4-FFF2-40B4-BE49-F238E27FC236}">
                <a16:creationId xmlns:a16="http://schemas.microsoft.com/office/drawing/2014/main" id="{55787C56-9ABD-4439-039D-7EE899AC55DA}"/>
              </a:ext>
            </a:extLst>
          </p:cNvPr>
          <p:cNvCxnSpPr/>
          <p:nvPr userDrawn="1"/>
        </p:nvCxnSpPr>
        <p:spPr>
          <a:xfrm>
            <a:off x="2735504" y="6327588"/>
            <a:ext cx="0" cy="36000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6822DA1-B221-FF24-765A-393F550DD6D3}"/>
              </a:ext>
            </a:extLst>
          </p:cNvPr>
          <p:cNvCxnSpPr>
            <a:cxnSpLocks/>
          </p:cNvCxnSpPr>
          <p:nvPr userDrawn="1">
            <p:custDataLst>
              <p:tags r:id="rId13"/>
            </p:custDataLst>
          </p:nvPr>
        </p:nvCxnSpPr>
        <p:spPr>
          <a:xfrm>
            <a:off x="360000" y="1066658"/>
            <a:ext cx="11474161" cy="0"/>
          </a:xfrm>
          <a:prstGeom prst="line">
            <a:avLst/>
          </a:prstGeom>
          <a:ln w="38100">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01780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82" r:id="rId6"/>
    <p:sldLayoutId id="2147483680" r:id="rId7"/>
    <p:sldLayoutId id="2147483679" r:id="rId8"/>
    <p:sldLayoutId id="2147483681" r:id="rId9"/>
    <p:sldLayoutId id="2147483678"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2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guide id="39" orient="horz" pos="387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dirty="0"/>
              <a:t>Click to add title</a:t>
            </a:r>
            <a:endParaRPr lang="en-GB" dirty="0"/>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grpSp>
        <p:nvGrpSpPr>
          <p:cNvPr id="2" name="Group 1"/>
          <p:cNvGrpSpPr/>
          <p:nvPr userDrawn="1"/>
        </p:nvGrpSpPr>
        <p:grpSpPr>
          <a:xfrm>
            <a:off x="-1143000" y="-600255"/>
            <a:ext cx="13680281" cy="6913023"/>
            <a:chOff x="-1143000" y="-600255"/>
            <a:chExt cx="13680281" cy="6913023"/>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4382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dirty="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dirty="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dirty="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dirty="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dirty="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dirty="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dirty="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dirty="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dirty="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dirty="0">
                  <a:solidFill>
                    <a:schemeClr val="tx1"/>
                  </a:solidFill>
                </a:rPr>
                <a:t>Middle </a:t>
              </a:r>
              <a:br>
                <a:rPr lang="en-GB" sz="800" dirty="0">
                  <a:solidFill>
                    <a:schemeClr val="tx1"/>
                  </a:solidFill>
                </a:rPr>
              </a:br>
              <a:r>
                <a:rPr lang="en-GB" sz="800" dirty="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dirty="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dirty="0">
                  <a:solidFill>
                    <a:schemeClr val="tx1"/>
                  </a:solidFill>
                </a:rPr>
                <a:t>Title Top</a:t>
              </a:r>
            </a:p>
          </p:txBody>
        </p:sp>
        <p:sp>
          <p:nvSpPr>
            <p:cNvPr id="33" name="TextBox 32">
              <a:extLst>
                <a:ext uri="{FF2B5EF4-FFF2-40B4-BE49-F238E27FC236}">
                  <a16:creationId xmlns:a16="http://schemas.microsoft.com/office/drawing/2014/main" id="{A925CEB6-6DDA-49BF-824C-CFA9D8A07E3F}"/>
                </a:ext>
              </a:extLst>
            </p:cNvPr>
            <p:cNvSpPr txBox="1"/>
            <p:nvPr userDrawn="1"/>
          </p:nvSpPr>
          <p:spPr>
            <a:xfrm>
              <a:off x="-747711" y="6066546"/>
              <a:ext cx="438671" cy="123111"/>
            </a:xfrm>
            <a:prstGeom prst="rect">
              <a:avLst/>
            </a:prstGeom>
            <a:noFill/>
          </p:spPr>
          <p:txBody>
            <a:bodyPr wrap="square" lIns="0" tIns="0" rIns="0" bIns="0" rtlCol="0">
              <a:spAutoFit/>
            </a:bodyPr>
            <a:lstStyle/>
            <a:p>
              <a:pPr algn="r"/>
              <a:r>
                <a:rPr lang="en-GB" sz="800" dirty="0">
                  <a:solidFill>
                    <a:schemeClr val="tx1"/>
                  </a:solidFill>
                </a:rPr>
                <a:t>7.54 cm</a:t>
              </a:r>
            </a:p>
          </p:txBody>
        </p:sp>
        <p:sp>
          <p:nvSpPr>
            <p:cNvPr id="34" name="TextBox 33">
              <a:extLst>
                <a:ext uri="{FF2B5EF4-FFF2-40B4-BE49-F238E27FC236}">
                  <a16:creationId xmlns:a16="http://schemas.microsoft.com/office/drawing/2014/main" id="{E1658A23-15A2-4406-AF7E-89707B5575E7}"/>
                </a:ext>
              </a:extLst>
            </p:cNvPr>
            <p:cNvSpPr txBox="1"/>
            <p:nvPr userDrawn="1"/>
          </p:nvSpPr>
          <p:spPr>
            <a:xfrm>
              <a:off x="-1143000" y="6189657"/>
              <a:ext cx="833960" cy="123111"/>
            </a:xfrm>
            <a:prstGeom prst="rect">
              <a:avLst/>
            </a:prstGeom>
            <a:noFill/>
          </p:spPr>
          <p:txBody>
            <a:bodyPr wrap="square" lIns="0" tIns="0" rIns="0" bIns="0" rtlCol="0">
              <a:spAutoFit/>
            </a:bodyPr>
            <a:lstStyle/>
            <a:p>
              <a:pPr algn="r"/>
              <a:r>
                <a:rPr lang="en-GB" sz="800" dirty="0">
                  <a:solidFill>
                    <a:schemeClr val="tx1"/>
                  </a:solidFill>
                </a:rPr>
                <a:t>Image Bottom</a:t>
              </a:r>
            </a:p>
          </p:txBody>
        </p:sp>
      </p:grpSp>
      <p:sp>
        <p:nvSpPr>
          <p:cNvPr id="3" name="Footer Placeholder 2">
            <a:extLst>
              <a:ext uri="{FF2B5EF4-FFF2-40B4-BE49-F238E27FC236}">
                <a16:creationId xmlns:a16="http://schemas.microsoft.com/office/drawing/2014/main" id="{1115639F-9E76-41B0-BB57-8F8A1F600167}"/>
              </a:ext>
            </a:extLst>
          </p:cNvPr>
          <p:cNvSpPr>
            <a:spLocks noGrp="1"/>
          </p:cNvSpPr>
          <p:nvPr>
            <p:ph type="ftr" sz="quarter" idx="3"/>
          </p:nvPr>
        </p:nvSpPr>
        <p:spPr>
          <a:xfrm>
            <a:off x="5292968" y="6373605"/>
            <a:ext cx="4861893" cy="196850"/>
          </a:xfrm>
          <a:prstGeom prst="rect">
            <a:avLst/>
          </a:prstGeom>
        </p:spPr>
        <p:txBody>
          <a:bodyPr vert="horz" lIns="0" tIns="0" rIns="0" bIns="0" rtlCol="0" anchor="ctr"/>
          <a:lstStyle>
            <a:lvl1pPr algn="l">
              <a:defRPr sz="800">
                <a:solidFill>
                  <a:schemeClr val="tx1"/>
                </a:solidFill>
              </a:defRPr>
            </a:lvl1pPr>
          </a:lstStyle>
          <a:p>
            <a:endParaRPr lang="en-GB" dirty="0"/>
          </a:p>
        </p:txBody>
      </p:sp>
      <p:cxnSp>
        <p:nvCxnSpPr>
          <p:cNvPr id="6" name="Straight Connector 5">
            <a:extLst>
              <a:ext uri="{FF2B5EF4-FFF2-40B4-BE49-F238E27FC236}">
                <a16:creationId xmlns:a16="http://schemas.microsoft.com/office/drawing/2014/main" id="{6805F70E-6BF1-451B-AC5F-64819FD40883}"/>
              </a:ext>
            </a:extLst>
          </p:cNvPr>
          <p:cNvCxnSpPr>
            <a:cxnSpLocks/>
          </p:cNvCxnSpPr>
          <p:nvPr userDrawn="1">
            <p:custDataLst>
              <p:tags r:id="rId7"/>
            </p:custDataLst>
          </p:nvPr>
        </p:nvCxnSpPr>
        <p:spPr>
          <a:xfrm>
            <a:off x="360000" y="6120000"/>
            <a:ext cx="11474161"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6" name="Graphic 35">
            <a:extLst>
              <a:ext uri="{FF2B5EF4-FFF2-40B4-BE49-F238E27FC236}">
                <a16:creationId xmlns:a16="http://schemas.microsoft.com/office/drawing/2014/main" id="{90C17A4D-4990-4611-B702-025BF4A82305}"/>
              </a:ext>
            </a:extLst>
          </p:cNvPr>
          <p:cNvPicPr>
            <a:picLocks noChangeAspect="1"/>
          </p:cNvPicPr>
          <p:nvPr userDrawn="1">
            <p:custDataLst>
              <p:tags r:id="rId8"/>
            </p:custDataLst>
          </p:nvPr>
        </p:nvPicPr>
        <p:blipFill>
          <a:blip r:embed="rId9">
            <a:extLst>
              <a:ext uri="{96DAC541-7B7A-43D3-8B79-37D633B846F1}">
                <asvg:svgBlip xmlns:asvg="http://schemas.microsoft.com/office/drawing/2016/SVG/main" r:embed="rId10"/>
              </a:ext>
            </a:extLst>
          </a:blip>
          <a:stretch>
            <a:fillRect/>
          </a:stretch>
        </p:blipFill>
        <p:spPr>
          <a:xfrm>
            <a:off x="360000" y="6359988"/>
            <a:ext cx="1190861" cy="225298"/>
          </a:xfrm>
          <a:prstGeom prst="rect">
            <a:avLst/>
          </a:prstGeom>
        </p:spPr>
      </p:pic>
      <p:cxnSp>
        <p:nvCxnSpPr>
          <p:cNvPr id="40" name="Straight Connector 39">
            <a:extLst>
              <a:ext uri="{FF2B5EF4-FFF2-40B4-BE49-F238E27FC236}">
                <a16:creationId xmlns:a16="http://schemas.microsoft.com/office/drawing/2014/main" id="{FC16C1A6-8644-4B76-BC54-F43901B1D451}"/>
              </a:ext>
            </a:extLst>
          </p:cNvPr>
          <p:cNvCxnSpPr>
            <a:cxnSpLocks/>
          </p:cNvCxnSpPr>
          <p:nvPr userDrawn="1"/>
        </p:nvCxnSpPr>
        <p:spPr>
          <a:xfrm>
            <a:off x="1673487" y="6250185"/>
            <a:ext cx="0" cy="476475"/>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8" name="Picture 2" descr="Goodman Fielder - Wikipedia">
            <a:extLst>
              <a:ext uri="{FF2B5EF4-FFF2-40B4-BE49-F238E27FC236}">
                <a16:creationId xmlns:a16="http://schemas.microsoft.com/office/drawing/2014/main" id="{191B02AB-73EE-497E-B5F6-FB98D2EB92FE}"/>
              </a:ext>
            </a:extLst>
          </p:cNvPr>
          <p:cNvPicPr>
            <a:picLocks noChangeAspect="1" noChangeArrowheads="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1900534" y="6176365"/>
            <a:ext cx="1463327" cy="51948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descr="Logo&#10;&#10;Description automatically generated">
            <a:extLst>
              <a:ext uri="{FF2B5EF4-FFF2-40B4-BE49-F238E27FC236}">
                <a16:creationId xmlns:a16="http://schemas.microsoft.com/office/drawing/2014/main" id="{E2747C0D-58F6-46EC-A08B-A2F2F6A861B7}"/>
              </a:ext>
            </a:extLst>
          </p:cNvPr>
          <p:cNvPicPr>
            <a:picLocks noChangeAspect="1"/>
          </p:cNvPicPr>
          <p:nvPr userDrawn="1"/>
        </p:nvPicPr>
        <p:blipFill rotWithShape="1">
          <a:blip r:embed="rId12" cstate="screen">
            <a:extLst>
              <a:ext uri="{28A0092B-C50C-407E-A947-70E740481C1C}">
                <a14:useLocalDpi xmlns:a14="http://schemas.microsoft.com/office/drawing/2010/main"/>
              </a:ext>
            </a:extLst>
          </a:blip>
          <a:srcRect/>
          <a:stretch/>
        </p:blipFill>
        <p:spPr>
          <a:xfrm>
            <a:off x="3760435" y="6265339"/>
            <a:ext cx="651659" cy="446169"/>
          </a:xfrm>
          <a:prstGeom prst="rect">
            <a:avLst/>
          </a:prstGeom>
        </p:spPr>
      </p:pic>
      <p:cxnSp>
        <p:nvCxnSpPr>
          <p:cNvPr id="41" name="Straight Connector 40">
            <a:extLst>
              <a:ext uri="{FF2B5EF4-FFF2-40B4-BE49-F238E27FC236}">
                <a16:creationId xmlns:a16="http://schemas.microsoft.com/office/drawing/2014/main" id="{7666A11C-0C5B-46AD-AFD7-06520369ECB4}"/>
              </a:ext>
            </a:extLst>
          </p:cNvPr>
          <p:cNvCxnSpPr>
            <a:cxnSpLocks/>
          </p:cNvCxnSpPr>
          <p:nvPr userDrawn="1"/>
        </p:nvCxnSpPr>
        <p:spPr>
          <a:xfrm>
            <a:off x="3555041" y="6250185"/>
            <a:ext cx="0" cy="476475"/>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1167E6CF-872D-421F-9DA9-43FDB20903B1}"/>
              </a:ext>
            </a:extLst>
          </p:cNvPr>
          <p:cNvSpPr/>
          <p:nvPr userDrawn="1"/>
        </p:nvSpPr>
        <p:spPr bwMode="ltGray">
          <a:xfrm>
            <a:off x="0" y="0"/>
            <a:ext cx="12096750" cy="685799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a:p>
        </p:txBody>
      </p:sp>
      <p:sp>
        <p:nvSpPr>
          <p:cNvPr id="8" name="TextBox 7">
            <a:extLst>
              <a:ext uri="{FF2B5EF4-FFF2-40B4-BE49-F238E27FC236}">
                <a16:creationId xmlns:a16="http://schemas.microsoft.com/office/drawing/2014/main" id="{47429BD8-60C9-4DAA-A4FC-5EE1DBC40FFC}"/>
              </a:ext>
            </a:extLst>
          </p:cNvPr>
          <p:cNvSpPr txBox="1"/>
          <p:nvPr userDrawn="1">
            <p:extLst>
              <p:ext uri="{1162E1C5-73C7-4A58-AE30-91384D911F3F}">
                <p184:classification xmlns:p184="http://schemas.microsoft.com/office/powerpoint/2018/4/main" val="ftr"/>
              </p:ext>
            </p:extLst>
          </p:nvPr>
        </p:nvSpPr>
        <p:spPr>
          <a:xfrm>
            <a:off x="5734812" y="6705600"/>
            <a:ext cx="750888" cy="152400"/>
          </a:xfrm>
          <a:prstGeom prst="rect">
            <a:avLst/>
          </a:prstGeom>
        </p:spPr>
        <p:txBody>
          <a:bodyPr horzOverflow="overflow" lIns="0" tIns="0" rIns="0" bIns="0">
            <a:spAutoFit/>
          </a:bodyPr>
          <a:lstStyle/>
          <a:p>
            <a:pPr algn="l"/>
            <a:r>
              <a:rPr lang="en-NZ" sz="1000" dirty="0">
                <a:solidFill>
                  <a:srgbClr val="000000"/>
                </a:solidFill>
                <a:latin typeface="Calibri" panose="020F0502020204030204" pitchFamily="34" charset="0"/>
                <a:cs typeface="Calibri" panose="020F0502020204030204" pitchFamily="34" charset="0"/>
              </a:rPr>
              <a:t>Public - Green</a:t>
            </a:r>
          </a:p>
        </p:txBody>
      </p:sp>
    </p:spTree>
    <p:extLst>
      <p:ext uri="{BB962C8B-B14F-4D97-AF65-F5344CB8AC3E}">
        <p14:creationId xmlns:p14="http://schemas.microsoft.com/office/powerpoint/2010/main" val="418344220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85" r:id="rId4"/>
    <p:sldLayoutId id="2147483686"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guide id="39" orient="horz" pos="387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10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chart" Target="../charts/chart63.xml"/><Relationship Id="rId1" Type="http://schemas.openxmlformats.org/officeDocument/2006/relationships/slideLayout" Target="../slideLayouts/slideLayout9.xml"/></Relationships>
</file>

<file path=ppt/slides/_rels/slide101.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chart" Target="../charts/chart64.xml"/><Relationship Id="rId1" Type="http://schemas.openxmlformats.org/officeDocument/2006/relationships/slideLayout" Target="../slideLayouts/slideLayout14.xml"/><Relationship Id="rId4" Type="http://schemas.openxmlformats.org/officeDocument/2006/relationships/image" Target="../media/image75.png"/></Relationships>
</file>

<file path=ppt/slides/_rels/slide10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chart" Target="../charts/chart66.xml"/><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chart" Target="../charts/chart67.xml"/><Relationship Id="rId1" Type="http://schemas.openxmlformats.org/officeDocument/2006/relationships/slideLayout" Target="../slideLayouts/slideLayout9.xml"/></Relationships>
</file>

<file path=ppt/slides/_rels/slide10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14.xml"/><Relationship Id="rId4" Type="http://schemas.openxmlformats.org/officeDocument/2006/relationships/image" Target="../media/image76.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7.jpeg"/><Relationship Id="rId1" Type="http://schemas.openxmlformats.org/officeDocument/2006/relationships/slideLayout" Target="../slideLayouts/slideLayout21.xml"/></Relationships>
</file>

<file path=ppt/slides/_rels/slide107.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svg"/><Relationship Id="rId7" Type="http://schemas.openxmlformats.org/officeDocument/2006/relationships/image" Target="../media/image83.svg"/><Relationship Id="rId2" Type="http://schemas.openxmlformats.org/officeDocument/2006/relationships/image" Target="../media/image78.png"/><Relationship Id="rId1" Type="http://schemas.openxmlformats.org/officeDocument/2006/relationships/slideLayout" Target="../slideLayouts/slideLayout22.xml"/><Relationship Id="rId6" Type="http://schemas.openxmlformats.org/officeDocument/2006/relationships/image" Target="../media/image82.png"/><Relationship Id="rId5" Type="http://schemas.openxmlformats.org/officeDocument/2006/relationships/image" Target="../media/image81.svg"/><Relationship Id="rId4" Type="http://schemas.openxmlformats.org/officeDocument/2006/relationships/image" Target="../media/image80.png"/><Relationship Id="rId9" Type="http://schemas.openxmlformats.org/officeDocument/2006/relationships/image" Target="../media/image85.sv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kantar.com/" TargetMode="External"/><Relationship Id="rId1" Type="http://schemas.openxmlformats.org/officeDocument/2006/relationships/slideLayout" Target="../slideLayouts/slideLayout20.xml"/><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26.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30.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2.xml"/><Relationship Id="rId1" Type="http://schemas.openxmlformats.org/officeDocument/2006/relationships/tags" Target="../tags/tag30.xml"/><Relationship Id="rId5" Type="http://schemas.openxmlformats.org/officeDocument/2006/relationships/chart" Target="../charts/chart1.xml"/><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38.jpeg"/><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image" Target="../media/image51.png"/><Relationship Id="rId11" Type="http://schemas.microsoft.com/office/2007/relationships/hdphoto" Target="../media/hdphoto3.wdp"/><Relationship Id="rId5" Type="http://schemas.openxmlformats.org/officeDocument/2006/relationships/image" Target="../media/image50.png"/><Relationship Id="rId10" Type="http://schemas.openxmlformats.org/officeDocument/2006/relationships/image" Target="../media/image53.png"/><Relationship Id="rId4" Type="http://schemas.openxmlformats.org/officeDocument/2006/relationships/image" Target="../media/image23.png"/><Relationship Id="rId9" Type="http://schemas.microsoft.com/office/2007/relationships/hdphoto" Target="../media/hdphoto2.wdp"/></Relationships>
</file>

<file path=ppt/slides/_rels/slide42.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chart" Target="../charts/chart4.xml"/><Relationship Id="rId18" Type="http://schemas.microsoft.com/office/2007/relationships/hdphoto" Target="../media/hdphoto5.wdp"/><Relationship Id="rId3" Type="http://schemas.microsoft.com/office/2007/relationships/hdphoto" Target="../media/hdphoto1.wdp"/><Relationship Id="rId21" Type="http://schemas.microsoft.com/office/2007/relationships/hdphoto" Target="../media/hdphoto6.wdp"/><Relationship Id="rId7" Type="http://schemas.microsoft.com/office/2007/relationships/hdphoto" Target="../media/hdphoto3.wdp"/><Relationship Id="rId12" Type="http://schemas.openxmlformats.org/officeDocument/2006/relationships/chart" Target="../charts/chart3.xml"/><Relationship Id="rId17" Type="http://schemas.openxmlformats.org/officeDocument/2006/relationships/image" Target="../media/image55.png"/><Relationship Id="rId2" Type="http://schemas.openxmlformats.org/officeDocument/2006/relationships/image" Target="../media/image51.png"/><Relationship Id="rId16" Type="http://schemas.openxmlformats.org/officeDocument/2006/relationships/chart" Target="../charts/chart7.xml"/><Relationship Id="rId20"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53.png"/><Relationship Id="rId11" Type="http://schemas.microsoft.com/office/2007/relationships/hdphoto" Target="../media/hdphoto4.wdp"/><Relationship Id="rId5" Type="http://schemas.microsoft.com/office/2007/relationships/hdphoto" Target="../media/hdphoto2.wdp"/><Relationship Id="rId15" Type="http://schemas.openxmlformats.org/officeDocument/2006/relationships/chart" Target="../charts/chart6.xml"/><Relationship Id="rId10" Type="http://schemas.openxmlformats.org/officeDocument/2006/relationships/image" Target="../media/image54.png"/><Relationship Id="rId19" Type="http://schemas.openxmlformats.org/officeDocument/2006/relationships/chart" Target="../charts/chart8.xml"/><Relationship Id="rId4" Type="http://schemas.openxmlformats.org/officeDocument/2006/relationships/image" Target="../media/image52.png"/><Relationship Id="rId9" Type="http://schemas.openxmlformats.org/officeDocument/2006/relationships/chart" Target="../charts/chart2.xml"/><Relationship Id="rId14" Type="http://schemas.openxmlformats.org/officeDocument/2006/relationships/chart" Target="../charts/chart5.xml"/></Relationships>
</file>

<file path=ppt/slides/_rels/slide43.xml.rels><?xml version="1.0" encoding="UTF-8" standalone="yes"?>
<Relationships xmlns="http://schemas.openxmlformats.org/package/2006/relationships"><Relationship Id="rId8" Type="http://schemas.openxmlformats.org/officeDocument/2006/relationships/image" Target="../media/image60.svg"/><Relationship Id="rId13" Type="http://schemas.openxmlformats.org/officeDocument/2006/relationships/image" Target="../media/image65.png"/><Relationship Id="rId18" Type="http://schemas.openxmlformats.org/officeDocument/2006/relationships/image" Target="../media/image70.svg"/><Relationship Id="rId3" Type="http://schemas.openxmlformats.org/officeDocument/2006/relationships/image" Target="../media/image40.jpeg"/><Relationship Id="rId7" Type="http://schemas.openxmlformats.org/officeDocument/2006/relationships/image" Target="../media/image59.png"/><Relationship Id="rId12" Type="http://schemas.openxmlformats.org/officeDocument/2006/relationships/image" Target="../media/image64.svg"/><Relationship Id="rId17" Type="http://schemas.openxmlformats.org/officeDocument/2006/relationships/image" Target="../media/image69.png"/><Relationship Id="rId2" Type="http://schemas.openxmlformats.org/officeDocument/2006/relationships/slideLayout" Target="../slideLayouts/slideLayout2.xml"/><Relationship Id="rId16" Type="http://schemas.openxmlformats.org/officeDocument/2006/relationships/image" Target="../media/image68.svg"/><Relationship Id="rId1" Type="http://schemas.openxmlformats.org/officeDocument/2006/relationships/tags" Target="../tags/tag32.xml"/><Relationship Id="rId6" Type="http://schemas.openxmlformats.org/officeDocument/2006/relationships/image" Target="../media/image58.svg"/><Relationship Id="rId11" Type="http://schemas.openxmlformats.org/officeDocument/2006/relationships/image" Target="../media/image63.png"/><Relationship Id="rId5" Type="http://schemas.openxmlformats.org/officeDocument/2006/relationships/image" Target="../media/image57.png"/><Relationship Id="rId15" Type="http://schemas.openxmlformats.org/officeDocument/2006/relationships/image" Target="../media/image67.png"/><Relationship Id="rId10" Type="http://schemas.openxmlformats.org/officeDocument/2006/relationships/image" Target="../media/image62.svg"/><Relationship Id="rId4" Type="http://schemas.openxmlformats.org/officeDocument/2006/relationships/image" Target="../media/image23.png"/><Relationship Id="rId9" Type="http://schemas.openxmlformats.org/officeDocument/2006/relationships/image" Target="../media/image61.png"/><Relationship Id="rId14" Type="http://schemas.openxmlformats.org/officeDocument/2006/relationships/image" Target="../media/image66.svg"/></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chart" Target="../charts/chart36.xml"/><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chart" Target="../charts/chart42.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chart" Target="../charts/chart43.xml"/><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chart" Target="../charts/chart44.xml"/><Relationship Id="rId1" Type="http://schemas.openxmlformats.org/officeDocument/2006/relationships/slideLayout" Target="../slideLayouts/slideLayout14.xml"/><Relationship Id="rId4" Type="http://schemas.openxmlformats.org/officeDocument/2006/relationships/image" Target="../media/image50.png"/></Relationships>
</file>

<file path=ppt/slides/_rels/slide8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chart" Target="../charts/chart46.xml"/><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chart" Target="../charts/chart47.xml"/><Relationship Id="rId1" Type="http://schemas.openxmlformats.org/officeDocument/2006/relationships/slideLayout" Target="../slideLayouts/slideLayout9.xml"/></Relationships>
</file>

<file path=ppt/slides/_rels/slide89.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14.xml"/><Relationship Id="rId4" Type="http://schemas.openxmlformats.org/officeDocument/2006/relationships/image" Target="../media/image7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chart" Target="../charts/chart50.xml"/><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chart" Target="../charts/chart51.xml"/><Relationship Id="rId1" Type="http://schemas.openxmlformats.org/officeDocument/2006/relationships/slideLayout" Target="../slideLayouts/slideLayout9.xml"/></Relationships>
</file>

<file path=ppt/slides/_rels/slide92.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chart" Target="../charts/chart52.xml"/><Relationship Id="rId1" Type="http://schemas.openxmlformats.org/officeDocument/2006/relationships/slideLayout" Target="../slideLayouts/slideLayout14.xml"/><Relationship Id="rId4" Type="http://schemas.openxmlformats.org/officeDocument/2006/relationships/image" Target="../media/image72.png"/></Relationships>
</file>

<file path=ppt/slides/_rels/slide9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chart" Target="../charts/chart54.xml"/><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chart" Target="../charts/chart55.xml"/><Relationship Id="rId1" Type="http://schemas.openxmlformats.org/officeDocument/2006/relationships/slideLayout" Target="../slideLayouts/slideLayout9.xml"/></Relationships>
</file>

<file path=ppt/slides/_rels/slide95.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chart" Target="../charts/chart56.xml"/><Relationship Id="rId1" Type="http://schemas.openxmlformats.org/officeDocument/2006/relationships/slideLayout" Target="../slideLayouts/slideLayout14.xml"/><Relationship Id="rId4" Type="http://schemas.openxmlformats.org/officeDocument/2006/relationships/image" Target="../media/image73.png"/></Relationships>
</file>

<file path=ppt/slides/_rels/slide9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chart" Target="../charts/chart58.xml"/><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chart" Target="../charts/chart59.xml"/><Relationship Id="rId1" Type="http://schemas.openxmlformats.org/officeDocument/2006/relationships/slideLayout" Target="../slideLayouts/slideLayout9.xml"/></Relationships>
</file>

<file path=ppt/slides/_rels/slide98.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chart" Target="../charts/chart60.xml"/><Relationship Id="rId1" Type="http://schemas.openxmlformats.org/officeDocument/2006/relationships/slideLayout" Target="../slideLayouts/slideLayout14.xml"/><Relationship Id="rId4" Type="http://schemas.openxmlformats.org/officeDocument/2006/relationships/image" Target="../media/image74.png"/></Relationships>
</file>

<file path=ppt/slides/_rels/slide9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chart" Target="../charts/chart62.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football ball on the field&#10;&#10;Description automatically generated with medium confidence">
            <a:extLst>
              <a:ext uri="{FF2B5EF4-FFF2-40B4-BE49-F238E27FC236}">
                <a16:creationId xmlns:a16="http://schemas.microsoft.com/office/drawing/2014/main" id="{57E1401C-1D6C-7873-935C-E4922AD17C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 y="0"/>
            <a:ext cx="12192068" cy="6858000"/>
          </a:xfrm>
          <a:prstGeom prst="rect">
            <a:avLst/>
          </a:prstGeom>
        </p:spPr>
      </p:pic>
      <p:sp>
        <p:nvSpPr>
          <p:cNvPr id="8" name="Rectangle 7">
            <a:extLst>
              <a:ext uri="{FF2B5EF4-FFF2-40B4-BE49-F238E27FC236}">
                <a16:creationId xmlns:a16="http://schemas.microsoft.com/office/drawing/2014/main" id="{8677554F-01E2-4467-9A17-44037E18CFA8}"/>
              </a:ext>
            </a:extLst>
          </p:cNvPr>
          <p:cNvSpPr/>
          <p:nvPr/>
        </p:nvSpPr>
        <p:spPr bwMode="ltGray">
          <a:xfrm>
            <a:off x="-67" y="-20402"/>
            <a:ext cx="7056650" cy="6878401"/>
          </a:xfrm>
          <a:prstGeom prst="rect">
            <a:avLst/>
          </a:prstGeom>
          <a:gradFill flip="none" rotWithShape="1">
            <a:gsLst>
              <a:gs pos="0">
                <a:srgbClr val="000000"/>
              </a:gs>
              <a:gs pos="100000">
                <a:srgbClr val="000000">
                  <a:alpha val="0"/>
                </a:srgb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endParaRPr>
          </a:p>
        </p:txBody>
      </p:sp>
      <p:grpSp>
        <p:nvGrpSpPr>
          <p:cNvPr id="59" name="Group 58">
            <a:extLst>
              <a:ext uri="{FF2B5EF4-FFF2-40B4-BE49-F238E27FC236}">
                <a16:creationId xmlns:a16="http://schemas.microsoft.com/office/drawing/2014/main" id="{042F6507-5914-480B-80C8-6634E9B0A5ED}"/>
              </a:ext>
            </a:extLst>
          </p:cNvPr>
          <p:cNvGrpSpPr/>
          <p:nvPr/>
        </p:nvGrpSpPr>
        <p:grpSpPr>
          <a:xfrm>
            <a:off x="476250" y="549832"/>
            <a:ext cx="3734879" cy="365339"/>
            <a:chOff x="459821" y="549832"/>
            <a:chExt cx="3798933" cy="371605"/>
          </a:xfrm>
        </p:grpSpPr>
        <p:sp>
          <p:nvSpPr>
            <p:cNvPr id="11" name="Freeform: Shape 10">
              <a:extLst>
                <a:ext uri="{FF2B5EF4-FFF2-40B4-BE49-F238E27FC236}">
                  <a16:creationId xmlns:a16="http://schemas.microsoft.com/office/drawing/2014/main" id="{1A58C7DF-3EDF-4D33-9040-EC40F7A7B86B}"/>
                </a:ext>
              </a:extLst>
            </p:cNvPr>
            <p:cNvSpPr/>
            <p:nvPr/>
          </p:nvSpPr>
          <p:spPr>
            <a:xfrm>
              <a:off x="2534989" y="555150"/>
              <a:ext cx="247690" cy="361103"/>
            </a:xfrm>
            <a:custGeom>
              <a:avLst/>
              <a:gdLst>
                <a:gd name="connsiteX0" fmla="*/ 51556 w 247690"/>
                <a:gd name="connsiteY0" fmla="*/ 361541 h 361103"/>
                <a:gd name="connsiteX1" fmla="*/ -57 w 247690"/>
                <a:gd name="connsiteY1" fmla="*/ 361541 h 361103"/>
                <a:gd name="connsiteX2" fmla="*/ -57 w 247690"/>
                <a:gd name="connsiteY2" fmla="*/ 438 h 361103"/>
                <a:gd name="connsiteX3" fmla="*/ 132573 w 247690"/>
                <a:gd name="connsiteY3" fmla="*/ 438 h 361103"/>
                <a:gd name="connsiteX4" fmla="*/ 216703 w 247690"/>
                <a:gd name="connsiteY4" fmla="*/ 30392 h 361103"/>
                <a:gd name="connsiteX5" fmla="*/ 247634 w 247690"/>
                <a:gd name="connsiteY5" fmla="*/ 104699 h 361103"/>
                <a:gd name="connsiteX6" fmla="*/ 216703 w 247690"/>
                <a:gd name="connsiteY6" fmla="*/ 179555 h 361103"/>
                <a:gd name="connsiteX7" fmla="*/ 132573 w 247690"/>
                <a:gd name="connsiteY7" fmla="*/ 209449 h 361103"/>
                <a:gd name="connsiteX8" fmla="*/ 51556 w 247690"/>
                <a:gd name="connsiteY8" fmla="*/ 209449 h 361103"/>
                <a:gd name="connsiteX9" fmla="*/ 51556 w 247690"/>
                <a:gd name="connsiteY9" fmla="*/ 160216 h 361103"/>
                <a:gd name="connsiteX10" fmla="*/ 129950 w 247690"/>
                <a:gd name="connsiteY10" fmla="*/ 160216 h 361103"/>
                <a:gd name="connsiteX11" fmla="*/ 180586 w 247690"/>
                <a:gd name="connsiteY11" fmla="*/ 143683 h 361103"/>
                <a:gd name="connsiteX12" fmla="*/ 196021 w 247690"/>
                <a:gd name="connsiteY12" fmla="*/ 104455 h 361103"/>
                <a:gd name="connsiteX13" fmla="*/ 180586 w 247690"/>
                <a:gd name="connsiteY13" fmla="*/ 65776 h 361103"/>
                <a:gd name="connsiteX14" fmla="*/ 129950 w 247690"/>
                <a:gd name="connsiteY14" fmla="*/ 49243 h 361103"/>
                <a:gd name="connsiteX15" fmla="*/ 51556 w 247690"/>
                <a:gd name="connsiteY15" fmla="*/ 49243 h 36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7690" h="361103">
                  <a:moveTo>
                    <a:pt x="51556" y="361541"/>
                  </a:moveTo>
                  <a:lnTo>
                    <a:pt x="-57" y="361541"/>
                  </a:lnTo>
                  <a:lnTo>
                    <a:pt x="-57" y="438"/>
                  </a:lnTo>
                  <a:lnTo>
                    <a:pt x="132573" y="438"/>
                  </a:lnTo>
                  <a:cubicBezTo>
                    <a:pt x="172289" y="438"/>
                    <a:pt x="198095" y="11785"/>
                    <a:pt x="216703" y="30392"/>
                  </a:cubicBezTo>
                  <a:cubicBezTo>
                    <a:pt x="236567" y="50006"/>
                    <a:pt x="247713" y="76782"/>
                    <a:pt x="247634" y="104699"/>
                  </a:cubicBezTo>
                  <a:cubicBezTo>
                    <a:pt x="247719" y="132775"/>
                    <a:pt x="236579" y="159728"/>
                    <a:pt x="216703" y="179555"/>
                  </a:cubicBezTo>
                  <a:cubicBezTo>
                    <a:pt x="198095" y="197858"/>
                    <a:pt x="172289" y="209449"/>
                    <a:pt x="132573" y="209449"/>
                  </a:cubicBezTo>
                  <a:lnTo>
                    <a:pt x="51556" y="209449"/>
                  </a:lnTo>
                  <a:close/>
                  <a:moveTo>
                    <a:pt x="51556" y="160216"/>
                  </a:moveTo>
                  <a:lnTo>
                    <a:pt x="129950" y="160216"/>
                  </a:lnTo>
                  <a:cubicBezTo>
                    <a:pt x="156793" y="160216"/>
                    <a:pt x="170764" y="154115"/>
                    <a:pt x="180586" y="143683"/>
                  </a:cubicBezTo>
                  <a:cubicBezTo>
                    <a:pt x="190744" y="133184"/>
                    <a:pt x="196302" y="119067"/>
                    <a:pt x="196021" y="104455"/>
                  </a:cubicBezTo>
                  <a:cubicBezTo>
                    <a:pt x="196290" y="90009"/>
                    <a:pt x="190726" y="76068"/>
                    <a:pt x="180586" y="65776"/>
                  </a:cubicBezTo>
                  <a:cubicBezTo>
                    <a:pt x="170764" y="55405"/>
                    <a:pt x="156793" y="49243"/>
                    <a:pt x="129950" y="49243"/>
                  </a:cubicBezTo>
                  <a:lnTo>
                    <a:pt x="51556" y="49243"/>
                  </a:ln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12" name="Freeform: Shape 11">
              <a:extLst>
                <a:ext uri="{FF2B5EF4-FFF2-40B4-BE49-F238E27FC236}">
                  <a16:creationId xmlns:a16="http://schemas.microsoft.com/office/drawing/2014/main" id="{F9BEFCFB-D6C6-470B-9FD0-43BCD4272A7D}"/>
                </a:ext>
              </a:extLst>
            </p:cNvPr>
            <p:cNvSpPr/>
            <p:nvPr/>
          </p:nvSpPr>
          <p:spPr>
            <a:xfrm>
              <a:off x="2839477" y="555150"/>
              <a:ext cx="299363" cy="366054"/>
            </a:xfrm>
            <a:custGeom>
              <a:avLst/>
              <a:gdLst>
                <a:gd name="connsiteX0" fmla="*/ 37646 w 299363"/>
                <a:gd name="connsiteY0" fmla="*/ 319201 h 366054"/>
                <a:gd name="connsiteX1" fmla="*/ -57 w 299363"/>
                <a:gd name="connsiteY1" fmla="*/ 211889 h 366054"/>
                <a:gd name="connsiteX2" fmla="*/ -57 w 299363"/>
                <a:gd name="connsiteY2" fmla="*/ 438 h 366054"/>
                <a:gd name="connsiteX3" fmla="*/ 51556 w 299363"/>
                <a:gd name="connsiteY3" fmla="*/ 438 h 366054"/>
                <a:gd name="connsiteX4" fmla="*/ 51556 w 299363"/>
                <a:gd name="connsiteY4" fmla="*/ 214635 h 366054"/>
                <a:gd name="connsiteX5" fmla="*/ 74250 w 299363"/>
                <a:gd name="connsiteY5" fmla="*/ 285830 h 366054"/>
                <a:gd name="connsiteX6" fmla="*/ 149655 w 299363"/>
                <a:gd name="connsiteY6" fmla="*/ 317676 h 366054"/>
                <a:gd name="connsiteX7" fmla="*/ 225000 w 299363"/>
                <a:gd name="connsiteY7" fmla="*/ 285647 h 366054"/>
                <a:gd name="connsiteX8" fmla="*/ 247694 w 299363"/>
                <a:gd name="connsiteY8" fmla="*/ 214452 h 366054"/>
                <a:gd name="connsiteX9" fmla="*/ 247694 w 299363"/>
                <a:gd name="connsiteY9" fmla="*/ 438 h 366054"/>
                <a:gd name="connsiteX10" fmla="*/ 299307 w 299363"/>
                <a:gd name="connsiteY10" fmla="*/ 438 h 366054"/>
                <a:gd name="connsiteX11" fmla="*/ 299307 w 299363"/>
                <a:gd name="connsiteY11" fmla="*/ 212072 h 366054"/>
                <a:gd name="connsiteX12" fmla="*/ 261604 w 299363"/>
                <a:gd name="connsiteY12" fmla="*/ 319384 h 366054"/>
                <a:gd name="connsiteX13" fmla="*/ 149655 w 299363"/>
                <a:gd name="connsiteY13" fmla="*/ 366482 h 366054"/>
                <a:gd name="connsiteX14" fmla="*/ 37646 w 299363"/>
                <a:gd name="connsiteY14" fmla="*/ 319201 h 36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363" h="366054">
                  <a:moveTo>
                    <a:pt x="37646" y="319201"/>
                  </a:moveTo>
                  <a:cubicBezTo>
                    <a:pt x="14402" y="293944"/>
                    <a:pt x="-57" y="260390"/>
                    <a:pt x="-57" y="211889"/>
                  </a:cubicBezTo>
                  <a:lnTo>
                    <a:pt x="-57" y="438"/>
                  </a:lnTo>
                  <a:lnTo>
                    <a:pt x="51556" y="438"/>
                  </a:lnTo>
                  <a:lnTo>
                    <a:pt x="51556" y="214635"/>
                  </a:lnTo>
                  <a:cubicBezTo>
                    <a:pt x="51556" y="248677"/>
                    <a:pt x="59852" y="269846"/>
                    <a:pt x="74250" y="285830"/>
                  </a:cubicBezTo>
                  <a:cubicBezTo>
                    <a:pt x="93687" y="306719"/>
                    <a:pt x="121128" y="318305"/>
                    <a:pt x="149655" y="317676"/>
                  </a:cubicBezTo>
                  <a:cubicBezTo>
                    <a:pt x="178195" y="318256"/>
                    <a:pt x="205618" y="306597"/>
                    <a:pt x="225000" y="285647"/>
                  </a:cubicBezTo>
                  <a:cubicBezTo>
                    <a:pt x="239458" y="269663"/>
                    <a:pt x="247694" y="248494"/>
                    <a:pt x="247694" y="214452"/>
                  </a:cubicBezTo>
                  <a:lnTo>
                    <a:pt x="247694" y="438"/>
                  </a:lnTo>
                  <a:lnTo>
                    <a:pt x="299307" y="438"/>
                  </a:lnTo>
                  <a:lnTo>
                    <a:pt x="299307" y="212072"/>
                  </a:lnTo>
                  <a:cubicBezTo>
                    <a:pt x="299307" y="260573"/>
                    <a:pt x="284848" y="294127"/>
                    <a:pt x="261604" y="319384"/>
                  </a:cubicBezTo>
                  <a:cubicBezTo>
                    <a:pt x="232418" y="349906"/>
                    <a:pt x="191885" y="366958"/>
                    <a:pt x="149655" y="366482"/>
                  </a:cubicBezTo>
                  <a:cubicBezTo>
                    <a:pt x="107377" y="366928"/>
                    <a:pt x="66814" y="349803"/>
                    <a:pt x="37646" y="319201"/>
                  </a:cubicBez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13" name="Freeform: Shape 12">
              <a:extLst>
                <a:ext uri="{FF2B5EF4-FFF2-40B4-BE49-F238E27FC236}">
                  <a16:creationId xmlns:a16="http://schemas.microsoft.com/office/drawing/2014/main" id="{A33DC3A9-232B-4C3D-BAFB-ABF7ED4ECF35}"/>
                </a:ext>
              </a:extLst>
            </p:cNvPr>
            <p:cNvSpPr/>
            <p:nvPr/>
          </p:nvSpPr>
          <p:spPr>
            <a:xfrm>
              <a:off x="3226569" y="555150"/>
              <a:ext cx="252938" cy="360920"/>
            </a:xfrm>
            <a:custGeom>
              <a:avLst/>
              <a:gdLst>
                <a:gd name="connsiteX0" fmla="*/ 198645 w 252938"/>
                <a:gd name="connsiteY0" fmla="*/ 166988 h 360920"/>
                <a:gd name="connsiteX1" fmla="*/ 252880 w 252938"/>
                <a:gd name="connsiteY1" fmla="*/ 255754 h 360920"/>
                <a:gd name="connsiteX2" fmla="*/ 222926 w 252938"/>
                <a:gd name="connsiteY2" fmla="*/ 329878 h 360920"/>
                <a:gd name="connsiteX3" fmla="*/ 136722 w 252938"/>
                <a:gd name="connsiteY3" fmla="*/ 361358 h 360920"/>
                <a:gd name="connsiteX4" fmla="*/ -57 w 252938"/>
                <a:gd name="connsiteY4" fmla="*/ 361358 h 360920"/>
                <a:gd name="connsiteX5" fmla="*/ -57 w 252938"/>
                <a:gd name="connsiteY5" fmla="*/ 438 h 360920"/>
                <a:gd name="connsiteX6" fmla="*/ 119701 w 252938"/>
                <a:gd name="connsiteY6" fmla="*/ 438 h 360920"/>
                <a:gd name="connsiteX7" fmla="*/ 200231 w 252938"/>
                <a:gd name="connsiteY7" fmla="*/ 27830 h 360920"/>
                <a:gd name="connsiteX8" fmla="*/ 229636 w 252938"/>
                <a:gd name="connsiteY8" fmla="*/ 100063 h 360920"/>
                <a:gd name="connsiteX9" fmla="*/ 198645 w 252938"/>
                <a:gd name="connsiteY9" fmla="*/ 166988 h 360920"/>
                <a:gd name="connsiteX10" fmla="*/ 51556 w 252938"/>
                <a:gd name="connsiteY10" fmla="*/ 149967 h 360920"/>
                <a:gd name="connsiteX11" fmla="*/ 117139 w 252938"/>
                <a:gd name="connsiteY11" fmla="*/ 149967 h 360920"/>
                <a:gd name="connsiteX12" fmla="*/ 164603 w 252938"/>
                <a:gd name="connsiteY12" fmla="*/ 134471 h 360920"/>
                <a:gd name="connsiteX13" fmla="*/ 178024 w 252938"/>
                <a:gd name="connsiteY13" fmla="*/ 99331 h 360920"/>
                <a:gd name="connsiteX14" fmla="*/ 164603 w 252938"/>
                <a:gd name="connsiteY14" fmla="*/ 64800 h 360920"/>
                <a:gd name="connsiteX15" fmla="*/ 117139 w 252938"/>
                <a:gd name="connsiteY15" fmla="*/ 49305 h 360920"/>
                <a:gd name="connsiteX16" fmla="*/ 51556 w 252938"/>
                <a:gd name="connsiteY16" fmla="*/ 49305 h 360920"/>
                <a:gd name="connsiteX17" fmla="*/ 51556 w 252938"/>
                <a:gd name="connsiteY17" fmla="*/ 312491 h 360920"/>
                <a:gd name="connsiteX18" fmla="*/ 134160 w 252938"/>
                <a:gd name="connsiteY18" fmla="*/ 312491 h 360920"/>
                <a:gd name="connsiteX19" fmla="*/ 187297 w 252938"/>
                <a:gd name="connsiteY19" fmla="*/ 294188 h 360920"/>
                <a:gd name="connsiteX20" fmla="*/ 201268 w 252938"/>
                <a:gd name="connsiteY20" fmla="*/ 255998 h 360920"/>
                <a:gd name="connsiteX21" fmla="*/ 187297 w 252938"/>
                <a:gd name="connsiteY21" fmla="*/ 217807 h 360920"/>
                <a:gd name="connsiteX22" fmla="*/ 134160 w 252938"/>
                <a:gd name="connsiteY22" fmla="*/ 199505 h 360920"/>
                <a:gd name="connsiteX23" fmla="*/ 51556 w 252938"/>
                <a:gd name="connsiteY23" fmla="*/ 199505 h 36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938" h="360920">
                  <a:moveTo>
                    <a:pt x="198645" y="166988"/>
                  </a:moveTo>
                  <a:cubicBezTo>
                    <a:pt x="231942" y="184064"/>
                    <a:pt x="252880" y="218332"/>
                    <a:pt x="252880" y="255754"/>
                  </a:cubicBezTo>
                  <a:cubicBezTo>
                    <a:pt x="253033" y="283439"/>
                    <a:pt x="242271" y="310075"/>
                    <a:pt x="222926" y="329878"/>
                  </a:cubicBezTo>
                  <a:cubicBezTo>
                    <a:pt x="203830" y="349461"/>
                    <a:pt x="176987" y="361358"/>
                    <a:pt x="136722" y="361358"/>
                  </a:cubicBezTo>
                  <a:lnTo>
                    <a:pt x="-57" y="361358"/>
                  </a:lnTo>
                  <a:lnTo>
                    <a:pt x="-57" y="438"/>
                  </a:lnTo>
                  <a:lnTo>
                    <a:pt x="119701" y="438"/>
                  </a:lnTo>
                  <a:cubicBezTo>
                    <a:pt x="157891" y="438"/>
                    <a:pt x="182660" y="10748"/>
                    <a:pt x="200231" y="27830"/>
                  </a:cubicBezTo>
                  <a:cubicBezTo>
                    <a:pt x="219643" y="46773"/>
                    <a:pt x="230295" y="72945"/>
                    <a:pt x="229636" y="100063"/>
                  </a:cubicBezTo>
                  <a:cubicBezTo>
                    <a:pt x="229325" y="125771"/>
                    <a:pt x="218051" y="150119"/>
                    <a:pt x="198645" y="166988"/>
                  </a:cubicBezTo>
                  <a:close/>
                  <a:moveTo>
                    <a:pt x="51556" y="149967"/>
                  </a:moveTo>
                  <a:lnTo>
                    <a:pt x="117139" y="149967"/>
                  </a:lnTo>
                  <a:cubicBezTo>
                    <a:pt x="142396" y="149967"/>
                    <a:pt x="155329" y="144232"/>
                    <a:pt x="164603" y="134471"/>
                  </a:cubicBezTo>
                  <a:cubicBezTo>
                    <a:pt x="173595" y="125021"/>
                    <a:pt x="178427" y="112368"/>
                    <a:pt x="178024" y="99331"/>
                  </a:cubicBezTo>
                  <a:cubicBezTo>
                    <a:pt x="178433" y="86476"/>
                    <a:pt x="173589" y="74006"/>
                    <a:pt x="164603" y="64800"/>
                  </a:cubicBezTo>
                  <a:cubicBezTo>
                    <a:pt x="155329" y="54978"/>
                    <a:pt x="142396" y="49305"/>
                    <a:pt x="117139" y="49305"/>
                  </a:cubicBezTo>
                  <a:lnTo>
                    <a:pt x="51556" y="49305"/>
                  </a:lnTo>
                  <a:close/>
                  <a:moveTo>
                    <a:pt x="51556" y="312491"/>
                  </a:moveTo>
                  <a:lnTo>
                    <a:pt x="134160" y="312491"/>
                  </a:lnTo>
                  <a:cubicBezTo>
                    <a:pt x="162040" y="312491"/>
                    <a:pt x="176865" y="305292"/>
                    <a:pt x="187297" y="294188"/>
                  </a:cubicBezTo>
                  <a:cubicBezTo>
                    <a:pt x="196503" y="283616"/>
                    <a:pt x="201475" y="270017"/>
                    <a:pt x="201268" y="255998"/>
                  </a:cubicBezTo>
                  <a:cubicBezTo>
                    <a:pt x="201494" y="241978"/>
                    <a:pt x="196516" y="228374"/>
                    <a:pt x="187297" y="217807"/>
                  </a:cubicBezTo>
                  <a:cubicBezTo>
                    <a:pt x="176987" y="206460"/>
                    <a:pt x="162040" y="199505"/>
                    <a:pt x="134160" y="199505"/>
                  </a:cubicBezTo>
                  <a:lnTo>
                    <a:pt x="51556" y="199505"/>
                  </a:ln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14" name="Freeform: Shape 13">
              <a:extLst>
                <a:ext uri="{FF2B5EF4-FFF2-40B4-BE49-F238E27FC236}">
                  <a16:creationId xmlns:a16="http://schemas.microsoft.com/office/drawing/2014/main" id="{C5C0F52F-E2E4-4E53-BCD6-2C540015B610}"/>
                </a:ext>
              </a:extLst>
            </p:cNvPr>
            <p:cNvSpPr/>
            <p:nvPr/>
          </p:nvSpPr>
          <p:spPr>
            <a:xfrm>
              <a:off x="3546614" y="555150"/>
              <a:ext cx="211573" cy="360858"/>
            </a:xfrm>
            <a:custGeom>
              <a:avLst/>
              <a:gdLst>
                <a:gd name="connsiteX0" fmla="*/ 51556 w 211573"/>
                <a:gd name="connsiteY0" fmla="*/ 312491 h 360858"/>
                <a:gd name="connsiteX1" fmla="*/ 211517 w 211573"/>
                <a:gd name="connsiteY1" fmla="*/ 312491 h 360858"/>
                <a:gd name="connsiteX2" fmla="*/ 211517 w 211573"/>
                <a:gd name="connsiteY2" fmla="*/ 361297 h 360858"/>
                <a:gd name="connsiteX3" fmla="*/ -57 w 211573"/>
                <a:gd name="connsiteY3" fmla="*/ 361297 h 360858"/>
                <a:gd name="connsiteX4" fmla="*/ -57 w 211573"/>
                <a:gd name="connsiteY4" fmla="*/ 438 h 360858"/>
                <a:gd name="connsiteX5" fmla="*/ 51556 w 211573"/>
                <a:gd name="connsiteY5" fmla="*/ 438 h 36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573" h="360858">
                  <a:moveTo>
                    <a:pt x="51556" y="312491"/>
                  </a:moveTo>
                  <a:lnTo>
                    <a:pt x="211517" y="312491"/>
                  </a:lnTo>
                  <a:lnTo>
                    <a:pt x="211517" y="361297"/>
                  </a:lnTo>
                  <a:lnTo>
                    <a:pt x="-57" y="361297"/>
                  </a:lnTo>
                  <a:lnTo>
                    <a:pt x="-57" y="438"/>
                  </a:lnTo>
                  <a:lnTo>
                    <a:pt x="51556" y="438"/>
                  </a:ln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15" name="Freeform: Shape 14">
              <a:extLst>
                <a:ext uri="{FF2B5EF4-FFF2-40B4-BE49-F238E27FC236}">
                  <a16:creationId xmlns:a16="http://schemas.microsoft.com/office/drawing/2014/main" id="{4648BA9C-6222-4854-A7A6-360DC2A4756F}"/>
                </a:ext>
              </a:extLst>
            </p:cNvPr>
            <p:cNvSpPr/>
            <p:nvPr/>
          </p:nvSpPr>
          <p:spPr>
            <a:xfrm>
              <a:off x="3814986" y="555150"/>
              <a:ext cx="51612" cy="361286"/>
            </a:xfrm>
            <a:custGeom>
              <a:avLst/>
              <a:gdLst>
                <a:gd name="connsiteX0" fmla="*/ -57 w 51612"/>
                <a:gd name="connsiteY0" fmla="*/ 438 h 361286"/>
                <a:gd name="connsiteX1" fmla="*/ 51556 w 51612"/>
                <a:gd name="connsiteY1" fmla="*/ 438 h 361286"/>
                <a:gd name="connsiteX2" fmla="*/ 51556 w 51612"/>
                <a:gd name="connsiteY2" fmla="*/ 361724 h 361286"/>
                <a:gd name="connsiteX3" fmla="*/ -57 w 51612"/>
                <a:gd name="connsiteY3" fmla="*/ 361724 h 361286"/>
              </a:gdLst>
              <a:ahLst/>
              <a:cxnLst>
                <a:cxn ang="0">
                  <a:pos x="connsiteX0" y="connsiteY0"/>
                </a:cxn>
                <a:cxn ang="0">
                  <a:pos x="connsiteX1" y="connsiteY1"/>
                </a:cxn>
                <a:cxn ang="0">
                  <a:pos x="connsiteX2" y="connsiteY2"/>
                </a:cxn>
                <a:cxn ang="0">
                  <a:pos x="connsiteX3" y="connsiteY3"/>
                </a:cxn>
              </a:cxnLst>
              <a:rect l="l" t="t" r="r" b="b"/>
              <a:pathLst>
                <a:path w="51612" h="361286">
                  <a:moveTo>
                    <a:pt x="-57" y="438"/>
                  </a:moveTo>
                  <a:lnTo>
                    <a:pt x="51556" y="438"/>
                  </a:lnTo>
                  <a:lnTo>
                    <a:pt x="51556" y="361724"/>
                  </a:lnTo>
                  <a:lnTo>
                    <a:pt x="-57" y="361724"/>
                  </a:ln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16" name="Freeform: Shape 15">
              <a:extLst>
                <a:ext uri="{FF2B5EF4-FFF2-40B4-BE49-F238E27FC236}">
                  <a16:creationId xmlns:a16="http://schemas.microsoft.com/office/drawing/2014/main" id="{0ADB0FCB-EC09-4F07-A452-19DA4747902D}"/>
                </a:ext>
              </a:extLst>
            </p:cNvPr>
            <p:cNvSpPr/>
            <p:nvPr/>
          </p:nvSpPr>
          <p:spPr>
            <a:xfrm>
              <a:off x="3931083" y="549832"/>
              <a:ext cx="327671" cy="371605"/>
            </a:xfrm>
            <a:custGeom>
              <a:avLst/>
              <a:gdLst>
                <a:gd name="connsiteX0" fmla="*/ 182661 w 327671"/>
                <a:gd name="connsiteY0" fmla="*/ 447 h 371605"/>
                <a:gd name="connsiteX1" fmla="*/ 314803 w 327671"/>
                <a:gd name="connsiteY1" fmla="*/ 56147 h 371605"/>
                <a:gd name="connsiteX2" fmla="*/ 280212 w 327671"/>
                <a:gd name="connsiteY2" fmla="*/ 90250 h 371605"/>
                <a:gd name="connsiteX3" fmla="*/ 182600 w 327671"/>
                <a:gd name="connsiteY3" fmla="*/ 49436 h 371605"/>
                <a:gd name="connsiteX4" fmla="*/ 51556 w 327671"/>
                <a:gd name="connsiteY4" fmla="*/ 186215 h 371605"/>
                <a:gd name="connsiteX5" fmla="*/ 187297 w 327671"/>
                <a:gd name="connsiteY5" fmla="*/ 322993 h 371605"/>
                <a:gd name="connsiteX6" fmla="*/ 291010 w 327671"/>
                <a:gd name="connsiteY6" fmla="*/ 271869 h 371605"/>
                <a:gd name="connsiteX7" fmla="*/ 327614 w 327671"/>
                <a:gd name="connsiteY7" fmla="*/ 304935 h 371605"/>
                <a:gd name="connsiteX8" fmla="*/ 187297 w 327671"/>
                <a:gd name="connsiteY8" fmla="*/ 372043 h 371605"/>
                <a:gd name="connsiteX9" fmla="*/ -57 w 327671"/>
                <a:gd name="connsiteY9" fmla="*/ 186215 h 371605"/>
                <a:gd name="connsiteX10" fmla="*/ 182661 w 327671"/>
                <a:gd name="connsiteY10" fmla="*/ 447 h 371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7671" h="371605">
                  <a:moveTo>
                    <a:pt x="182661" y="447"/>
                  </a:moveTo>
                  <a:cubicBezTo>
                    <a:pt x="232516" y="-65"/>
                    <a:pt x="280358" y="20098"/>
                    <a:pt x="314803" y="56147"/>
                  </a:cubicBezTo>
                  <a:lnTo>
                    <a:pt x="280212" y="90250"/>
                  </a:lnTo>
                  <a:cubicBezTo>
                    <a:pt x="254460" y="64114"/>
                    <a:pt x="219289" y="49412"/>
                    <a:pt x="182600" y="49436"/>
                  </a:cubicBezTo>
                  <a:cubicBezTo>
                    <a:pt x="108841" y="49436"/>
                    <a:pt x="51556" y="108308"/>
                    <a:pt x="51556" y="186215"/>
                  </a:cubicBezTo>
                  <a:cubicBezTo>
                    <a:pt x="51556" y="267782"/>
                    <a:pt x="110367" y="322993"/>
                    <a:pt x="187297" y="322993"/>
                  </a:cubicBezTo>
                  <a:cubicBezTo>
                    <a:pt x="227782" y="322341"/>
                    <a:pt x="265838" y="303581"/>
                    <a:pt x="291010" y="271869"/>
                  </a:cubicBezTo>
                  <a:lnTo>
                    <a:pt x="327614" y="304935"/>
                  </a:lnTo>
                  <a:cubicBezTo>
                    <a:pt x="293218" y="347146"/>
                    <a:pt x="241746" y="371763"/>
                    <a:pt x="187297" y="372043"/>
                  </a:cubicBezTo>
                  <a:cubicBezTo>
                    <a:pt x="79436" y="372043"/>
                    <a:pt x="-57" y="292734"/>
                    <a:pt x="-57" y="186215"/>
                  </a:cubicBezTo>
                  <a:cubicBezTo>
                    <a:pt x="4" y="81953"/>
                    <a:pt x="78460" y="447"/>
                    <a:pt x="182661" y="447"/>
                  </a:cubicBez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17" name="Freeform: Shape 16">
              <a:extLst>
                <a:ext uri="{FF2B5EF4-FFF2-40B4-BE49-F238E27FC236}">
                  <a16:creationId xmlns:a16="http://schemas.microsoft.com/office/drawing/2014/main" id="{FBBEF4F4-D056-48BB-9A40-993CD9A88086}"/>
                </a:ext>
              </a:extLst>
            </p:cNvPr>
            <p:cNvSpPr/>
            <p:nvPr/>
          </p:nvSpPr>
          <p:spPr>
            <a:xfrm>
              <a:off x="459821" y="554479"/>
              <a:ext cx="1934728" cy="364641"/>
            </a:xfrm>
            <a:custGeom>
              <a:avLst/>
              <a:gdLst>
                <a:gd name="connsiteX0" fmla="*/ 311447 w 1934728"/>
                <a:gd name="connsiteY0" fmla="*/ 365079 h 364641"/>
                <a:gd name="connsiteX1" fmla="*/ 444932 w 1934728"/>
                <a:gd name="connsiteY1" fmla="*/ 438 h 364641"/>
                <a:gd name="connsiteX2" fmla="*/ 512040 w 1934728"/>
                <a:gd name="connsiteY2" fmla="*/ 438 h 364641"/>
                <a:gd name="connsiteX3" fmla="*/ 645829 w 1934728"/>
                <a:gd name="connsiteY3" fmla="*/ 365079 h 364641"/>
                <a:gd name="connsiteX4" fmla="*/ 575243 w 1934728"/>
                <a:gd name="connsiteY4" fmla="*/ 365079 h 364641"/>
                <a:gd name="connsiteX5" fmla="*/ 543642 w 1934728"/>
                <a:gd name="connsiteY5" fmla="*/ 278997 h 364641"/>
                <a:gd name="connsiteX6" fmla="*/ 413147 w 1934728"/>
                <a:gd name="connsiteY6" fmla="*/ 278997 h 364641"/>
                <a:gd name="connsiteX7" fmla="*/ 381667 w 1934728"/>
                <a:gd name="connsiteY7" fmla="*/ 365079 h 364641"/>
                <a:gd name="connsiteX8" fmla="*/ 435963 w 1934728"/>
                <a:gd name="connsiteY8" fmla="*/ 216587 h 364641"/>
                <a:gd name="connsiteX9" fmla="*/ 521008 w 1934728"/>
                <a:gd name="connsiteY9" fmla="*/ 216587 h 364641"/>
                <a:gd name="connsiteX10" fmla="*/ 478303 w 1934728"/>
                <a:gd name="connsiteY10" fmla="*/ 99880 h 364641"/>
                <a:gd name="connsiteX11" fmla="*/ 1256514 w 1934728"/>
                <a:gd name="connsiteY11" fmla="*/ 365079 h 364641"/>
                <a:gd name="connsiteX12" fmla="*/ 1389998 w 1934728"/>
                <a:gd name="connsiteY12" fmla="*/ 498 h 364641"/>
                <a:gd name="connsiteX13" fmla="*/ 1457106 w 1934728"/>
                <a:gd name="connsiteY13" fmla="*/ 498 h 364641"/>
                <a:gd name="connsiteX14" fmla="*/ 1590834 w 1934728"/>
                <a:gd name="connsiteY14" fmla="*/ 365079 h 364641"/>
                <a:gd name="connsiteX15" fmla="*/ 1520859 w 1934728"/>
                <a:gd name="connsiteY15" fmla="*/ 365079 h 364641"/>
                <a:gd name="connsiteX16" fmla="*/ 1489318 w 1934728"/>
                <a:gd name="connsiteY16" fmla="*/ 278997 h 364641"/>
                <a:gd name="connsiteX17" fmla="*/ 1358213 w 1934728"/>
                <a:gd name="connsiteY17" fmla="*/ 278997 h 364641"/>
                <a:gd name="connsiteX18" fmla="*/ 1326733 w 1934728"/>
                <a:gd name="connsiteY18" fmla="*/ 365079 h 364641"/>
                <a:gd name="connsiteX19" fmla="*/ 1381030 w 1934728"/>
                <a:gd name="connsiteY19" fmla="*/ 216587 h 364641"/>
                <a:gd name="connsiteX20" fmla="*/ 1465952 w 1934728"/>
                <a:gd name="connsiteY20" fmla="*/ 216587 h 364641"/>
                <a:gd name="connsiteX21" fmla="*/ 1423552 w 1934728"/>
                <a:gd name="connsiteY21" fmla="*/ 99880 h 364641"/>
                <a:gd name="connsiteX22" fmla="*/ 678956 w 1934728"/>
                <a:gd name="connsiteY22" fmla="*/ 498 h 364641"/>
                <a:gd name="connsiteX23" fmla="*/ 732582 w 1934728"/>
                <a:gd name="connsiteY23" fmla="*/ 498 h 364641"/>
                <a:gd name="connsiteX24" fmla="*/ 919325 w 1934728"/>
                <a:gd name="connsiteY24" fmla="*/ 232327 h 364641"/>
                <a:gd name="connsiteX25" fmla="*/ 919325 w 1934728"/>
                <a:gd name="connsiteY25" fmla="*/ 498 h 364641"/>
                <a:gd name="connsiteX26" fmla="*/ 989545 w 1934728"/>
                <a:gd name="connsiteY26" fmla="*/ 498 h 364641"/>
                <a:gd name="connsiteX27" fmla="*/ 989545 w 1934728"/>
                <a:gd name="connsiteY27" fmla="*/ 365079 h 364641"/>
                <a:gd name="connsiteX28" fmla="*/ 940739 w 1934728"/>
                <a:gd name="connsiteY28" fmla="*/ 365079 h 364641"/>
                <a:gd name="connsiteX29" fmla="*/ 749237 w 1934728"/>
                <a:gd name="connsiteY29" fmla="*/ 127150 h 364641"/>
                <a:gd name="connsiteX30" fmla="*/ 749237 w 1934728"/>
                <a:gd name="connsiteY30" fmla="*/ 365079 h 364641"/>
                <a:gd name="connsiteX31" fmla="*/ 678956 w 1934728"/>
                <a:gd name="connsiteY31" fmla="*/ 365079 h 364641"/>
                <a:gd name="connsiteX32" fmla="*/ 1294094 w 1934728"/>
                <a:gd name="connsiteY32" fmla="*/ 498 h 364641"/>
                <a:gd name="connsiteX33" fmla="*/ 1294094 w 1934728"/>
                <a:gd name="connsiteY33" fmla="*/ 62848 h 364641"/>
                <a:gd name="connsiteX34" fmla="*/ 1197947 w 1934728"/>
                <a:gd name="connsiteY34" fmla="*/ 62848 h 364641"/>
                <a:gd name="connsiteX35" fmla="*/ 1197947 w 1934728"/>
                <a:gd name="connsiteY35" fmla="*/ 365079 h 364641"/>
                <a:gd name="connsiteX36" fmla="*/ 1127727 w 1934728"/>
                <a:gd name="connsiteY36" fmla="*/ 365079 h 364641"/>
                <a:gd name="connsiteX37" fmla="*/ 1127727 w 1934728"/>
                <a:gd name="connsiteY37" fmla="*/ 62848 h 364641"/>
                <a:gd name="connsiteX38" fmla="*/ 1031518 w 1934728"/>
                <a:gd name="connsiteY38" fmla="*/ 62848 h 364641"/>
                <a:gd name="connsiteX39" fmla="*/ 1031518 w 1934728"/>
                <a:gd name="connsiteY39" fmla="*/ 498 h 364641"/>
                <a:gd name="connsiteX40" fmla="*/ 1934672 w 1934728"/>
                <a:gd name="connsiteY40" fmla="*/ 365079 h 364641"/>
                <a:gd name="connsiteX41" fmla="*/ 1820710 w 1934728"/>
                <a:gd name="connsiteY41" fmla="*/ 207375 h 364641"/>
                <a:gd name="connsiteX42" fmla="*/ 1855790 w 1934728"/>
                <a:gd name="connsiteY42" fmla="*/ 184314 h 364641"/>
                <a:gd name="connsiteX43" fmla="*/ 1884402 w 1934728"/>
                <a:gd name="connsiteY43" fmla="*/ 108787 h 364641"/>
                <a:gd name="connsiteX44" fmla="*/ 1855790 w 1934728"/>
                <a:gd name="connsiteY44" fmla="*/ 33259 h 364641"/>
                <a:gd name="connsiteX45" fmla="*/ 1760984 w 1934728"/>
                <a:gd name="connsiteY45" fmla="*/ 498 h 364641"/>
                <a:gd name="connsiteX46" fmla="*/ 1624022 w 1934728"/>
                <a:gd name="connsiteY46" fmla="*/ 498 h 364641"/>
                <a:gd name="connsiteX47" fmla="*/ 1624022 w 1934728"/>
                <a:gd name="connsiteY47" fmla="*/ 365079 h 364641"/>
                <a:gd name="connsiteX48" fmla="*/ 1694364 w 1934728"/>
                <a:gd name="connsiteY48" fmla="*/ 365079 h 364641"/>
                <a:gd name="connsiteX49" fmla="*/ 1694364 w 1934728"/>
                <a:gd name="connsiteY49" fmla="*/ 216587 h 364641"/>
                <a:gd name="connsiteX50" fmla="*/ 1751711 w 1934728"/>
                <a:gd name="connsiteY50" fmla="*/ 216587 h 364641"/>
                <a:gd name="connsiteX51" fmla="*/ 1858108 w 1934728"/>
                <a:gd name="connsiteY51" fmla="*/ 365079 h 364641"/>
                <a:gd name="connsiteX52" fmla="*/ 1694303 w 1934728"/>
                <a:gd name="connsiteY52" fmla="*/ 62970 h 364641"/>
                <a:gd name="connsiteX53" fmla="*/ 1757812 w 1934728"/>
                <a:gd name="connsiteY53" fmla="*/ 62970 h 364641"/>
                <a:gd name="connsiteX54" fmla="*/ 1802103 w 1934728"/>
                <a:gd name="connsiteY54" fmla="*/ 77551 h 364641"/>
                <a:gd name="connsiteX55" fmla="*/ 1814305 w 1934728"/>
                <a:gd name="connsiteY55" fmla="*/ 108787 h 364641"/>
                <a:gd name="connsiteX56" fmla="*/ 1802103 w 1934728"/>
                <a:gd name="connsiteY56" fmla="*/ 139290 h 364641"/>
                <a:gd name="connsiteX57" fmla="*/ 1757812 w 1934728"/>
                <a:gd name="connsiteY57" fmla="*/ 153871 h 364641"/>
                <a:gd name="connsiteX58" fmla="*/ 1694364 w 1934728"/>
                <a:gd name="connsiteY58" fmla="*/ 153871 h 364641"/>
                <a:gd name="connsiteX59" fmla="*/ 294609 w 1934728"/>
                <a:gd name="connsiteY59" fmla="*/ 498 h 364641"/>
                <a:gd name="connsiteX60" fmla="*/ 218228 w 1934728"/>
                <a:gd name="connsiteY60" fmla="*/ 498 h 364641"/>
                <a:gd name="connsiteX61" fmla="*/ 87550 w 1934728"/>
                <a:gd name="connsiteY61" fmla="*/ 182789 h 364641"/>
                <a:gd name="connsiteX62" fmla="*/ 218289 w 1934728"/>
                <a:gd name="connsiteY62" fmla="*/ 365079 h 364641"/>
                <a:gd name="connsiteX63" fmla="*/ 294609 w 1934728"/>
                <a:gd name="connsiteY63" fmla="*/ 365079 h 364641"/>
                <a:gd name="connsiteX64" fmla="*/ 163931 w 1934728"/>
                <a:gd name="connsiteY64" fmla="*/ 182789 h 364641"/>
                <a:gd name="connsiteX65" fmla="*/ 47224 w 1934728"/>
                <a:gd name="connsiteY65" fmla="*/ 498 h 364641"/>
                <a:gd name="connsiteX66" fmla="*/ -57 w 1934728"/>
                <a:gd name="connsiteY66" fmla="*/ 498 h 364641"/>
                <a:gd name="connsiteX67" fmla="*/ -57 w 1934728"/>
                <a:gd name="connsiteY67" fmla="*/ 365079 h 364641"/>
                <a:gd name="connsiteX68" fmla="*/ 47163 w 1934728"/>
                <a:gd name="connsiteY68" fmla="*/ 365079 h 364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934728" h="364641">
                  <a:moveTo>
                    <a:pt x="311447" y="365079"/>
                  </a:moveTo>
                  <a:lnTo>
                    <a:pt x="444932" y="438"/>
                  </a:lnTo>
                  <a:lnTo>
                    <a:pt x="512040" y="438"/>
                  </a:lnTo>
                  <a:lnTo>
                    <a:pt x="645829" y="365079"/>
                  </a:lnTo>
                  <a:lnTo>
                    <a:pt x="575243" y="365079"/>
                  </a:lnTo>
                  <a:lnTo>
                    <a:pt x="543642" y="278997"/>
                  </a:lnTo>
                  <a:lnTo>
                    <a:pt x="413147" y="278997"/>
                  </a:lnTo>
                  <a:lnTo>
                    <a:pt x="381667" y="365079"/>
                  </a:lnTo>
                  <a:close/>
                  <a:moveTo>
                    <a:pt x="435963" y="216587"/>
                  </a:moveTo>
                  <a:lnTo>
                    <a:pt x="521008" y="216587"/>
                  </a:lnTo>
                  <a:lnTo>
                    <a:pt x="478303" y="99880"/>
                  </a:lnTo>
                  <a:close/>
                  <a:moveTo>
                    <a:pt x="1256514" y="365079"/>
                  </a:moveTo>
                  <a:lnTo>
                    <a:pt x="1389998" y="498"/>
                  </a:lnTo>
                  <a:lnTo>
                    <a:pt x="1457106" y="498"/>
                  </a:lnTo>
                  <a:lnTo>
                    <a:pt x="1590834" y="365079"/>
                  </a:lnTo>
                  <a:lnTo>
                    <a:pt x="1520859" y="365079"/>
                  </a:lnTo>
                  <a:lnTo>
                    <a:pt x="1489318" y="278997"/>
                  </a:lnTo>
                  <a:lnTo>
                    <a:pt x="1358213" y="278997"/>
                  </a:lnTo>
                  <a:lnTo>
                    <a:pt x="1326733" y="365079"/>
                  </a:lnTo>
                  <a:close/>
                  <a:moveTo>
                    <a:pt x="1381030" y="216587"/>
                  </a:moveTo>
                  <a:lnTo>
                    <a:pt x="1465952" y="216587"/>
                  </a:lnTo>
                  <a:lnTo>
                    <a:pt x="1423552" y="99880"/>
                  </a:lnTo>
                  <a:close/>
                  <a:moveTo>
                    <a:pt x="678956" y="498"/>
                  </a:moveTo>
                  <a:lnTo>
                    <a:pt x="732582" y="498"/>
                  </a:lnTo>
                  <a:lnTo>
                    <a:pt x="919325" y="232327"/>
                  </a:lnTo>
                  <a:lnTo>
                    <a:pt x="919325" y="498"/>
                  </a:lnTo>
                  <a:lnTo>
                    <a:pt x="989545" y="498"/>
                  </a:lnTo>
                  <a:lnTo>
                    <a:pt x="989545" y="365079"/>
                  </a:lnTo>
                  <a:lnTo>
                    <a:pt x="940739" y="365079"/>
                  </a:lnTo>
                  <a:lnTo>
                    <a:pt x="749237" y="127150"/>
                  </a:lnTo>
                  <a:lnTo>
                    <a:pt x="749237" y="365079"/>
                  </a:lnTo>
                  <a:lnTo>
                    <a:pt x="678956" y="365079"/>
                  </a:lnTo>
                  <a:close/>
                  <a:moveTo>
                    <a:pt x="1294094" y="498"/>
                  </a:moveTo>
                  <a:lnTo>
                    <a:pt x="1294094" y="62848"/>
                  </a:lnTo>
                  <a:lnTo>
                    <a:pt x="1197947" y="62848"/>
                  </a:lnTo>
                  <a:lnTo>
                    <a:pt x="1197947" y="365079"/>
                  </a:lnTo>
                  <a:lnTo>
                    <a:pt x="1127727" y="365079"/>
                  </a:lnTo>
                  <a:lnTo>
                    <a:pt x="1127727" y="62848"/>
                  </a:lnTo>
                  <a:lnTo>
                    <a:pt x="1031518" y="62848"/>
                  </a:lnTo>
                  <a:lnTo>
                    <a:pt x="1031518" y="498"/>
                  </a:lnTo>
                  <a:close/>
                  <a:moveTo>
                    <a:pt x="1934672" y="365079"/>
                  </a:moveTo>
                  <a:lnTo>
                    <a:pt x="1820710" y="207375"/>
                  </a:lnTo>
                  <a:cubicBezTo>
                    <a:pt x="1833998" y="202445"/>
                    <a:pt x="1845992" y="194557"/>
                    <a:pt x="1855790" y="184314"/>
                  </a:cubicBezTo>
                  <a:cubicBezTo>
                    <a:pt x="1874574" y="163687"/>
                    <a:pt x="1884805" y="136685"/>
                    <a:pt x="1884402" y="108787"/>
                  </a:cubicBezTo>
                  <a:cubicBezTo>
                    <a:pt x="1884805" y="80888"/>
                    <a:pt x="1874574" y="53886"/>
                    <a:pt x="1855790" y="33259"/>
                  </a:cubicBezTo>
                  <a:cubicBezTo>
                    <a:pt x="1835474" y="11907"/>
                    <a:pt x="1807838" y="498"/>
                    <a:pt x="1760984" y="498"/>
                  </a:cubicBezTo>
                  <a:lnTo>
                    <a:pt x="1624022" y="498"/>
                  </a:lnTo>
                  <a:lnTo>
                    <a:pt x="1624022" y="365079"/>
                  </a:lnTo>
                  <a:lnTo>
                    <a:pt x="1694364" y="365079"/>
                  </a:lnTo>
                  <a:lnTo>
                    <a:pt x="1694364" y="216587"/>
                  </a:lnTo>
                  <a:lnTo>
                    <a:pt x="1751711" y="216587"/>
                  </a:lnTo>
                  <a:lnTo>
                    <a:pt x="1858108" y="365079"/>
                  </a:lnTo>
                  <a:close/>
                  <a:moveTo>
                    <a:pt x="1694303" y="62970"/>
                  </a:moveTo>
                  <a:lnTo>
                    <a:pt x="1757812" y="62970"/>
                  </a:lnTo>
                  <a:cubicBezTo>
                    <a:pt x="1781788" y="62970"/>
                    <a:pt x="1793806" y="68644"/>
                    <a:pt x="1802103" y="77551"/>
                  </a:cubicBezTo>
                  <a:cubicBezTo>
                    <a:pt x="1810040" y="86000"/>
                    <a:pt x="1814408" y="97189"/>
                    <a:pt x="1814305" y="108787"/>
                  </a:cubicBezTo>
                  <a:cubicBezTo>
                    <a:pt x="1814335" y="120152"/>
                    <a:pt x="1809961" y="131085"/>
                    <a:pt x="1802103" y="139290"/>
                  </a:cubicBezTo>
                  <a:cubicBezTo>
                    <a:pt x="1793806" y="148136"/>
                    <a:pt x="1781788" y="153871"/>
                    <a:pt x="1757812" y="153871"/>
                  </a:cubicBezTo>
                  <a:lnTo>
                    <a:pt x="1694364" y="153871"/>
                  </a:lnTo>
                  <a:close/>
                  <a:moveTo>
                    <a:pt x="294609" y="498"/>
                  </a:moveTo>
                  <a:lnTo>
                    <a:pt x="218228" y="498"/>
                  </a:lnTo>
                  <a:lnTo>
                    <a:pt x="87550" y="182789"/>
                  </a:lnTo>
                  <a:lnTo>
                    <a:pt x="218289" y="365079"/>
                  </a:lnTo>
                  <a:lnTo>
                    <a:pt x="294609" y="365079"/>
                  </a:lnTo>
                  <a:lnTo>
                    <a:pt x="163931" y="182789"/>
                  </a:lnTo>
                  <a:close/>
                  <a:moveTo>
                    <a:pt x="47224" y="498"/>
                  </a:moveTo>
                  <a:lnTo>
                    <a:pt x="-57" y="498"/>
                  </a:lnTo>
                  <a:lnTo>
                    <a:pt x="-57" y="365079"/>
                  </a:lnTo>
                  <a:lnTo>
                    <a:pt x="47163" y="365079"/>
                  </a:ln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18" name="Freeform: Shape 17">
              <a:extLst>
                <a:ext uri="{FF2B5EF4-FFF2-40B4-BE49-F238E27FC236}">
                  <a16:creationId xmlns:a16="http://schemas.microsoft.com/office/drawing/2014/main" id="{2C485B6E-44AA-4752-8F80-7959008E59B2}"/>
                </a:ext>
              </a:extLst>
            </p:cNvPr>
            <p:cNvSpPr/>
            <p:nvPr/>
          </p:nvSpPr>
          <p:spPr>
            <a:xfrm>
              <a:off x="507101" y="554539"/>
              <a:ext cx="38678" cy="364580"/>
            </a:xfrm>
            <a:custGeom>
              <a:avLst/>
              <a:gdLst>
                <a:gd name="connsiteX0" fmla="*/ 0 w 38678"/>
                <a:gd name="connsiteY0" fmla="*/ 0 h 364580"/>
                <a:gd name="connsiteX1" fmla="*/ 38679 w 38678"/>
                <a:gd name="connsiteY1" fmla="*/ 0 h 364580"/>
                <a:gd name="connsiteX2" fmla="*/ 38679 w 38678"/>
                <a:gd name="connsiteY2" fmla="*/ 364580 h 364580"/>
                <a:gd name="connsiteX3" fmla="*/ 0 w 38678"/>
                <a:gd name="connsiteY3" fmla="*/ 364580 h 364580"/>
              </a:gdLst>
              <a:ahLst/>
              <a:cxnLst>
                <a:cxn ang="0">
                  <a:pos x="connsiteX0" y="connsiteY0"/>
                </a:cxn>
                <a:cxn ang="0">
                  <a:pos x="connsiteX1" y="connsiteY1"/>
                </a:cxn>
                <a:cxn ang="0">
                  <a:pos x="connsiteX2" y="connsiteY2"/>
                </a:cxn>
                <a:cxn ang="0">
                  <a:pos x="connsiteX3" y="connsiteY3"/>
                </a:cxn>
              </a:cxnLst>
              <a:rect l="l" t="t" r="r" b="b"/>
              <a:pathLst>
                <a:path w="38678" h="364580">
                  <a:moveTo>
                    <a:pt x="0" y="0"/>
                  </a:moveTo>
                  <a:lnTo>
                    <a:pt x="38679" y="0"/>
                  </a:lnTo>
                  <a:lnTo>
                    <a:pt x="38679" y="364580"/>
                  </a:lnTo>
                  <a:lnTo>
                    <a:pt x="0" y="364580"/>
                  </a:lnTo>
                  <a:close/>
                </a:path>
              </a:pathLst>
            </a:custGeom>
            <a:solidFill>
              <a:srgbClr val="B28300"/>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grpSp>
      <p:sp>
        <p:nvSpPr>
          <p:cNvPr id="3" name="Title 2">
            <a:extLst>
              <a:ext uri="{FF2B5EF4-FFF2-40B4-BE49-F238E27FC236}">
                <a16:creationId xmlns:a16="http://schemas.microsoft.com/office/drawing/2014/main" id="{67D8AB35-B977-42A2-A5CE-2D56D90B58D8}"/>
              </a:ext>
            </a:extLst>
          </p:cNvPr>
          <p:cNvSpPr txBox="1">
            <a:spLocks/>
          </p:cNvSpPr>
          <p:nvPr/>
        </p:nvSpPr>
        <p:spPr>
          <a:xfrm>
            <a:off x="359998" y="1663242"/>
            <a:ext cx="6097951" cy="1976400"/>
          </a:xfrm>
          <a:prstGeom prst="rect">
            <a:avLst/>
          </a:prstGeom>
        </p:spPr>
        <p:txBody>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NZ" sz="3200" b="0" i="0" u="none" strike="noStrike" kern="1200" cap="none" spc="0" normalizeH="0" baseline="0" noProof="0" dirty="0">
                <a:ln>
                  <a:noFill/>
                </a:ln>
                <a:solidFill>
                  <a:srgbClr val="FFFFFF"/>
                </a:solidFill>
                <a:effectLst/>
                <a:uLnTx/>
                <a:uFillTx/>
                <a:latin typeface="Arial"/>
                <a:ea typeface="+mj-ea"/>
                <a:cs typeface="Kantar Brown" panose="020B0504020101010102" pitchFamily="34" charset="0"/>
              </a:rPr>
              <a:t>THE FUTURE OF RANGATAHI SPORT IN NZ AND THE WELLINGTON REGION</a:t>
            </a:r>
          </a:p>
        </p:txBody>
      </p:sp>
      <p:sp>
        <p:nvSpPr>
          <p:cNvPr id="5" name="Text Placeholder 4">
            <a:extLst>
              <a:ext uri="{FF2B5EF4-FFF2-40B4-BE49-F238E27FC236}">
                <a16:creationId xmlns:a16="http://schemas.microsoft.com/office/drawing/2014/main" id="{B99F0EC7-5389-49D3-9692-DBB55F19BD61}"/>
              </a:ext>
            </a:extLst>
          </p:cNvPr>
          <p:cNvSpPr txBox="1">
            <a:spLocks/>
          </p:cNvSpPr>
          <p:nvPr/>
        </p:nvSpPr>
        <p:spPr>
          <a:xfrm>
            <a:off x="360363" y="6150370"/>
            <a:ext cx="3521075" cy="47386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NZ" sz="1400" b="0" i="0" u="none" strike="noStrike" kern="1200" cap="none" spc="300" normalizeH="0" baseline="0" noProof="0" dirty="0">
                <a:ln>
                  <a:noFill/>
                </a:ln>
                <a:solidFill>
                  <a:srgbClr val="FFFFFF"/>
                </a:solidFill>
                <a:effectLst/>
                <a:uLnTx/>
                <a:uFillTx/>
                <a:latin typeface="Arial"/>
                <a:ea typeface="+mn-ea"/>
                <a:cs typeface="+mn-cs"/>
              </a:rPr>
              <a:t>NOVEMBER 2022</a:t>
            </a:r>
            <a:endParaRPr kumimoji="0" lang="en-GB" sz="1400" b="0" i="0" u="none" strike="noStrike" kern="1200" cap="none" spc="300" normalizeH="0" baseline="0" noProof="0" dirty="0">
              <a:ln>
                <a:noFill/>
              </a:ln>
              <a:solidFill>
                <a:srgbClr val="FFFFFF"/>
              </a:solidFill>
              <a:effectLst/>
              <a:uLnTx/>
              <a:uFillTx/>
              <a:latin typeface="Arial"/>
              <a:ea typeface="+mn-ea"/>
              <a:cs typeface="+mn-cs"/>
            </a:endParaRPr>
          </a:p>
        </p:txBody>
      </p:sp>
      <p:pic>
        <p:nvPicPr>
          <p:cNvPr id="22" name="Picture 2" descr="Home | Nuku Ora">
            <a:extLst>
              <a:ext uri="{FF2B5EF4-FFF2-40B4-BE49-F238E27FC236}">
                <a16:creationId xmlns:a16="http://schemas.microsoft.com/office/drawing/2014/main" id="{49600C77-7920-5589-7F3E-0337B2970780}"/>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626330" y="5436219"/>
            <a:ext cx="3205307" cy="1188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06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football ball on the field&#10;&#10;Description automatically generated with medium confidence">
            <a:extLst>
              <a:ext uri="{FF2B5EF4-FFF2-40B4-BE49-F238E27FC236}">
                <a16:creationId xmlns:a16="http://schemas.microsoft.com/office/drawing/2014/main" id="{57E1401C-1D6C-7873-935C-E4922AD17C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 y="0"/>
            <a:ext cx="12192068" cy="6858000"/>
          </a:xfrm>
          <a:prstGeom prst="rect">
            <a:avLst/>
          </a:prstGeom>
        </p:spPr>
      </p:pic>
      <p:sp>
        <p:nvSpPr>
          <p:cNvPr id="8" name="Rectangle 7">
            <a:extLst>
              <a:ext uri="{FF2B5EF4-FFF2-40B4-BE49-F238E27FC236}">
                <a16:creationId xmlns:a16="http://schemas.microsoft.com/office/drawing/2014/main" id="{8677554F-01E2-4467-9A17-44037E18CFA8}"/>
              </a:ext>
            </a:extLst>
          </p:cNvPr>
          <p:cNvSpPr/>
          <p:nvPr/>
        </p:nvSpPr>
        <p:spPr bwMode="ltGray">
          <a:xfrm>
            <a:off x="-67" y="-20402"/>
            <a:ext cx="7056650" cy="6878401"/>
          </a:xfrm>
          <a:prstGeom prst="rect">
            <a:avLst/>
          </a:prstGeom>
          <a:gradFill flip="none" rotWithShape="1">
            <a:gsLst>
              <a:gs pos="0">
                <a:srgbClr val="000000"/>
              </a:gs>
              <a:gs pos="100000">
                <a:srgbClr val="000000">
                  <a:alpha val="0"/>
                </a:srgb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endParaRPr>
          </a:p>
        </p:txBody>
      </p:sp>
      <p:grpSp>
        <p:nvGrpSpPr>
          <p:cNvPr id="59" name="Group 58">
            <a:extLst>
              <a:ext uri="{FF2B5EF4-FFF2-40B4-BE49-F238E27FC236}">
                <a16:creationId xmlns:a16="http://schemas.microsoft.com/office/drawing/2014/main" id="{042F6507-5914-480B-80C8-6634E9B0A5ED}"/>
              </a:ext>
            </a:extLst>
          </p:cNvPr>
          <p:cNvGrpSpPr/>
          <p:nvPr/>
        </p:nvGrpSpPr>
        <p:grpSpPr>
          <a:xfrm>
            <a:off x="476250" y="549832"/>
            <a:ext cx="3734879" cy="365339"/>
            <a:chOff x="459821" y="549832"/>
            <a:chExt cx="3798933" cy="371605"/>
          </a:xfrm>
        </p:grpSpPr>
        <p:sp>
          <p:nvSpPr>
            <p:cNvPr id="11" name="Freeform: Shape 10">
              <a:extLst>
                <a:ext uri="{FF2B5EF4-FFF2-40B4-BE49-F238E27FC236}">
                  <a16:creationId xmlns:a16="http://schemas.microsoft.com/office/drawing/2014/main" id="{1A58C7DF-3EDF-4D33-9040-EC40F7A7B86B}"/>
                </a:ext>
              </a:extLst>
            </p:cNvPr>
            <p:cNvSpPr/>
            <p:nvPr/>
          </p:nvSpPr>
          <p:spPr>
            <a:xfrm>
              <a:off x="2534989" y="555150"/>
              <a:ext cx="247690" cy="361103"/>
            </a:xfrm>
            <a:custGeom>
              <a:avLst/>
              <a:gdLst>
                <a:gd name="connsiteX0" fmla="*/ 51556 w 247690"/>
                <a:gd name="connsiteY0" fmla="*/ 361541 h 361103"/>
                <a:gd name="connsiteX1" fmla="*/ -57 w 247690"/>
                <a:gd name="connsiteY1" fmla="*/ 361541 h 361103"/>
                <a:gd name="connsiteX2" fmla="*/ -57 w 247690"/>
                <a:gd name="connsiteY2" fmla="*/ 438 h 361103"/>
                <a:gd name="connsiteX3" fmla="*/ 132573 w 247690"/>
                <a:gd name="connsiteY3" fmla="*/ 438 h 361103"/>
                <a:gd name="connsiteX4" fmla="*/ 216703 w 247690"/>
                <a:gd name="connsiteY4" fmla="*/ 30392 h 361103"/>
                <a:gd name="connsiteX5" fmla="*/ 247634 w 247690"/>
                <a:gd name="connsiteY5" fmla="*/ 104699 h 361103"/>
                <a:gd name="connsiteX6" fmla="*/ 216703 w 247690"/>
                <a:gd name="connsiteY6" fmla="*/ 179555 h 361103"/>
                <a:gd name="connsiteX7" fmla="*/ 132573 w 247690"/>
                <a:gd name="connsiteY7" fmla="*/ 209449 h 361103"/>
                <a:gd name="connsiteX8" fmla="*/ 51556 w 247690"/>
                <a:gd name="connsiteY8" fmla="*/ 209449 h 361103"/>
                <a:gd name="connsiteX9" fmla="*/ 51556 w 247690"/>
                <a:gd name="connsiteY9" fmla="*/ 160216 h 361103"/>
                <a:gd name="connsiteX10" fmla="*/ 129950 w 247690"/>
                <a:gd name="connsiteY10" fmla="*/ 160216 h 361103"/>
                <a:gd name="connsiteX11" fmla="*/ 180586 w 247690"/>
                <a:gd name="connsiteY11" fmla="*/ 143683 h 361103"/>
                <a:gd name="connsiteX12" fmla="*/ 196021 w 247690"/>
                <a:gd name="connsiteY12" fmla="*/ 104455 h 361103"/>
                <a:gd name="connsiteX13" fmla="*/ 180586 w 247690"/>
                <a:gd name="connsiteY13" fmla="*/ 65776 h 361103"/>
                <a:gd name="connsiteX14" fmla="*/ 129950 w 247690"/>
                <a:gd name="connsiteY14" fmla="*/ 49243 h 361103"/>
                <a:gd name="connsiteX15" fmla="*/ 51556 w 247690"/>
                <a:gd name="connsiteY15" fmla="*/ 49243 h 36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7690" h="361103">
                  <a:moveTo>
                    <a:pt x="51556" y="361541"/>
                  </a:moveTo>
                  <a:lnTo>
                    <a:pt x="-57" y="361541"/>
                  </a:lnTo>
                  <a:lnTo>
                    <a:pt x="-57" y="438"/>
                  </a:lnTo>
                  <a:lnTo>
                    <a:pt x="132573" y="438"/>
                  </a:lnTo>
                  <a:cubicBezTo>
                    <a:pt x="172289" y="438"/>
                    <a:pt x="198095" y="11785"/>
                    <a:pt x="216703" y="30392"/>
                  </a:cubicBezTo>
                  <a:cubicBezTo>
                    <a:pt x="236567" y="50006"/>
                    <a:pt x="247713" y="76782"/>
                    <a:pt x="247634" y="104699"/>
                  </a:cubicBezTo>
                  <a:cubicBezTo>
                    <a:pt x="247719" y="132775"/>
                    <a:pt x="236579" y="159728"/>
                    <a:pt x="216703" y="179555"/>
                  </a:cubicBezTo>
                  <a:cubicBezTo>
                    <a:pt x="198095" y="197858"/>
                    <a:pt x="172289" y="209449"/>
                    <a:pt x="132573" y="209449"/>
                  </a:cubicBezTo>
                  <a:lnTo>
                    <a:pt x="51556" y="209449"/>
                  </a:lnTo>
                  <a:close/>
                  <a:moveTo>
                    <a:pt x="51556" y="160216"/>
                  </a:moveTo>
                  <a:lnTo>
                    <a:pt x="129950" y="160216"/>
                  </a:lnTo>
                  <a:cubicBezTo>
                    <a:pt x="156793" y="160216"/>
                    <a:pt x="170764" y="154115"/>
                    <a:pt x="180586" y="143683"/>
                  </a:cubicBezTo>
                  <a:cubicBezTo>
                    <a:pt x="190744" y="133184"/>
                    <a:pt x="196302" y="119067"/>
                    <a:pt x="196021" y="104455"/>
                  </a:cubicBezTo>
                  <a:cubicBezTo>
                    <a:pt x="196290" y="90009"/>
                    <a:pt x="190726" y="76068"/>
                    <a:pt x="180586" y="65776"/>
                  </a:cubicBezTo>
                  <a:cubicBezTo>
                    <a:pt x="170764" y="55405"/>
                    <a:pt x="156793" y="49243"/>
                    <a:pt x="129950" y="49243"/>
                  </a:cubicBezTo>
                  <a:lnTo>
                    <a:pt x="51556" y="49243"/>
                  </a:ln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12" name="Freeform: Shape 11">
              <a:extLst>
                <a:ext uri="{FF2B5EF4-FFF2-40B4-BE49-F238E27FC236}">
                  <a16:creationId xmlns:a16="http://schemas.microsoft.com/office/drawing/2014/main" id="{F9BEFCFB-D6C6-470B-9FD0-43BCD4272A7D}"/>
                </a:ext>
              </a:extLst>
            </p:cNvPr>
            <p:cNvSpPr/>
            <p:nvPr/>
          </p:nvSpPr>
          <p:spPr>
            <a:xfrm>
              <a:off x="2839477" y="555150"/>
              <a:ext cx="299363" cy="366054"/>
            </a:xfrm>
            <a:custGeom>
              <a:avLst/>
              <a:gdLst>
                <a:gd name="connsiteX0" fmla="*/ 37646 w 299363"/>
                <a:gd name="connsiteY0" fmla="*/ 319201 h 366054"/>
                <a:gd name="connsiteX1" fmla="*/ -57 w 299363"/>
                <a:gd name="connsiteY1" fmla="*/ 211889 h 366054"/>
                <a:gd name="connsiteX2" fmla="*/ -57 w 299363"/>
                <a:gd name="connsiteY2" fmla="*/ 438 h 366054"/>
                <a:gd name="connsiteX3" fmla="*/ 51556 w 299363"/>
                <a:gd name="connsiteY3" fmla="*/ 438 h 366054"/>
                <a:gd name="connsiteX4" fmla="*/ 51556 w 299363"/>
                <a:gd name="connsiteY4" fmla="*/ 214635 h 366054"/>
                <a:gd name="connsiteX5" fmla="*/ 74250 w 299363"/>
                <a:gd name="connsiteY5" fmla="*/ 285830 h 366054"/>
                <a:gd name="connsiteX6" fmla="*/ 149655 w 299363"/>
                <a:gd name="connsiteY6" fmla="*/ 317676 h 366054"/>
                <a:gd name="connsiteX7" fmla="*/ 225000 w 299363"/>
                <a:gd name="connsiteY7" fmla="*/ 285647 h 366054"/>
                <a:gd name="connsiteX8" fmla="*/ 247694 w 299363"/>
                <a:gd name="connsiteY8" fmla="*/ 214452 h 366054"/>
                <a:gd name="connsiteX9" fmla="*/ 247694 w 299363"/>
                <a:gd name="connsiteY9" fmla="*/ 438 h 366054"/>
                <a:gd name="connsiteX10" fmla="*/ 299307 w 299363"/>
                <a:gd name="connsiteY10" fmla="*/ 438 h 366054"/>
                <a:gd name="connsiteX11" fmla="*/ 299307 w 299363"/>
                <a:gd name="connsiteY11" fmla="*/ 212072 h 366054"/>
                <a:gd name="connsiteX12" fmla="*/ 261604 w 299363"/>
                <a:gd name="connsiteY12" fmla="*/ 319384 h 366054"/>
                <a:gd name="connsiteX13" fmla="*/ 149655 w 299363"/>
                <a:gd name="connsiteY13" fmla="*/ 366482 h 366054"/>
                <a:gd name="connsiteX14" fmla="*/ 37646 w 299363"/>
                <a:gd name="connsiteY14" fmla="*/ 319201 h 36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363" h="366054">
                  <a:moveTo>
                    <a:pt x="37646" y="319201"/>
                  </a:moveTo>
                  <a:cubicBezTo>
                    <a:pt x="14402" y="293944"/>
                    <a:pt x="-57" y="260390"/>
                    <a:pt x="-57" y="211889"/>
                  </a:cubicBezTo>
                  <a:lnTo>
                    <a:pt x="-57" y="438"/>
                  </a:lnTo>
                  <a:lnTo>
                    <a:pt x="51556" y="438"/>
                  </a:lnTo>
                  <a:lnTo>
                    <a:pt x="51556" y="214635"/>
                  </a:lnTo>
                  <a:cubicBezTo>
                    <a:pt x="51556" y="248677"/>
                    <a:pt x="59852" y="269846"/>
                    <a:pt x="74250" y="285830"/>
                  </a:cubicBezTo>
                  <a:cubicBezTo>
                    <a:pt x="93687" y="306719"/>
                    <a:pt x="121128" y="318305"/>
                    <a:pt x="149655" y="317676"/>
                  </a:cubicBezTo>
                  <a:cubicBezTo>
                    <a:pt x="178195" y="318256"/>
                    <a:pt x="205618" y="306597"/>
                    <a:pt x="225000" y="285647"/>
                  </a:cubicBezTo>
                  <a:cubicBezTo>
                    <a:pt x="239458" y="269663"/>
                    <a:pt x="247694" y="248494"/>
                    <a:pt x="247694" y="214452"/>
                  </a:cubicBezTo>
                  <a:lnTo>
                    <a:pt x="247694" y="438"/>
                  </a:lnTo>
                  <a:lnTo>
                    <a:pt x="299307" y="438"/>
                  </a:lnTo>
                  <a:lnTo>
                    <a:pt x="299307" y="212072"/>
                  </a:lnTo>
                  <a:cubicBezTo>
                    <a:pt x="299307" y="260573"/>
                    <a:pt x="284848" y="294127"/>
                    <a:pt x="261604" y="319384"/>
                  </a:cubicBezTo>
                  <a:cubicBezTo>
                    <a:pt x="232418" y="349906"/>
                    <a:pt x="191885" y="366958"/>
                    <a:pt x="149655" y="366482"/>
                  </a:cubicBezTo>
                  <a:cubicBezTo>
                    <a:pt x="107377" y="366928"/>
                    <a:pt x="66814" y="349803"/>
                    <a:pt x="37646" y="319201"/>
                  </a:cubicBez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13" name="Freeform: Shape 12">
              <a:extLst>
                <a:ext uri="{FF2B5EF4-FFF2-40B4-BE49-F238E27FC236}">
                  <a16:creationId xmlns:a16="http://schemas.microsoft.com/office/drawing/2014/main" id="{A33DC3A9-232B-4C3D-BAFB-ABF7ED4ECF35}"/>
                </a:ext>
              </a:extLst>
            </p:cNvPr>
            <p:cNvSpPr/>
            <p:nvPr/>
          </p:nvSpPr>
          <p:spPr>
            <a:xfrm>
              <a:off x="3226569" y="555150"/>
              <a:ext cx="252938" cy="360920"/>
            </a:xfrm>
            <a:custGeom>
              <a:avLst/>
              <a:gdLst>
                <a:gd name="connsiteX0" fmla="*/ 198645 w 252938"/>
                <a:gd name="connsiteY0" fmla="*/ 166988 h 360920"/>
                <a:gd name="connsiteX1" fmla="*/ 252880 w 252938"/>
                <a:gd name="connsiteY1" fmla="*/ 255754 h 360920"/>
                <a:gd name="connsiteX2" fmla="*/ 222926 w 252938"/>
                <a:gd name="connsiteY2" fmla="*/ 329878 h 360920"/>
                <a:gd name="connsiteX3" fmla="*/ 136722 w 252938"/>
                <a:gd name="connsiteY3" fmla="*/ 361358 h 360920"/>
                <a:gd name="connsiteX4" fmla="*/ -57 w 252938"/>
                <a:gd name="connsiteY4" fmla="*/ 361358 h 360920"/>
                <a:gd name="connsiteX5" fmla="*/ -57 w 252938"/>
                <a:gd name="connsiteY5" fmla="*/ 438 h 360920"/>
                <a:gd name="connsiteX6" fmla="*/ 119701 w 252938"/>
                <a:gd name="connsiteY6" fmla="*/ 438 h 360920"/>
                <a:gd name="connsiteX7" fmla="*/ 200231 w 252938"/>
                <a:gd name="connsiteY7" fmla="*/ 27830 h 360920"/>
                <a:gd name="connsiteX8" fmla="*/ 229636 w 252938"/>
                <a:gd name="connsiteY8" fmla="*/ 100063 h 360920"/>
                <a:gd name="connsiteX9" fmla="*/ 198645 w 252938"/>
                <a:gd name="connsiteY9" fmla="*/ 166988 h 360920"/>
                <a:gd name="connsiteX10" fmla="*/ 51556 w 252938"/>
                <a:gd name="connsiteY10" fmla="*/ 149967 h 360920"/>
                <a:gd name="connsiteX11" fmla="*/ 117139 w 252938"/>
                <a:gd name="connsiteY11" fmla="*/ 149967 h 360920"/>
                <a:gd name="connsiteX12" fmla="*/ 164603 w 252938"/>
                <a:gd name="connsiteY12" fmla="*/ 134471 h 360920"/>
                <a:gd name="connsiteX13" fmla="*/ 178024 w 252938"/>
                <a:gd name="connsiteY13" fmla="*/ 99331 h 360920"/>
                <a:gd name="connsiteX14" fmla="*/ 164603 w 252938"/>
                <a:gd name="connsiteY14" fmla="*/ 64800 h 360920"/>
                <a:gd name="connsiteX15" fmla="*/ 117139 w 252938"/>
                <a:gd name="connsiteY15" fmla="*/ 49305 h 360920"/>
                <a:gd name="connsiteX16" fmla="*/ 51556 w 252938"/>
                <a:gd name="connsiteY16" fmla="*/ 49305 h 360920"/>
                <a:gd name="connsiteX17" fmla="*/ 51556 w 252938"/>
                <a:gd name="connsiteY17" fmla="*/ 312491 h 360920"/>
                <a:gd name="connsiteX18" fmla="*/ 134160 w 252938"/>
                <a:gd name="connsiteY18" fmla="*/ 312491 h 360920"/>
                <a:gd name="connsiteX19" fmla="*/ 187297 w 252938"/>
                <a:gd name="connsiteY19" fmla="*/ 294188 h 360920"/>
                <a:gd name="connsiteX20" fmla="*/ 201268 w 252938"/>
                <a:gd name="connsiteY20" fmla="*/ 255998 h 360920"/>
                <a:gd name="connsiteX21" fmla="*/ 187297 w 252938"/>
                <a:gd name="connsiteY21" fmla="*/ 217807 h 360920"/>
                <a:gd name="connsiteX22" fmla="*/ 134160 w 252938"/>
                <a:gd name="connsiteY22" fmla="*/ 199505 h 360920"/>
                <a:gd name="connsiteX23" fmla="*/ 51556 w 252938"/>
                <a:gd name="connsiteY23" fmla="*/ 199505 h 36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938" h="360920">
                  <a:moveTo>
                    <a:pt x="198645" y="166988"/>
                  </a:moveTo>
                  <a:cubicBezTo>
                    <a:pt x="231942" y="184064"/>
                    <a:pt x="252880" y="218332"/>
                    <a:pt x="252880" y="255754"/>
                  </a:cubicBezTo>
                  <a:cubicBezTo>
                    <a:pt x="253033" y="283439"/>
                    <a:pt x="242271" y="310075"/>
                    <a:pt x="222926" y="329878"/>
                  </a:cubicBezTo>
                  <a:cubicBezTo>
                    <a:pt x="203830" y="349461"/>
                    <a:pt x="176987" y="361358"/>
                    <a:pt x="136722" y="361358"/>
                  </a:cubicBezTo>
                  <a:lnTo>
                    <a:pt x="-57" y="361358"/>
                  </a:lnTo>
                  <a:lnTo>
                    <a:pt x="-57" y="438"/>
                  </a:lnTo>
                  <a:lnTo>
                    <a:pt x="119701" y="438"/>
                  </a:lnTo>
                  <a:cubicBezTo>
                    <a:pt x="157891" y="438"/>
                    <a:pt x="182660" y="10748"/>
                    <a:pt x="200231" y="27830"/>
                  </a:cubicBezTo>
                  <a:cubicBezTo>
                    <a:pt x="219643" y="46773"/>
                    <a:pt x="230295" y="72945"/>
                    <a:pt x="229636" y="100063"/>
                  </a:cubicBezTo>
                  <a:cubicBezTo>
                    <a:pt x="229325" y="125771"/>
                    <a:pt x="218051" y="150119"/>
                    <a:pt x="198645" y="166988"/>
                  </a:cubicBezTo>
                  <a:close/>
                  <a:moveTo>
                    <a:pt x="51556" y="149967"/>
                  </a:moveTo>
                  <a:lnTo>
                    <a:pt x="117139" y="149967"/>
                  </a:lnTo>
                  <a:cubicBezTo>
                    <a:pt x="142396" y="149967"/>
                    <a:pt x="155329" y="144232"/>
                    <a:pt x="164603" y="134471"/>
                  </a:cubicBezTo>
                  <a:cubicBezTo>
                    <a:pt x="173595" y="125021"/>
                    <a:pt x="178427" y="112368"/>
                    <a:pt x="178024" y="99331"/>
                  </a:cubicBezTo>
                  <a:cubicBezTo>
                    <a:pt x="178433" y="86476"/>
                    <a:pt x="173589" y="74006"/>
                    <a:pt x="164603" y="64800"/>
                  </a:cubicBezTo>
                  <a:cubicBezTo>
                    <a:pt x="155329" y="54978"/>
                    <a:pt x="142396" y="49305"/>
                    <a:pt x="117139" y="49305"/>
                  </a:cubicBezTo>
                  <a:lnTo>
                    <a:pt x="51556" y="49305"/>
                  </a:lnTo>
                  <a:close/>
                  <a:moveTo>
                    <a:pt x="51556" y="312491"/>
                  </a:moveTo>
                  <a:lnTo>
                    <a:pt x="134160" y="312491"/>
                  </a:lnTo>
                  <a:cubicBezTo>
                    <a:pt x="162040" y="312491"/>
                    <a:pt x="176865" y="305292"/>
                    <a:pt x="187297" y="294188"/>
                  </a:cubicBezTo>
                  <a:cubicBezTo>
                    <a:pt x="196503" y="283616"/>
                    <a:pt x="201475" y="270017"/>
                    <a:pt x="201268" y="255998"/>
                  </a:cubicBezTo>
                  <a:cubicBezTo>
                    <a:pt x="201494" y="241978"/>
                    <a:pt x="196516" y="228374"/>
                    <a:pt x="187297" y="217807"/>
                  </a:cubicBezTo>
                  <a:cubicBezTo>
                    <a:pt x="176987" y="206460"/>
                    <a:pt x="162040" y="199505"/>
                    <a:pt x="134160" y="199505"/>
                  </a:cubicBezTo>
                  <a:lnTo>
                    <a:pt x="51556" y="199505"/>
                  </a:ln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14" name="Freeform: Shape 13">
              <a:extLst>
                <a:ext uri="{FF2B5EF4-FFF2-40B4-BE49-F238E27FC236}">
                  <a16:creationId xmlns:a16="http://schemas.microsoft.com/office/drawing/2014/main" id="{C5C0F52F-E2E4-4E53-BCD6-2C540015B610}"/>
                </a:ext>
              </a:extLst>
            </p:cNvPr>
            <p:cNvSpPr/>
            <p:nvPr/>
          </p:nvSpPr>
          <p:spPr>
            <a:xfrm>
              <a:off x="3546614" y="555150"/>
              <a:ext cx="211573" cy="360858"/>
            </a:xfrm>
            <a:custGeom>
              <a:avLst/>
              <a:gdLst>
                <a:gd name="connsiteX0" fmla="*/ 51556 w 211573"/>
                <a:gd name="connsiteY0" fmla="*/ 312491 h 360858"/>
                <a:gd name="connsiteX1" fmla="*/ 211517 w 211573"/>
                <a:gd name="connsiteY1" fmla="*/ 312491 h 360858"/>
                <a:gd name="connsiteX2" fmla="*/ 211517 w 211573"/>
                <a:gd name="connsiteY2" fmla="*/ 361297 h 360858"/>
                <a:gd name="connsiteX3" fmla="*/ -57 w 211573"/>
                <a:gd name="connsiteY3" fmla="*/ 361297 h 360858"/>
                <a:gd name="connsiteX4" fmla="*/ -57 w 211573"/>
                <a:gd name="connsiteY4" fmla="*/ 438 h 360858"/>
                <a:gd name="connsiteX5" fmla="*/ 51556 w 211573"/>
                <a:gd name="connsiteY5" fmla="*/ 438 h 36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573" h="360858">
                  <a:moveTo>
                    <a:pt x="51556" y="312491"/>
                  </a:moveTo>
                  <a:lnTo>
                    <a:pt x="211517" y="312491"/>
                  </a:lnTo>
                  <a:lnTo>
                    <a:pt x="211517" y="361297"/>
                  </a:lnTo>
                  <a:lnTo>
                    <a:pt x="-57" y="361297"/>
                  </a:lnTo>
                  <a:lnTo>
                    <a:pt x="-57" y="438"/>
                  </a:lnTo>
                  <a:lnTo>
                    <a:pt x="51556" y="438"/>
                  </a:ln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15" name="Freeform: Shape 14">
              <a:extLst>
                <a:ext uri="{FF2B5EF4-FFF2-40B4-BE49-F238E27FC236}">
                  <a16:creationId xmlns:a16="http://schemas.microsoft.com/office/drawing/2014/main" id="{4648BA9C-6222-4854-A7A6-360DC2A4756F}"/>
                </a:ext>
              </a:extLst>
            </p:cNvPr>
            <p:cNvSpPr/>
            <p:nvPr/>
          </p:nvSpPr>
          <p:spPr>
            <a:xfrm>
              <a:off x="3814986" y="555150"/>
              <a:ext cx="51612" cy="361286"/>
            </a:xfrm>
            <a:custGeom>
              <a:avLst/>
              <a:gdLst>
                <a:gd name="connsiteX0" fmla="*/ -57 w 51612"/>
                <a:gd name="connsiteY0" fmla="*/ 438 h 361286"/>
                <a:gd name="connsiteX1" fmla="*/ 51556 w 51612"/>
                <a:gd name="connsiteY1" fmla="*/ 438 h 361286"/>
                <a:gd name="connsiteX2" fmla="*/ 51556 w 51612"/>
                <a:gd name="connsiteY2" fmla="*/ 361724 h 361286"/>
                <a:gd name="connsiteX3" fmla="*/ -57 w 51612"/>
                <a:gd name="connsiteY3" fmla="*/ 361724 h 361286"/>
              </a:gdLst>
              <a:ahLst/>
              <a:cxnLst>
                <a:cxn ang="0">
                  <a:pos x="connsiteX0" y="connsiteY0"/>
                </a:cxn>
                <a:cxn ang="0">
                  <a:pos x="connsiteX1" y="connsiteY1"/>
                </a:cxn>
                <a:cxn ang="0">
                  <a:pos x="connsiteX2" y="connsiteY2"/>
                </a:cxn>
                <a:cxn ang="0">
                  <a:pos x="connsiteX3" y="connsiteY3"/>
                </a:cxn>
              </a:cxnLst>
              <a:rect l="l" t="t" r="r" b="b"/>
              <a:pathLst>
                <a:path w="51612" h="361286">
                  <a:moveTo>
                    <a:pt x="-57" y="438"/>
                  </a:moveTo>
                  <a:lnTo>
                    <a:pt x="51556" y="438"/>
                  </a:lnTo>
                  <a:lnTo>
                    <a:pt x="51556" y="361724"/>
                  </a:lnTo>
                  <a:lnTo>
                    <a:pt x="-57" y="361724"/>
                  </a:ln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16" name="Freeform: Shape 15">
              <a:extLst>
                <a:ext uri="{FF2B5EF4-FFF2-40B4-BE49-F238E27FC236}">
                  <a16:creationId xmlns:a16="http://schemas.microsoft.com/office/drawing/2014/main" id="{0ADB0FCB-EC09-4F07-A452-19DA4747902D}"/>
                </a:ext>
              </a:extLst>
            </p:cNvPr>
            <p:cNvSpPr/>
            <p:nvPr/>
          </p:nvSpPr>
          <p:spPr>
            <a:xfrm>
              <a:off x="3931083" y="549832"/>
              <a:ext cx="327671" cy="371605"/>
            </a:xfrm>
            <a:custGeom>
              <a:avLst/>
              <a:gdLst>
                <a:gd name="connsiteX0" fmla="*/ 182661 w 327671"/>
                <a:gd name="connsiteY0" fmla="*/ 447 h 371605"/>
                <a:gd name="connsiteX1" fmla="*/ 314803 w 327671"/>
                <a:gd name="connsiteY1" fmla="*/ 56147 h 371605"/>
                <a:gd name="connsiteX2" fmla="*/ 280212 w 327671"/>
                <a:gd name="connsiteY2" fmla="*/ 90250 h 371605"/>
                <a:gd name="connsiteX3" fmla="*/ 182600 w 327671"/>
                <a:gd name="connsiteY3" fmla="*/ 49436 h 371605"/>
                <a:gd name="connsiteX4" fmla="*/ 51556 w 327671"/>
                <a:gd name="connsiteY4" fmla="*/ 186215 h 371605"/>
                <a:gd name="connsiteX5" fmla="*/ 187297 w 327671"/>
                <a:gd name="connsiteY5" fmla="*/ 322993 h 371605"/>
                <a:gd name="connsiteX6" fmla="*/ 291010 w 327671"/>
                <a:gd name="connsiteY6" fmla="*/ 271869 h 371605"/>
                <a:gd name="connsiteX7" fmla="*/ 327614 w 327671"/>
                <a:gd name="connsiteY7" fmla="*/ 304935 h 371605"/>
                <a:gd name="connsiteX8" fmla="*/ 187297 w 327671"/>
                <a:gd name="connsiteY8" fmla="*/ 372043 h 371605"/>
                <a:gd name="connsiteX9" fmla="*/ -57 w 327671"/>
                <a:gd name="connsiteY9" fmla="*/ 186215 h 371605"/>
                <a:gd name="connsiteX10" fmla="*/ 182661 w 327671"/>
                <a:gd name="connsiteY10" fmla="*/ 447 h 371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7671" h="371605">
                  <a:moveTo>
                    <a:pt x="182661" y="447"/>
                  </a:moveTo>
                  <a:cubicBezTo>
                    <a:pt x="232516" y="-65"/>
                    <a:pt x="280358" y="20098"/>
                    <a:pt x="314803" y="56147"/>
                  </a:cubicBezTo>
                  <a:lnTo>
                    <a:pt x="280212" y="90250"/>
                  </a:lnTo>
                  <a:cubicBezTo>
                    <a:pt x="254460" y="64114"/>
                    <a:pt x="219289" y="49412"/>
                    <a:pt x="182600" y="49436"/>
                  </a:cubicBezTo>
                  <a:cubicBezTo>
                    <a:pt x="108841" y="49436"/>
                    <a:pt x="51556" y="108308"/>
                    <a:pt x="51556" y="186215"/>
                  </a:cubicBezTo>
                  <a:cubicBezTo>
                    <a:pt x="51556" y="267782"/>
                    <a:pt x="110367" y="322993"/>
                    <a:pt x="187297" y="322993"/>
                  </a:cubicBezTo>
                  <a:cubicBezTo>
                    <a:pt x="227782" y="322341"/>
                    <a:pt x="265838" y="303581"/>
                    <a:pt x="291010" y="271869"/>
                  </a:cubicBezTo>
                  <a:lnTo>
                    <a:pt x="327614" y="304935"/>
                  </a:lnTo>
                  <a:cubicBezTo>
                    <a:pt x="293218" y="347146"/>
                    <a:pt x="241746" y="371763"/>
                    <a:pt x="187297" y="372043"/>
                  </a:cubicBezTo>
                  <a:cubicBezTo>
                    <a:pt x="79436" y="372043"/>
                    <a:pt x="-57" y="292734"/>
                    <a:pt x="-57" y="186215"/>
                  </a:cubicBezTo>
                  <a:cubicBezTo>
                    <a:pt x="4" y="81953"/>
                    <a:pt x="78460" y="447"/>
                    <a:pt x="182661" y="447"/>
                  </a:cubicBez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17" name="Freeform: Shape 16">
              <a:extLst>
                <a:ext uri="{FF2B5EF4-FFF2-40B4-BE49-F238E27FC236}">
                  <a16:creationId xmlns:a16="http://schemas.microsoft.com/office/drawing/2014/main" id="{FBBEF4F4-D056-48BB-9A40-993CD9A88086}"/>
                </a:ext>
              </a:extLst>
            </p:cNvPr>
            <p:cNvSpPr/>
            <p:nvPr/>
          </p:nvSpPr>
          <p:spPr>
            <a:xfrm>
              <a:off x="459821" y="554479"/>
              <a:ext cx="1934728" cy="364641"/>
            </a:xfrm>
            <a:custGeom>
              <a:avLst/>
              <a:gdLst>
                <a:gd name="connsiteX0" fmla="*/ 311447 w 1934728"/>
                <a:gd name="connsiteY0" fmla="*/ 365079 h 364641"/>
                <a:gd name="connsiteX1" fmla="*/ 444932 w 1934728"/>
                <a:gd name="connsiteY1" fmla="*/ 438 h 364641"/>
                <a:gd name="connsiteX2" fmla="*/ 512040 w 1934728"/>
                <a:gd name="connsiteY2" fmla="*/ 438 h 364641"/>
                <a:gd name="connsiteX3" fmla="*/ 645829 w 1934728"/>
                <a:gd name="connsiteY3" fmla="*/ 365079 h 364641"/>
                <a:gd name="connsiteX4" fmla="*/ 575243 w 1934728"/>
                <a:gd name="connsiteY4" fmla="*/ 365079 h 364641"/>
                <a:gd name="connsiteX5" fmla="*/ 543642 w 1934728"/>
                <a:gd name="connsiteY5" fmla="*/ 278997 h 364641"/>
                <a:gd name="connsiteX6" fmla="*/ 413147 w 1934728"/>
                <a:gd name="connsiteY6" fmla="*/ 278997 h 364641"/>
                <a:gd name="connsiteX7" fmla="*/ 381667 w 1934728"/>
                <a:gd name="connsiteY7" fmla="*/ 365079 h 364641"/>
                <a:gd name="connsiteX8" fmla="*/ 435963 w 1934728"/>
                <a:gd name="connsiteY8" fmla="*/ 216587 h 364641"/>
                <a:gd name="connsiteX9" fmla="*/ 521008 w 1934728"/>
                <a:gd name="connsiteY9" fmla="*/ 216587 h 364641"/>
                <a:gd name="connsiteX10" fmla="*/ 478303 w 1934728"/>
                <a:gd name="connsiteY10" fmla="*/ 99880 h 364641"/>
                <a:gd name="connsiteX11" fmla="*/ 1256514 w 1934728"/>
                <a:gd name="connsiteY11" fmla="*/ 365079 h 364641"/>
                <a:gd name="connsiteX12" fmla="*/ 1389998 w 1934728"/>
                <a:gd name="connsiteY12" fmla="*/ 498 h 364641"/>
                <a:gd name="connsiteX13" fmla="*/ 1457106 w 1934728"/>
                <a:gd name="connsiteY13" fmla="*/ 498 h 364641"/>
                <a:gd name="connsiteX14" fmla="*/ 1590834 w 1934728"/>
                <a:gd name="connsiteY14" fmla="*/ 365079 h 364641"/>
                <a:gd name="connsiteX15" fmla="*/ 1520859 w 1934728"/>
                <a:gd name="connsiteY15" fmla="*/ 365079 h 364641"/>
                <a:gd name="connsiteX16" fmla="*/ 1489318 w 1934728"/>
                <a:gd name="connsiteY16" fmla="*/ 278997 h 364641"/>
                <a:gd name="connsiteX17" fmla="*/ 1358213 w 1934728"/>
                <a:gd name="connsiteY17" fmla="*/ 278997 h 364641"/>
                <a:gd name="connsiteX18" fmla="*/ 1326733 w 1934728"/>
                <a:gd name="connsiteY18" fmla="*/ 365079 h 364641"/>
                <a:gd name="connsiteX19" fmla="*/ 1381030 w 1934728"/>
                <a:gd name="connsiteY19" fmla="*/ 216587 h 364641"/>
                <a:gd name="connsiteX20" fmla="*/ 1465952 w 1934728"/>
                <a:gd name="connsiteY20" fmla="*/ 216587 h 364641"/>
                <a:gd name="connsiteX21" fmla="*/ 1423552 w 1934728"/>
                <a:gd name="connsiteY21" fmla="*/ 99880 h 364641"/>
                <a:gd name="connsiteX22" fmla="*/ 678956 w 1934728"/>
                <a:gd name="connsiteY22" fmla="*/ 498 h 364641"/>
                <a:gd name="connsiteX23" fmla="*/ 732582 w 1934728"/>
                <a:gd name="connsiteY23" fmla="*/ 498 h 364641"/>
                <a:gd name="connsiteX24" fmla="*/ 919325 w 1934728"/>
                <a:gd name="connsiteY24" fmla="*/ 232327 h 364641"/>
                <a:gd name="connsiteX25" fmla="*/ 919325 w 1934728"/>
                <a:gd name="connsiteY25" fmla="*/ 498 h 364641"/>
                <a:gd name="connsiteX26" fmla="*/ 989545 w 1934728"/>
                <a:gd name="connsiteY26" fmla="*/ 498 h 364641"/>
                <a:gd name="connsiteX27" fmla="*/ 989545 w 1934728"/>
                <a:gd name="connsiteY27" fmla="*/ 365079 h 364641"/>
                <a:gd name="connsiteX28" fmla="*/ 940739 w 1934728"/>
                <a:gd name="connsiteY28" fmla="*/ 365079 h 364641"/>
                <a:gd name="connsiteX29" fmla="*/ 749237 w 1934728"/>
                <a:gd name="connsiteY29" fmla="*/ 127150 h 364641"/>
                <a:gd name="connsiteX30" fmla="*/ 749237 w 1934728"/>
                <a:gd name="connsiteY30" fmla="*/ 365079 h 364641"/>
                <a:gd name="connsiteX31" fmla="*/ 678956 w 1934728"/>
                <a:gd name="connsiteY31" fmla="*/ 365079 h 364641"/>
                <a:gd name="connsiteX32" fmla="*/ 1294094 w 1934728"/>
                <a:gd name="connsiteY32" fmla="*/ 498 h 364641"/>
                <a:gd name="connsiteX33" fmla="*/ 1294094 w 1934728"/>
                <a:gd name="connsiteY33" fmla="*/ 62848 h 364641"/>
                <a:gd name="connsiteX34" fmla="*/ 1197947 w 1934728"/>
                <a:gd name="connsiteY34" fmla="*/ 62848 h 364641"/>
                <a:gd name="connsiteX35" fmla="*/ 1197947 w 1934728"/>
                <a:gd name="connsiteY35" fmla="*/ 365079 h 364641"/>
                <a:gd name="connsiteX36" fmla="*/ 1127727 w 1934728"/>
                <a:gd name="connsiteY36" fmla="*/ 365079 h 364641"/>
                <a:gd name="connsiteX37" fmla="*/ 1127727 w 1934728"/>
                <a:gd name="connsiteY37" fmla="*/ 62848 h 364641"/>
                <a:gd name="connsiteX38" fmla="*/ 1031518 w 1934728"/>
                <a:gd name="connsiteY38" fmla="*/ 62848 h 364641"/>
                <a:gd name="connsiteX39" fmla="*/ 1031518 w 1934728"/>
                <a:gd name="connsiteY39" fmla="*/ 498 h 364641"/>
                <a:gd name="connsiteX40" fmla="*/ 1934672 w 1934728"/>
                <a:gd name="connsiteY40" fmla="*/ 365079 h 364641"/>
                <a:gd name="connsiteX41" fmla="*/ 1820710 w 1934728"/>
                <a:gd name="connsiteY41" fmla="*/ 207375 h 364641"/>
                <a:gd name="connsiteX42" fmla="*/ 1855790 w 1934728"/>
                <a:gd name="connsiteY42" fmla="*/ 184314 h 364641"/>
                <a:gd name="connsiteX43" fmla="*/ 1884402 w 1934728"/>
                <a:gd name="connsiteY43" fmla="*/ 108787 h 364641"/>
                <a:gd name="connsiteX44" fmla="*/ 1855790 w 1934728"/>
                <a:gd name="connsiteY44" fmla="*/ 33259 h 364641"/>
                <a:gd name="connsiteX45" fmla="*/ 1760984 w 1934728"/>
                <a:gd name="connsiteY45" fmla="*/ 498 h 364641"/>
                <a:gd name="connsiteX46" fmla="*/ 1624022 w 1934728"/>
                <a:gd name="connsiteY46" fmla="*/ 498 h 364641"/>
                <a:gd name="connsiteX47" fmla="*/ 1624022 w 1934728"/>
                <a:gd name="connsiteY47" fmla="*/ 365079 h 364641"/>
                <a:gd name="connsiteX48" fmla="*/ 1694364 w 1934728"/>
                <a:gd name="connsiteY48" fmla="*/ 365079 h 364641"/>
                <a:gd name="connsiteX49" fmla="*/ 1694364 w 1934728"/>
                <a:gd name="connsiteY49" fmla="*/ 216587 h 364641"/>
                <a:gd name="connsiteX50" fmla="*/ 1751711 w 1934728"/>
                <a:gd name="connsiteY50" fmla="*/ 216587 h 364641"/>
                <a:gd name="connsiteX51" fmla="*/ 1858108 w 1934728"/>
                <a:gd name="connsiteY51" fmla="*/ 365079 h 364641"/>
                <a:gd name="connsiteX52" fmla="*/ 1694303 w 1934728"/>
                <a:gd name="connsiteY52" fmla="*/ 62970 h 364641"/>
                <a:gd name="connsiteX53" fmla="*/ 1757812 w 1934728"/>
                <a:gd name="connsiteY53" fmla="*/ 62970 h 364641"/>
                <a:gd name="connsiteX54" fmla="*/ 1802103 w 1934728"/>
                <a:gd name="connsiteY54" fmla="*/ 77551 h 364641"/>
                <a:gd name="connsiteX55" fmla="*/ 1814305 w 1934728"/>
                <a:gd name="connsiteY55" fmla="*/ 108787 h 364641"/>
                <a:gd name="connsiteX56" fmla="*/ 1802103 w 1934728"/>
                <a:gd name="connsiteY56" fmla="*/ 139290 h 364641"/>
                <a:gd name="connsiteX57" fmla="*/ 1757812 w 1934728"/>
                <a:gd name="connsiteY57" fmla="*/ 153871 h 364641"/>
                <a:gd name="connsiteX58" fmla="*/ 1694364 w 1934728"/>
                <a:gd name="connsiteY58" fmla="*/ 153871 h 364641"/>
                <a:gd name="connsiteX59" fmla="*/ 294609 w 1934728"/>
                <a:gd name="connsiteY59" fmla="*/ 498 h 364641"/>
                <a:gd name="connsiteX60" fmla="*/ 218228 w 1934728"/>
                <a:gd name="connsiteY60" fmla="*/ 498 h 364641"/>
                <a:gd name="connsiteX61" fmla="*/ 87550 w 1934728"/>
                <a:gd name="connsiteY61" fmla="*/ 182789 h 364641"/>
                <a:gd name="connsiteX62" fmla="*/ 218289 w 1934728"/>
                <a:gd name="connsiteY62" fmla="*/ 365079 h 364641"/>
                <a:gd name="connsiteX63" fmla="*/ 294609 w 1934728"/>
                <a:gd name="connsiteY63" fmla="*/ 365079 h 364641"/>
                <a:gd name="connsiteX64" fmla="*/ 163931 w 1934728"/>
                <a:gd name="connsiteY64" fmla="*/ 182789 h 364641"/>
                <a:gd name="connsiteX65" fmla="*/ 47224 w 1934728"/>
                <a:gd name="connsiteY65" fmla="*/ 498 h 364641"/>
                <a:gd name="connsiteX66" fmla="*/ -57 w 1934728"/>
                <a:gd name="connsiteY66" fmla="*/ 498 h 364641"/>
                <a:gd name="connsiteX67" fmla="*/ -57 w 1934728"/>
                <a:gd name="connsiteY67" fmla="*/ 365079 h 364641"/>
                <a:gd name="connsiteX68" fmla="*/ 47163 w 1934728"/>
                <a:gd name="connsiteY68" fmla="*/ 365079 h 364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934728" h="364641">
                  <a:moveTo>
                    <a:pt x="311447" y="365079"/>
                  </a:moveTo>
                  <a:lnTo>
                    <a:pt x="444932" y="438"/>
                  </a:lnTo>
                  <a:lnTo>
                    <a:pt x="512040" y="438"/>
                  </a:lnTo>
                  <a:lnTo>
                    <a:pt x="645829" y="365079"/>
                  </a:lnTo>
                  <a:lnTo>
                    <a:pt x="575243" y="365079"/>
                  </a:lnTo>
                  <a:lnTo>
                    <a:pt x="543642" y="278997"/>
                  </a:lnTo>
                  <a:lnTo>
                    <a:pt x="413147" y="278997"/>
                  </a:lnTo>
                  <a:lnTo>
                    <a:pt x="381667" y="365079"/>
                  </a:lnTo>
                  <a:close/>
                  <a:moveTo>
                    <a:pt x="435963" y="216587"/>
                  </a:moveTo>
                  <a:lnTo>
                    <a:pt x="521008" y="216587"/>
                  </a:lnTo>
                  <a:lnTo>
                    <a:pt x="478303" y="99880"/>
                  </a:lnTo>
                  <a:close/>
                  <a:moveTo>
                    <a:pt x="1256514" y="365079"/>
                  </a:moveTo>
                  <a:lnTo>
                    <a:pt x="1389998" y="498"/>
                  </a:lnTo>
                  <a:lnTo>
                    <a:pt x="1457106" y="498"/>
                  </a:lnTo>
                  <a:lnTo>
                    <a:pt x="1590834" y="365079"/>
                  </a:lnTo>
                  <a:lnTo>
                    <a:pt x="1520859" y="365079"/>
                  </a:lnTo>
                  <a:lnTo>
                    <a:pt x="1489318" y="278997"/>
                  </a:lnTo>
                  <a:lnTo>
                    <a:pt x="1358213" y="278997"/>
                  </a:lnTo>
                  <a:lnTo>
                    <a:pt x="1326733" y="365079"/>
                  </a:lnTo>
                  <a:close/>
                  <a:moveTo>
                    <a:pt x="1381030" y="216587"/>
                  </a:moveTo>
                  <a:lnTo>
                    <a:pt x="1465952" y="216587"/>
                  </a:lnTo>
                  <a:lnTo>
                    <a:pt x="1423552" y="99880"/>
                  </a:lnTo>
                  <a:close/>
                  <a:moveTo>
                    <a:pt x="678956" y="498"/>
                  </a:moveTo>
                  <a:lnTo>
                    <a:pt x="732582" y="498"/>
                  </a:lnTo>
                  <a:lnTo>
                    <a:pt x="919325" y="232327"/>
                  </a:lnTo>
                  <a:lnTo>
                    <a:pt x="919325" y="498"/>
                  </a:lnTo>
                  <a:lnTo>
                    <a:pt x="989545" y="498"/>
                  </a:lnTo>
                  <a:lnTo>
                    <a:pt x="989545" y="365079"/>
                  </a:lnTo>
                  <a:lnTo>
                    <a:pt x="940739" y="365079"/>
                  </a:lnTo>
                  <a:lnTo>
                    <a:pt x="749237" y="127150"/>
                  </a:lnTo>
                  <a:lnTo>
                    <a:pt x="749237" y="365079"/>
                  </a:lnTo>
                  <a:lnTo>
                    <a:pt x="678956" y="365079"/>
                  </a:lnTo>
                  <a:close/>
                  <a:moveTo>
                    <a:pt x="1294094" y="498"/>
                  </a:moveTo>
                  <a:lnTo>
                    <a:pt x="1294094" y="62848"/>
                  </a:lnTo>
                  <a:lnTo>
                    <a:pt x="1197947" y="62848"/>
                  </a:lnTo>
                  <a:lnTo>
                    <a:pt x="1197947" y="365079"/>
                  </a:lnTo>
                  <a:lnTo>
                    <a:pt x="1127727" y="365079"/>
                  </a:lnTo>
                  <a:lnTo>
                    <a:pt x="1127727" y="62848"/>
                  </a:lnTo>
                  <a:lnTo>
                    <a:pt x="1031518" y="62848"/>
                  </a:lnTo>
                  <a:lnTo>
                    <a:pt x="1031518" y="498"/>
                  </a:lnTo>
                  <a:close/>
                  <a:moveTo>
                    <a:pt x="1934672" y="365079"/>
                  </a:moveTo>
                  <a:lnTo>
                    <a:pt x="1820710" y="207375"/>
                  </a:lnTo>
                  <a:cubicBezTo>
                    <a:pt x="1833998" y="202445"/>
                    <a:pt x="1845992" y="194557"/>
                    <a:pt x="1855790" y="184314"/>
                  </a:cubicBezTo>
                  <a:cubicBezTo>
                    <a:pt x="1874574" y="163687"/>
                    <a:pt x="1884805" y="136685"/>
                    <a:pt x="1884402" y="108787"/>
                  </a:cubicBezTo>
                  <a:cubicBezTo>
                    <a:pt x="1884805" y="80888"/>
                    <a:pt x="1874574" y="53886"/>
                    <a:pt x="1855790" y="33259"/>
                  </a:cubicBezTo>
                  <a:cubicBezTo>
                    <a:pt x="1835474" y="11907"/>
                    <a:pt x="1807838" y="498"/>
                    <a:pt x="1760984" y="498"/>
                  </a:cubicBezTo>
                  <a:lnTo>
                    <a:pt x="1624022" y="498"/>
                  </a:lnTo>
                  <a:lnTo>
                    <a:pt x="1624022" y="365079"/>
                  </a:lnTo>
                  <a:lnTo>
                    <a:pt x="1694364" y="365079"/>
                  </a:lnTo>
                  <a:lnTo>
                    <a:pt x="1694364" y="216587"/>
                  </a:lnTo>
                  <a:lnTo>
                    <a:pt x="1751711" y="216587"/>
                  </a:lnTo>
                  <a:lnTo>
                    <a:pt x="1858108" y="365079"/>
                  </a:lnTo>
                  <a:close/>
                  <a:moveTo>
                    <a:pt x="1694303" y="62970"/>
                  </a:moveTo>
                  <a:lnTo>
                    <a:pt x="1757812" y="62970"/>
                  </a:lnTo>
                  <a:cubicBezTo>
                    <a:pt x="1781788" y="62970"/>
                    <a:pt x="1793806" y="68644"/>
                    <a:pt x="1802103" y="77551"/>
                  </a:cubicBezTo>
                  <a:cubicBezTo>
                    <a:pt x="1810040" y="86000"/>
                    <a:pt x="1814408" y="97189"/>
                    <a:pt x="1814305" y="108787"/>
                  </a:cubicBezTo>
                  <a:cubicBezTo>
                    <a:pt x="1814335" y="120152"/>
                    <a:pt x="1809961" y="131085"/>
                    <a:pt x="1802103" y="139290"/>
                  </a:cubicBezTo>
                  <a:cubicBezTo>
                    <a:pt x="1793806" y="148136"/>
                    <a:pt x="1781788" y="153871"/>
                    <a:pt x="1757812" y="153871"/>
                  </a:cubicBezTo>
                  <a:lnTo>
                    <a:pt x="1694364" y="153871"/>
                  </a:lnTo>
                  <a:close/>
                  <a:moveTo>
                    <a:pt x="294609" y="498"/>
                  </a:moveTo>
                  <a:lnTo>
                    <a:pt x="218228" y="498"/>
                  </a:lnTo>
                  <a:lnTo>
                    <a:pt x="87550" y="182789"/>
                  </a:lnTo>
                  <a:lnTo>
                    <a:pt x="218289" y="365079"/>
                  </a:lnTo>
                  <a:lnTo>
                    <a:pt x="294609" y="365079"/>
                  </a:lnTo>
                  <a:lnTo>
                    <a:pt x="163931" y="182789"/>
                  </a:lnTo>
                  <a:close/>
                  <a:moveTo>
                    <a:pt x="47224" y="498"/>
                  </a:moveTo>
                  <a:lnTo>
                    <a:pt x="-57" y="498"/>
                  </a:lnTo>
                  <a:lnTo>
                    <a:pt x="-57" y="365079"/>
                  </a:lnTo>
                  <a:lnTo>
                    <a:pt x="47163" y="365079"/>
                  </a:ln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18" name="Freeform: Shape 17">
              <a:extLst>
                <a:ext uri="{FF2B5EF4-FFF2-40B4-BE49-F238E27FC236}">
                  <a16:creationId xmlns:a16="http://schemas.microsoft.com/office/drawing/2014/main" id="{2C485B6E-44AA-4752-8F80-7959008E59B2}"/>
                </a:ext>
              </a:extLst>
            </p:cNvPr>
            <p:cNvSpPr/>
            <p:nvPr/>
          </p:nvSpPr>
          <p:spPr>
            <a:xfrm>
              <a:off x="507101" y="554539"/>
              <a:ext cx="38678" cy="364580"/>
            </a:xfrm>
            <a:custGeom>
              <a:avLst/>
              <a:gdLst>
                <a:gd name="connsiteX0" fmla="*/ 0 w 38678"/>
                <a:gd name="connsiteY0" fmla="*/ 0 h 364580"/>
                <a:gd name="connsiteX1" fmla="*/ 38679 w 38678"/>
                <a:gd name="connsiteY1" fmla="*/ 0 h 364580"/>
                <a:gd name="connsiteX2" fmla="*/ 38679 w 38678"/>
                <a:gd name="connsiteY2" fmla="*/ 364580 h 364580"/>
                <a:gd name="connsiteX3" fmla="*/ 0 w 38678"/>
                <a:gd name="connsiteY3" fmla="*/ 364580 h 364580"/>
              </a:gdLst>
              <a:ahLst/>
              <a:cxnLst>
                <a:cxn ang="0">
                  <a:pos x="connsiteX0" y="connsiteY0"/>
                </a:cxn>
                <a:cxn ang="0">
                  <a:pos x="connsiteX1" y="connsiteY1"/>
                </a:cxn>
                <a:cxn ang="0">
                  <a:pos x="connsiteX2" y="connsiteY2"/>
                </a:cxn>
                <a:cxn ang="0">
                  <a:pos x="connsiteX3" y="connsiteY3"/>
                </a:cxn>
              </a:cxnLst>
              <a:rect l="l" t="t" r="r" b="b"/>
              <a:pathLst>
                <a:path w="38678" h="364580">
                  <a:moveTo>
                    <a:pt x="0" y="0"/>
                  </a:moveTo>
                  <a:lnTo>
                    <a:pt x="38679" y="0"/>
                  </a:lnTo>
                  <a:lnTo>
                    <a:pt x="38679" y="364580"/>
                  </a:lnTo>
                  <a:lnTo>
                    <a:pt x="0" y="364580"/>
                  </a:lnTo>
                  <a:close/>
                </a:path>
              </a:pathLst>
            </a:custGeom>
            <a:solidFill>
              <a:srgbClr val="B28300"/>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grpSp>
      <p:pic>
        <p:nvPicPr>
          <p:cNvPr id="22" name="Picture 2" descr="Home | Nuku Ora">
            <a:extLst>
              <a:ext uri="{FF2B5EF4-FFF2-40B4-BE49-F238E27FC236}">
                <a16:creationId xmlns:a16="http://schemas.microsoft.com/office/drawing/2014/main" id="{49600C77-7920-5589-7F3E-0337B2970780}"/>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626330" y="5436219"/>
            <a:ext cx="3205307" cy="1188014"/>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71">
            <a:extLst>
              <a:ext uri="{FF2B5EF4-FFF2-40B4-BE49-F238E27FC236}">
                <a16:creationId xmlns:a16="http://schemas.microsoft.com/office/drawing/2014/main" id="{19E26B23-FE9A-4C36-3370-786EF804EAAD}"/>
              </a:ext>
            </a:extLst>
          </p:cNvPr>
          <p:cNvSpPr txBox="1">
            <a:spLocks/>
          </p:cNvSpPr>
          <p:nvPr/>
        </p:nvSpPr>
        <p:spPr>
          <a:xfrm>
            <a:off x="909331" y="3343103"/>
            <a:ext cx="4074148" cy="233638"/>
          </a:xfrm>
          <a:prstGeom prst="rect">
            <a:avLst/>
          </a:prstGeom>
        </p:spPr>
        <p:txBody>
          <a:bodyPr lIns="0" tIns="0" rIns="0" bIns="27000" anchor="t"/>
          <a:lstStyle>
            <a:lvl1pPr marL="228600" indent="-228600" algn="l" defTabSz="914400" rtl="0" eaLnBrk="1" latinLnBrk="0" hangingPunct="1">
              <a:spcBef>
                <a:spcPct val="20000"/>
              </a:spcBef>
              <a:buClr>
                <a:schemeClr val="accent1"/>
              </a:buClr>
              <a:buSzPct val="99000"/>
              <a:buFont typeface="Arial" pitchFamily="34" charset="0"/>
              <a:buChar char="•"/>
              <a:defRPr lang="en-US" sz="2000" i="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1pPr>
            <a:lvl2pPr marL="400050" indent="-171450" algn="l" defTabSz="914400" rtl="0" eaLnBrk="1" latinLnBrk="0" hangingPunct="1">
              <a:spcBef>
                <a:spcPct val="20000"/>
              </a:spcBef>
              <a:buClr>
                <a:schemeClr val="accent1"/>
              </a:buClr>
              <a:buSzPct val="99000"/>
              <a:buFont typeface="Arial" pitchFamily="34" charset="0"/>
              <a:buChar char="•"/>
              <a:defRPr lang="en-US" sz="1600" i="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2pPr>
            <a:lvl3pPr marL="571500" indent="-171450" algn="l" defTabSz="914400" rtl="0" eaLnBrk="1" latinLnBrk="0" hangingPunct="1">
              <a:spcBef>
                <a:spcPct val="20000"/>
              </a:spcBef>
              <a:buClr>
                <a:schemeClr val="accent1"/>
              </a:buClr>
              <a:buSzPct val="99000"/>
              <a:buFont typeface="Arial" pitchFamily="34" charset="0"/>
              <a:buChar char="•"/>
              <a:defRPr lang="en-US" sz="1600" i="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3pPr>
            <a:lvl4pPr marL="742950" indent="-171450" algn="l" defTabSz="914400" rtl="0" eaLnBrk="1" latinLnBrk="0" hangingPunct="1">
              <a:spcBef>
                <a:spcPct val="20000"/>
              </a:spcBef>
              <a:buClr>
                <a:schemeClr val="accent1"/>
              </a:buClr>
              <a:buSzPct val="99000"/>
              <a:buFont typeface="Arial" pitchFamily="34" charset="0"/>
              <a:buChar char="•"/>
              <a:tabLst/>
              <a:defRPr lang="en-US" sz="1600" i="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4pPr>
            <a:lvl5pPr marL="914400" indent="-171450" algn="l" defTabSz="914400" rtl="0" eaLnBrk="1" latinLnBrk="0" hangingPunct="1">
              <a:spcBef>
                <a:spcPct val="20000"/>
              </a:spcBef>
              <a:buClr>
                <a:schemeClr val="accent1"/>
              </a:buClr>
              <a:buSzPct val="99000"/>
              <a:buFont typeface="Arial" pitchFamily="34" charset="0"/>
              <a:buChar char="•"/>
              <a:defRPr lang="en-US" sz="1600" i="0" kern="1200" dirty="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NZ" sz="28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QUALITATIVE RESEARCH FINDINGS</a:t>
            </a:r>
          </a:p>
        </p:txBody>
      </p:sp>
      <p:sp>
        <p:nvSpPr>
          <p:cNvPr id="4" name="Text Placeholder 2">
            <a:extLst>
              <a:ext uri="{FF2B5EF4-FFF2-40B4-BE49-F238E27FC236}">
                <a16:creationId xmlns:a16="http://schemas.microsoft.com/office/drawing/2014/main" id="{755003EA-F148-9BDF-D8E8-F6A6F456E1ED}"/>
              </a:ext>
            </a:extLst>
          </p:cNvPr>
          <p:cNvSpPr txBox="1">
            <a:spLocks/>
          </p:cNvSpPr>
          <p:nvPr/>
        </p:nvSpPr>
        <p:spPr>
          <a:xfrm>
            <a:off x="785766" y="2133020"/>
            <a:ext cx="1271633" cy="1266549"/>
          </a:xfrm>
          <a:prstGeom prst="rect">
            <a:avLst/>
          </a:prstGeom>
        </p:spPr>
        <p:txBody>
          <a:bodyPr wrap="square" lIns="0" tIns="0" rIns="0" bIns="35100" anchor="ctr" anchorCtr="0">
            <a:spAutoFit/>
          </a:bodyPr>
          <a:lstStyle>
            <a:lvl1pPr marL="228600" indent="-228600" algn="l" defTabSz="914400" rtl="0" eaLnBrk="1" latinLnBrk="0" hangingPunct="1">
              <a:spcBef>
                <a:spcPct val="20000"/>
              </a:spcBef>
              <a:buClr>
                <a:schemeClr val="accent1"/>
              </a:buClr>
              <a:buSzPct val="99000"/>
              <a:buFont typeface="Arial" pitchFamily="34" charset="0"/>
              <a:buChar char="•"/>
              <a:defRPr lang="en-US" sz="2000" i="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1pPr>
            <a:lvl2pPr marL="400050" indent="-171450" algn="l" defTabSz="914400" rtl="0" eaLnBrk="1" latinLnBrk="0" hangingPunct="1">
              <a:spcBef>
                <a:spcPct val="20000"/>
              </a:spcBef>
              <a:buClr>
                <a:schemeClr val="accent1"/>
              </a:buClr>
              <a:buSzPct val="99000"/>
              <a:buFont typeface="Arial" pitchFamily="34" charset="0"/>
              <a:buChar char="•"/>
              <a:defRPr lang="en-US" sz="1600" i="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2pPr>
            <a:lvl3pPr marL="571500" indent="-171450" algn="l" defTabSz="914400" rtl="0" eaLnBrk="1" latinLnBrk="0" hangingPunct="1">
              <a:spcBef>
                <a:spcPct val="20000"/>
              </a:spcBef>
              <a:buClr>
                <a:schemeClr val="accent1"/>
              </a:buClr>
              <a:buSzPct val="99000"/>
              <a:buFont typeface="Arial" pitchFamily="34" charset="0"/>
              <a:buChar char="•"/>
              <a:defRPr lang="en-US" sz="1600" i="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3pPr>
            <a:lvl4pPr marL="742950" indent="-171450" algn="l" defTabSz="914400" rtl="0" eaLnBrk="1" latinLnBrk="0" hangingPunct="1">
              <a:spcBef>
                <a:spcPct val="20000"/>
              </a:spcBef>
              <a:buClr>
                <a:schemeClr val="accent1"/>
              </a:buClr>
              <a:buSzPct val="99000"/>
              <a:buFont typeface="Arial" pitchFamily="34" charset="0"/>
              <a:buChar char="•"/>
              <a:tabLst/>
              <a:defRPr lang="en-US" sz="1600" i="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4pPr>
            <a:lvl5pPr marL="914400" indent="-171450" algn="l" defTabSz="914400" rtl="0" eaLnBrk="1" latinLnBrk="0" hangingPunct="1">
              <a:spcBef>
                <a:spcPct val="20000"/>
              </a:spcBef>
              <a:buClr>
                <a:schemeClr val="accent1"/>
              </a:buClr>
              <a:buSzPct val="99000"/>
              <a:buFont typeface="Arial" pitchFamily="34" charset="0"/>
              <a:buChar char="•"/>
              <a:defRPr lang="en-US" sz="1600" i="0" kern="1200" dirty="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C50017"/>
              </a:buClr>
              <a:buSzPct val="99000"/>
              <a:buFont typeface="Arial" pitchFamily="34" charset="0"/>
              <a:buNone/>
              <a:tabLst/>
              <a:defRPr/>
            </a:pPr>
            <a:r>
              <a:rPr kumimoji="0" lang="en-GB" sz="8000" b="0" i="0" u="none" strike="noStrike" kern="1200" cap="none" spc="0" normalizeH="0" baseline="0" noProof="0" dirty="0">
                <a:ln>
                  <a:noFill/>
                </a:ln>
                <a:solidFill>
                  <a:srgbClr val="FFFFFF"/>
                </a:solidFill>
                <a:effectLst/>
                <a:uLnTx/>
                <a:uFillTx/>
              </a:rPr>
              <a:t>03</a:t>
            </a:r>
          </a:p>
        </p:txBody>
      </p:sp>
      <p:cxnSp>
        <p:nvCxnSpPr>
          <p:cNvPr id="6" name="Straight Connector 5">
            <a:extLst>
              <a:ext uri="{FF2B5EF4-FFF2-40B4-BE49-F238E27FC236}">
                <a16:creationId xmlns:a16="http://schemas.microsoft.com/office/drawing/2014/main" id="{BECC6CC0-0D05-52B4-091B-42D2CB578390}"/>
              </a:ext>
            </a:extLst>
          </p:cNvPr>
          <p:cNvCxnSpPr/>
          <p:nvPr/>
        </p:nvCxnSpPr>
        <p:spPr>
          <a:xfrm>
            <a:off x="612146" y="2463789"/>
            <a:ext cx="0" cy="4356000"/>
          </a:xfrm>
          <a:prstGeom prst="line">
            <a:avLst/>
          </a:prstGeom>
          <a:ln w="12700">
            <a:solidFill>
              <a:srgbClr val="FFFFFF">
                <a:alpha val="50196"/>
              </a:srgb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9518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16099C37-C080-F7FC-C03A-8A5B8FF2EDB6}"/>
              </a:ext>
            </a:extLst>
          </p:cNvPr>
          <p:cNvSpPr>
            <a:spLocks noGrp="1"/>
          </p:cNvSpPr>
          <p:nvPr>
            <p:ph type="title" idx="4294967295"/>
          </p:nvPr>
        </p:nvSpPr>
        <p:spPr>
          <a:xfrm>
            <a:off x="1266825" y="101740"/>
            <a:ext cx="10199688" cy="403225"/>
          </a:xfrm>
        </p:spPr>
        <p:txBody>
          <a:bodyPr/>
          <a:lstStyle/>
          <a:p>
            <a:r>
              <a:rPr lang="en-NZ" sz="1800" dirty="0"/>
              <a:t>The main reasons rangatahi stop playing Rugby Union or Rippa Rugby are: they are worried about getting injured, are playing multiple sports so have to drop one/some, and are too busy with other things.</a:t>
            </a:r>
          </a:p>
        </p:txBody>
      </p:sp>
      <p:graphicFrame>
        <p:nvGraphicFramePr>
          <p:cNvPr id="25" name="Content Placeholder 11">
            <a:extLst>
              <a:ext uri="{FF2B5EF4-FFF2-40B4-BE49-F238E27FC236}">
                <a16:creationId xmlns:a16="http://schemas.microsoft.com/office/drawing/2014/main" id="{82B48DA9-70B6-1FD7-A344-9EE1E0030023}"/>
              </a:ext>
            </a:extLst>
          </p:cNvPr>
          <p:cNvGraphicFramePr>
            <a:graphicFrameLocks/>
          </p:cNvGraphicFramePr>
          <p:nvPr>
            <p:extLst>
              <p:ext uri="{D42A27DB-BD31-4B8C-83A1-F6EECF244321}">
                <p14:modId xmlns:p14="http://schemas.microsoft.com/office/powerpoint/2010/main" val="3240181957"/>
              </p:ext>
            </p:extLst>
          </p:nvPr>
        </p:nvGraphicFramePr>
        <p:xfrm>
          <a:off x="1530783" y="1162193"/>
          <a:ext cx="5449887" cy="4856867"/>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46CCA8D9-44E7-D187-0751-68E7A583FA18}"/>
              </a:ext>
            </a:extLst>
          </p:cNvPr>
          <p:cNvSpPr/>
          <p:nvPr/>
        </p:nvSpPr>
        <p:spPr bwMode="ltGray">
          <a:xfrm>
            <a:off x="356789" y="1135559"/>
            <a:ext cx="715402" cy="490718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Rectangle 7">
            <a:extLst>
              <a:ext uri="{FF2B5EF4-FFF2-40B4-BE49-F238E27FC236}">
                <a16:creationId xmlns:a16="http://schemas.microsoft.com/office/drawing/2014/main" id="{0F7A1412-EC83-571A-F167-E4270B65AE0A}"/>
              </a:ext>
            </a:extLst>
          </p:cNvPr>
          <p:cNvSpPr/>
          <p:nvPr/>
        </p:nvSpPr>
        <p:spPr bwMode="ltGray">
          <a:xfrm>
            <a:off x="461639" y="1287261"/>
            <a:ext cx="479394" cy="4660777"/>
          </a:xfrm>
          <a:prstGeom prst="rect">
            <a:avLst/>
          </a:prstGeom>
          <a:solidFill>
            <a:srgbClr val="FFFFFF">
              <a:alpha val="3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extBox 1">
            <a:extLst>
              <a:ext uri="{FF2B5EF4-FFF2-40B4-BE49-F238E27FC236}">
                <a16:creationId xmlns:a16="http://schemas.microsoft.com/office/drawing/2014/main" id="{2FC4338F-24FA-CF64-7479-3AD78F2240BA}"/>
              </a:ext>
            </a:extLst>
          </p:cNvPr>
          <p:cNvSpPr txBox="1"/>
          <p:nvPr/>
        </p:nvSpPr>
        <p:spPr>
          <a:xfrm rot="16200000">
            <a:off x="-1196266" y="3329850"/>
            <a:ext cx="3795203"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000" b="1" i="0" u="none" strike="noStrike" kern="1200" cap="none" spc="0" normalizeH="0" baseline="0" noProof="0" dirty="0">
                <a:ln>
                  <a:noFill/>
                </a:ln>
                <a:solidFill>
                  <a:srgbClr val="333333"/>
                </a:solidFill>
                <a:effectLst/>
                <a:uLnTx/>
                <a:uFillTx/>
                <a:latin typeface="Arial"/>
                <a:ea typeface="+mn-ea"/>
                <a:cs typeface="+mn-cs"/>
              </a:rPr>
              <a:t>Barriers to playing Rugby Union or Rippa Rugby </a:t>
            </a:r>
          </a:p>
        </p:txBody>
      </p:sp>
      <p:sp>
        <p:nvSpPr>
          <p:cNvPr id="12" name="Footer Placeholder 3">
            <a:extLst>
              <a:ext uri="{FF2B5EF4-FFF2-40B4-BE49-F238E27FC236}">
                <a16:creationId xmlns:a16="http://schemas.microsoft.com/office/drawing/2014/main" id="{3FAAD5C3-2E1F-F6DB-112E-2C6FD3291E31}"/>
              </a:ext>
            </a:extLst>
          </p:cNvPr>
          <p:cNvSpPr>
            <a:spLocks noGrp="1"/>
          </p:cNvSpPr>
          <p:nvPr>
            <p:ph type="ftr" sz="quarter" idx="11"/>
          </p:nvPr>
        </p:nvSpPr>
        <p:spPr>
          <a:xfrm>
            <a:off x="3981600" y="6390000"/>
            <a:ext cx="6744312" cy="1968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33333"/>
                </a:solidFill>
                <a:effectLst/>
                <a:uLnTx/>
                <a:uFillTx/>
                <a:latin typeface="Arial"/>
                <a:ea typeface="+mn-ea"/>
                <a:cs typeface="+mn-cs"/>
              </a:rPr>
              <a:t>Q9. </a:t>
            </a:r>
            <a:r>
              <a:rPr kumimoji="0" lang="en-NZ" sz="800" b="0" i="0" u="none" strike="noStrike" kern="1200" cap="none" spc="0" normalizeH="0" baseline="0" noProof="0" dirty="0">
                <a:ln>
                  <a:noFill/>
                </a:ln>
                <a:solidFill>
                  <a:srgbClr val="333333"/>
                </a:solidFill>
                <a:effectLst/>
                <a:uLnTx/>
                <a:uFillTx/>
                <a:latin typeface="Arial"/>
                <a:ea typeface="+mn-ea"/>
                <a:cs typeface="+mn-cs"/>
              </a:rPr>
              <a:t>People have given us many reasons why they’ve stopped playing organised sport. Please  let us know how important, or not, each of the following reasons were in your decision to stop playing / doing [RUGBY UNION OR RIPPA RUGBY]… | Q9 You mentioned you used to play / do [RUGBY UNION OR RIPPA RUGBY] as part of a team or club, but don’t currently. Can you please let us know why this 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33333"/>
                </a:solidFill>
                <a:effectLst/>
                <a:uLnTx/>
                <a:uFillTx/>
                <a:latin typeface="Arial"/>
                <a:ea typeface="+mn-ea"/>
                <a:cs typeface="+mn-cs"/>
              </a:rPr>
              <a:t>Base: National and Wellington region survey who have lapsed from </a:t>
            </a:r>
            <a:r>
              <a:rPr kumimoji="0" lang="en-NZ" sz="800" b="0" i="0" u="none" strike="noStrike" kern="1200" cap="none" spc="0" normalizeH="0" baseline="0" noProof="0" dirty="0">
                <a:ln>
                  <a:noFill/>
                </a:ln>
                <a:solidFill>
                  <a:srgbClr val="333333"/>
                </a:solidFill>
                <a:effectLst/>
                <a:uLnTx/>
                <a:uFillTx/>
                <a:latin typeface="Arial"/>
                <a:ea typeface="+mn-ea"/>
                <a:cs typeface="+mn-cs"/>
              </a:rPr>
              <a:t>Rugby Union or Rippa Rugby</a:t>
            </a:r>
            <a:r>
              <a:rPr kumimoji="0" lang="en-GB" sz="800" b="0" i="0" u="none" strike="noStrike" kern="1200" cap="none" spc="0" normalizeH="0" baseline="0" noProof="0" dirty="0">
                <a:ln>
                  <a:noFill/>
                </a:ln>
                <a:solidFill>
                  <a:srgbClr val="333333"/>
                </a:solidFill>
                <a:effectLst/>
                <a:uLnTx/>
                <a:uFillTx/>
                <a:latin typeface="Arial"/>
                <a:ea typeface="+mn-ea"/>
                <a:cs typeface="+mn-cs"/>
              </a:rPr>
              <a:t>, n=29</a:t>
            </a:r>
          </a:p>
        </p:txBody>
      </p:sp>
      <p:sp>
        <p:nvSpPr>
          <p:cNvPr id="13" name="TextBox 12">
            <a:extLst>
              <a:ext uri="{FF2B5EF4-FFF2-40B4-BE49-F238E27FC236}">
                <a16:creationId xmlns:a16="http://schemas.microsoft.com/office/drawing/2014/main" id="{39170353-C1AB-BC7C-821A-E595BA40B57B}"/>
              </a:ext>
            </a:extLst>
          </p:cNvPr>
          <p:cNvSpPr txBox="1"/>
          <p:nvPr/>
        </p:nvSpPr>
        <p:spPr>
          <a:xfrm>
            <a:off x="5120198" y="5695807"/>
            <a:ext cx="1688974" cy="307777"/>
          </a:xfrm>
          <a:prstGeom prst="rect">
            <a:avLst/>
          </a:prstGeom>
          <a:noFill/>
          <a:ln>
            <a:solidFill>
              <a:schemeClr val="tx1"/>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dirty="0">
                <a:ln>
                  <a:noFill/>
                </a:ln>
                <a:solidFill>
                  <a:srgbClr val="333333"/>
                </a:solidFill>
                <a:effectLst/>
                <a:uLnTx/>
                <a:uFillTx/>
                <a:latin typeface="Arial"/>
                <a:ea typeface="+mn-ea"/>
                <a:cs typeface="+mn-cs"/>
              </a:rPr>
              <a:t>% rated 4 or 5 out of 5,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dirty="0">
                <a:ln>
                  <a:noFill/>
                </a:ln>
                <a:solidFill>
                  <a:srgbClr val="333333"/>
                </a:solidFill>
                <a:effectLst/>
                <a:uLnTx/>
                <a:uFillTx/>
                <a:latin typeface="Arial"/>
                <a:ea typeface="+mn-ea"/>
                <a:cs typeface="+mn-cs"/>
              </a:rPr>
              <a:t>where 5=extremely important</a:t>
            </a:r>
          </a:p>
        </p:txBody>
      </p:sp>
      <p:sp>
        <p:nvSpPr>
          <p:cNvPr id="14" name="Rectangle 13">
            <a:extLst>
              <a:ext uri="{FF2B5EF4-FFF2-40B4-BE49-F238E27FC236}">
                <a16:creationId xmlns:a16="http://schemas.microsoft.com/office/drawing/2014/main" id="{BB384FD1-681E-3A77-CB31-02B6AB2FE846}"/>
              </a:ext>
            </a:extLst>
          </p:cNvPr>
          <p:cNvSpPr/>
          <p:nvPr/>
        </p:nvSpPr>
        <p:spPr bwMode="ltGray">
          <a:xfrm>
            <a:off x="7350712" y="1293519"/>
            <a:ext cx="4484500" cy="580785"/>
          </a:xfrm>
          <a:prstGeom prst="rect">
            <a:avLst/>
          </a:prstGeom>
          <a:solidFill>
            <a:srgbClr val="F9C61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15" name="Group 14">
            <a:extLst>
              <a:ext uri="{FF2B5EF4-FFF2-40B4-BE49-F238E27FC236}">
                <a16:creationId xmlns:a16="http://schemas.microsoft.com/office/drawing/2014/main" id="{3F3FD3C0-A63E-1E43-72A5-D585484F2F05}"/>
              </a:ext>
            </a:extLst>
          </p:cNvPr>
          <p:cNvGrpSpPr/>
          <p:nvPr/>
        </p:nvGrpSpPr>
        <p:grpSpPr>
          <a:xfrm>
            <a:off x="7164550" y="1143783"/>
            <a:ext cx="317312" cy="317312"/>
            <a:chOff x="8883583" y="395223"/>
            <a:chExt cx="600075" cy="600075"/>
          </a:xfrm>
        </p:grpSpPr>
        <p:sp>
          <p:nvSpPr>
            <p:cNvPr id="16" name="Rectangle 15">
              <a:extLst>
                <a:ext uri="{FF2B5EF4-FFF2-40B4-BE49-F238E27FC236}">
                  <a16:creationId xmlns:a16="http://schemas.microsoft.com/office/drawing/2014/main" id="{CADCFF5C-03A2-FF66-5668-F15C97C88D9A}"/>
                </a:ext>
              </a:extLst>
            </p:cNvPr>
            <p:cNvSpPr/>
            <p:nvPr/>
          </p:nvSpPr>
          <p:spPr bwMode="ltGray">
            <a:xfrm>
              <a:off x="8883583" y="395223"/>
              <a:ext cx="600075" cy="600075"/>
            </a:xfrm>
            <a:prstGeom prst="rect">
              <a:avLst/>
            </a:prstGeom>
            <a:solidFill>
              <a:schemeClr val="accent2">
                <a:lumMod val="75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17" name="Graphic 20">
              <a:extLst>
                <a:ext uri="{FF2B5EF4-FFF2-40B4-BE49-F238E27FC236}">
                  <a16:creationId xmlns:a16="http://schemas.microsoft.com/office/drawing/2014/main" id="{CE4997F8-9646-4828-BFE2-C544CE2515E8}"/>
                </a:ext>
              </a:extLst>
            </p:cNvPr>
            <p:cNvGrpSpPr/>
            <p:nvPr/>
          </p:nvGrpSpPr>
          <p:grpSpPr>
            <a:xfrm>
              <a:off x="8944460" y="518482"/>
              <a:ext cx="474419" cy="335478"/>
              <a:chOff x="-309623" y="1966848"/>
              <a:chExt cx="852607" cy="602907"/>
            </a:xfrm>
            <a:solidFill>
              <a:srgbClr val="FFFFFF"/>
            </a:solidFill>
          </p:grpSpPr>
          <p:sp>
            <p:nvSpPr>
              <p:cNvPr id="18" name="Freeform: Shape 17">
                <a:extLst>
                  <a:ext uri="{FF2B5EF4-FFF2-40B4-BE49-F238E27FC236}">
                    <a16:creationId xmlns:a16="http://schemas.microsoft.com/office/drawing/2014/main" id="{FE280A61-560F-7E2E-7D20-1129BC6E7DC7}"/>
                  </a:ext>
                </a:extLst>
              </p:cNvPr>
              <p:cNvSpPr/>
              <p:nvPr/>
            </p:nvSpPr>
            <p:spPr>
              <a:xfrm>
                <a:off x="-309623" y="1966848"/>
                <a:ext cx="400614" cy="602907"/>
              </a:xfrm>
              <a:custGeom>
                <a:avLst/>
                <a:gdLst>
                  <a:gd name="connsiteX0" fmla="*/ 233993 w 400614"/>
                  <a:gd name="connsiteY0" fmla="*/ 263785 h 602907"/>
                  <a:gd name="connsiteX1" fmla="*/ 185435 w 400614"/>
                  <a:gd name="connsiteY1" fmla="*/ 276580 h 602907"/>
                  <a:gd name="connsiteX2" fmla="*/ 140801 w 400614"/>
                  <a:gd name="connsiteY2" fmla="*/ 289488 h 602907"/>
                  <a:gd name="connsiteX3" fmla="*/ 122993 w 400614"/>
                  <a:gd name="connsiteY3" fmla="*/ 249907 h 602907"/>
                  <a:gd name="connsiteX4" fmla="*/ 202269 w 400614"/>
                  <a:gd name="connsiteY4" fmla="*/ 96642 h 602907"/>
                  <a:gd name="connsiteX5" fmla="*/ 376711 w 400614"/>
                  <a:gd name="connsiteY5" fmla="*/ 29853 h 602907"/>
                  <a:gd name="connsiteX6" fmla="*/ 372731 w 400614"/>
                  <a:gd name="connsiteY6" fmla="*/ 64 h 602907"/>
                  <a:gd name="connsiteX7" fmla="*/ 109124 w 400614"/>
                  <a:gd name="connsiteY7" fmla="*/ 105139 h 602907"/>
                  <a:gd name="connsiteX8" fmla="*/ 61 w 400614"/>
                  <a:gd name="connsiteY8" fmla="*/ 356920 h 602907"/>
                  <a:gd name="connsiteX9" fmla="*/ 62503 w 400614"/>
                  <a:gd name="connsiteY9" fmla="*/ 530403 h 602907"/>
                  <a:gd name="connsiteX10" fmla="*/ 222110 w 400614"/>
                  <a:gd name="connsiteY10" fmla="*/ 602784 h 602907"/>
                  <a:gd name="connsiteX11" fmla="*/ 350951 w 400614"/>
                  <a:gd name="connsiteY11" fmla="*/ 551158 h 602907"/>
                  <a:gd name="connsiteX12" fmla="*/ 400534 w 400614"/>
                  <a:gd name="connsiteY12" fmla="*/ 422316 h 602907"/>
                  <a:gd name="connsiteX13" fmla="*/ 349982 w 400614"/>
                  <a:gd name="connsiteY13" fmla="*/ 308302 h 602907"/>
                  <a:gd name="connsiteX14" fmla="*/ 233993 w 400614"/>
                  <a:gd name="connsiteY14" fmla="*/ 263785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233993" y="263785"/>
                    </a:moveTo>
                    <a:cubicBezTo>
                      <a:pt x="217149" y="264975"/>
                      <a:pt x="200678" y="269315"/>
                      <a:pt x="185435" y="276580"/>
                    </a:cubicBezTo>
                    <a:cubicBezTo>
                      <a:pt x="171419" y="283440"/>
                      <a:pt x="156316" y="287808"/>
                      <a:pt x="140801" y="289488"/>
                    </a:cubicBezTo>
                    <a:cubicBezTo>
                      <a:pt x="128910" y="289488"/>
                      <a:pt x="122993" y="276253"/>
                      <a:pt x="122993" y="249907"/>
                    </a:cubicBezTo>
                    <a:cubicBezTo>
                      <a:pt x="124434" y="189344"/>
                      <a:pt x="153673" y="132814"/>
                      <a:pt x="202269" y="96642"/>
                    </a:cubicBezTo>
                    <a:cubicBezTo>
                      <a:pt x="250347" y="53884"/>
                      <a:pt x="312372" y="30136"/>
                      <a:pt x="376711" y="29853"/>
                    </a:cubicBezTo>
                    <a:lnTo>
                      <a:pt x="372731" y="64"/>
                    </a:lnTo>
                    <a:cubicBezTo>
                      <a:pt x="274310" y="-1770"/>
                      <a:pt x="179296" y="36103"/>
                      <a:pt x="109124" y="105139"/>
                    </a:cubicBezTo>
                    <a:cubicBezTo>
                      <a:pt x="38722" y="169811"/>
                      <a:pt x="-920" y="261327"/>
                      <a:pt x="61" y="356920"/>
                    </a:cubicBezTo>
                    <a:cubicBezTo>
                      <a:pt x="-1321" y="420484"/>
                      <a:pt x="20928" y="482301"/>
                      <a:pt x="62503" y="530403"/>
                    </a:cubicBezTo>
                    <a:cubicBezTo>
                      <a:pt x="101887" y="577602"/>
                      <a:pt x="160655" y="604253"/>
                      <a:pt x="222110" y="602784"/>
                    </a:cubicBezTo>
                    <a:cubicBezTo>
                      <a:pt x="270435" y="604625"/>
                      <a:pt x="317268" y="585859"/>
                      <a:pt x="350951" y="551158"/>
                    </a:cubicBezTo>
                    <a:cubicBezTo>
                      <a:pt x="384106" y="516609"/>
                      <a:pt x="401974" y="470178"/>
                      <a:pt x="400534" y="422316"/>
                    </a:cubicBezTo>
                    <a:cubicBezTo>
                      <a:pt x="401659" y="378649"/>
                      <a:pt x="383099" y="336788"/>
                      <a:pt x="349982" y="308302"/>
                    </a:cubicBezTo>
                    <a:cubicBezTo>
                      <a:pt x="318296" y="279401"/>
                      <a:pt x="276879" y="263505"/>
                      <a:pt x="233993" y="263785"/>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sp>
            <p:nvSpPr>
              <p:cNvPr id="19" name="Freeform: Shape 18">
                <a:extLst>
                  <a:ext uri="{FF2B5EF4-FFF2-40B4-BE49-F238E27FC236}">
                    <a16:creationId xmlns:a16="http://schemas.microsoft.com/office/drawing/2014/main" id="{65EB75CB-856A-BDA5-FAD5-6201CA3C69FC}"/>
                  </a:ext>
                </a:extLst>
              </p:cNvPr>
              <p:cNvSpPr/>
              <p:nvPr/>
            </p:nvSpPr>
            <p:spPr>
              <a:xfrm>
                <a:off x="142368" y="1966848"/>
                <a:ext cx="400614" cy="602907"/>
              </a:xfrm>
              <a:custGeom>
                <a:avLst/>
                <a:gdLst>
                  <a:gd name="connsiteX0" fmla="*/ 348955 w 400614"/>
                  <a:gd name="connsiteY0" fmla="*/ 309380 h 602907"/>
                  <a:gd name="connsiteX1" fmla="*/ 233987 w 400614"/>
                  <a:gd name="connsiteY1" fmla="*/ 263784 h 602907"/>
                  <a:gd name="connsiteX2" fmla="*/ 185420 w 400614"/>
                  <a:gd name="connsiteY2" fmla="*/ 276579 h 602907"/>
                  <a:gd name="connsiteX3" fmla="*/ 140786 w 400614"/>
                  <a:gd name="connsiteY3" fmla="*/ 289488 h 602907"/>
                  <a:gd name="connsiteX4" fmla="*/ 122993 w 400614"/>
                  <a:gd name="connsiteY4" fmla="*/ 249907 h 602907"/>
                  <a:gd name="connsiteX5" fmla="*/ 202251 w 400614"/>
                  <a:gd name="connsiteY5" fmla="*/ 96642 h 602907"/>
                  <a:gd name="connsiteX6" fmla="*/ 376705 w 400614"/>
                  <a:gd name="connsiteY6" fmla="*/ 29853 h 602907"/>
                  <a:gd name="connsiteX7" fmla="*/ 372731 w 400614"/>
                  <a:gd name="connsiteY7" fmla="*/ 64 h 602907"/>
                  <a:gd name="connsiteX8" fmla="*/ 109116 w 400614"/>
                  <a:gd name="connsiteY8" fmla="*/ 105139 h 602907"/>
                  <a:gd name="connsiteX9" fmla="*/ 61 w 400614"/>
                  <a:gd name="connsiteY9" fmla="*/ 356919 h 602907"/>
                  <a:gd name="connsiteX10" fmla="*/ 62488 w 400614"/>
                  <a:gd name="connsiteY10" fmla="*/ 530403 h 602907"/>
                  <a:gd name="connsiteX11" fmla="*/ 222092 w 400614"/>
                  <a:gd name="connsiteY11" fmla="*/ 602784 h 602907"/>
                  <a:gd name="connsiteX12" fmla="*/ 350949 w 400614"/>
                  <a:gd name="connsiteY12" fmla="*/ 551158 h 602907"/>
                  <a:gd name="connsiteX13" fmla="*/ 400535 w 400614"/>
                  <a:gd name="connsiteY13" fmla="*/ 422316 h 602907"/>
                  <a:gd name="connsiteX14" fmla="*/ 348955 w 400614"/>
                  <a:gd name="connsiteY14" fmla="*/ 309380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348955" y="309380"/>
                    </a:moveTo>
                    <a:cubicBezTo>
                      <a:pt x="317764" y="280209"/>
                      <a:pt x="276693" y="263920"/>
                      <a:pt x="233987" y="263784"/>
                    </a:cubicBezTo>
                    <a:cubicBezTo>
                      <a:pt x="217138" y="264975"/>
                      <a:pt x="200666" y="269315"/>
                      <a:pt x="185420" y="276579"/>
                    </a:cubicBezTo>
                    <a:cubicBezTo>
                      <a:pt x="171405" y="283444"/>
                      <a:pt x="156301" y="287811"/>
                      <a:pt x="140786" y="289488"/>
                    </a:cubicBezTo>
                    <a:cubicBezTo>
                      <a:pt x="128903" y="289488"/>
                      <a:pt x="122993" y="276253"/>
                      <a:pt x="122993" y="249907"/>
                    </a:cubicBezTo>
                    <a:cubicBezTo>
                      <a:pt x="124430" y="189347"/>
                      <a:pt x="153662" y="132819"/>
                      <a:pt x="202251" y="96642"/>
                    </a:cubicBezTo>
                    <a:cubicBezTo>
                      <a:pt x="250336" y="53885"/>
                      <a:pt x="312364" y="30138"/>
                      <a:pt x="376705" y="29853"/>
                    </a:cubicBezTo>
                    <a:lnTo>
                      <a:pt x="372731" y="64"/>
                    </a:lnTo>
                    <a:cubicBezTo>
                      <a:pt x="274306" y="-1768"/>
                      <a:pt x="179293" y="36104"/>
                      <a:pt x="109116" y="105139"/>
                    </a:cubicBezTo>
                    <a:cubicBezTo>
                      <a:pt x="38716" y="169811"/>
                      <a:pt x="-923" y="261327"/>
                      <a:pt x="61" y="356919"/>
                    </a:cubicBezTo>
                    <a:cubicBezTo>
                      <a:pt x="-1327" y="420482"/>
                      <a:pt x="20917" y="482299"/>
                      <a:pt x="62488" y="530403"/>
                    </a:cubicBezTo>
                    <a:cubicBezTo>
                      <a:pt x="101875" y="577598"/>
                      <a:pt x="160640" y="604248"/>
                      <a:pt x="222092" y="602784"/>
                    </a:cubicBezTo>
                    <a:cubicBezTo>
                      <a:pt x="270425" y="604624"/>
                      <a:pt x="317264" y="585859"/>
                      <a:pt x="350949" y="551158"/>
                    </a:cubicBezTo>
                    <a:cubicBezTo>
                      <a:pt x="384106" y="516607"/>
                      <a:pt x="401968" y="470178"/>
                      <a:pt x="400535" y="422316"/>
                    </a:cubicBezTo>
                    <a:cubicBezTo>
                      <a:pt x="401195" y="378831"/>
                      <a:pt x="382252" y="337356"/>
                      <a:pt x="348955" y="309380"/>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grpSp>
      </p:grpSp>
      <p:sp>
        <p:nvSpPr>
          <p:cNvPr id="20" name="Rectangle 19">
            <a:extLst>
              <a:ext uri="{FF2B5EF4-FFF2-40B4-BE49-F238E27FC236}">
                <a16:creationId xmlns:a16="http://schemas.microsoft.com/office/drawing/2014/main" id="{5D0A09DC-A387-B171-8A0E-BB1D6AC20B4C}"/>
              </a:ext>
            </a:extLst>
          </p:cNvPr>
          <p:cNvSpPr/>
          <p:nvPr/>
        </p:nvSpPr>
        <p:spPr bwMode="ltGray">
          <a:xfrm>
            <a:off x="7350711" y="1874304"/>
            <a:ext cx="4484500" cy="4100367"/>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21" name="TextBox 20">
            <a:extLst>
              <a:ext uri="{FF2B5EF4-FFF2-40B4-BE49-F238E27FC236}">
                <a16:creationId xmlns:a16="http://schemas.microsoft.com/office/drawing/2014/main" id="{44CC5137-306E-00E5-CE39-542113737B91}"/>
              </a:ext>
            </a:extLst>
          </p:cNvPr>
          <p:cNvSpPr txBox="1"/>
          <p:nvPr/>
        </p:nvSpPr>
        <p:spPr>
          <a:xfrm>
            <a:off x="8007473" y="1325804"/>
            <a:ext cx="3152925" cy="4924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srgbClr val="333333"/>
                </a:solidFill>
                <a:effectLst/>
                <a:uLnTx/>
                <a:uFillTx/>
                <a:latin typeface="Arial"/>
                <a:ea typeface="+mn-ea"/>
                <a:cs typeface="+mn-cs"/>
              </a:rPr>
              <a:t>Why don’t play any more </a:t>
            </a:r>
            <a:r>
              <a:rPr kumimoji="0" lang="en-NZ" sz="1400" b="1" i="0" u="none" strike="noStrike" kern="1200" cap="none" spc="0" normalizeH="0" baseline="0" noProof="0" dirty="0">
                <a:ln>
                  <a:noFill/>
                </a:ln>
                <a:solidFill>
                  <a:srgbClr val="333333"/>
                </a:solidFill>
                <a:effectLst/>
                <a:uLnTx/>
                <a:uFillTx/>
                <a:latin typeface="Arial"/>
                <a:ea typeface="+mn-ea"/>
                <a:cs typeface="+mn-cs"/>
              </a:rPr>
              <a:t>(example verbatim)</a:t>
            </a:r>
          </a:p>
        </p:txBody>
      </p:sp>
      <p:sp>
        <p:nvSpPr>
          <p:cNvPr id="11" name="TextBox 10">
            <a:extLst>
              <a:ext uri="{FF2B5EF4-FFF2-40B4-BE49-F238E27FC236}">
                <a16:creationId xmlns:a16="http://schemas.microsoft.com/office/drawing/2014/main" id="{0AC5E6FF-2143-F38E-80B2-07ED2F319EDF}"/>
              </a:ext>
            </a:extLst>
          </p:cNvPr>
          <p:cNvSpPr txBox="1"/>
          <p:nvPr/>
        </p:nvSpPr>
        <p:spPr>
          <a:xfrm>
            <a:off x="7600950" y="2265546"/>
            <a:ext cx="3990975" cy="338554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100" b="0" i="1" u="none" strike="noStrike" kern="1200" cap="none" spc="0" normalizeH="0" baseline="0" noProof="0" dirty="0">
                <a:ln>
                  <a:noFill/>
                </a:ln>
                <a:solidFill>
                  <a:srgbClr val="333333"/>
                </a:solidFill>
                <a:effectLst/>
                <a:uLnTx/>
                <a:uFillTx/>
                <a:latin typeface="Arial"/>
                <a:ea typeface="+mn-ea"/>
                <a:cs typeface="+mn-cs"/>
              </a:rPr>
              <a:t>“Became too draining mentally and physically, which severely impacted my mental health.” (Male)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100" b="0" i="1" u="none" strike="noStrike" kern="1200" cap="none" spc="0" normalizeH="0" baseline="0" noProof="0" dirty="0">
              <a:ln>
                <a:noFill/>
              </a:ln>
              <a:solidFill>
                <a:srgbClr val="333333"/>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100" b="0" i="1" u="none" strike="noStrike" kern="1200" cap="none" spc="0" normalizeH="0" baseline="0" noProof="0" dirty="0">
                <a:ln>
                  <a:noFill/>
                </a:ln>
                <a:effectLst/>
                <a:uLnTx/>
                <a:uFillTx/>
                <a:latin typeface="Arial"/>
                <a:ea typeface="+mn-ea"/>
                <a:cs typeface="+mn-cs"/>
              </a:rPr>
              <a:t>“I'm not that big and thought I'd get injured in open weight grade. I have played football at lunch times at school and all my mates played so I went to play football.” (Male)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100" b="0" i="1" u="none" strike="noStrike" kern="1200" cap="none" spc="0" normalizeH="0" baseline="0" noProof="0" dirty="0">
              <a:ln>
                <a:noFill/>
              </a:ln>
              <a:solidFill>
                <a:srgbClr val="FF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100" b="0" i="1" u="none" strike="noStrike" kern="1200" cap="none" spc="0" normalizeH="0" baseline="0" noProof="0" dirty="0">
                <a:ln>
                  <a:noFill/>
                </a:ln>
                <a:effectLst/>
                <a:uLnTx/>
                <a:uFillTx/>
                <a:latin typeface="Arial"/>
                <a:ea typeface="+mn-ea"/>
                <a:cs typeface="+mn-cs"/>
              </a:rPr>
              <a:t>“Because I didn't want to be crushed by bigger guys.” (Male)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100" b="0" i="1" u="none" strike="noStrike" kern="1200" cap="none" spc="0" normalizeH="0" baseline="0" noProof="0" dirty="0">
              <a:ln>
                <a:noFill/>
              </a:ln>
              <a:solidFill>
                <a:srgbClr val="FF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100" b="0" i="1" u="none" strike="noStrike" kern="1200" cap="none" spc="0" normalizeH="0" baseline="0" noProof="0" dirty="0">
                <a:ln>
                  <a:noFill/>
                </a:ln>
                <a:effectLst/>
                <a:uLnTx/>
                <a:uFillTx/>
                <a:latin typeface="Arial"/>
                <a:ea typeface="+mn-ea"/>
                <a:cs typeface="+mn-cs"/>
              </a:rPr>
              <a:t>“Loss of enjoyment, began to get injured frequently. Standing down from the sport was the safest option.” (Male)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100" b="0" i="1" u="none" strike="noStrike" kern="1200" cap="none" spc="0" normalizeH="0" baseline="0" noProof="0" dirty="0">
              <a:ln>
                <a:noFill/>
              </a:ln>
              <a:solidFill>
                <a:srgbClr val="FF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100" b="0" i="1" u="none" strike="noStrike" kern="1200" cap="none" spc="0" normalizeH="0" baseline="0" noProof="0" dirty="0">
                <a:ln>
                  <a:noFill/>
                </a:ln>
                <a:effectLst/>
                <a:uLnTx/>
                <a:uFillTx/>
                <a:latin typeface="Arial"/>
                <a:ea typeface="+mn-ea"/>
                <a:cs typeface="+mn-cs"/>
              </a:rPr>
              <a:t>“Concussions.” (</a:t>
            </a:r>
            <a:r>
              <a:rPr lang="en-NZ" sz="1100" i="1" dirty="0">
                <a:latin typeface="Arial"/>
              </a:rPr>
              <a:t>M</a:t>
            </a:r>
            <a:r>
              <a:rPr kumimoji="0" lang="en-NZ" sz="1100" b="0" i="1" u="none" strike="noStrike" kern="1200" cap="none" spc="0" normalizeH="0" baseline="0" noProof="0" dirty="0">
                <a:ln>
                  <a:noFill/>
                </a:ln>
                <a:effectLst/>
                <a:uLnTx/>
                <a:uFillTx/>
                <a:latin typeface="Arial"/>
                <a:ea typeface="+mn-ea"/>
                <a:cs typeface="+mn-cs"/>
              </a:rPr>
              <a:t>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100" b="0" i="1" u="none" strike="noStrike" kern="1200" cap="none" spc="0" normalizeH="0" baseline="0" noProof="0" dirty="0">
              <a:ln>
                <a:noFill/>
              </a:ln>
              <a:solidFill>
                <a:srgbClr val="FF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100" b="0" i="1" u="none" strike="noStrike" kern="1200" cap="none" spc="0" normalizeH="0" baseline="0" noProof="0" dirty="0">
                <a:ln>
                  <a:noFill/>
                </a:ln>
                <a:effectLst/>
                <a:uLnTx/>
                <a:uFillTx/>
                <a:latin typeface="Arial"/>
                <a:ea typeface="+mn-ea"/>
                <a:cs typeface="+mn-cs"/>
              </a:rPr>
              <a:t>“Basketball is now my main sport and I didn’t enjoy rugby as much.” (</a:t>
            </a:r>
            <a:r>
              <a:rPr lang="en-NZ" sz="1100" i="1" dirty="0">
                <a:latin typeface="Arial"/>
              </a:rPr>
              <a:t>M</a:t>
            </a:r>
            <a:r>
              <a:rPr kumimoji="0" lang="en-NZ" sz="1100" b="0" i="1" u="none" strike="noStrike" kern="1200" cap="none" spc="0" normalizeH="0" baseline="0" noProof="0" dirty="0">
                <a:ln>
                  <a:noFill/>
                </a:ln>
                <a:effectLst/>
                <a:uLnTx/>
                <a:uFillTx/>
                <a:latin typeface="Arial"/>
                <a:ea typeface="+mn-ea"/>
                <a:cs typeface="+mn-cs"/>
              </a:rPr>
              <a:t>ale)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NZ" sz="1100" i="1" dirty="0">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100" b="0" i="1" u="none" strike="noStrike" kern="1200" cap="none" spc="0" normalizeH="0" baseline="0" noProof="0" dirty="0">
                <a:ln>
                  <a:noFill/>
                </a:ln>
                <a:effectLst/>
                <a:uLnTx/>
                <a:uFillTx/>
                <a:latin typeface="Arial"/>
                <a:ea typeface="+mn-ea"/>
                <a:cs typeface="+mn-cs"/>
              </a:rPr>
              <a:t>“Because I was playing too many sports and did not have enough time to fully commit to each sport.” (Female)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100" b="0" i="1" u="none" strike="noStrike" kern="1200" cap="none" spc="0" normalizeH="0" baseline="0" noProof="0" dirty="0">
              <a:ln>
                <a:noFill/>
              </a:ln>
              <a:solidFill>
                <a:srgbClr val="FF0000"/>
              </a:solidFill>
              <a:effectLst/>
              <a:uLnTx/>
              <a:uFillTx/>
              <a:latin typeface="Arial"/>
              <a:ea typeface="+mn-ea"/>
              <a:cs typeface="+mn-cs"/>
            </a:endParaRPr>
          </a:p>
        </p:txBody>
      </p:sp>
      <p:pic>
        <p:nvPicPr>
          <p:cNvPr id="4" name="Picture 3">
            <a:extLst>
              <a:ext uri="{FF2B5EF4-FFF2-40B4-BE49-F238E27FC236}">
                <a16:creationId xmlns:a16="http://schemas.microsoft.com/office/drawing/2014/main" id="{0F430A83-5A36-CA02-3584-4A76D1AB371A}"/>
              </a:ext>
            </a:extLst>
          </p:cNvPr>
          <p:cNvPicPr>
            <a:picLocks noChangeAspect="1"/>
          </p:cNvPicPr>
          <p:nvPr/>
        </p:nvPicPr>
        <p:blipFill>
          <a:blip r:embed="rId3"/>
          <a:stretch>
            <a:fillRect/>
          </a:stretch>
        </p:blipFill>
        <p:spPr>
          <a:xfrm>
            <a:off x="356789" y="189962"/>
            <a:ext cx="720000" cy="720000"/>
          </a:xfrm>
          <a:prstGeom prst="rect">
            <a:avLst/>
          </a:prstGeom>
        </p:spPr>
      </p:pic>
      <p:sp>
        <p:nvSpPr>
          <p:cNvPr id="7" name="Slide Number Placeholder 6">
            <a:extLst>
              <a:ext uri="{FF2B5EF4-FFF2-40B4-BE49-F238E27FC236}">
                <a16:creationId xmlns:a16="http://schemas.microsoft.com/office/drawing/2014/main" id="{FA8FB4DF-2878-4D18-C898-77820557FC73}"/>
              </a:ext>
            </a:extLst>
          </p:cNvPr>
          <p:cNvSpPr>
            <a:spLocks noGrp="1"/>
          </p:cNvSpPr>
          <p:nvPr>
            <p:ph type="sldNum" sz="quarter" idx="10"/>
          </p:nvPr>
        </p:nvSpPr>
        <p:spPr/>
        <p:txBody>
          <a:bodyPr/>
          <a:lstStyle/>
          <a:p>
            <a:fld id="{4034BEE3-566C-4068-A777-C3A4762E861B}" type="slidenum">
              <a:rPr lang="en-GB" smtClean="0"/>
              <a:pPr/>
              <a:t>100</a:t>
            </a:fld>
            <a:endParaRPr lang="en-GB" dirty="0"/>
          </a:p>
        </p:txBody>
      </p:sp>
    </p:spTree>
    <p:extLst>
      <p:ext uri="{BB962C8B-B14F-4D97-AF65-F5344CB8AC3E}">
        <p14:creationId xmlns:p14="http://schemas.microsoft.com/office/powerpoint/2010/main" val="4244691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0D04010-D7DF-D8DA-F7DE-434A4BAB2A69}"/>
              </a:ext>
            </a:extLst>
          </p:cNvPr>
          <p:cNvSpPr/>
          <p:nvPr/>
        </p:nvSpPr>
        <p:spPr bwMode="ltGray">
          <a:xfrm>
            <a:off x="7342374" y="1109277"/>
            <a:ext cx="4484500" cy="580785"/>
          </a:xfrm>
          <a:prstGeom prst="rect">
            <a:avLst/>
          </a:prstGeom>
          <a:solidFill>
            <a:schemeClr val="bg2">
              <a:lumMod val="75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5F20A3C9-643C-F58E-5528-7590C3CE6E78}"/>
              </a:ext>
            </a:extLst>
          </p:cNvPr>
          <p:cNvSpPr/>
          <p:nvPr/>
        </p:nvSpPr>
        <p:spPr bwMode="ltGray">
          <a:xfrm>
            <a:off x="7592477" y="1176250"/>
            <a:ext cx="3984294" cy="446838"/>
          </a:xfrm>
          <a:prstGeom prst="rect">
            <a:avLst/>
          </a:prstGeom>
          <a:solidFill>
            <a:srgbClr val="FFFFFF">
              <a:alpha val="3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6251480D-5D98-9F4B-00A2-1E3B745110FB}"/>
              </a:ext>
            </a:extLst>
          </p:cNvPr>
          <p:cNvSpPr/>
          <p:nvPr/>
        </p:nvSpPr>
        <p:spPr bwMode="ltGray">
          <a:xfrm>
            <a:off x="1431226" y="1106811"/>
            <a:ext cx="4484500" cy="580785"/>
          </a:xfrm>
          <a:prstGeom prst="rect">
            <a:avLst/>
          </a:prstGeom>
          <a:solidFill>
            <a:schemeClr val="bg2">
              <a:lumMod val="75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D1FB9FD7-F780-4E30-299F-9C5823C13B24}"/>
              </a:ext>
            </a:extLst>
          </p:cNvPr>
          <p:cNvSpPr/>
          <p:nvPr/>
        </p:nvSpPr>
        <p:spPr bwMode="ltGray">
          <a:xfrm>
            <a:off x="1681329" y="1173784"/>
            <a:ext cx="3984294" cy="446838"/>
          </a:xfrm>
          <a:prstGeom prst="rect">
            <a:avLst/>
          </a:prstGeom>
          <a:solidFill>
            <a:srgbClr val="FFFFFF">
              <a:alpha val="3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a:extLst>
              <a:ext uri="{FF2B5EF4-FFF2-40B4-BE49-F238E27FC236}">
                <a16:creationId xmlns:a16="http://schemas.microsoft.com/office/drawing/2014/main" id="{86AE2C3B-CEC9-F22E-CB66-B5293681FCD5}"/>
              </a:ext>
            </a:extLst>
          </p:cNvPr>
          <p:cNvSpPr>
            <a:spLocks noGrp="1"/>
          </p:cNvSpPr>
          <p:nvPr>
            <p:ph type="title"/>
          </p:nvPr>
        </p:nvSpPr>
        <p:spPr>
          <a:xfrm>
            <a:off x="1209675" y="142903"/>
            <a:ext cx="10617199" cy="403200"/>
          </a:xfrm>
        </p:spPr>
        <p:txBody>
          <a:bodyPr/>
          <a:lstStyle/>
          <a:p>
            <a:r>
              <a:rPr lang="en-NZ" sz="1800" dirty="0"/>
              <a:t>Rangatahi who play Rugby Union or Rippa Rugby prefer to train soon after school. In general, they believe that making it easier to play for their club and school will be most effective in encouraging rangatahi to participate in organised sport.</a:t>
            </a:r>
          </a:p>
        </p:txBody>
      </p:sp>
      <p:graphicFrame>
        <p:nvGraphicFramePr>
          <p:cNvPr id="11" name="Content Placeholder 11">
            <a:extLst>
              <a:ext uri="{FF2B5EF4-FFF2-40B4-BE49-F238E27FC236}">
                <a16:creationId xmlns:a16="http://schemas.microsoft.com/office/drawing/2014/main" id="{4C6C6E61-6B90-9120-655D-4AD0DAC9330F}"/>
              </a:ext>
            </a:extLst>
          </p:cNvPr>
          <p:cNvGraphicFramePr>
            <a:graphicFrameLocks noGrp="1"/>
          </p:cNvGraphicFramePr>
          <p:nvPr>
            <p:ph sz="quarter" idx="14"/>
          </p:nvPr>
        </p:nvGraphicFramePr>
        <p:xfrm>
          <a:off x="1392481" y="2053034"/>
          <a:ext cx="4788504" cy="377121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a:extLst>
              <a:ext uri="{FF2B5EF4-FFF2-40B4-BE49-F238E27FC236}">
                <a16:creationId xmlns:a16="http://schemas.microsoft.com/office/drawing/2014/main" id="{BD06EAF7-0521-4390-856C-DEB48E394C43}"/>
              </a:ext>
            </a:extLst>
          </p:cNvPr>
          <p:cNvGraphicFramePr>
            <a:graphicFrameLocks noGrp="1"/>
          </p:cNvGraphicFramePr>
          <p:nvPr>
            <p:ph sz="quarter" idx="15"/>
          </p:nvPr>
        </p:nvGraphicFramePr>
        <p:xfrm>
          <a:off x="6501276" y="2017160"/>
          <a:ext cx="5174056" cy="3915046"/>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24737EE8-5C67-8590-0615-C30EB58F67E7}"/>
              </a:ext>
            </a:extLst>
          </p:cNvPr>
          <p:cNvSpPr/>
          <p:nvPr/>
        </p:nvSpPr>
        <p:spPr bwMode="ltGray">
          <a:xfrm>
            <a:off x="356789" y="1135559"/>
            <a:ext cx="715402" cy="4907180"/>
          </a:xfrm>
          <a:prstGeom prst="rect">
            <a:avLst/>
          </a:prstGeom>
          <a:solidFill>
            <a:schemeClr val="bg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Rectangle 8">
            <a:extLst>
              <a:ext uri="{FF2B5EF4-FFF2-40B4-BE49-F238E27FC236}">
                <a16:creationId xmlns:a16="http://schemas.microsoft.com/office/drawing/2014/main" id="{9D6D064A-D53E-4842-4621-9280E0E3D7B2}"/>
              </a:ext>
            </a:extLst>
          </p:cNvPr>
          <p:cNvSpPr/>
          <p:nvPr/>
        </p:nvSpPr>
        <p:spPr bwMode="ltGray">
          <a:xfrm>
            <a:off x="461639" y="1287261"/>
            <a:ext cx="479394" cy="4660777"/>
          </a:xfrm>
          <a:prstGeom prst="rect">
            <a:avLst/>
          </a:prstGeom>
          <a:solidFill>
            <a:srgbClr val="FFFFFF">
              <a:alpha val="3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13" name="TextBox 12">
            <a:extLst>
              <a:ext uri="{FF2B5EF4-FFF2-40B4-BE49-F238E27FC236}">
                <a16:creationId xmlns:a16="http://schemas.microsoft.com/office/drawing/2014/main" id="{5EABDE42-7FF3-CE95-ED01-9F6D93AC2B9D}"/>
              </a:ext>
            </a:extLst>
          </p:cNvPr>
          <p:cNvSpPr txBox="1"/>
          <p:nvPr/>
        </p:nvSpPr>
        <p:spPr>
          <a:xfrm rot="16200000">
            <a:off x="-1474680" y="3473920"/>
            <a:ext cx="4352031"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400" b="1" i="0" u="none" strike="noStrike" kern="1200" cap="none" spc="0" normalizeH="0" baseline="0" noProof="0" dirty="0">
                <a:ln>
                  <a:noFill/>
                </a:ln>
                <a:solidFill>
                  <a:srgbClr val="333333"/>
                </a:solidFill>
                <a:effectLst/>
                <a:uLnTx/>
                <a:uFillTx/>
                <a:latin typeface="Arial"/>
                <a:ea typeface="+mn-ea"/>
                <a:cs typeface="+mn-cs"/>
              </a:rPr>
              <a:t>Encouraging participation</a:t>
            </a:r>
          </a:p>
        </p:txBody>
      </p:sp>
      <p:sp>
        <p:nvSpPr>
          <p:cNvPr id="16" name="TextBox 15">
            <a:extLst>
              <a:ext uri="{FF2B5EF4-FFF2-40B4-BE49-F238E27FC236}">
                <a16:creationId xmlns:a16="http://schemas.microsoft.com/office/drawing/2014/main" id="{CDEC7702-B9FC-154A-6F4F-D5D7C5C0146D}"/>
              </a:ext>
            </a:extLst>
          </p:cNvPr>
          <p:cNvSpPr txBox="1"/>
          <p:nvPr/>
        </p:nvSpPr>
        <p:spPr>
          <a:xfrm>
            <a:off x="2125285" y="1258703"/>
            <a:ext cx="3152925"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600" b="1" i="0" u="none" strike="noStrike" kern="1200" cap="none" spc="0" normalizeH="0" baseline="0" noProof="0" dirty="0">
                <a:ln>
                  <a:noFill/>
                </a:ln>
                <a:solidFill>
                  <a:srgbClr val="333333"/>
                </a:solidFill>
                <a:effectLst/>
                <a:uLnTx/>
                <a:uFillTx/>
                <a:latin typeface="Arial"/>
                <a:ea typeface="+mn-ea"/>
                <a:cs typeface="+mn-cs"/>
              </a:rPr>
              <a:t>When want to have training*</a:t>
            </a:r>
          </a:p>
        </p:txBody>
      </p:sp>
      <p:sp>
        <p:nvSpPr>
          <p:cNvPr id="17" name="TextBox 16">
            <a:extLst>
              <a:ext uri="{FF2B5EF4-FFF2-40B4-BE49-F238E27FC236}">
                <a16:creationId xmlns:a16="http://schemas.microsoft.com/office/drawing/2014/main" id="{B5DD1D66-658B-6AA7-4421-D9253BC37C61}"/>
              </a:ext>
            </a:extLst>
          </p:cNvPr>
          <p:cNvSpPr txBox="1"/>
          <p:nvPr/>
        </p:nvSpPr>
        <p:spPr>
          <a:xfrm>
            <a:off x="7527919" y="1152168"/>
            <a:ext cx="4113409" cy="4924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600" b="1" i="0" u="none" strike="noStrike" kern="1200" cap="none" spc="0" normalizeH="0" baseline="0" noProof="0" dirty="0">
                <a:ln>
                  <a:noFill/>
                </a:ln>
                <a:solidFill>
                  <a:srgbClr val="333333"/>
                </a:solidFill>
                <a:effectLst/>
                <a:uLnTx/>
                <a:uFillTx/>
                <a:latin typeface="Arial"/>
                <a:ea typeface="+mn-ea"/>
                <a:cs typeface="+mn-cs"/>
              </a:rPr>
              <a:t>What would encourage continued participation*</a:t>
            </a:r>
          </a:p>
        </p:txBody>
      </p:sp>
      <p:sp>
        <p:nvSpPr>
          <p:cNvPr id="22" name="Footer Placeholder 3">
            <a:extLst>
              <a:ext uri="{FF2B5EF4-FFF2-40B4-BE49-F238E27FC236}">
                <a16:creationId xmlns:a16="http://schemas.microsoft.com/office/drawing/2014/main" id="{7D0064A0-8278-8DE5-D998-21BD1B0E62DD}"/>
              </a:ext>
            </a:extLst>
          </p:cNvPr>
          <p:cNvSpPr txBox="1">
            <a:spLocks/>
          </p:cNvSpPr>
          <p:nvPr/>
        </p:nvSpPr>
        <p:spPr>
          <a:xfrm>
            <a:off x="3981600" y="6412574"/>
            <a:ext cx="6744312" cy="196850"/>
          </a:xfrm>
          <a:prstGeom prst="rect">
            <a:avLst/>
          </a:prstGeom>
        </p:spPr>
        <p:txBody>
          <a:bodyPr vert="horz" lIns="0" tIns="0" rIns="0" bIns="0" rtlCol="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33333"/>
                </a:solidFill>
                <a:effectLst/>
                <a:uLnTx/>
                <a:uFillTx/>
                <a:latin typeface="Arial"/>
                <a:ea typeface="+mn-ea"/>
                <a:cs typeface="+mn-cs"/>
              </a:rPr>
              <a:t>*These two questions aren’t asked about a particular sport, but ask for generic preferences. We have filtered responses by rangatahi who currently play rugby to get a more relevant response.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33333"/>
                </a:solidFill>
                <a:effectLst/>
                <a:uLnTx/>
                <a:uFillTx/>
                <a:latin typeface="Arial"/>
                <a:ea typeface="+mn-ea"/>
                <a:cs typeface="+mn-cs"/>
              </a:rPr>
              <a:t>Q20. </a:t>
            </a:r>
            <a:r>
              <a:rPr kumimoji="0" lang="en-NZ" sz="800" b="0" i="0" u="none" strike="noStrike" kern="1200" cap="none" spc="0" normalizeH="0" baseline="0" noProof="0" dirty="0">
                <a:ln>
                  <a:noFill/>
                </a:ln>
                <a:solidFill>
                  <a:srgbClr val="333333"/>
                </a:solidFill>
                <a:effectLst/>
                <a:uLnTx/>
                <a:uFillTx/>
                <a:latin typeface="Arial"/>
                <a:ea typeface="+mn-ea"/>
                <a:cs typeface="+mn-cs"/>
              </a:rPr>
              <a:t>This time think about when training takes place. Would you rather it takes place | Q22 How effective do you think each of the following would be in encouraging young people like you to continue with organised sport?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33333"/>
                </a:solidFill>
                <a:effectLst/>
                <a:uLnTx/>
                <a:uFillTx/>
                <a:latin typeface="Arial"/>
                <a:ea typeface="+mn-ea"/>
                <a:cs typeface="+mn-cs"/>
              </a:rPr>
              <a:t>Base: National and Wellington region survey who currently play </a:t>
            </a:r>
            <a:r>
              <a:rPr lang="en-NZ" sz="800" dirty="0"/>
              <a:t>Rugby Union or Rippa Rugby </a:t>
            </a:r>
            <a:r>
              <a:rPr kumimoji="0" lang="en-GB" sz="800" b="0" i="0" u="none" strike="noStrike" kern="1200" cap="none" spc="0" normalizeH="0" baseline="0" noProof="0" dirty="0">
                <a:ln>
                  <a:noFill/>
                </a:ln>
                <a:solidFill>
                  <a:srgbClr val="333333"/>
                </a:solidFill>
                <a:effectLst/>
                <a:uLnTx/>
                <a:uFillTx/>
                <a:latin typeface="Arial"/>
                <a:ea typeface="+mn-ea"/>
                <a:cs typeface="+mn-cs"/>
              </a:rPr>
              <a:t>, n=65</a:t>
            </a:r>
          </a:p>
        </p:txBody>
      </p:sp>
      <p:sp>
        <p:nvSpPr>
          <p:cNvPr id="25" name="TextBox 24">
            <a:extLst>
              <a:ext uri="{FF2B5EF4-FFF2-40B4-BE49-F238E27FC236}">
                <a16:creationId xmlns:a16="http://schemas.microsoft.com/office/drawing/2014/main" id="{3BA618C1-89C4-E2A6-69A7-532DD074FD30}"/>
              </a:ext>
            </a:extLst>
          </p:cNvPr>
          <p:cNvSpPr txBox="1"/>
          <p:nvPr/>
        </p:nvSpPr>
        <p:spPr>
          <a:xfrm>
            <a:off x="10137900" y="5688151"/>
            <a:ext cx="1688974" cy="307777"/>
          </a:xfrm>
          <a:prstGeom prst="rect">
            <a:avLst/>
          </a:prstGeom>
          <a:noFill/>
          <a:ln>
            <a:solidFill>
              <a:schemeClr val="tx1"/>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dirty="0">
                <a:ln>
                  <a:noFill/>
                </a:ln>
                <a:solidFill>
                  <a:srgbClr val="333333"/>
                </a:solidFill>
                <a:effectLst/>
                <a:uLnTx/>
                <a:uFillTx/>
                <a:latin typeface="Arial"/>
                <a:ea typeface="+mn-ea"/>
                <a:cs typeface="+mn-cs"/>
              </a:rPr>
              <a:t>% rated 4 or 5 out of 5,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dirty="0">
                <a:ln>
                  <a:noFill/>
                </a:ln>
                <a:solidFill>
                  <a:srgbClr val="333333"/>
                </a:solidFill>
                <a:effectLst/>
                <a:uLnTx/>
                <a:uFillTx/>
                <a:latin typeface="Arial"/>
                <a:ea typeface="+mn-ea"/>
                <a:cs typeface="+mn-cs"/>
              </a:rPr>
              <a:t>where 5=extremely effective</a:t>
            </a:r>
          </a:p>
        </p:txBody>
      </p:sp>
      <p:pic>
        <p:nvPicPr>
          <p:cNvPr id="3" name="Picture 2">
            <a:extLst>
              <a:ext uri="{FF2B5EF4-FFF2-40B4-BE49-F238E27FC236}">
                <a16:creationId xmlns:a16="http://schemas.microsoft.com/office/drawing/2014/main" id="{753F5333-8F63-A062-0788-77C7045B7C4F}"/>
              </a:ext>
            </a:extLst>
          </p:cNvPr>
          <p:cNvPicPr>
            <a:picLocks noChangeAspect="1"/>
          </p:cNvPicPr>
          <p:nvPr/>
        </p:nvPicPr>
        <p:blipFill>
          <a:blip r:embed="rId4"/>
          <a:stretch>
            <a:fillRect/>
          </a:stretch>
        </p:blipFill>
        <p:spPr>
          <a:xfrm>
            <a:off x="356789" y="189962"/>
            <a:ext cx="720000" cy="720000"/>
          </a:xfrm>
          <a:prstGeom prst="rect">
            <a:avLst/>
          </a:prstGeom>
        </p:spPr>
      </p:pic>
      <p:sp>
        <p:nvSpPr>
          <p:cNvPr id="6" name="Slide Number Placeholder 5">
            <a:extLst>
              <a:ext uri="{FF2B5EF4-FFF2-40B4-BE49-F238E27FC236}">
                <a16:creationId xmlns:a16="http://schemas.microsoft.com/office/drawing/2014/main" id="{8D975082-F8C9-C3AE-FD32-4285C825B912}"/>
              </a:ext>
            </a:extLst>
          </p:cNvPr>
          <p:cNvSpPr>
            <a:spLocks noGrp="1"/>
          </p:cNvSpPr>
          <p:nvPr>
            <p:ph type="sldNum" sz="quarter" idx="10"/>
          </p:nvPr>
        </p:nvSpPr>
        <p:spPr/>
        <p:txBody>
          <a:bodyPr/>
          <a:lstStyle/>
          <a:p>
            <a:fld id="{4034BEE3-566C-4068-A777-C3A4762E861B}" type="slidenum">
              <a:rPr lang="en-GB" smtClean="0"/>
              <a:pPr/>
              <a:t>101</a:t>
            </a:fld>
            <a:endParaRPr lang="en-GB" dirty="0"/>
          </a:p>
        </p:txBody>
      </p:sp>
    </p:spTree>
    <p:extLst>
      <p:ext uri="{BB962C8B-B14F-4D97-AF65-F5344CB8AC3E}">
        <p14:creationId xmlns:p14="http://schemas.microsoft.com/office/powerpoint/2010/main" val="4203817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58CD517-7F32-5D00-08F5-7E548A04551E}"/>
              </a:ext>
            </a:extLst>
          </p:cNvPr>
          <p:cNvSpPr/>
          <p:nvPr/>
        </p:nvSpPr>
        <p:spPr bwMode="ltGray">
          <a:xfrm>
            <a:off x="7350712" y="1293519"/>
            <a:ext cx="4484500" cy="580785"/>
          </a:xfrm>
          <a:prstGeom prst="rect">
            <a:avLst/>
          </a:prstGeom>
          <a:solidFill>
            <a:schemeClr val="accent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291952DC-073B-A7B5-C4A8-DC04683C08B3}"/>
              </a:ext>
            </a:extLst>
          </p:cNvPr>
          <p:cNvSpPr/>
          <p:nvPr/>
        </p:nvSpPr>
        <p:spPr bwMode="ltGray">
          <a:xfrm>
            <a:off x="7600815" y="1360492"/>
            <a:ext cx="3984294" cy="446838"/>
          </a:xfrm>
          <a:prstGeom prst="rect">
            <a:avLst/>
          </a:prstGeom>
          <a:solidFill>
            <a:srgbClr val="FFFFFF">
              <a:alpha val="3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a:extLst>
              <a:ext uri="{FF2B5EF4-FFF2-40B4-BE49-F238E27FC236}">
                <a16:creationId xmlns:a16="http://schemas.microsoft.com/office/drawing/2014/main" id="{11C0BB1A-977D-2FC9-671D-770E593294A3}"/>
              </a:ext>
            </a:extLst>
          </p:cNvPr>
          <p:cNvSpPr>
            <a:spLocks noGrp="1"/>
          </p:cNvSpPr>
          <p:nvPr>
            <p:ph type="title"/>
          </p:nvPr>
        </p:nvSpPr>
        <p:spPr>
          <a:xfrm>
            <a:off x="1285045" y="310575"/>
            <a:ext cx="10550166" cy="403200"/>
          </a:xfrm>
        </p:spPr>
        <p:txBody>
          <a:bodyPr/>
          <a:lstStyle/>
          <a:p>
            <a:r>
              <a:rPr lang="en-NZ" sz="1800" dirty="0"/>
              <a:t>The main reasons rangatahi play tennis are because it’s fun and they get to progress in their sport.</a:t>
            </a:r>
          </a:p>
        </p:txBody>
      </p:sp>
      <p:graphicFrame>
        <p:nvGraphicFramePr>
          <p:cNvPr id="10" name="Content Placeholder 11">
            <a:extLst>
              <a:ext uri="{FF2B5EF4-FFF2-40B4-BE49-F238E27FC236}">
                <a16:creationId xmlns:a16="http://schemas.microsoft.com/office/drawing/2014/main" id="{D60E4A44-0005-196C-7A01-3575855FBB39}"/>
              </a:ext>
            </a:extLst>
          </p:cNvPr>
          <p:cNvGraphicFramePr>
            <a:graphicFrameLocks noGrp="1"/>
          </p:cNvGraphicFramePr>
          <p:nvPr>
            <p:ph sz="quarter" idx="14"/>
          </p:nvPr>
        </p:nvGraphicFramePr>
        <p:xfrm>
          <a:off x="1602719" y="1384914"/>
          <a:ext cx="5449887" cy="44316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963E6D10-3700-73B2-5878-508CFEA5F074}"/>
              </a:ext>
            </a:extLst>
          </p:cNvPr>
          <p:cNvSpPr/>
          <p:nvPr/>
        </p:nvSpPr>
        <p:spPr bwMode="ltGray">
          <a:xfrm>
            <a:off x="356789" y="1135559"/>
            <a:ext cx="715402" cy="490718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Rectangle 8">
            <a:extLst>
              <a:ext uri="{FF2B5EF4-FFF2-40B4-BE49-F238E27FC236}">
                <a16:creationId xmlns:a16="http://schemas.microsoft.com/office/drawing/2014/main" id="{425E0B9B-102A-FC19-B5BF-663F8A79C5E5}"/>
              </a:ext>
            </a:extLst>
          </p:cNvPr>
          <p:cNvSpPr/>
          <p:nvPr/>
        </p:nvSpPr>
        <p:spPr bwMode="ltGray">
          <a:xfrm>
            <a:off x="461639" y="1287261"/>
            <a:ext cx="479394" cy="4660777"/>
          </a:xfrm>
          <a:prstGeom prst="rect">
            <a:avLst/>
          </a:prstGeom>
          <a:solidFill>
            <a:srgbClr val="FFFFFF">
              <a:alpha val="3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TextBox 11">
            <a:extLst>
              <a:ext uri="{FF2B5EF4-FFF2-40B4-BE49-F238E27FC236}">
                <a16:creationId xmlns:a16="http://schemas.microsoft.com/office/drawing/2014/main" id="{529BC69A-91A3-60D8-B917-EA2B4D9BF5CB}"/>
              </a:ext>
            </a:extLst>
          </p:cNvPr>
          <p:cNvSpPr txBox="1"/>
          <p:nvPr/>
        </p:nvSpPr>
        <p:spPr>
          <a:xfrm rot="16200000">
            <a:off x="-870012" y="3432983"/>
            <a:ext cx="3142696"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400" b="1" i="0" u="none" strike="noStrike" kern="1200" cap="none" spc="0" normalizeH="0" baseline="0" noProof="0" dirty="0">
                <a:ln>
                  <a:noFill/>
                </a:ln>
                <a:solidFill>
                  <a:srgbClr val="333333"/>
                </a:solidFill>
                <a:effectLst/>
                <a:uLnTx/>
                <a:uFillTx/>
                <a:latin typeface="Arial"/>
                <a:ea typeface="+mn-ea"/>
                <a:cs typeface="+mn-cs"/>
              </a:rPr>
              <a:t>Reasons play tennis</a:t>
            </a:r>
          </a:p>
        </p:txBody>
      </p:sp>
      <p:grpSp>
        <p:nvGrpSpPr>
          <p:cNvPr id="15" name="Group 14">
            <a:extLst>
              <a:ext uri="{FF2B5EF4-FFF2-40B4-BE49-F238E27FC236}">
                <a16:creationId xmlns:a16="http://schemas.microsoft.com/office/drawing/2014/main" id="{891A1A04-DFE2-2F38-D75C-C93D596AE0AA}"/>
              </a:ext>
            </a:extLst>
          </p:cNvPr>
          <p:cNvGrpSpPr/>
          <p:nvPr/>
        </p:nvGrpSpPr>
        <p:grpSpPr>
          <a:xfrm>
            <a:off x="7164550" y="1143783"/>
            <a:ext cx="317312" cy="317312"/>
            <a:chOff x="8883583" y="395223"/>
            <a:chExt cx="600075" cy="600075"/>
          </a:xfrm>
        </p:grpSpPr>
        <p:sp>
          <p:nvSpPr>
            <p:cNvPr id="16" name="Rectangle 15">
              <a:extLst>
                <a:ext uri="{FF2B5EF4-FFF2-40B4-BE49-F238E27FC236}">
                  <a16:creationId xmlns:a16="http://schemas.microsoft.com/office/drawing/2014/main" id="{D6E4D2AF-CE8B-B131-4EC8-508FF480C568}"/>
                </a:ext>
              </a:extLst>
            </p:cNvPr>
            <p:cNvSpPr/>
            <p:nvPr/>
          </p:nvSpPr>
          <p:spPr bwMode="ltGray">
            <a:xfrm>
              <a:off x="8883583" y="395223"/>
              <a:ext cx="600075" cy="600075"/>
            </a:xfrm>
            <a:prstGeom prst="rect">
              <a:avLst/>
            </a:prstGeom>
            <a:solidFill>
              <a:schemeClr val="accent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17" name="Graphic 20">
              <a:extLst>
                <a:ext uri="{FF2B5EF4-FFF2-40B4-BE49-F238E27FC236}">
                  <a16:creationId xmlns:a16="http://schemas.microsoft.com/office/drawing/2014/main" id="{B060E2D3-2CED-823C-E0FD-1E44E759E83A}"/>
                </a:ext>
              </a:extLst>
            </p:cNvPr>
            <p:cNvGrpSpPr/>
            <p:nvPr/>
          </p:nvGrpSpPr>
          <p:grpSpPr>
            <a:xfrm>
              <a:off x="8944460" y="518482"/>
              <a:ext cx="474419" cy="335478"/>
              <a:chOff x="-309623" y="1966848"/>
              <a:chExt cx="852607" cy="602907"/>
            </a:xfrm>
            <a:solidFill>
              <a:srgbClr val="FFFFFF"/>
            </a:solidFill>
          </p:grpSpPr>
          <p:sp>
            <p:nvSpPr>
              <p:cNvPr id="18" name="Freeform: Shape 17">
                <a:extLst>
                  <a:ext uri="{FF2B5EF4-FFF2-40B4-BE49-F238E27FC236}">
                    <a16:creationId xmlns:a16="http://schemas.microsoft.com/office/drawing/2014/main" id="{44E5D068-8809-4BF3-3763-3361A509912B}"/>
                  </a:ext>
                </a:extLst>
              </p:cNvPr>
              <p:cNvSpPr/>
              <p:nvPr/>
            </p:nvSpPr>
            <p:spPr>
              <a:xfrm>
                <a:off x="-309623" y="1966848"/>
                <a:ext cx="400614" cy="602907"/>
              </a:xfrm>
              <a:custGeom>
                <a:avLst/>
                <a:gdLst>
                  <a:gd name="connsiteX0" fmla="*/ 233993 w 400614"/>
                  <a:gd name="connsiteY0" fmla="*/ 263785 h 602907"/>
                  <a:gd name="connsiteX1" fmla="*/ 185435 w 400614"/>
                  <a:gd name="connsiteY1" fmla="*/ 276580 h 602907"/>
                  <a:gd name="connsiteX2" fmla="*/ 140801 w 400614"/>
                  <a:gd name="connsiteY2" fmla="*/ 289488 h 602907"/>
                  <a:gd name="connsiteX3" fmla="*/ 122993 w 400614"/>
                  <a:gd name="connsiteY3" fmla="*/ 249907 h 602907"/>
                  <a:gd name="connsiteX4" fmla="*/ 202269 w 400614"/>
                  <a:gd name="connsiteY4" fmla="*/ 96642 h 602907"/>
                  <a:gd name="connsiteX5" fmla="*/ 376711 w 400614"/>
                  <a:gd name="connsiteY5" fmla="*/ 29853 h 602907"/>
                  <a:gd name="connsiteX6" fmla="*/ 372731 w 400614"/>
                  <a:gd name="connsiteY6" fmla="*/ 64 h 602907"/>
                  <a:gd name="connsiteX7" fmla="*/ 109124 w 400614"/>
                  <a:gd name="connsiteY7" fmla="*/ 105139 h 602907"/>
                  <a:gd name="connsiteX8" fmla="*/ 61 w 400614"/>
                  <a:gd name="connsiteY8" fmla="*/ 356920 h 602907"/>
                  <a:gd name="connsiteX9" fmla="*/ 62503 w 400614"/>
                  <a:gd name="connsiteY9" fmla="*/ 530403 h 602907"/>
                  <a:gd name="connsiteX10" fmla="*/ 222110 w 400614"/>
                  <a:gd name="connsiteY10" fmla="*/ 602784 h 602907"/>
                  <a:gd name="connsiteX11" fmla="*/ 350951 w 400614"/>
                  <a:gd name="connsiteY11" fmla="*/ 551158 h 602907"/>
                  <a:gd name="connsiteX12" fmla="*/ 400534 w 400614"/>
                  <a:gd name="connsiteY12" fmla="*/ 422316 h 602907"/>
                  <a:gd name="connsiteX13" fmla="*/ 349982 w 400614"/>
                  <a:gd name="connsiteY13" fmla="*/ 308302 h 602907"/>
                  <a:gd name="connsiteX14" fmla="*/ 233993 w 400614"/>
                  <a:gd name="connsiteY14" fmla="*/ 263785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233993" y="263785"/>
                    </a:moveTo>
                    <a:cubicBezTo>
                      <a:pt x="217149" y="264975"/>
                      <a:pt x="200678" y="269315"/>
                      <a:pt x="185435" y="276580"/>
                    </a:cubicBezTo>
                    <a:cubicBezTo>
                      <a:pt x="171419" y="283440"/>
                      <a:pt x="156316" y="287808"/>
                      <a:pt x="140801" y="289488"/>
                    </a:cubicBezTo>
                    <a:cubicBezTo>
                      <a:pt x="128910" y="289488"/>
                      <a:pt x="122993" y="276253"/>
                      <a:pt x="122993" y="249907"/>
                    </a:cubicBezTo>
                    <a:cubicBezTo>
                      <a:pt x="124434" y="189344"/>
                      <a:pt x="153673" y="132814"/>
                      <a:pt x="202269" y="96642"/>
                    </a:cubicBezTo>
                    <a:cubicBezTo>
                      <a:pt x="250347" y="53884"/>
                      <a:pt x="312372" y="30136"/>
                      <a:pt x="376711" y="29853"/>
                    </a:cubicBezTo>
                    <a:lnTo>
                      <a:pt x="372731" y="64"/>
                    </a:lnTo>
                    <a:cubicBezTo>
                      <a:pt x="274310" y="-1770"/>
                      <a:pt x="179296" y="36103"/>
                      <a:pt x="109124" y="105139"/>
                    </a:cubicBezTo>
                    <a:cubicBezTo>
                      <a:pt x="38722" y="169811"/>
                      <a:pt x="-920" y="261327"/>
                      <a:pt x="61" y="356920"/>
                    </a:cubicBezTo>
                    <a:cubicBezTo>
                      <a:pt x="-1321" y="420484"/>
                      <a:pt x="20928" y="482301"/>
                      <a:pt x="62503" y="530403"/>
                    </a:cubicBezTo>
                    <a:cubicBezTo>
                      <a:pt x="101887" y="577602"/>
                      <a:pt x="160655" y="604253"/>
                      <a:pt x="222110" y="602784"/>
                    </a:cubicBezTo>
                    <a:cubicBezTo>
                      <a:pt x="270435" y="604625"/>
                      <a:pt x="317268" y="585859"/>
                      <a:pt x="350951" y="551158"/>
                    </a:cubicBezTo>
                    <a:cubicBezTo>
                      <a:pt x="384106" y="516609"/>
                      <a:pt x="401974" y="470178"/>
                      <a:pt x="400534" y="422316"/>
                    </a:cubicBezTo>
                    <a:cubicBezTo>
                      <a:pt x="401659" y="378649"/>
                      <a:pt x="383099" y="336788"/>
                      <a:pt x="349982" y="308302"/>
                    </a:cubicBezTo>
                    <a:cubicBezTo>
                      <a:pt x="318296" y="279401"/>
                      <a:pt x="276879" y="263505"/>
                      <a:pt x="233993" y="263785"/>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sp>
            <p:nvSpPr>
              <p:cNvPr id="19" name="Freeform: Shape 18">
                <a:extLst>
                  <a:ext uri="{FF2B5EF4-FFF2-40B4-BE49-F238E27FC236}">
                    <a16:creationId xmlns:a16="http://schemas.microsoft.com/office/drawing/2014/main" id="{A3D47664-2BED-EE82-8E42-E757D9947481}"/>
                  </a:ext>
                </a:extLst>
              </p:cNvPr>
              <p:cNvSpPr/>
              <p:nvPr/>
            </p:nvSpPr>
            <p:spPr>
              <a:xfrm>
                <a:off x="142368" y="1966848"/>
                <a:ext cx="400614" cy="602907"/>
              </a:xfrm>
              <a:custGeom>
                <a:avLst/>
                <a:gdLst>
                  <a:gd name="connsiteX0" fmla="*/ 348955 w 400614"/>
                  <a:gd name="connsiteY0" fmla="*/ 309380 h 602907"/>
                  <a:gd name="connsiteX1" fmla="*/ 233987 w 400614"/>
                  <a:gd name="connsiteY1" fmla="*/ 263784 h 602907"/>
                  <a:gd name="connsiteX2" fmla="*/ 185420 w 400614"/>
                  <a:gd name="connsiteY2" fmla="*/ 276579 h 602907"/>
                  <a:gd name="connsiteX3" fmla="*/ 140786 w 400614"/>
                  <a:gd name="connsiteY3" fmla="*/ 289488 h 602907"/>
                  <a:gd name="connsiteX4" fmla="*/ 122993 w 400614"/>
                  <a:gd name="connsiteY4" fmla="*/ 249907 h 602907"/>
                  <a:gd name="connsiteX5" fmla="*/ 202251 w 400614"/>
                  <a:gd name="connsiteY5" fmla="*/ 96642 h 602907"/>
                  <a:gd name="connsiteX6" fmla="*/ 376705 w 400614"/>
                  <a:gd name="connsiteY6" fmla="*/ 29853 h 602907"/>
                  <a:gd name="connsiteX7" fmla="*/ 372731 w 400614"/>
                  <a:gd name="connsiteY7" fmla="*/ 64 h 602907"/>
                  <a:gd name="connsiteX8" fmla="*/ 109116 w 400614"/>
                  <a:gd name="connsiteY8" fmla="*/ 105139 h 602907"/>
                  <a:gd name="connsiteX9" fmla="*/ 61 w 400614"/>
                  <a:gd name="connsiteY9" fmla="*/ 356919 h 602907"/>
                  <a:gd name="connsiteX10" fmla="*/ 62488 w 400614"/>
                  <a:gd name="connsiteY10" fmla="*/ 530403 h 602907"/>
                  <a:gd name="connsiteX11" fmla="*/ 222092 w 400614"/>
                  <a:gd name="connsiteY11" fmla="*/ 602784 h 602907"/>
                  <a:gd name="connsiteX12" fmla="*/ 350949 w 400614"/>
                  <a:gd name="connsiteY12" fmla="*/ 551158 h 602907"/>
                  <a:gd name="connsiteX13" fmla="*/ 400535 w 400614"/>
                  <a:gd name="connsiteY13" fmla="*/ 422316 h 602907"/>
                  <a:gd name="connsiteX14" fmla="*/ 348955 w 400614"/>
                  <a:gd name="connsiteY14" fmla="*/ 309380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348955" y="309380"/>
                    </a:moveTo>
                    <a:cubicBezTo>
                      <a:pt x="317764" y="280209"/>
                      <a:pt x="276693" y="263920"/>
                      <a:pt x="233987" y="263784"/>
                    </a:cubicBezTo>
                    <a:cubicBezTo>
                      <a:pt x="217138" y="264975"/>
                      <a:pt x="200666" y="269315"/>
                      <a:pt x="185420" y="276579"/>
                    </a:cubicBezTo>
                    <a:cubicBezTo>
                      <a:pt x="171405" y="283444"/>
                      <a:pt x="156301" y="287811"/>
                      <a:pt x="140786" y="289488"/>
                    </a:cubicBezTo>
                    <a:cubicBezTo>
                      <a:pt x="128903" y="289488"/>
                      <a:pt x="122993" y="276253"/>
                      <a:pt x="122993" y="249907"/>
                    </a:cubicBezTo>
                    <a:cubicBezTo>
                      <a:pt x="124430" y="189347"/>
                      <a:pt x="153662" y="132819"/>
                      <a:pt x="202251" y="96642"/>
                    </a:cubicBezTo>
                    <a:cubicBezTo>
                      <a:pt x="250336" y="53885"/>
                      <a:pt x="312364" y="30138"/>
                      <a:pt x="376705" y="29853"/>
                    </a:cubicBezTo>
                    <a:lnTo>
                      <a:pt x="372731" y="64"/>
                    </a:lnTo>
                    <a:cubicBezTo>
                      <a:pt x="274306" y="-1768"/>
                      <a:pt x="179293" y="36104"/>
                      <a:pt x="109116" y="105139"/>
                    </a:cubicBezTo>
                    <a:cubicBezTo>
                      <a:pt x="38716" y="169811"/>
                      <a:pt x="-923" y="261327"/>
                      <a:pt x="61" y="356919"/>
                    </a:cubicBezTo>
                    <a:cubicBezTo>
                      <a:pt x="-1327" y="420482"/>
                      <a:pt x="20917" y="482299"/>
                      <a:pt x="62488" y="530403"/>
                    </a:cubicBezTo>
                    <a:cubicBezTo>
                      <a:pt x="101875" y="577598"/>
                      <a:pt x="160640" y="604248"/>
                      <a:pt x="222092" y="602784"/>
                    </a:cubicBezTo>
                    <a:cubicBezTo>
                      <a:pt x="270425" y="604624"/>
                      <a:pt x="317264" y="585859"/>
                      <a:pt x="350949" y="551158"/>
                    </a:cubicBezTo>
                    <a:cubicBezTo>
                      <a:pt x="384106" y="516607"/>
                      <a:pt x="401968" y="470178"/>
                      <a:pt x="400535" y="422316"/>
                    </a:cubicBezTo>
                    <a:cubicBezTo>
                      <a:pt x="401195" y="378831"/>
                      <a:pt x="382252" y="337356"/>
                      <a:pt x="348955" y="309380"/>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grpSp>
      </p:grpSp>
      <p:sp>
        <p:nvSpPr>
          <p:cNvPr id="20" name="Rectangle 19">
            <a:extLst>
              <a:ext uri="{FF2B5EF4-FFF2-40B4-BE49-F238E27FC236}">
                <a16:creationId xmlns:a16="http://schemas.microsoft.com/office/drawing/2014/main" id="{7FAD440D-4770-930B-9010-3994D4826415}"/>
              </a:ext>
            </a:extLst>
          </p:cNvPr>
          <p:cNvSpPr/>
          <p:nvPr/>
        </p:nvSpPr>
        <p:spPr bwMode="ltGray">
          <a:xfrm>
            <a:off x="7350711" y="1874304"/>
            <a:ext cx="4484500" cy="4100367"/>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22" name="TextBox 21">
            <a:extLst>
              <a:ext uri="{FF2B5EF4-FFF2-40B4-BE49-F238E27FC236}">
                <a16:creationId xmlns:a16="http://schemas.microsoft.com/office/drawing/2014/main" id="{76F4E333-AA9E-493D-9C96-EA4F5FAD91C4}"/>
              </a:ext>
            </a:extLst>
          </p:cNvPr>
          <p:cNvSpPr txBox="1"/>
          <p:nvPr/>
        </p:nvSpPr>
        <p:spPr>
          <a:xfrm>
            <a:off x="8007473" y="1325804"/>
            <a:ext cx="3152925" cy="4924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srgbClr val="333333"/>
                </a:solidFill>
                <a:effectLst/>
                <a:uLnTx/>
                <a:uFillTx/>
                <a:latin typeface="Arial"/>
                <a:ea typeface="+mn-ea"/>
                <a:cs typeface="+mn-cs"/>
              </a:rPr>
              <a:t>Why want to play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1" i="0" u="none" strike="noStrike" kern="1200" cap="none" spc="0" normalizeH="0" baseline="0" noProof="0" dirty="0">
                <a:ln>
                  <a:noFill/>
                </a:ln>
                <a:solidFill>
                  <a:srgbClr val="333333"/>
                </a:solidFill>
                <a:effectLst/>
                <a:uLnTx/>
                <a:uFillTx/>
                <a:latin typeface="Arial"/>
                <a:ea typeface="+mn-ea"/>
                <a:cs typeface="+mn-cs"/>
              </a:rPr>
              <a:t>(example verbatim)</a:t>
            </a:r>
          </a:p>
        </p:txBody>
      </p:sp>
      <p:sp>
        <p:nvSpPr>
          <p:cNvPr id="23" name="TextBox 22">
            <a:extLst>
              <a:ext uri="{FF2B5EF4-FFF2-40B4-BE49-F238E27FC236}">
                <a16:creationId xmlns:a16="http://schemas.microsoft.com/office/drawing/2014/main" id="{823BBD88-D3A6-625D-FB4E-5017D8BC09F2}"/>
              </a:ext>
            </a:extLst>
          </p:cNvPr>
          <p:cNvSpPr txBox="1"/>
          <p:nvPr/>
        </p:nvSpPr>
        <p:spPr>
          <a:xfrm>
            <a:off x="7583134" y="1930361"/>
            <a:ext cx="4092197" cy="400109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dirty="0">
                <a:ln>
                  <a:noFill/>
                </a:ln>
                <a:effectLst/>
                <a:uLnTx/>
                <a:uFillTx/>
                <a:latin typeface="Arial"/>
                <a:ea typeface="+mn-ea"/>
                <a:cs typeface="+mn-cs"/>
              </a:rPr>
              <a:t>“The people involved, good summer interclub league, I coach tennis myself which gets me involved, I am better at it compared to other sports.” (Female)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000" b="0" i="1" u="none" strike="noStrike" kern="1200" cap="none" spc="0" normalizeH="0" baseline="0" noProof="0" dirty="0">
              <a:ln>
                <a:noFill/>
              </a:ln>
              <a:solidFill>
                <a:srgbClr val="FF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dirty="0">
                <a:ln>
                  <a:noFill/>
                </a:ln>
                <a:effectLst/>
                <a:uLnTx/>
                <a:uFillTx/>
                <a:latin typeface="Arial"/>
                <a:ea typeface="+mn-ea"/>
                <a:cs typeface="+mn-cs"/>
              </a:rPr>
              <a:t>“I love it and it is individual, look forward to become professional, can work around school and other routines.” (Female)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000" b="0" i="1" u="none" strike="noStrike" kern="1200" cap="none" spc="0" normalizeH="0" baseline="0" noProof="0" dirty="0">
              <a:ln>
                <a:noFill/>
              </a:ln>
              <a:solidFill>
                <a:srgbClr val="FF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dirty="0">
                <a:ln>
                  <a:noFill/>
                </a:ln>
                <a:effectLst/>
                <a:uLnTx/>
                <a:uFillTx/>
                <a:latin typeface="Arial"/>
                <a:ea typeface="+mn-ea"/>
                <a:cs typeface="+mn-cs"/>
              </a:rPr>
              <a:t>“It is fun and I love developing my game and meeting people.” (Male)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000" b="0" i="1" u="none" strike="noStrike" kern="1200" cap="none" spc="0" normalizeH="0" baseline="0" noProof="0" dirty="0">
              <a:ln>
                <a:noFill/>
              </a:ln>
              <a:solidFill>
                <a:srgbClr val="FF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dirty="0">
                <a:ln>
                  <a:noFill/>
                </a:ln>
                <a:effectLst/>
                <a:uLnTx/>
                <a:uFillTx/>
                <a:latin typeface="Arial"/>
                <a:ea typeface="+mn-ea"/>
                <a:cs typeface="+mn-cs"/>
              </a:rPr>
              <a:t>“Because I enjoy it - also probably because the systems and support is there.” (Female)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000" b="0" i="1" u="none" strike="noStrike" kern="1200" cap="none" spc="0" normalizeH="0" baseline="0" noProof="0" dirty="0">
              <a:ln>
                <a:noFill/>
              </a:ln>
              <a:solidFill>
                <a:srgbClr val="FF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dirty="0">
                <a:ln>
                  <a:noFill/>
                </a:ln>
                <a:effectLst/>
                <a:uLnTx/>
                <a:uFillTx/>
                <a:latin typeface="Arial"/>
                <a:ea typeface="+mn-ea"/>
                <a:cs typeface="+mn-cs"/>
              </a:rPr>
              <a:t>“Fun exercise, mental strength, and opportunity to build relationships with other players.” (Male)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000" b="0" i="1" u="none" strike="noStrike" kern="1200" cap="none" spc="0" normalizeH="0" baseline="0" noProof="0" dirty="0">
              <a:ln>
                <a:noFill/>
              </a:ln>
              <a:solidFill>
                <a:srgbClr val="FF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dirty="0">
                <a:ln>
                  <a:noFill/>
                </a:ln>
                <a:effectLst/>
                <a:uLnTx/>
                <a:uFillTx/>
                <a:latin typeface="Arial"/>
                <a:ea typeface="+mn-ea"/>
                <a:cs typeface="+mn-cs"/>
              </a:rPr>
              <a:t>“I'm good at tennis and have played since I was 5.” (Female)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000" b="0" i="1" u="none" strike="noStrike" kern="1200" cap="none" spc="0" normalizeH="0" baseline="0" noProof="0" dirty="0">
              <a:ln>
                <a:noFill/>
              </a:ln>
              <a:solidFill>
                <a:srgbClr val="FF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dirty="0">
                <a:ln>
                  <a:noFill/>
                </a:ln>
                <a:effectLst/>
                <a:uLnTx/>
                <a:uFillTx/>
                <a:latin typeface="Arial"/>
                <a:ea typeface="+mn-ea"/>
                <a:cs typeface="+mn-cs"/>
              </a:rPr>
              <a:t>“Because I have a better future if I play tennis (getting a scholarship to the US).” (Female)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000" b="0" i="1" u="none" strike="noStrike" kern="1200" cap="none" spc="0" normalizeH="0" baseline="0" noProof="0" dirty="0">
              <a:ln>
                <a:noFill/>
              </a:ln>
              <a:solidFill>
                <a:srgbClr val="FF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dirty="0">
                <a:ln>
                  <a:noFill/>
                </a:ln>
                <a:effectLst/>
                <a:uLnTx/>
                <a:uFillTx/>
                <a:latin typeface="Arial"/>
                <a:ea typeface="+mn-ea"/>
                <a:cs typeface="+mn-cs"/>
              </a:rPr>
              <a:t>“Starting playing after being introduced to in in a 2-week long P.E class tennis program in school. Had played table tennis since I very young and tennis is similar so I already had some good skills and I like more physically demanding sports and tennis also was a good new summer sport since I quit cricket which was my previous summer sport.” (Male)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000" b="0" i="1" u="none" strike="noStrike" kern="1200" cap="none" spc="0" normalizeH="0" baseline="0" noProof="0" dirty="0">
              <a:ln>
                <a:noFill/>
              </a:ln>
              <a:solidFill>
                <a:srgbClr val="FF0000"/>
              </a:solidFill>
              <a:effectLst/>
              <a:uLnTx/>
              <a:uFillTx/>
              <a:latin typeface="Arial"/>
              <a:ea typeface="+mn-ea"/>
              <a:cs typeface="+mn-cs"/>
            </a:endParaRPr>
          </a:p>
        </p:txBody>
      </p:sp>
      <p:sp>
        <p:nvSpPr>
          <p:cNvPr id="26" name="TextBox 25">
            <a:extLst>
              <a:ext uri="{FF2B5EF4-FFF2-40B4-BE49-F238E27FC236}">
                <a16:creationId xmlns:a16="http://schemas.microsoft.com/office/drawing/2014/main" id="{234FE14C-1CE8-5E14-EA58-4FA7A8A4301F}"/>
              </a:ext>
            </a:extLst>
          </p:cNvPr>
          <p:cNvSpPr txBox="1"/>
          <p:nvPr/>
        </p:nvSpPr>
        <p:spPr>
          <a:xfrm>
            <a:off x="1285045" y="1132017"/>
            <a:ext cx="792330" cy="155244"/>
          </a:xfrm>
          <a:prstGeom prst="rect">
            <a:avLst/>
          </a:prstGeom>
          <a:noFill/>
          <a:ln>
            <a:solidFill>
              <a:schemeClr val="tx1"/>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dirty="0">
                <a:ln>
                  <a:noFill/>
                </a:ln>
                <a:solidFill>
                  <a:srgbClr val="333333"/>
                </a:solidFill>
                <a:effectLst/>
                <a:uLnTx/>
                <a:uFillTx/>
                <a:latin typeface="Arial"/>
                <a:ea typeface="+mn-ea"/>
                <a:cs typeface="+mn-cs"/>
              </a:rPr>
              <a:t>% Yes</a:t>
            </a:r>
          </a:p>
        </p:txBody>
      </p:sp>
      <p:sp>
        <p:nvSpPr>
          <p:cNvPr id="27" name="Footer Placeholder 3">
            <a:extLst>
              <a:ext uri="{FF2B5EF4-FFF2-40B4-BE49-F238E27FC236}">
                <a16:creationId xmlns:a16="http://schemas.microsoft.com/office/drawing/2014/main" id="{4D7F9EC1-64DA-0925-318B-7A018F7BCC39}"/>
              </a:ext>
            </a:extLst>
          </p:cNvPr>
          <p:cNvSpPr>
            <a:spLocks noGrp="1"/>
          </p:cNvSpPr>
          <p:nvPr>
            <p:ph type="ftr" sz="quarter" idx="11"/>
          </p:nvPr>
        </p:nvSpPr>
        <p:spPr>
          <a:xfrm>
            <a:off x="3981600" y="6390000"/>
            <a:ext cx="6744312" cy="1968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33333"/>
                </a:solidFill>
                <a:effectLst/>
                <a:uLnTx/>
                <a:uFillTx/>
                <a:latin typeface="Arial"/>
                <a:ea typeface="+mn-ea"/>
                <a:cs typeface="+mn-cs"/>
              </a:rPr>
              <a:t>Q15. </a:t>
            </a:r>
            <a:r>
              <a:rPr kumimoji="0" lang="en-NZ" sz="800" b="0" i="0" u="none" strike="noStrike" kern="1200" cap="none" spc="0" normalizeH="0" baseline="0" noProof="0" dirty="0">
                <a:ln>
                  <a:noFill/>
                </a:ln>
                <a:solidFill>
                  <a:srgbClr val="333333"/>
                </a:solidFill>
                <a:effectLst/>
                <a:uLnTx/>
                <a:uFillTx/>
                <a:latin typeface="Arial"/>
                <a:ea typeface="+mn-ea"/>
                <a:cs typeface="+mn-cs"/>
              </a:rPr>
              <a:t>And which of these are the main reasons you play / do [TENNIS]? | Q13/Q14 Why do you play / do [TENNIS]? </a:t>
            </a:r>
            <a:r>
              <a:rPr kumimoji="0" lang="en-GB" sz="800" b="0" i="0" u="none" strike="noStrike" kern="1200" cap="none" spc="0" normalizeH="0" baseline="0" noProof="0" dirty="0">
                <a:ln>
                  <a:noFill/>
                </a:ln>
                <a:solidFill>
                  <a:srgbClr val="333333"/>
                </a:solidFill>
                <a:effectLst/>
                <a:uLnTx/>
                <a:uFillTx/>
                <a:latin typeface="Arial"/>
                <a:ea typeface="+mn-ea"/>
                <a:cs typeface="+mn-cs"/>
              </a:rPr>
              <a:t>Base: National and Wellington region survey who currently play TENNIS, n=56</a:t>
            </a:r>
          </a:p>
        </p:txBody>
      </p:sp>
      <p:pic>
        <p:nvPicPr>
          <p:cNvPr id="3" name="Picture 2">
            <a:extLst>
              <a:ext uri="{FF2B5EF4-FFF2-40B4-BE49-F238E27FC236}">
                <a16:creationId xmlns:a16="http://schemas.microsoft.com/office/drawing/2014/main" id="{DE85AA0F-7535-DCA6-2D71-F100387797A0}"/>
              </a:ext>
            </a:extLst>
          </p:cNvPr>
          <p:cNvPicPr>
            <a:picLocks noChangeAspect="1"/>
          </p:cNvPicPr>
          <p:nvPr/>
        </p:nvPicPr>
        <p:blipFill>
          <a:blip r:embed="rId3"/>
          <a:stretch>
            <a:fillRect/>
          </a:stretch>
        </p:blipFill>
        <p:spPr>
          <a:xfrm>
            <a:off x="352191" y="189962"/>
            <a:ext cx="720000" cy="720000"/>
          </a:xfrm>
          <a:prstGeom prst="rect">
            <a:avLst/>
          </a:prstGeom>
        </p:spPr>
      </p:pic>
      <p:sp>
        <p:nvSpPr>
          <p:cNvPr id="7" name="Slide Number Placeholder 6">
            <a:extLst>
              <a:ext uri="{FF2B5EF4-FFF2-40B4-BE49-F238E27FC236}">
                <a16:creationId xmlns:a16="http://schemas.microsoft.com/office/drawing/2014/main" id="{84F2754F-EE68-03CF-2C76-F7550874CD94}"/>
              </a:ext>
            </a:extLst>
          </p:cNvPr>
          <p:cNvSpPr>
            <a:spLocks noGrp="1"/>
          </p:cNvSpPr>
          <p:nvPr>
            <p:ph type="sldNum" sz="quarter" idx="10"/>
          </p:nvPr>
        </p:nvSpPr>
        <p:spPr/>
        <p:txBody>
          <a:bodyPr/>
          <a:lstStyle/>
          <a:p>
            <a:fld id="{4034BEE3-566C-4068-A777-C3A4762E861B}" type="slidenum">
              <a:rPr lang="en-GB" smtClean="0"/>
              <a:pPr/>
              <a:t>102</a:t>
            </a:fld>
            <a:endParaRPr lang="en-GB" dirty="0"/>
          </a:p>
        </p:txBody>
      </p:sp>
    </p:spTree>
    <p:extLst>
      <p:ext uri="{BB962C8B-B14F-4D97-AF65-F5344CB8AC3E}">
        <p14:creationId xmlns:p14="http://schemas.microsoft.com/office/powerpoint/2010/main" val="2177766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16099C37-C080-F7FC-C03A-8A5B8FF2EDB6}"/>
              </a:ext>
            </a:extLst>
          </p:cNvPr>
          <p:cNvSpPr>
            <a:spLocks noGrp="1"/>
          </p:cNvSpPr>
          <p:nvPr>
            <p:ph type="title" idx="4294967295"/>
          </p:nvPr>
        </p:nvSpPr>
        <p:spPr>
          <a:xfrm>
            <a:off x="1181099" y="282715"/>
            <a:ext cx="10285413" cy="403225"/>
          </a:xfrm>
        </p:spPr>
        <p:txBody>
          <a:bodyPr/>
          <a:lstStyle/>
          <a:p>
            <a:r>
              <a:rPr lang="en-NZ" sz="1800" dirty="0"/>
              <a:t>The main reasons rangatahi stop playing tennis are: being too busy with other things, friends don’t play, and having to balance multiple sports.</a:t>
            </a:r>
          </a:p>
        </p:txBody>
      </p:sp>
      <p:graphicFrame>
        <p:nvGraphicFramePr>
          <p:cNvPr id="25" name="Content Placeholder 11">
            <a:extLst>
              <a:ext uri="{FF2B5EF4-FFF2-40B4-BE49-F238E27FC236}">
                <a16:creationId xmlns:a16="http://schemas.microsoft.com/office/drawing/2014/main" id="{82B48DA9-70B6-1FD7-A344-9EE1E0030023}"/>
              </a:ext>
            </a:extLst>
          </p:cNvPr>
          <p:cNvGraphicFramePr>
            <a:graphicFrameLocks/>
          </p:cNvGraphicFramePr>
          <p:nvPr>
            <p:extLst>
              <p:ext uri="{D42A27DB-BD31-4B8C-83A1-F6EECF244321}">
                <p14:modId xmlns:p14="http://schemas.microsoft.com/office/powerpoint/2010/main" val="2906197922"/>
              </p:ext>
            </p:extLst>
          </p:nvPr>
        </p:nvGraphicFramePr>
        <p:xfrm>
          <a:off x="1087309" y="1162193"/>
          <a:ext cx="5893362" cy="4856867"/>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46CCA8D9-44E7-D187-0751-68E7A583FA18}"/>
              </a:ext>
            </a:extLst>
          </p:cNvPr>
          <p:cNvSpPr/>
          <p:nvPr/>
        </p:nvSpPr>
        <p:spPr bwMode="ltGray">
          <a:xfrm>
            <a:off x="356789" y="1135559"/>
            <a:ext cx="715402" cy="490718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Rectangle 7">
            <a:extLst>
              <a:ext uri="{FF2B5EF4-FFF2-40B4-BE49-F238E27FC236}">
                <a16:creationId xmlns:a16="http://schemas.microsoft.com/office/drawing/2014/main" id="{0F7A1412-EC83-571A-F167-E4270B65AE0A}"/>
              </a:ext>
            </a:extLst>
          </p:cNvPr>
          <p:cNvSpPr/>
          <p:nvPr/>
        </p:nvSpPr>
        <p:spPr bwMode="ltGray">
          <a:xfrm>
            <a:off x="461639" y="1287261"/>
            <a:ext cx="479394" cy="4660777"/>
          </a:xfrm>
          <a:prstGeom prst="rect">
            <a:avLst/>
          </a:prstGeom>
          <a:solidFill>
            <a:srgbClr val="FFFFFF">
              <a:alpha val="3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extBox 1">
            <a:extLst>
              <a:ext uri="{FF2B5EF4-FFF2-40B4-BE49-F238E27FC236}">
                <a16:creationId xmlns:a16="http://schemas.microsoft.com/office/drawing/2014/main" id="{2FC4338F-24FA-CF64-7479-3AD78F2240BA}"/>
              </a:ext>
            </a:extLst>
          </p:cNvPr>
          <p:cNvSpPr txBox="1"/>
          <p:nvPr/>
        </p:nvSpPr>
        <p:spPr>
          <a:xfrm rot="16200000">
            <a:off x="-1196266" y="3452961"/>
            <a:ext cx="3795203"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400" b="1" i="0" u="none" strike="noStrike" kern="1200" cap="none" spc="0" normalizeH="0" baseline="0" noProof="0" dirty="0">
                <a:ln>
                  <a:noFill/>
                </a:ln>
                <a:solidFill>
                  <a:srgbClr val="333333"/>
                </a:solidFill>
                <a:effectLst/>
                <a:uLnTx/>
                <a:uFillTx/>
                <a:latin typeface="Arial"/>
                <a:ea typeface="+mn-ea"/>
                <a:cs typeface="+mn-cs"/>
              </a:rPr>
              <a:t>Barriers to playing tennis</a:t>
            </a:r>
          </a:p>
        </p:txBody>
      </p:sp>
      <p:sp>
        <p:nvSpPr>
          <p:cNvPr id="12" name="Footer Placeholder 3">
            <a:extLst>
              <a:ext uri="{FF2B5EF4-FFF2-40B4-BE49-F238E27FC236}">
                <a16:creationId xmlns:a16="http://schemas.microsoft.com/office/drawing/2014/main" id="{3FAAD5C3-2E1F-F6DB-112E-2C6FD3291E31}"/>
              </a:ext>
            </a:extLst>
          </p:cNvPr>
          <p:cNvSpPr>
            <a:spLocks noGrp="1"/>
          </p:cNvSpPr>
          <p:nvPr>
            <p:ph type="ftr" sz="quarter" idx="11"/>
          </p:nvPr>
        </p:nvSpPr>
        <p:spPr>
          <a:xfrm>
            <a:off x="3981600" y="6390000"/>
            <a:ext cx="6744312" cy="1968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33333"/>
                </a:solidFill>
                <a:effectLst/>
                <a:uLnTx/>
                <a:uFillTx/>
                <a:latin typeface="Arial"/>
                <a:ea typeface="+mn-ea"/>
                <a:cs typeface="+mn-cs"/>
              </a:rPr>
              <a:t>Q9. </a:t>
            </a:r>
            <a:r>
              <a:rPr kumimoji="0" lang="en-NZ" sz="800" b="0" i="0" u="none" strike="noStrike" kern="1200" cap="none" spc="0" normalizeH="0" baseline="0" noProof="0" dirty="0">
                <a:ln>
                  <a:noFill/>
                </a:ln>
                <a:solidFill>
                  <a:srgbClr val="333333"/>
                </a:solidFill>
                <a:effectLst/>
                <a:uLnTx/>
                <a:uFillTx/>
                <a:latin typeface="Arial"/>
                <a:ea typeface="+mn-ea"/>
                <a:cs typeface="+mn-cs"/>
              </a:rPr>
              <a:t>People have given us many reasons why they’ve stopped playing organised sport. Please  let us know how important, or not, each of the following reasons were in your decision to stop playing / doing [TENNIS]… | Q9 You mentioned you used to play / do [TENNIS] as part of a team or club, but don’t currently. Can you please let us know why this 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33333"/>
                </a:solidFill>
                <a:effectLst/>
                <a:uLnTx/>
                <a:uFillTx/>
                <a:latin typeface="Arial"/>
                <a:ea typeface="+mn-ea"/>
                <a:cs typeface="+mn-cs"/>
              </a:rPr>
              <a:t>Base: National and Wellington region survey who have lapsed from tennis, n=31</a:t>
            </a:r>
          </a:p>
        </p:txBody>
      </p:sp>
      <p:sp>
        <p:nvSpPr>
          <p:cNvPr id="13" name="TextBox 12">
            <a:extLst>
              <a:ext uri="{FF2B5EF4-FFF2-40B4-BE49-F238E27FC236}">
                <a16:creationId xmlns:a16="http://schemas.microsoft.com/office/drawing/2014/main" id="{39170353-C1AB-BC7C-821A-E595BA40B57B}"/>
              </a:ext>
            </a:extLst>
          </p:cNvPr>
          <p:cNvSpPr txBox="1"/>
          <p:nvPr/>
        </p:nvSpPr>
        <p:spPr>
          <a:xfrm>
            <a:off x="5120198" y="5695807"/>
            <a:ext cx="1688974" cy="307777"/>
          </a:xfrm>
          <a:prstGeom prst="rect">
            <a:avLst/>
          </a:prstGeom>
          <a:noFill/>
          <a:ln>
            <a:solidFill>
              <a:schemeClr val="tx1"/>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dirty="0">
                <a:ln>
                  <a:noFill/>
                </a:ln>
                <a:solidFill>
                  <a:srgbClr val="333333"/>
                </a:solidFill>
                <a:effectLst/>
                <a:uLnTx/>
                <a:uFillTx/>
                <a:latin typeface="Arial"/>
                <a:ea typeface="+mn-ea"/>
                <a:cs typeface="+mn-cs"/>
              </a:rPr>
              <a:t>% rated 4 or 5 out of 5,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dirty="0">
                <a:ln>
                  <a:noFill/>
                </a:ln>
                <a:solidFill>
                  <a:srgbClr val="333333"/>
                </a:solidFill>
                <a:effectLst/>
                <a:uLnTx/>
                <a:uFillTx/>
                <a:latin typeface="Arial"/>
                <a:ea typeface="+mn-ea"/>
                <a:cs typeface="+mn-cs"/>
              </a:rPr>
              <a:t>where 5=extremely important</a:t>
            </a:r>
          </a:p>
        </p:txBody>
      </p:sp>
      <p:sp>
        <p:nvSpPr>
          <p:cNvPr id="14" name="Rectangle 13">
            <a:extLst>
              <a:ext uri="{FF2B5EF4-FFF2-40B4-BE49-F238E27FC236}">
                <a16:creationId xmlns:a16="http://schemas.microsoft.com/office/drawing/2014/main" id="{BB384FD1-681E-3A77-CB31-02B6AB2FE846}"/>
              </a:ext>
            </a:extLst>
          </p:cNvPr>
          <p:cNvSpPr/>
          <p:nvPr/>
        </p:nvSpPr>
        <p:spPr bwMode="ltGray">
          <a:xfrm>
            <a:off x="7350712" y="1293519"/>
            <a:ext cx="4484500" cy="580785"/>
          </a:xfrm>
          <a:prstGeom prst="rect">
            <a:avLst/>
          </a:prstGeom>
          <a:solidFill>
            <a:srgbClr val="F9C61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15" name="Group 14">
            <a:extLst>
              <a:ext uri="{FF2B5EF4-FFF2-40B4-BE49-F238E27FC236}">
                <a16:creationId xmlns:a16="http://schemas.microsoft.com/office/drawing/2014/main" id="{3F3FD3C0-A63E-1E43-72A5-D585484F2F05}"/>
              </a:ext>
            </a:extLst>
          </p:cNvPr>
          <p:cNvGrpSpPr/>
          <p:nvPr/>
        </p:nvGrpSpPr>
        <p:grpSpPr>
          <a:xfrm>
            <a:off x="7164550" y="1143783"/>
            <a:ext cx="317312" cy="317312"/>
            <a:chOff x="8883583" y="395223"/>
            <a:chExt cx="600075" cy="600075"/>
          </a:xfrm>
        </p:grpSpPr>
        <p:sp>
          <p:nvSpPr>
            <p:cNvPr id="16" name="Rectangle 15">
              <a:extLst>
                <a:ext uri="{FF2B5EF4-FFF2-40B4-BE49-F238E27FC236}">
                  <a16:creationId xmlns:a16="http://schemas.microsoft.com/office/drawing/2014/main" id="{CADCFF5C-03A2-FF66-5668-F15C97C88D9A}"/>
                </a:ext>
              </a:extLst>
            </p:cNvPr>
            <p:cNvSpPr/>
            <p:nvPr/>
          </p:nvSpPr>
          <p:spPr bwMode="ltGray">
            <a:xfrm>
              <a:off x="8883583" y="395223"/>
              <a:ext cx="600075" cy="600075"/>
            </a:xfrm>
            <a:prstGeom prst="rect">
              <a:avLst/>
            </a:prstGeom>
            <a:solidFill>
              <a:schemeClr val="accent2">
                <a:lumMod val="75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17" name="Graphic 20">
              <a:extLst>
                <a:ext uri="{FF2B5EF4-FFF2-40B4-BE49-F238E27FC236}">
                  <a16:creationId xmlns:a16="http://schemas.microsoft.com/office/drawing/2014/main" id="{CE4997F8-9646-4828-BFE2-C544CE2515E8}"/>
                </a:ext>
              </a:extLst>
            </p:cNvPr>
            <p:cNvGrpSpPr/>
            <p:nvPr/>
          </p:nvGrpSpPr>
          <p:grpSpPr>
            <a:xfrm>
              <a:off x="8944460" y="518482"/>
              <a:ext cx="474419" cy="335478"/>
              <a:chOff x="-309623" y="1966848"/>
              <a:chExt cx="852607" cy="602907"/>
            </a:xfrm>
            <a:solidFill>
              <a:srgbClr val="FFFFFF"/>
            </a:solidFill>
          </p:grpSpPr>
          <p:sp>
            <p:nvSpPr>
              <p:cNvPr id="18" name="Freeform: Shape 17">
                <a:extLst>
                  <a:ext uri="{FF2B5EF4-FFF2-40B4-BE49-F238E27FC236}">
                    <a16:creationId xmlns:a16="http://schemas.microsoft.com/office/drawing/2014/main" id="{FE280A61-560F-7E2E-7D20-1129BC6E7DC7}"/>
                  </a:ext>
                </a:extLst>
              </p:cNvPr>
              <p:cNvSpPr/>
              <p:nvPr/>
            </p:nvSpPr>
            <p:spPr>
              <a:xfrm>
                <a:off x="-309623" y="1966848"/>
                <a:ext cx="400614" cy="602907"/>
              </a:xfrm>
              <a:custGeom>
                <a:avLst/>
                <a:gdLst>
                  <a:gd name="connsiteX0" fmla="*/ 233993 w 400614"/>
                  <a:gd name="connsiteY0" fmla="*/ 263785 h 602907"/>
                  <a:gd name="connsiteX1" fmla="*/ 185435 w 400614"/>
                  <a:gd name="connsiteY1" fmla="*/ 276580 h 602907"/>
                  <a:gd name="connsiteX2" fmla="*/ 140801 w 400614"/>
                  <a:gd name="connsiteY2" fmla="*/ 289488 h 602907"/>
                  <a:gd name="connsiteX3" fmla="*/ 122993 w 400614"/>
                  <a:gd name="connsiteY3" fmla="*/ 249907 h 602907"/>
                  <a:gd name="connsiteX4" fmla="*/ 202269 w 400614"/>
                  <a:gd name="connsiteY4" fmla="*/ 96642 h 602907"/>
                  <a:gd name="connsiteX5" fmla="*/ 376711 w 400614"/>
                  <a:gd name="connsiteY5" fmla="*/ 29853 h 602907"/>
                  <a:gd name="connsiteX6" fmla="*/ 372731 w 400614"/>
                  <a:gd name="connsiteY6" fmla="*/ 64 h 602907"/>
                  <a:gd name="connsiteX7" fmla="*/ 109124 w 400614"/>
                  <a:gd name="connsiteY7" fmla="*/ 105139 h 602907"/>
                  <a:gd name="connsiteX8" fmla="*/ 61 w 400614"/>
                  <a:gd name="connsiteY8" fmla="*/ 356920 h 602907"/>
                  <a:gd name="connsiteX9" fmla="*/ 62503 w 400614"/>
                  <a:gd name="connsiteY9" fmla="*/ 530403 h 602907"/>
                  <a:gd name="connsiteX10" fmla="*/ 222110 w 400614"/>
                  <a:gd name="connsiteY10" fmla="*/ 602784 h 602907"/>
                  <a:gd name="connsiteX11" fmla="*/ 350951 w 400614"/>
                  <a:gd name="connsiteY11" fmla="*/ 551158 h 602907"/>
                  <a:gd name="connsiteX12" fmla="*/ 400534 w 400614"/>
                  <a:gd name="connsiteY12" fmla="*/ 422316 h 602907"/>
                  <a:gd name="connsiteX13" fmla="*/ 349982 w 400614"/>
                  <a:gd name="connsiteY13" fmla="*/ 308302 h 602907"/>
                  <a:gd name="connsiteX14" fmla="*/ 233993 w 400614"/>
                  <a:gd name="connsiteY14" fmla="*/ 263785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233993" y="263785"/>
                    </a:moveTo>
                    <a:cubicBezTo>
                      <a:pt x="217149" y="264975"/>
                      <a:pt x="200678" y="269315"/>
                      <a:pt x="185435" y="276580"/>
                    </a:cubicBezTo>
                    <a:cubicBezTo>
                      <a:pt x="171419" y="283440"/>
                      <a:pt x="156316" y="287808"/>
                      <a:pt x="140801" y="289488"/>
                    </a:cubicBezTo>
                    <a:cubicBezTo>
                      <a:pt x="128910" y="289488"/>
                      <a:pt x="122993" y="276253"/>
                      <a:pt x="122993" y="249907"/>
                    </a:cubicBezTo>
                    <a:cubicBezTo>
                      <a:pt x="124434" y="189344"/>
                      <a:pt x="153673" y="132814"/>
                      <a:pt x="202269" y="96642"/>
                    </a:cubicBezTo>
                    <a:cubicBezTo>
                      <a:pt x="250347" y="53884"/>
                      <a:pt x="312372" y="30136"/>
                      <a:pt x="376711" y="29853"/>
                    </a:cubicBezTo>
                    <a:lnTo>
                      <a:pt x="372731" y="64"/>
                    </a:lnTo>
                    <a:cubicBezTo>
                      <a:pt x="274310" y="-1770"/>
                      <a:pt x="179296" y="36103"/>
                      <a:pt x="109124" y="105139"/>
                    </a:cubicBezTo>
                    <a:cubicBezTo>
                      <a:pt x="38722" y="169811"/>
                      <a:pt x="-920" y="261327"/>
                      <a:pt x="61" y="356920"/>
                    </a:cubicBezTo>
                    <a:cubicBezTo>
                      <a:pt x="-1321" y="420484"/>
                      <a:pt x="20928" y="482301"/>
                      <a:pt x="62503" y="530403"/>
                    </a:cubicBezTo>
                    <a:cubicBezTo>
                      <a:pt x="101887" y="577602"/>
                      <a:pt x="160655" y="604253"/>
                      <a:pt x="222110" y="602784"/>
                    </a:cubicBezTo>
                    <a:cubicBezTo>
                      <a:pt x="270435" y="604625"/>
                      <a:pt x="317268" y="585859"/>
                      <a:pt x="350951" y="551158"/>
                    </a:cubicBezTo>
                    <a:cubicBezTo>
                      <a:pt x="384106" y="516609"/>
                      <a:pt x="401974" y="470178"/>
                      <a:pt x="400534" y="422316"/>
                    </a:cubicBezTo>
                    <a:cubicBezTo>
                      <a:pt x="401659" y="378649"/>
                      <a:pt x="383099" y="336788"/>
                      <a:pt x="349982" y="308302"/>
                    </a:cubicBezTo>
                    <a:cubicBezTo>
                      <a:pt x="318296" y="279401"/>
                      <a:pt x="276879" y="263505"/>
                      <a:pt x="233993" y="263785"/>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sp>
            <p:nvSpPr>
              <p:cNvPr id="19" name="Freeform: Shape 18">
                <a:extLst>
                  <a:ext uri="{FF2B5EF4-FFF2-40B4-BE49-F238E27FC236}">
                    <a16:creationId xmlns:a16="http://schemas.microsoft.com/office/drawing/2014/main" id="{65EB75CB-856A-BDA5-FAD5-6201CA3C69FC}"/>
                  </a:ext>
                </a:extLst>
              </p:cNvPr>
              <p:cNvSpPr/>
              <p:nvPr/>
            </p:nvSpPr>
            <p:spPr>
              <a:xfrm>
                <a:off x="142368" y="1966848"/>
                <a:ext cx="400614" cy="602907"/>
              </a:xfrm>
              <a:custGeom>
                <a:avLst/>
                <a:gdLst>
                  <a:gd name="connsiteX0" fmla="*/ 348955 w 400614"/>
                  <a:gd name="connsiteY0" fmla="*/ 309380 h 602907"/>
                  <a:gd name="connsiteX1" fmla="*/ 233987 w 400614"/>
                  <a:gd name="connsiteY1" fmla="*/ 263784 h 602907"/>
                  <a:gd name="connsiteX2" fmla="*/ 185420 w 400614"/>
                  <a:gd name="connsiteY2" fmla="*/ 276579 h 602907"/>
                  <a:gd name="connsiteX3" fmla="*/ 140786 w 400614"/>
                  <a:gd name="connsiteY3" fmla="*/ 289488 h 602907"/>
                  <a:gd name="connsiteX4" fmla="*/ 122993 w 400614"/>
                  <a:gd name="connsiteY4" fmla="*/ 249907 h 602907"/>
                  <a:gd name="connsiteX5" fmla="*/ 202251 w 400614"/>
                  <a:gd name="connsiteY5" fmla="*/ 96642 h 602907"/>
                  <a:gd name="connsiteX6" fmla="*/ 376705 w 400614"/>
                  <a:gd name="connsiteY6" fmla="*/ 29853 h 602907"/>
                  <a:gd name="connsiteX7" fmla="*/ 372731 w 400614"/>
                  <a:gd name="connsiteY7" fmla="*/ 64 h 602907"/>
                  <a:gd name="connsiteX8" fmla="*/ 109116 w 400614"/>
                  <a:gd name="connsiteY8" fmla="*/ 105139 h 602907"/>
                  <a:gd name="connsiteX9" fmla="*/ 61 w 400614"/>
                  <a:gd name="connsiteY9" fmla="*/ 356919 h 602907"/>
                  <a:gd name="connsiteX10" fmla="*/ 62488 w 400614"/>
                  <a:gd name="connsiteY10" fmla="*/ 530403 h 602907"/>
                  <a:gd name="connsiteX11" fmla="*/ 222092 w 400614"/>
                  <a:gd name="connsiteY11" fmla="*/ 602784 h 602907"/>
                  <a:gd name="connsiteX12" fmla="*/ 350949 w 400614"/>
                  <a:gd name="connsiteY12" fmla="*/ 551158 h 602907"/>
                  <a:gd name="connsiteX13" fmla="*/ 400535 w 400614"/>
                  <a:gd name="connsiteY13" fmla="*/ 422316 h 602907"/>
                  <a:gd name="connsiteX14" fmla="*/ 348955 w 400614"/>
                  <a:gd name="connsiteY14" fmla="*/ 309380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348955" y="309380"/>
                    </a:moveTo>
                    <a:cubicBezTo>
                      <a:pt x="317764" y="280209"/>
                      <a:pt x="276693" y="263920"/>
                      <a:pt x="233987" y="263784"/>
                    </a:cubicBezTo>
                    <a:cubicBezTo>
                      <a:pt x="217138" y="264975"/>
                      <a:pt x="200666" y="269315"/>
                      <a:pt x="185420" y="276579"/>
                    </a:cubicBezTo>
                    <a:cubicBezTo>
                      <a:pt x="171405" y="283444"/>
                      <a:pt x="156301" y="287811"/>
                      <a:pt x="140786" y="289488"/>
                    </a:cubicBezTo>
                    <a:cubicBezTo>
                      <a:pt x="128903" y="289488"/>
                      <a:pt x="122993" y="276253"/>
                      <a:pt x="122993" y="249907"/>
                    </a:cubicBezTo>
                    <a:cubicBezTo>
                      <a:pt x="124430" y="189347"/>
                      <a:pt x="153662" y="132819"/>
                      <a:pt x="202251" y="96642"/>
                    </a:cubicBezTo>
                    <a:cubicBezTo>
                      <a:pt x="250336" y="53885"/>
                      <a:pt x="312364" y="30138"/>
                      <a:pt x="376705" y="29853"/>
                    </a:cubicBezTo>
                    <a:lnTo>
                      <a:pt x="372731" y="64"/>
                    </a:lnTo>
                    <a:cubicBezTo>
                      <a:pt x="274306" y="-1768"/>
                      <a:pt x="179293" y="36104"/>
                      <a:pt x="109116" y="105139"/>
                    </a:cubicBezTo>
                    <a:cubicBezTo>
                      <a:pt x="38716" y="169811"/>
                      <a:pt x="-923" y="261327"/>
                      <a:pt x="61" y="356919"/>
                    </a:cubicBezTo>
                    <a:cubicBezTo>
                      <a:pt x="-1327" y="420482"/>
                      <a:pt x="20917" y="482299"/>
                      <a:pt x="62488" y="530403"/>
                    </a:cubicBezTo>
                    <a:cubicBezTo>
                      <a:pt x="101875" y="577598"/>
                      <a:pt x="160640" y="604248"/>
                      <a:pt x="222092" y="602784"/>
                    </a:cubicBezTo>
                    <a:cubicBezTo>
                      <a:pt x="270425" y="604624"/>
                      <a:pt x="317264" y="585859"/>
                      <a:pt x="350949" y="551158"/>
                    </a:cubicBezTo>
                    <a:cubicBezTo>
                      <a:pt x="384106" y="516607"/>
                      <a:pt x="401968" y="470178"/>
                      <a:pt x="400535" y="422316"/>
                    </a:cubicBezTo>
                    <a:cubicBezTo>
                      <a:pt x="401195" y="378831"/>
                      <a:pt x="382252" y="337356"/>
                      <a:pt x="348955" y="309380"/>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grpSp>
      </p:grpSp>
      <p:sp>
        <p:nvSpPr>
          <p:cNvPr id="20" name="Rectangle 19">
            <a:extLst>
              <a:ext uri="{FF2B5EF4-FFF2-40B4-BE49-F238E27FC236}">
                <a16:creationId xmlns:a16="http://schemas.microsoft.com/office/drawing/2014/main" id="{5D0A09DC-A387-B171-8A0E-BB1D6AC20B4C}"/>
              </a:ext>
            </a:extLst>
          </p:cNvPr>
          <p:cNvSpPr/>
          <p:nvPr/>
        </p:nvSpPr>
        <p:spPr bwMode="ltGray">
          <a:xfrm>
            <a:off x="7350711" y="1874304"/>
            <a:ext cx="4484500" cy="4100367"/>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21" name="TextBox 20">
            <a:extLst>
              <a:ext uri="{FF2B5EF4-FFF2-40B4-BE49-F238E27FC236}">
                <a16:creationId xmlns:a16="http://schemas.microsoft.com/office/drawing/2014/main" id="{44CC5137-306E-00E5-CE39-542113737B91}"/>
              </a:ext>
            </a:extLst>
          </p:cNvPr>
          <p:cNvSpPr txBox="1"/>
          <p:nvPr/>
        </p:nvSpPr>
        <p:spPr>
          <a:xfrm>
            <a:off x="8007473" y="1325804"/>
            <a:ext cx="3152925" cy="4924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srgbClr val="333333"/>
                </a:solidFill>
                <a:effectLst/>
                <a:uLnTx/>
                <a:uFillTx/>
                <a:latin typeface="Arial"/>
                <a:ea typeface="+mn-ea"/>
                <a:cs typeface="+mn-cs"/>
              </a:rPr>
              <a:t>Why don’t play any more </a:t>
            </a:r>
            <a:r>
              <a:rPr kumimoji="0" lang="en-NZ" sz="1400" b="1" i="0" u="none" strike="noStrike" kern="1200" cap="none" spc="0" normalizeH="0" baseline="0" noProof="0" dirty="0">
                <a:ln>
                  <a:noFill/>
                </a:ln>
                <a:solidFill>
                  <a:srgbClr val="333333"/>
                </a:solidFill>
                <a:effectLst/>
                <a:uLnTx/>
                <a:uFillTx/>
                <a:latin typeface="Arial"/>
                <a:ea typeface="+mn-ea"/>
                <a:cs typeface="+mn-cs"/>
              </a:rPr>
              <a:t>(example verbatim)</a:t>
            </a:r>
          </a:p>
        </p:txBody>
      </p:sp>
      <p:sp>
        <p:nvSpPr>
          <p:cNvPr id="11" name="TextBox 10">
            <a:extLst>
              <a:ext uri="{FF2B5EF4-FFF2-40B4-BE49-F238E27FC236}">
                <a16:creationId xmlns:a16="http://schemas.microsoft.com/office/drawing/2014/main" id="{0AC5E6FF-2143-F38E-80B2-07ED2F319EDF}"/>
              </a:ext>
            </a:extLst>
          </p:cNvPr>
          <p:cNvSpPr txBox="1"/>
          <p:nvPr/>
        </p:nvSpPr>
        <p:spPr>
          <a:xfrm>
            <a:off x="7439262" y="1930361"/>
            <a:ext cx="4291100" cy="400109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dirty="0">
                <a:ln>
                  <a:noFill/>
                </a:ln>
                <a:solidFill>
                  <a:srgbClr val="333333"/>
                </a:solidFill>
                <a:effectLst/>
                <a:uLnTx/>
                <a:uFillTx/>
                <a:latin typeface="Arial"/>
                <a:ea typeface="+mn-ea"/>
                <a:cs typeface="+mn-cs"/>
              </a:rPr>
              <a:t>“Not enough time.” (</a:t>
            </a:r>
            <a:r>
              <a:rPr lang="en-NZ" sz="1000" i="1" dirty="0">
                <a:solidFill>
                  <a:srgbClr val="333333"/>
                </a:solidFill>
                <a:latin typeface="Arial"/>
              </a:rPr>
              <a:t>M</a:t>
            </a:r>
            <a:r>
              <a:rPr kumimoji="0" lang="en-NZ" sz="1000" b="0" i="1" u="none" strike="noStrike" kern="1200" cap="none" spc="0" normalizeH="0" baseline="0" noProof="0" dirty="0">
                <a:ln>
                  <a:noFill/>
                </a:ln>
                <a:solidFill>
                  <a:srgbClr val="333333"/>
                </a:solidFill>
                <a:effectLst/>
                <a:uLnTx/>
                <a:uFillTx/>
                <a:latin typeface="Arial"/>
                <a:ea typeface="+mn-ea"/>
                <a:cs typeface="+mn-cs"/>
              </a:rPr>
              <a:t>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000" b="0" i="1" u="none" strike="noStrike" kern="1200" cap="none" spc="0" normalizeH="0" baseline="0" noProof="0" dirty="0">
              <a:ln>
                <a:noFill/>
              </a:ln>
              <a:solidFill>
                <a:srgbClr val="333333"/>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dirty="0">
                <a:ln>
                  <a:noFill/>
                </a:ln>
                <a:effectLst/>
                <a:uLnTx/>
                <a:uFillTx/>
                <a:latin typeface="Arial"/>
                <a:ea typeface="+mn-ea"/>
                <a:cs typeface="+mn-cs"/>
              </a:rPr>
              <a:t>“Decided to invest more time in squash training.” (Male)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000" b="0" i="1" u="none" strike="noStrike" kern="1200" cap="none" spc="0" normalizeH="0" baseline="0" noProof="0" dirty="0">
              <a:ln>
                <a:noFill/>
              </a:ln>
              <a:solidFill>
                <a:srgbClr val="FF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dirty="0">
                <a:ln>
                  <a:noFill/>
                </a:ln>
                <a:effectLst/>
                <a:uLnTx/>
                <a:uFillTx/>
                <a:latin typeface="Arial"/>
                <a:ea typeface="+mn-ea"/>
                <a:cs typeface="+mn-cs"/>
              </a:rPr>
              <a:t>“Because I do rowing now and don't have enough time. I still have a hit every now and then but not consistently or organised.” (Female)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000" b="0" i="1" u="none" strike="noStrike" kern="1200" cap="none" spc="0" normalizeH="0" baseline="0" noProof="0" dirty="0">
              <a:ln>
                <a:noFill/>
              </a:ln>
              <a:solidFill>
                <a:srgbClr val="FF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dirty="0">
                <a:ln>
                  <a:noFill/>
                </a:ln>
                <a:effectLst/>
                <a:uLnTx/>
                <a:uFillTx/>
                <a:latin typeface="Arial"/>
                <a:ea typeface="+mn-ea"/>
                <a:cs typeface="+mn-cs"/>
              </a:rPr>
              <a:t>“Played in a club - joined late and was behind and didn't know anyone well.” (Female)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000" b="0" i="1" u="none" strike="noStrike" kern="1200" cap="none" spc="0" normalizeH="0" baseline="0" noProof="0" dirty="0">
              <a:ln>
                <a:noFill/>
              </a:ln>
              <a:solidFill>
                <a:srgbClr val="FF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dirty="0">
                <a:ln>
                  <a:noFill/>
                </a:ln>
                <a:effectLst/>
                <a:uLnTx/>
                <a:uFillTx/>
                <a:latin typeface="Arial"/>
                <a:ea typeface="+mn-ea"/>
                <a:cs typeface="+mn-cs"/>
              </a:rPr>
              <a:t>“I did not have enough time and I was not very interested in it and I enjoyed hockey more.” (Female)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000" b="0" i="1" u="none" strike="noStrike" kern="1200" cap="none" spc="0" normalizeH="0" baseline="0" noProof="0" dirty="0">
              <a:ln>
                <a:noFill/>
              </a:ln>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dirty="0">
                <a:ln>
                  <a:noFill/>
                </a:ln>
                <a:effectLst/>
                <a:uLnTx/>
                <a:uFillTx/>
                <a:latin typeface="Arial"/>
                <a:ea typeface="+mn-ea"/>
                <a:cs typeface="+mn-cs"/>
              </a:rPr>
              <a:t>“I was playing for a club and all of my friends left so there wasn’t a team for my age and I didn’t end up going to another club.” (Male)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000" b="0" i="1" u="none" strike="noStrike" kern="1200" cap="none" spc="0" normalizeH="0" baseline="0" noProof="0" dirty="0">
              <a:ln>
                <a:noFill/>
              </a:ln>
              <a:solidFill>
                <a:srgbClr val="FF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NZ" sz="1000" i="1" dirty="0">
                <a:latin typeface="Arial"/>
              </a:rPr>
              <a:t>“Too</a:t>
            </a:r>
            <a:r>
              <a:rPr kumimoji="0" lang="en-NZ" sz="1000" b="0" i="1" u="none" strike="noStrike" kern="1200" cap="none" spc="0" normalizeH="0" baseline="0" noProof="0" dirty="0">
                <a:ln>
                  <a:noFill/>
                </a:ln>
                <a:effectLst/>
                <a:uLnTx/>
                <a:uFillTx/>
                <a:latin typeface="Arial"/>
                <a:ea typeface="+mn-ea"/>
                <a:cs typeface="+mn-cs"/>
              </a:rPr>
              <a:t> focused on rankings. Cheating or not very pleasant players and parents, which is not well sorted out by officials. Not much sportsmanship. Too individual. Tournaments too pressured.” (Female)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000" b="0" i="1" u="none" strike="noStrike" kern="1200" cap="none" spc="0" normalizeH="0" baseline="0" noProof="0" dirty="0">
              <a:ln>
                <a:noFill/>
              </a:ln>
              <a:solidFill>
                <a:srgbClr val="FF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dirty="0">
                <a:ln>
                  <a:noFill/>
                </a:ln>
                <a:effectLst/>
                <a:uLnTx/>
                <a:uFillTx/>
                <a:latin typeface="Arial"/>
                <a:ea typeface="+mn-ea"/>
                <a:cs typeface="+mn-cs"/>
              </a:rPr>
              <a:t>“All my friends weren't playing the following season, and I also felt really pressured to do well and move up to regional and national competitions.” (Female)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000" b="0" i="1" u="none" strike="noStrike" kern="1200" cap="none" spc="0" normalizeH="0" baseline="0" noProof="0" dirty="0">
              <a:ln>
                <a:noFill/>
              </a:ln>
              <a:solidFill>
                <a:srgbClr val="FF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NZ" sz="1000" i="1" dirty="0">
                <a:latin typeface="Arial"/>
              </a:rPr>
              <a:t>“T</a:t>
            </a:r>
            <a:r>
              <a:rPr kumimoji="0" lang="en-NZ" sz="1000" b="0" i="1" u="none" strike="noStrike" kern="1200" cap="none" spc="0" normalizeH="0" baseline="0" noProof="0" dirty="0">
                <a:ln>
                  <a:noFill/>
                </a:ln>
                <a:effectLst/>
                <a:uLnTx/>
                <a:uFillTx/>
                <a:latin typeface="Arial"/>
                <a:ea typeface="+mn-ea"/>
                <a:cs typeface="+mn-cs"/>
              </a:rPr>
              <a:t>he team I had played since I started, we had all outgrown it, and were beginning to work weekends so we stopped playing competitively.” (Female)</a:t>
            </a:r>
          </a:p>
        </p:txBody>
      </p:sp>
      <p:pic>
        <p:nvPicPr>
          <p:cNvPr id="4" name="Picture 3">
            <a:extLst>
              <a:ext uri="{FF2B5EF4-FFF2-40B4-BE49-F238E27FC236}">
                <a16:creationId xmlns:a16="http://schemas.microsoft.com/office/drawing/2014/main" id="{69F6654E-9C74-89BA-779A-11A3970FE541}"/>
              </a:ext>
            </a:extLst>
          </p:cNvPr>
          <p:cNvPicPr>
            <a:picLocks noChangeAspect="1"/>
          </p:cNvPicPr>
          <p:nvPr/>
        </p:nvPicPr>
        <p:blipFill>
          <a:blip r:embed="rId3"/>
          <a:stretch>
            <a:fillRect/>
          </a:stretch>
        </p:blipFill>
        <p:spPr>
          <a:xfrm>
            <a:off x="352191" y="189962"/>
            <a:ext cx="720000" cy="720000"/>
          </a:xfrm>
          <a:prstGeom prst="rect">
            <a:avLst/>
          </a:prstGeom>
        </p:spPr>
      </p:pic>
      <p:sp>
        <p:nvSpPr>
          <p:cNvPr id="7" name="Slide Number Placeholder 6">
            <a:extLst>
              <a:ext uri="{FF2B5EF4-FFF2-40B4-BE49-F238E27FC236}">
                <a16:creationId xmlns:a16="http://schemas.microsoft.com/office/drawing/2014/main" id="{70E11D56-9A6A-529B-430F-179F747DE106}"/>
              </a:ext>
            </a:extLst>
          </p:cNvPr>
          <p:cNvSpPr>
            <a:spLocks noGrp="1"/>
          </p:cNvSpPr>
          <p:nvPr>
            <p:ph type="sldNum" sz="quarter" idx="10"/>
          </p:nvPr>
        </p:nvSpPr>
        <p:spPr/>
        <p:txBody>
          <a:bodyPr/>
          <a:lstStyle/>
          <a:p>
            <a:fld id="{4034BEE3-566C-4068-A777-C3A4762E861B}" type="slidenum">
              <a:rPr lang="en-GB" smtClean="0"/>
              <a:pPr/>
              <a:t>103</a:t>
            </a:fld>
            <a:endParaRPr lang="en-GB" dirty="0"/>
          </a:p>
        </p:txBody>
      </p:sp>
    </p:spTree>
    <p:extLst>
      <p:ext uri="{BB962C8B-B14F-4D97-AF65-F5344CB8AC3E}">
        <p14:creationId xmlns:p14="http://schemas.microsoft.com/office/powerpoint/2010/main" val="209603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0D04010-D7DF-D8DA-F7DE-434A4BAB2A69}"/>
              </a:ext>
            </a:extLst>
          </p:cNvPr>
          <p:cNvSpPr/>
          <p:nvPr/>
        </p:nvSpPr>
        <p:spPr bwMode="ltGray">
          <a:xfrm>
            <a:off x="7342374" y="1109277"/>
            <a:ext cx="4484500" cy="580785"/>
          </a:xfrm>
          <a:prstGeom prst="rect">
            <a:avLst/>
          </a:prstGeom>
          <a:solidFill>
            <a:schemeClr val="bg2">
              <a:lumMod val="75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5F20A3C9-643C-F58E-5528-7590C3CE6E78}"/>
              </a:ext>
            </a:extLst>
          </p:cNvPr>
          <p:cNvSpPr/>
          <p:nvPr/>
        </p:nvSpPr>
        <p:spPr bwMode="ltGray">
          <a:xfrm>
            <a:off x="7592477" y="1176250"/>
            <a:ext cx="3984294" cy="446838"/>
          </a:xfrm>
          <a:prstGeom prst="rect">
            <a:avLst/>
          </a:prstGeom>
          <a:solidFill>
            <a:srgbClr val="FFFFFF">
              <a:alpha val="3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6251480D-5D98-9F4B-00A2-1E3B745110FB}"/>
              </a:ext>
            </a:extLst>
          </p:cNvPr>
          <p:cNvSpPr/>
          <p:nvPr/>
        </p:nvSpPr>
        <p:spPr bwMode="ltGray">
          <a:xfrm>
            <a:off x="1431226" y="1106811"/>
            <a:ext cx="4484500" cy="580785"/>
          </a:xfrm>
          <a:prstGeom prst="rect">
            <a:avLst/>
          </a:prstGeom>
          <a:solidFill>
            <a:schemeClr val="bg2">
              <a:lumMod val="75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D1FB9FD7-F780-4E30-299F-9C5823C13B24}"/>
              </a:ext>
            </a:extLst>
          </p:cNvPr>
          <p:cNvSpPr/>
          <p:nvPr/>
        </p:nvSpPr>
        <p:spPr bwMode="ltGray">
          <a:xfrm>
            <a:off x="1681329" y="1173784"/>
            <a:ext cx="3984294" cy="446838"/>
          </a:xfrm>
          <a:prstGeom prst="rect">
            <a:avLst/>
          </a:prstGeom>
          <a:solidFill>
            <a:srgbClr val="FFFFFF">
              <a:alpha val="3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a:extLst>
              <a:ext uri="{FF2B5EF4-FFF2-40B4-BE49-F238E27FC236}">
                <a16:creationId xmlns:a16="http://schemas.microsoft.com/office/drawing/2014/main" id="{86AE2C3B-CEC9-F22E-CB66-B5293681FCD5}"/>
              </a:ext>
            </a:extLst>
          </p:cNvPr>
          <p:cNvSpPr>
            <a:spLocks noGrp="1"/>
          </p:cNvSpPr>
          <p:nvPr>
            <p:ph type="title"/>
          </p:nvPr>
        </p:nvSpPr>
        <p:spPr>
          <a:xfrm>
            <a:off x="1276350" y="20318"/>
            <a:ext cx="10802874" cy="403200"/>
          </a:xfrm>
        </p:spPr>
        <p:txBody>
          <a:bodyPr/>
          <a:lstStyle/>
          <a:p>
            <a:r>
              <a:rPr lang="en-NZ" sz="1600" dirty="0"/>
              <a:t>Rangatahi who play tennis would prefer to have their training right after school or later on in the evenings on weekdays. In general, they believe that clamping down on bad behaviour by adult supports and making it easier to play for their club and school will be most effective in encouraging rangatahi to participate in organised sport. </a:t>
            </a:r>
          </a:p>
        </p:txBody>
      </p:sp>
      <p:graphicFrame>
        <p:nvGraphicFramePr>
          <p:cNvPr id="11" name="Content Placeholder 11">
            <a:extLst>
              <a:ext uri="{FF2B5EF4-FFF2-40B4-BE49-F238E27FC236}">
                <a16:creationId xmlns:a16="http://schemas.microsoft.com/office/drawing/2014/main" id="{4C6C6E61-6B90-9120-655D-4AD0DAC9330F}"/>
              </a:ext>
            </a:extLst>
          </p:cNvPr>
          <p:cNvGraphicFramePr>
            <a:graphicFrameLocks noGrp="1"/>
          </p:cNvGraphicFramePr>
          <p:nvPr>
            <p:ph sz="quarter" idx="14"/>
          </p:nvPr>
        </p:nvGraphicFramePr>
        <p:xfrm>
          <a:off x="1392481" y="2053034"/>
          <a:ext cx="4788504" cy="377121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a:extLst>
              <a:ext uri="{FF2B5EF4-FFF2-40B4-BE49-F238E27FC236}">
                <a16:creationId xmlns:a16="http://schemas.microsoft.com/office/drawing/2014/main" id="{BD06EAF7-0521-4390-856C-DEB48E394C43}"/>
              </a:ext>
            </a:extLst>
          </p:cNvPr>
          <p:cNvGraphicFramePr>
            <a:graphicFrameLocks noGrp="1"/>
          </p:cNvGraphicFramePr>
          <p:nvPr>
            <p:ph sz="quarter" idx="15"/>
          </p:nvPr>
        </p:nvGraphicFramePr>
        <p:xfrm>
          <a:off x="6501276" y="2017160"/>
          <a:ext cx="5174056" cy="3915046"/>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24737EE8-5C67-8590-0615-C30EB58F67E7}"/>
              </a:ext>
            </a:extLst>
          </p:cNvPr>
          <p:cNvSpPr/>
          <p:nvPr/>
        </p:nvSpPr>
        <p:spPr bwMode="ltGray">
          <a:xfrm>
            <a:off x="356789" y="1135559"/>
            <a:ext cx="715402" cy="4907180"/>
          </a:xfrm>
          <a:prstGeom prst="rect">
            <a:avLst/>
          </a:prstGeom>
          <a:solidFill>
            <a:schemeClr val="bg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Rectangle 8">
            <a:extLst>
              <a:ext uri="{FF2B5EF4-FFF2-40B4-BE49-F238E27FC236}">
                <a16:creationId xmlns:a16="http://schemas.microsoft.com/office/drawing/2014/main" id="{9D6D064A-D53E-4842-4621-9280E0E3D7B2}"/>
              </a:ext>
            </a:extLst>
          </p:cNvPr>
          <p:cNvSpPr/>
          <p:nvPr/>
        </p:nvSpPr>
        <p:spPr bwMode="ltGray">
          <a:xfrm>
            <a:off x="461639" y="1287261"/>
            <a:ext cx="479394" cy="4660777"/>
          </a:xfrm>
          <a:prstGeom prst="rect">
            <a:avLst/>
          </a:prstGeom>
          <a:solidFill>
            <a:srgbClr val="FFFFFF">
              <a:alpha val="3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13" name="TextBox 12">
            <a:extLst>
              <a:ext uri="{FF2B5EF4-FFF2-40B4-BE49-F238E27FC236}">
                <a16:creationId xmlns:a16="http://schemas.microsoft.com/office/drawing/2014/main" id="{5EABDE42-7FF3-CE95-ED01-9F6D93AC2B9D}"/>
              </a:ext>
            </a:extLst>
          </p:cNvPr>
          <p:cNvSpPr txBox="1"/>
          <p:nvPr/>
        </p:nvSpPr>
        <p:spPr>
          <a:xfrm rot="16200000">
            <a:off x="-1474680" y="3473920"/>
            <a:ext cx="4352031"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400" b="1" i="0" u="none" strike="noStrike" kern="1200" cap="none" spc="0" normalizeH="0" baseline="0" noProof="0" dirty="0">
                <a:ln>
                  <a:noFill/>
                </a:ln>
                <a:solidFill>
                  <a:srgbClr val="333333"/>
                </a:solidFill>
                <a:effectLst/>
                <a:uLnTx/>
                <a:uFillTx/>
                <a:latin typeface="Arial"/>
                <a:ea typeface="+mn-ea"/>
                <a:cs typeface="+mn-cs"/>
              </a:rPr>
              <a:t>Encouraging participation</a:t>
            </a:r>
          </a:p>
        </p:txBody>
      </p:sp>
      <p:sp>
        <p:nvSpPr>
          <p:cNvPr id="16" name="TextBox 15">
            <a:extLst>
              <a:ext uri="{FF2B5EF4-FFF2-40B4-BE49-F238E27FC236}">
                <a16:creationId xmlns:a16="http://schemas.microsoft.com/office/drawing/2014/main" id="{CDEC7702-B9FC-154A-6F4F-D5D7C5C0146D}"/>
              </a:ext>
            </a:extLst>
          </p:cNvPr>
          <p:cNvSpPr txBox="1"/>
          <p:nvPr/>
        </p:nvSpPr>
        <p:spPr>
          <a:xfrm>
            <a:off x="2125285" y="1258703"/>
            <a:ext cx="3152925"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600" b="1" i="0" u="none" strike="noStrike" kern="1200" cap="none" spc="0" normalizeH="0" baseline="0" noProof="0" dirty="0">
                <a:ln>
                  <a:noFill/>
                </a:ln>
                <a:solidFill>
                  <a:srgbClr val="333333"/>
                </a:solidFill>
                <a:effectLst/>
                <a:uLnTx/>
                <a:uFillTx/>
                <a:latin typeface="Arial"/>
                <a:ea typeface="+mn-ea"/>
                <a:cs typeface="+mn-cs"/>
              </a:rPr>
              <a:t>When want to have training*</a:t>
            </a:r>
          </a:p>
        </p:txBody>
      </p:sp>
      <p:sp>
        <p:nvSpPr>
          <p:cNvPr id="17" name="TextBox 16">
            <a:extLst>
              <a:ext uri="{FF2B5EF4-FFF2-40B4-BE49-F238E27FC236}">
                <a16:creationId xmlns:a16="http://schemas.microsoft.com/office/drawing/2014/main" id="{B5DD1D66-658B-6AA7-4421-D9253BC37C61}"/>
              </a:ext>
            </a:extLst>
          </p:cNvPr>
          <p:cNvSpPr txBox="1"/>
          <p:nvPr/>
        </p:nvSpPr>
        <p:spPr>
          <a:xfrm>
            <a:off x="7527919" y="1152168"/>
            <a:ext cx="4113409" cy="4924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600" b="1" i="0" u="none" strike="noStrike" kern="1200" cap="none" spc="0" normalizeH="0" baseline="0" noProof="0" dirty="0">
                <a:ln>
                  <a:noFill/>
                </a:ln>
                <a:solidFill>
                  <a:srgbClr val="333333"/>
                </a:solidFill>
                <a:effectLst/>
                <a:uLnTx/>
                <a:uFillTx/>
                <a:latin typeface="Arial"/>
                <a:ea typeface="+mn-ea"/>
                <a:cs typeface="+mn-cs"/>
              </a:rPr>
              <a:t>What would encourage continued participation*</a:t>
            </a:r>
          </a:p>
        </p:txBody>
      </p:sp>
      <p:sp>
        <p:nvSpPr>
          <p:cNvPr id="22" name="Footer Placeholder 3">
            <a:extLst>
              <a:ext uri="{FF2B5EF4-FFF2-40B4-BE49-F238E27FC236}">
                <a16:creationId xmlns:a16="http://schemas.microsoft.com/office/drawing/2014/main" id="{7D0064A0-8278-8DE5-D998-21BD1B0E62DD}"/>
              </a:ext>
            </a:extLst>
          </p:cNvPr>
          <p:cNvSpPr txBox="1">
            <a:spLocks/>
          </p:cNvSpPr>
          <p:nvPr/>
        </p:nvSpPr>
        <p:spPr>
          <a:xfrm>
            <a:off x="3981600" y="6412574"/>
            <a:ext cx="6744312" cy="196850"/>
          </a:xfrm>
          <a:prstGeom prst="rect">
            <a:avLst/>
          </a:prstGeom>
        </p:spPr>
        <p:txBody>
          <a:bodyPr vert="horz" lIns="0" tIns="0" rIns="0" bIns="0" rtlCol="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33333"/>
                </a:solidFill>
                <a:effectLst/>
                <a:uLnTx/>
                <a:uFillTx/>
                <a:latin typeface="Arial"/>
                <a:ea typeface="+mn-ea"/>
                <a:cs typeface="+mn-cs"/>
              </a:rPr>
              <a:t>*These two questions aren’t asked about a particular sport, but ask for generic preferences. We have filtered responses by rangatahi who currently play tennis to get a more relevant response.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33333"/>
                </a:solidFill>
                <a:effectLst/>
                <a:uLnTx/>
                <a:uFillTx/>
                <a:latin typeface="Arial"/>
                <a:ea typeface="+mn-ea"/>
                <a:cs typeface="+mn-cs"/>
              </a:rPr>
              <a:t>Q20. </a:t>
            </a:r>
            <a:r>
              <a:rPr kumimoji="0" lang="en-NZ" sz="800" b="0" i="0" u="none" strike="noStrike" kern="1200" cap="none" spc="0" normalizeH="0" baseline="0" noProof="0" dirty="0">
                <a:ln>
                  <a:noFill/>
                </a:ln>
                <a:solidFill>
                  <a:srgbClr val="333333"/>
                </a:solidFill>
                <a:effectLst/>
                <a:uLnTx/>
                <a:uFillTx/>
                <a:latin typeface="Arial"/>
                <a:ea typeface="+mn-ea"/>
                <a:cs typeface="+mn-cs"/>
              </a:rPr>
              <a:t>This time think about when training takes place. Would you rather it takes place | Q22 How effective do you think each of the following would be in encouraging young people like you to continue with organised sport?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33333"/>
                </a:solidFill>
                <a:effectLst/>
                <a:uLnTx/>
                <a:uFillTx/>
                <a:latin typeface="Arial"/>
                <a:ea typeface="+mn-ea"/>
                <a:cs typeface="+mn-cs"/>
              </a:rPr>
              <a:t>Base: National and Wellington region survey who currently play tennis, n=69</a:t>
            </a:r>
          </a:p>
        </p:txBody>
      </p:sp>
      <p:sp>
        <p:nvSpPr>
          <p:cNvPr id="25" name="TextBox 24">
            <a:extLst>
              <a:ext uri="{FF2B5EF4-FFF2-40B4-BE49-F238E27FC236}">
                <a16:creationId xmlns:a16="http://schemas.microsoft.com/office/drawing/2014/main" id="{3BA618C1-89C4-E2A6-69A7-532DD074FD30}"/>
              </a:ext>
            </a:extLst>
          </p:cNvPr>
          <p:cNvSpPr txBox="1"/>
          <p:nvPr/>
        </p:nvSpPr>
        <p:spPr>
          <a:xfrm>
            <a:off x="10137900" y="5688151"/>
            <a:ext cx="1688974" cy="307777"/>
          </a:xfrm>
          <a:prstGeom prst="rect">
            <a:avLst/>
          </a:prstGeom>
          <a:noFill/>
          <a:ln>
            <a:solidFill>
              <a:schemeClr val="tx1"/>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dirty="0">
                <a:ln>
                  <a:noFill/>
                </a:ln>
                <a:solidFill>
                  <a:srgbClr val="333333"/>
                </a:solidFill>
                <a:effectLst/>
                <a:uLnTx/>
                <a:uFillTx/>
                <a:latin typeface="Arial"/>
                <a:ea typeface="+mn-ea"/>
                <a:cs typeface="+mn-cs"/>
              </a:rPr>
              <a:t>% rated 4 or 5 out of 5,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dirty="0">
                <a:ln>
                  <a:noFill/>
                </a:ln>
                <a:solidFill>
                  <a:srgbClr val="333333"/>
                </a:solidFill>
                <a:effectLst/>
                <a:uLnTx/>
                <a:uFillTx/>
                <a:latin typeface="Arial"/>
                <a:ea typeface="+mn-ea"/>
                <a:cs typeface="+mn-cs"/>
              </a:rPr>
              <a:t>where 5=extremely effective</a:t>
            </a:r>
          </a:p>
        </p:txBody>
      </p:sp>
      <p:pic>
        <p:nvPicPr>
          <p:cNvPr id="3" name="Picture 2">
            <a:extLst>
              <a:ext uri="{FF2B5EF4-FFF2-40B4-BE49-F238E27FC236}">
                <a16:creationId xmlns:a16="http://schemas.microsoft.com/office/drawing/2014/main" id="{72DD9A07-ED35-179C-2C20-278ACA72EF5E}"/>
              </a:ext>
            </a:extLst>
          </p:cNvPr>
          <p:cNvPicPr>
            <a:picLocks noChangeAspect="1"/>
          </p:cNvPicPr>
          <p:nvPr/>
        </p:nvPicPr>
        <p:blipFill>
          <a:blip r:embed="rId4"/>
          <a:stretch>
            <a:fillRect/>
          </a:stretch>
        </p:blipFill>
        <p:spPr>
          <a:xfrm>
            <a:off x="352191" y="189962"/>
            <a:ext cx="720000" cy="720000"/>
          </a:xfrm>
          <a:prstGeom prst="rect">
            <a:avLst/>
          </a:prstGeom>
        </p:spPr>
      </p:pic>
      <p:sp>
        <p:nvSpPr>
          <p:cNvPr id="6" name="Slide Number Placeholder 5">
            <a:extLst>
              <a:ext uri="{FF2B5EF4-FFF2-40B4-BE49-F238E27FC236}">
                <a16:creationId xmlns:a16="http://schemas.microsoft.com/office/drawing/2014/main" id="{8D942ADF-4F88-0867-EDD0-E062C13F8908}"/>
              </a:ext>
            </a:extLst>
          </p:cNvPr>
          <p:cNvSpPr>
            <a:spLocks noGrp="1"/>
          </p:cNvSpPr>
          <p:nvPr>
            <p:ph type="sldNum" sz="quarter" idx="10"/>
          </p:nvPr>
        </p:nvSpPr>
        <p:spPr/>
        <p:txBody>
          <a:bodyPr/>
          <a:lstStyle/>
          <a:p>
            <a:fld id="{4034BEE3-566C-4068-A777-C3A4762E861B}" type="slidenum">
              <a:rPr lang="en-GB" smtClean="0"/>
              <a:pPr/>
              <a:t>104</a:t>
            </a:fld>
            <a:endParaRPr lang="en-GB" dirty="0"/>
          </a:p>
        </p:txBody>
      </p:sp>
    </p:spTree>
    <p:extLst>
      <p:ext uri="{BB962C8B-B14F-4D97-AF65-F5344CB8AC3E}">
        <p14:creationId xmlns:p14="http://schemas.microsoft.com/office/powerpoint/2010/main" val="3865696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D2924A4-A3A9-7835-34A9-E2F9949A91C9}"/>
              </a:ext>
            </a:extLst>
          </p:cNvPr>
          <p:cNvSpPr>
            <a:spLocks noGrp="1"/>
          </p:cNvSpPr>
          <p:nvPr>
            <p:ph type="subTitle" idx="1"/>
          </p:nvPr>
        </p:nvSpPr>
        <p:spPr/>
        <p:txBody>
          <a:bodyPr/>
          <a:lstStyle/>
          <a:p>
            <a:r>
              <a:rPr lang="en-NZ" dirty="0"/>
              <a:t>ELLEN PARKHOUSE &amp; EDWARD LANGLEY</a:t>
            </a:r>
          </a:p>
        </p:txBody>
      </p:sp>
    </p:spTree>
    <p:extLst>
      <p:ext uri="{BB962C8B-B14F-4D97-AF65-F5344CB8AC3E}">
        <p14:creationId xmlns:p14="http://schemas.microsoft.com/office/powerpoint/2010/main" val="1315221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picture containing person, track and field&#10;&#10;Description automatically generated">
            <a:extLst>
              <a:ext uri="{FF2B5EF4-FFF2-40B4-BE49-F238E27FC236}">
                <a16:creationId xmlns:a16="http://schemas.microsoft.com/office/drawing/2014/main" id="{F7252DCF-F15E-57CE-2445-C9E06744FCA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 y="-20404"/>
            <a:ext cx="12192068" cy="6878403"/>
          </a:xfrm>
          <a:prstGeom prst="rect">
            <a:avLst/>
          </a:prstGeom>
        </p:spPr>
      </p:pic>
      <p:sp>
        <p:nvSpPr>
          <p:cNvPr id="3" name="Rectangle 2">
            <a:extLst>
              <a:ext uri="{FF2B5EF4-FFF2-40B4-BE49-F238E27FC236}">
                <a16:creationId xmlns:a16="http://schemas.microsoft.com/office/drawing/2014/main" id="{D4F84FCD-9F08-14AA-7268-0D268194BB4D}"/>
              </a:ext>
            </a:extLst>
          </p:cNvPr>
          <p:cNvSpPr/>
          <p:nvPr/>
        </p:nvSpPr>
        <p:spPr bwMode="ltGray">
          <a:xfrm rot="16200000">
            <a:off x="5397306" y="63303"/>
            <a:ext cx="6762749" cy="6826642"/>
          </a:xfrm>
          <a:prstGeom prst="rect">
            <a:avLst/>
          </a:prstGeom>
          <a:gradFill flip="none" rotWithShape="1">
            <a:gsLst>
              <a:gs pos="0">
                <a:srgbClr val="000000"/>
              </a:gs>
              <a:gs pos="40000">
                <a:srgbClr val="000000">
                  <a:alpha val="0"/>
                </a:srgbClr>
              </a:gs>
            </a:gsLst>
            <a:lin ang="189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endParaRPr>
          </a:p>
        </p:txBody>
      </p:sp>
      <p:sp>
        <p:nvSpPr>
          <p:cNvPr id="4" name="Rectangle 3">
            <a:extLst>
              <a:ext uri="{FF2B5EF4-FFF2-40B4-BE49-F238E27FC236}">
                <a16:creationId xmlns:a16="http://schemas.microsoft.com/office/drawing/2014/main" id="{9F8D0044-8785-7B11-0206-CA17168216C7}"/>
              </a:ext>
            </a:extLst>
          </p:cNvPr>
          <p:cNvSpPr/>
          <p:nvPr/>
        </p:nvSpPr>
        <p:spPr bwMode="ltGray">
          <a:xfrm>
            <a:off x="-68" y="-20402"/>
            <a:ext cx="7039043" cy="6878401"/>
          </a:xfrm>
          <a:prstGeom prst="rect">
            <a:avLst/>
          </a:prstGeom>
          <a:gradFill flip="none" rotWithShape="1">
            <a:gsLst>
              <a:gs pos="0">
                <a:srgbClr val="000000"/>
              </a:gs>
              <a:gs pos="100000">
                <a:srgbClr val="000000">
                  <a:alpha val="0"/>
                </a:srgb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endParaRPr>
          </a:p>
        </p:txBody>
      </p:sp>
      <p:grpSp>
        <p:nvGrpSpPr>
          <p:cNvPr id="5" name="Group 4">
            <a:extLst>
              <a:ext uri="{FF2B5EF4-FFF2-40B4-BE49-F238E27FC236}">
                <a16:creationId xmlns:a16="http://schemas.microsoft.com/office/drawing/2014/main" id="{D07FDB01-14F7-AFD4-12AA-7CDE73595F65}"/>
              </a:ext>
            </a:extLst>
          </p:cNvPr>
          <p:cNvGrpSpPr/>
          <p:nvPr/>
        </p:nvGrpSpPr>
        <p:grpSpPr>
          <a:xfrm>
            <a:off x="523876" y="549833"/>
            <a:ext cx="3373870" cy="330026"/>
            <a:chOff x="459821" y="549832"/>
            <a:chExt cx="3798933" cy="371605"/>
          </a:xfrm>
        </p:grpSpPr>
        <p:sp>
          <p:nvSpPr>
            <p:cNvPr id="6" name="Freeform: Shape 5">
              <a:extLst>
                <a:ext uri="{FF2B5EF4-FFF2-40B4-BE49-F238E27FC236}">
                  <a16:creationId xmlns:a16="http://schemas.microsoft.com/office/drawing/2014/main" id="{C05D7CCF-0F0A-5EB8-EB31-2400E58986E8}"/>
                </a:ext>
              </a:extLst>
            </p:cNvPr>
            <p:cNvSpPr/>
            <p:nvPr/>
          </p:nvSpPr>
          <p:spPr>
            <a:xfrm>
              <a:off x="2534989" y="555150"/>
              <a:ext cx="247690" cy="361103"/>
            </a:xfrm>
            <a:custGeom>
              <a:avLst/>
              <a:gdLst>
                <a:gd name="connsiteX0" fmla="*/ 51556 w 247690"/>
                <a:gd name="connsiteY0" fmla="*/ 361541 h 361103"/>
                <a:gd name="connsiteX1" fmla="*/ -57 w 247690"/>
                <a:gd name="connsiteY1" fmla="*/ 361541 h 361103"/>
                <a:gd name="connsiteX2" fmla="*/ -57 w 247690"/>
                <a:gd name="connsiteY2" fmla="*/ 438 h 361103"/>
                <a:gd name="connsiteX3" fmla="*/ 132573 w 247690"/>
                <a:gd name="connsiteY3" fmla="*/ 438 h 361103"/>
                <a:gd name="connsiteX4" fmla="*/ 216703 w 247690"/>
                <a:gd name="connsiteY4" fmla="*/ 30392 h 361103"/>
                <a:gd name="connsiteX5" fmla="*/ 247634 w 247690"/>
                <a:gd name="connsiteY5" fmla="*/ 104699 h 361103"/>
                <a:gd name="connsiteX6" fmla="*/ 216703 w 247690"/>
                <a:gd name="connsiteY6" fmla="*/ 179555 h 361103"/>
                <a:gd name="connsiteX7" fmla="*/ 132573 w 247690"/>
                <a:gd name="connsiteY7" fmla="*/ 209449 h 361103"/>
                <a:gd name="connsiteX8" fmla="*/ 51556 w 247690"/>
                <a:gd name="connsiteY8" fmla="*/ 209449 h 361103"/>
                <a:gd name="connsiteX9" fmla="*/ 51556 w 247690"/>
                <a:gd name="connsiteY9" fmla="*/ 160216 h 361103"/>
                <a:gd name="connsiteX10" fmla="*/ 129950 w 247690"/>
                <a:gd name="connsiteY10" fmla="*/ 160216 h 361103"/>
                <a:gd name="connsiteX11" fmla="*/ 180586 w 247690"/>
                <a:gd name="connsiteY11" fmla="*/ 143683 h 361103"/>
                <a:gd name="connsiteX12" fmla="*/ 196021 w 247690"/>
                <a:gd name="connsiteY12" fmla="*/ 104455 h 361103"/>
                <a:gd name="connsiteX13" fmla="*/ 180586 w 247690"/>
                <a:gd name="connsiteY13" fmla="*/ 65776 h 361103"/>
                <a:gd name="connsiteX14" fmla="*/ 129950 w 247690"/>
                <a:gd name="connsiteY14" fmla="*/ 49243 h 361103"/>
                <a:gd name="connsiteX15" fmla="*/ 51556 w 247690"/>
                <a:gd name="connsiteY15" fmla="*/ 49243 h 36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7690" h="361103">
                  <a:moveTo>
                    <a:pt x="51556" y="361541"/>
                  </a:moveTo>
                  <a:lnTo>
                    <a:pt x="-57" y="361541"/>
                  </a:lnTo>
                  <a:lnTo>
                    <a:pt x="-57" y="438"/>
                  </a:lnTo>
                  <a:lnTo>
                    <a:pt x="132573" y="438"/>
                  </a:lnTo>
                  <a:cubicBezTo>
                    <a:pt x="172289" y="438"/>
                    <a:pt x="198095" y="11785"/>
                    <a:pt x="216703" y="30392"/>
                  </a:cubicBezTo>
                  <a:cubicBezTo>
                    <a:pt x="236567" y="50006"/>
                    <a:pt x="247713" y="76782"/>
                    <a:pt x="247634" y="104699"/>
                  </a:cubicBezTo>
                  <a:cubicBezTo>
                    <a:pt x="247719" y="132775"/>
                    <a:pt x="236579" y="159728"/>
                    <a:pt x="216703" y="179555"/>
                  </a:cubicBezTo>
                  <a:cubicBezTo>
                    <a:pt x="198095" y="197858"/>
                    <a:pt x="172289" y="209449"/>
                    <a:pt x="132573" y="209449"/>
                  </a:cubicBezTo>
                  <a:lnTo>
                    <a:pt x="51556" y="209449"/>
                  </a:lnTo>
                  <a:close/>
                  <a:moveTo>
                    <a:pt x="51556" y="160216"/>
                  </a:moveTo>
                  <a:lnTo>
                    <a:pt x="129950" y="160216"/>
                  </a:lnTo>
                  <a:cubicBezTo>
                    <a:pt x="156793" y="160216"/>
                    <a:pt x="170764" y="154115"/>
                    <a:pt x="180586" y="143683"/>
                  </a:cubicBezTo>
                  <a:cubicBezTo>
                    <a:pt x="190744" y="133184"/>
                    <a:pt x="196302" y="119067"/>
                    <a:pt x="196021" y="104455"/>
                  </a:cubicBezTo>
                  <a:cubicBezTo>
                    <a:pt x="196290" y="90009"/>
                    <a:pt x="190726" y="76068"/>
                    <a:pt x="180586" y="65776"/>
                  </a:cubicBezTo>
                  <a:cubicBezTo>
                    <a:pt x="170764" y="55405"/>
                    <a:pt x="156793" y="49243"/>
                    <a:pt x="129950" y="49243"/>
                  </a:cubicBezTo>
                  <a:lnTo>
                    <a:pt x="51556" y="49243"/>
                  </a:ln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333333"/>
                </a:solidFill>
                <a:effectLst/>
                <a:uLnTx/>
                <a:uFillTx/>
                <a:latin typeface="Arial"/>
                <a:ea typeface="+mn-ea"/>
                <a:cs typeface="+mn-cs"/>
              </a:endParaRPr>
            </a:p>
          </p:txBody>
        </p:sp>
        <p:sp>
          <p:nvSpPr>
            <p:cNvPr id="7" name="Freeform: Shape 6">
              <a:extLst>
                <a:ext uri="{FF2B5EF4-FFF2-40B4-BE49-F238E27FC236}">
                  <a16:creationId xmlns:a16="http://schemas.microsoft.com/office/drawing/2014/main" id="{6AF50481-DB6E-7204-F3BA-FDBBEDA37518}"/>
                </a:ext>
              </a:extLst>
            </p:cNvPr>
            <p:cNvSpPr/>
            <p:nvPr/>
          </p:nvSpPr>
          <p:spPr>
            <a:xfrm>
              <a:off x="2839477" y="555150"/>
              <a:ext cx="299363" cy="366054"/>
            </a:xfrm>
            <a:custGeom>
              <a:avLst/>
              <a:gdLst>
                <a:gd name="connsiteX0" fmla="*/ 37646 w 299363"/>
                <a:gd name="connsiteY0" fmla="*/ 319201 h 366054"/>
                <a:gd name="connsiteX1" fmla="*/ -57 w 299363"/>
                <a:gd name="connsiteY1" fmla="*/ 211889 h 366054"/>
                <a:gd name="connsiteX2" fmla="*/ -57 w 299363"/>
                <a:gd name="connsiteY2" fmla="*/ 438 h 366054"/>
                <a:gd name="connsiteX3" fmla="*/ 51556 w 299363"/>
                <a:gd name="connsiteY3" fmla="*/ 438 h 366054"/>
                <a:gd name="connsiteX4" fmla="*/ 51556 w 299363"/>
                <a:gd name="connsiteY4" fmla="*/ 214635 h 366054"/>
                <a:gd name="connsiteX5" fmla="*/ 74250 w 299363"/>
                <a:gd name="connsiteY5" fmla="*/ 285830 h 366054"/>
                <a:gd name="connsiteX6" fmla="*/ 149655 w 299363"/>
                <a:gd name="connsiteY6" fmla="*/ 317676 h 366054"/>
                <a:gd name="connsiteX7" fmla="*/ 225000 w 299363"/>
                <a:gd name="connsiteY7" fmla="*/ 285647 h 366054"/>
                <a:gd name="connsiteX8" fmla="*/ 247694 w 299363"/>
                <a:gd name="connsiteY8" fmla="*/ 214452 h 366054"/>
                <a:gd name="connsiteX9" fmla="*/ 247694 w 299363"/>
                <a:gd name="connsiteY9" fmla="*/ 438 h 366054"/>
                <a:gd name="connsiteX10" fmla="*/ 299307 w 299363"/>
                <a:gd name="connsiteY10" fmla="*/ 438 h 366054"/>
                <a:gd name="connsiteX11" fmla="*/ 299307 w 299363"/>
                <a:gd name="connsiteY11" fmla="*/ 212072 h 366054"/>
                <a:gd name="connsiteX12" fmla="*/ 261604 w 299363"/>
                <a:gd name="connsiteY12" fmla="*/ 319384 h 366054"/>
                <a:gd name="connsiteX13" fmla="*/ 149655 w 299363"/>
                <a:gd name="connsiteY13" fmla="*/ 366482 h 366054"/>
                <a:gd name="connsiteX14" fmla="*/ 37646 w 299363"/>
                <a:gd name="connsiteY14" fmla="*/ 319201 h 36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363" h="366054">
                  <a:moveTo>
                    <a:pt x="37646" y="319201"/>
                  </a:moveTo>
                  <a:cubicBezTo>
                    <a:pt x="14402" y="293944"/>
                    <a:pt x="-57" y="260390"/>
                    <a:pt x="-57" y="211889"/>
                  </a:cubicBezTo>
                  <a:lnTo>
                    <a:pt x="-57" y="438"/>
                  </a:lnTo>
                  <a:lnTo>
                    <a:pt x="51556" y="438"/>
                  </a:lnTo>
                  <a:lnTo>
                    <a:pt x="51556" y="214635"/>
                  </a:lnTo>
                  <a:cubicBezTo>
                    <a:pt x="51556" y="248677"/>
                    <a:pt x="59852" y="269846"/>
                    <a:pt x="74250" y="285830"/>
                  </a:cubicBezTo>
                  <a:cubicBezTo>
                    <a:pt x="93687" y="306719"/>
                    <a:pt x="121128" y="318305"/>
                    <a:pt x="149655" y="317676"/>
                  </a:cubicBezTo>
                  <a:cubicBezTo>
                    <a:pt x="178195" y="318256"/>
                    <a:pt x="205618" y="306597"/>
                    <a:pt x="225000" y="285647"/>
                  </a:cubicBezTo>
                  <a:cubicBezTo>
                    <a:pt x="239458" y="269663"/>
                    <a:pt x="247694" y="248494"/>
                    <a:pt x="247694" y="214452"/>
                  </a:cubicBezTo>
                  <a:lnTo>
                    <a:pt x="247694" y="438"/>
                  </a:lnTo>
                  <a:lnTo>
                    <a:pt x="299307" y="438"/>
                  </a:lnTo>
                  <a:lnTo>
                    <a:pt x="299307" y="212072"/>
                  </a:lnTo>
                  <a:cubicBezTo>
                    <a:pt x="299307" y="260573"/>
                    <a:pt x="284848" y="294127"/>
                    <a:pt x="261604" y="319384"/>
                  </a:cubicBezTo>
                  <a:cubicBezTo>
                    <a:pt x="232418" y="349906"/>
                    <a:pt x="191885" y="366958"/>
                    <a:pt x="149655" y="366482"/>
                  </a:cubicBezTo>
                  <a:cubicBezTo>
                    <a:pt x="107377" y="366928"/>
                    <a:pt x="66814" y="349803"/>
                    <a:pt x="37646" y="319201"/>
                  </a:cubicBez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333333"/>
                </a:solidFill>
                <a:effectLst/>
                <a:uLnTx/>
                <a:uFillTx/>
                <a:latin typeface="Arial"/>
                <a:ea typeface="+mn-ea"/>
                <a:cs typeface="+mn-cs"/>
              </a:endParaRPr>
            </a:p>
          </p:txBody>
        </p:sp>
        <p:sp>
          <p:nvSpPr>
            <p:cNvPr id="8" name="Freeform: Shape 7">
              <a:extLst>
                <a:ext uri="{FF2B5EF4-FFF2-40B4-BE49-F238E27FC236}">
                  <a16:creationId xmlns:a16="http://schemas.microsoft.com/office/drawing/2014/main" id="{0B8E57DE-6FE7-34D0-54A2-B44A6D8FCCAF}"/>
                </a:ext>
              </a:extLst>
            </p:cNvPr>
            <p:cNvSpPr/>
            <p:nvPr/>
          </p:nvSpPr>
          <p:spPr>
            <a:xfrm>
              <a:off x="3226569" y="555150"/>
              <a:ext cx="252938" cy="360920"/>
            </a:xfrm>
            <a:custGeom>
              <a:avLst/>
              <a:gdLst>
                <a:gd name="connsiteX0" fmla="*/ 198645 w 252938"/>
                <a:gd name="connsiteY0" fmla="*/ 166988 h 360920"/>
                <a:gd name="connsiteX1" fmla="*/ 252880 w 252938"/>
                <a:gd name="connsiteY1" fmla="*/ 255754 h 360920"/>
                <a:gd name="connsiteX2" fmla="*/ 222926 w 252938"/>
                <a:gd name="connsiteY2" fmla="*/ 329878 h 360920"/>
                <a:gd name="connsiteX3" fmla="*/ 136722 w 252938"/>
                <a:gd name="connsiteY3" fmla="*/ 361358 h 360920"/>
                <a:gd name="connsiteX4" fmla="*/ -57 w 252938"/>
                <a:gd name="connsiteY4" fmla="*/ 361358 h 360920"/>
                <a:gd name="connsiteX5" fmla="*/ -57 w 252938"/>
                <a:gd name="connsiteY5" fmla="*/ 438 h 360920"/>
                <a:gd name="connsiteX6" fmla="*/ 119701 w 252938"/>
                <a:gd name="connsiteY6" fmla="*/ 438 h 360920"/>
                <a:gd name="connsiteX7" fmla="*/ 200231 w 252938"/>
                <a:gd name="connsiteY7" fmla="*/ 27830 h 360920"/>
                <a:gd name="connsiteX8" fmla="*/ 229636 w 252938"/>
                <a:gd name="connsiteY8" fmla="*/ 100063 h 360920"/>
                <a:gd name="connsiteX9" fmla="*/ 198645 w 252938"/>
                <a:gd name="connsiteY9" fmla="*/ 166988 h 360920"/>
                <a:gd name="connsiteX10" fmla="*/ 51556 w 252938"/>
                <a:gd name="connsiteY10" fmla="*/ 149967 h 360920"/>
                <a:gd name="connsiteX11" fmla="*/ 117139 w 252938"/>
                <a:gd name="connsiteY11" fmla="*/ 149967 h 360920"/>
                <a:gd name="connsiteX12" fmla="*/ 164603 w 252938"/>
                <a:gd name="connsiteY12" fmla="*/ 134471 h 360920"/>
                <a:gd name="connsiteX13" fmla="*/ 178024 w 252938"/>
                <a:gd name="connsiteY13" fmla="*/ 99331 h 360920"/>
                <a:gd name="connsiteX14" fmla="*/ 164603 w 252938"/>
                <a:gd name="connsiteY14" fmla="*/ 64800 h 360920"/>
                <a:gd name="connsiteX15" fmla="*/ 117139 w 252938"/>
                <a:gd name="connsiteY15" fmla="*/ 49305 h 360920"/>
                <a:gd name="connsiteX16" fmla="*/ 51556 w 252938"/>
                <a:gd name="connsiteY16" fmla="*/ 49305 h 360920"/>
                <a:gd name="connsiteX17" fmla="*/ 51556 w 252938"/>
                <a:gd name="connsiteY17" fmla="*/ 312491 h 360920"/>
                <a:gd name="connsiteX18" fmla="*/ 134160 w 252938"/>
                <a:gd name="connsiteY18" fmla="*/ 312491 h 360920"/>
                <a:gd name="connsiteX19" fmla="*/ 187297 w 252938"/>
                <a:gd name="connsiteY19" fmla="*/ 294188 h 360920"/>
                <a:gd name="connsiteX20" fmla="*/ 201268 w 252938"/>
                <a:gd name="connsiteY20" fmla="*/ 255998 h 360920"/>
                <a:gd name="connsiteX21" fmla="*/ 187297 w 252938"/>
                <a:gd name="connsiteY21" fmla="*/ 217807 h 360920"/>
                <a:gd name="connsiteX22" fmla="*/ 134160 w 252938"/>
                <a:gd name="connsiteY22" fmla="*/ 199505 h 360920"/>
                <a:gd name="connsiteX23" fmla="*/ 51556 w 252938"/>
                <a:gd name="connsiteY23" fmla="*/ 199505 h 36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938" h="360920">
                  <a:moveTo>
                    <a:pt x="198645" y="166988"/>
                  </a:moveTo>
                  <a:cubicBezTo>
                    <a:pt x="231942" y="184064"/>
                    <a:pt x="252880" y="218332"/>
                    <a:pt x="252880" y="255754"/>
                  </a:cubicBezTo>
                  <a:cubicBezTo>
                    <a:pt x="253033" y="283439"/>
                    <a:pt x="242271" y="310075"/>
                    <a:pt x="222926" y="329878"/>
                  </a:cubicBezTo>
                  <a:cubicBezTo>
                    <a:pt x="203830" y="349461"/>
                    <a:pt x="176987" y="361358"/>
                    <a:pt x="136722" y="361358"/>
                  </a:cubicBezTo>
                  <a:lnTo>
                    <a:pt x="-57" y="361358"/>
                  </a:lnTo>
                  <a:lnTo>
                    <a:pt x="-57" y="438"/>
                  </a:lnTo>
                  <a:lnTo>
                    <a:pt x="119701" y="438"/>
                  </a:lnTo>
                  <a:cubicBezTo>
                    <a:pt x="157891" y="438"/>
                    <a:pt x="182660" y="10748"/>
                    <a:pt x="200231" y="27830"/>
                  </a:cubicBezTo>
                  <a:cubicBezTo>
                    <a:pt x="219643" y="46773"/>
                    <a:pt x="230295" y="72945"/>
                    <a:pt x="229636" y="100063"/>
                  </a:cubicBezTo>
                  <a:cubicBezTo>
                    <a:pt x="229325" y="125771"/>
                    <a:pt x="218051" y="150119"/>
                    <a:pt x="198645" y="166988"/>
                  </a:cubicBezTo>
                  <a:close/>
                  <a:moveTo>
                    <a:pt x="51556" y="149967"/>
                  </a:moveTo>
                  <a:lnTo>
                    <a:pt x="117139" y="149967"/>
                  </a:lnTo>
                  <a:cubicBezTo>
                    <a:pt x="142396" y="149967"/>
                    <a:pt x="155329" y="144232"/>
                    <a:pt x="164603" y="134471"/>
                  </a:cubicBezTo>
                  <a:cubicBezTo>
                    <a:pt x="173595" y="125021"/>
                    <a:pt x="178427" y="112368"/>
                    <a:pt x="178024" y="99331"/>
                  </a:cubicBezTo>
                  <a:cubicBezTo>
                    <a:pt x="178433" y="86476"/>
                    <a:pt x="173589" y="74006"/>
                    <a:pt x="164603" y="64800"/>
                  </a:cubicBezTo>
                  <a:cubicBezTo>
                    <a:pt x="155329" y="54978"/>
                    <a:pt x="142396" y="49305"/>
                    <a:pt x="117139" y="49305"/>
                  </a:cubicBezTo>
                  <a:lnTo>
                    <a:pt x="51556" y="49305"/>
                  </a:lnTo>
                  <a:close/>
                  <a:moveTo>
                    <a:pt x="51556" y="312491"/>
                  </a:moveTo>
                  <a:lnTo>
                    <a:pt x="134160" y="312491"/>
                  </a:lnTo>
                  <a:cubicBezTo>
                    <a:pt x="162040" y="312491"/>
                    <a:pt x="176865" y="305292"/>
                    <a:pt x="187297" y="294188"/>
                  </a:cubicBezTo>
                  <a:cubicBezTo>
                    <a:pt x="196503" y="283616"/>
                    <a:pt x="201475" y="270017"/>
                    <a:pt x="201268" y="255998"/>
                  </a:cubicBezTo>
                  <a:cubicBezTo>
                    <a:pt x="201494" y="241978"/>
                    <a:pt x="196516" y="228374"/>
                    <a:pt x="187297" y="217807"/>
                  </a:cubicBezTo>
                  <a:cubicBezTo>
                    <a:pt x="176987" y="206460"/>
                    <a:pt x="162040" y="199505"/>
                    <a:pt x="134160" y="199505"/>
                  </a:cubicBezTo>
                  <a:lnTo>
                    <a:pt x="51556" y="199505"/>
                  </a:ln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333333"/>
                </a:solidFill>
                <a:effectLst/>
                <a:uLnTx/>
                <a:uFillTx/>
                <a:latin typeface="Arial"/>
                <a:ea typeface="+mn-ea"/>
                <a:cs typeface="+mn-cs"/>
              </a:endParaRPr>
            </a:p>
          </p:txBody>
        </p:sp>
        <p:sp>
          <p:nvSpPr>
            <p:cNvPr id="9" name="Freeform: Shape 8">
              <a:extLst>
                <a:ext uri="{FF2B5EF4-FFF2-40B4-BE49-F238E27FC236}">
                  <a16:creationId xmlns:a16="http://schemas.microsoft.com/office/drawing/2014/main" id="{F7BF201A-7147-3399-FC97-DC84765586DB}"/>
                </a:ext>
              </a:extLst>
            </p:cNvPr>
            <p:cNvSpPr/>
            <p:nvPr/>
          </p:nvSpPr>
          <p:spPr>
            <a:xfrm>
              <a:off x="3546614" y="555150"/>
              <a:ext cx="211573" cy="360858"/>
            </a:xfrm>
            <a:custGeom>
              <a:avLst/>
              <a:gdLst>
                <a:gd name="connsiteX0" fmla="*/ 51556 w 211573"/>
                <a:gd name="connsiteY0" fmla="*/ 312491 h 360858"/>
                <a:gd name="connsiteX1" fmla="*/ 211517 w 211573"/>
                <a:gd name="connsiteY1" fmla="*/ 312491 h 360858"/>
                <a:gd name="connsiteX2" fmla="*/ 211517 w 211573"/>
                <a:gd name="connsiteY2" fmla="*/ 361297 h 360858"/>
                <a:gd name="connsiteX3" fmla="*/ -57 w 211573"/>
                <a:gd name="connsiteY3" fmla="*/ 361297 h 360858"/>
                <a:gd name="connsiteX4" fmla="*/ -57 w 211573"/>
                <a:gd name="connsiteY4" fmla="*/ 438 h 360858"/>
                <a:gd name="connsiteX5" fmla="*/ 51556 w 211573"/>
                <a:gd name="connsiteY5" fmla="*/ 438 h 36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573" h="360858">
                  <a:moveTo>
                    <a:pt x="51556" y="312491"/>
                  </a:moveTo>
                  <a:lnTo>
                    <a:pt x="211517" y="312491"/>
                  </a:lnTo>
                  <a:lnTo>
                    <a:pt x="211517" y="361297"/>
                  </a:lnTo>
                  <a:lnTo>
                    <a:pt x="-57" y="361297"/>
                  </a:lnTo>
                  <a:lnTo>
                    <a:pt x="-57" y="438"/>
                  </a:lnTo>
                  <a:lnTo>
                    <a:pt x="51556" y="438"/>
                  </a:ln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333333"/>
                </a:solidFill>
                <a:effectLst/>
                <a:uLnTx/>
                <a:uFillTx/>
                <a:latin typeface="Arial"/>
                <a:ea typeface="+mn-ea"/>
                <a:cs typeface="+mn-cs"/>
              </a:endParaRPr>
            </a:p>
          </p:txBody>
        </p:sp>
        <p:sp>
          <p:nvSpPr>
            <p:cNvPr id="10" name="Freeform: Shape 9">
              <a:extLst>
                <a:ext uri="{FF2B5EF4-FFF2-40B4-BE49-F238E27FC236}">
                  <a16:creationId xmlns:a16="http://schemas.microsoft.com/office/drawing/2014/main" id="{DE674519-46A2-66BB-095C-770E153B60E1}"/>
                </a:ext>
              </a:extLst>
            </p:cNvPr>
            <p:cNvSpPr/>
            <p:nvPr/>
          </p:nvSpPr>
          <p:spPr>
            <a:xfrm>
              <a:off x="3814986" y="555150"/>
              <a:ext cx="51612" cy="361286"/>
            </a:xfrm>
            <a:custGeom>
              <a:avLst/>
              <a:gdLst>
                <a:gd name="connsiteX0" fmla="*/ -57 w 51612"/>
                <a:gd name="connsiteY0" fmla="*/ 438 h 361286"/>
                <a:gd name="connsiteX1" fmla="*/ 51556 w 51612"/>
                <a:gd name="connsiteY1" fmla="*/ 438 h 361286"/>
                <a:gd name="connsiteX2" fmla="*/ 51556 w 51612"/>
                <a:gd name="connsiteY2" fmla="*/ 361724 h 361286"/>
                <a:gd name="connsiteX3" fmla="*/ -57 w 51612"/>
                <a:gd name="connsiteY3" fmla="*/ 361724 h 361286"/>
              </a:gdLst>
              <a:ahLst/>
              <a:cxnLst>
                <a:cxn ang="0">
                  <a:pos x="connsiteX0" y="connsiteY0"/>
                </a:cxn>
                <a:cxn ang="0">
                  <a:pos x="connsiteX1" y="connsiteY1"/>
                </a:cxn>
                <a:cxn ang="0">
                  <a:pos x="connsiteX2" y="connsiteY2"/>
                </a:cxn>
                <a:cxn ang="0">
                  <a:pos x="connsiteX3" y="connsiteY3"/>
                </a:cxn>
              </a:cxnLst>
              <a:rect l="l" t="t" r="r" b="b"/>
              <a:pathLst>
                <a:path w="51612" h="361286">
                  <a:moveTo>
                    <a:pt x="-57" y="438"/>
                  </a:moveTo>
                  <a:lnTo>
                    <a:pt x="51556" y="438"/>
                  </a:lnTo>
                  <a:lnTo>
                    <a:pt x="51556" y="361724"/>
                  </a:lnTo>
                  <a:lnTo>
                    <a:pt x="-57" y="361724"/>
                  </a:ln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333333"/>
                </a:solidFill>
                <a:effectLst/>
                <a:uLnTx/>
                <a:uFillTx/>
                <a:latin typeface="Arial"/>
                <a:ea typeface="+mn-ea"/>
                <a:cs typeface="+mn-cs"/>
              </a:endParaRPr>
            </a:p>
          </p:txBody>
        </p:sp>
        <p:sp>
          <p:nvSpPr>
            <p:cNvPr id="11" name="Freeform: Shape 10">
              <a:extLst>
                <a:ext uri="{FF2B5EF4-FFF2-40B4-BE49-F238E27FC236}">
                  <a16:creationId xmlns:a16="http://schemas.microsoft.com/office/drawing/2014/main" id="{3C9C968D-2E62-E0F8-C4F4-FC56E835A1CC}"/>
                </a:ext>
              </a:extLst>
            </p:cNvPr>
            <p:cNvSpPr/>
            <p:nvPr/>
          </p:nvSpPr>
          <p:spPr>
            <a:xfrm>
              <a:off x="3931083" y="549832"/>
              <a:ext cx="327671" cy="371605"/>
            </a:xfrm>
            <a:custGeom>
              <a:avLst/>
              <a:gdLst>
                <a:gd name="connsiteX0" fmla="*/ 182661 w 327671"/>
                <a:gd name="connsiteY0" fmla="*/ 447 h 371605"/>
                <a:gd name="connsiteX1" fmla="*/ 314803 w 327671"/>
                <a:gd name="connsiteY1" fmla="*/ 56147 h 371605"/>
                <a:gd name="connsiteX2" fmla="*/ 280212 w 327671"/>
                <a:gd name="connsiteY2" fmla="*/ 90250 h 371605"/>
                <a:gd name="connsiteX3" fmla="*/ 182600 w 327671"/>
                <a:gd name="connsiteY3" fmla="*/ 49436 h 371605"/>
                <a:gd name="connsiteX4" fmla="*/ 51556 w 327671"/>
                <a:gd name="connsiteY4" fmla="*/ 186215 h 371605"/>
                <a:gd name="connsiteX5" fmla="*/ 187297 w 327671"/>
                <a:gd name="connsiteY5" fmla="*/ 322993 h 371605"/>
                <a:gd name="connsiteX6" fmla="*/ 291010 w 327671"/>
                <a:gd name="connsiteY6" fmla="*/ 271869 h 371605"/>
                <a:gd name="connsiteX7" fmla="*/ 327614 w 327671"/>
                <a:gd name="connsiteY7" fmla="*/ 304935 h 371605"/>
                <a:gd name="connsiteX8" fmla="*/ 187297 w 327671"/>
                <a:gd name="connsiteY8" fmla="*/ 372043 h 371605"/>
                <a:gd name="connsiteX9" fmla="*/ -57 w 327671"/>
                <a:gd name="connsiteY9" fmla="*/ 186215 h 371605"/>
                <a:gd name="connsiteX10" fmla="*/ 182661 w 327671"/>
                <a:gd name="connsiteY10" fmla="*/ 447 h 371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7671" h="371605">
                  <a:moveTo>
                    <a:pt x="182661" y="447"/>
                  </a:moveTo>
                  <a:cubicBezTo>
                    <a:pt x="232516" y="-65"/>
                    <a:pt x="280358" y="20098"/>
                    <a:pt x="314803" y="56147"/>
                  </a:cubicBezTo>
                  <a:lnTo>
                    <a:pt x="280212" y="90250"/>
                  </a:lnTo>
                  <a:cubicBezTo>
                    <a:pt x="254460" y="64114"/>
                    <a:pt x="219289" y="49412"/>
                    <a:pt x="182600" y="49436"/>
                  </a:cubicBezTo>
                  <a:cubicBezTo>
                    <a:pt x="108841" y="49436"/>
                    <a:pt x="51556" y="108308"/>
                    <a:pt x="51556" y="186215"/>
                  </a:cubicBezTo>
                  <a:cubicBezTo>
                    <a:pt x="51556" y="267782"/>
                    <a:pt x="110367" y="322993"/>
                    <a:pt x="187297" y="322993"/>
                  </a:cubicBezTo>
                  <a:cubicBezTo>
                    <a:pt x="227782" y="322341"/>
                    <a:pt x="265838" y="303581"/>
                    <a:pt x="291010" y="271869"/>
                  </a:cubicBezTo>
                  <a:lnTo>
                    <a:pt x="327614" y="304935"/>
                  </a:lnTo>
                  <a:cubicBezTo>
                    <a:pt x="293218" y="347146"/>
                    <a:pt x="241746" y="371763"/>
                    <a:pt x="187297" y="372043"/>
                  </a:cubicBezTo>
                  <a:cubicBezTo>
                    <a:pt x="79436" y="372043"/>
                    <a:pt x="-57" y="292734"/>
                    <a:pt x="-57" y="186215"/>
                  </a:cubicBezTo>
                  <a:cubicBezTo>
                    <a:pt x="4" y="81953"/>
                    <a:pt x="78460" y="447"/>
                    <a:pt x="182661" y="447"/>
                  </a:cubicBez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333333"/>
                </a:solidFill>
                <a:effectLst/>
                <a:uLnTx/>
                <a:uFillTx/>
                <a:latin typeface="Arial"/>
                <a:ea typeface="+mn-ea"/>
                <a:cs typeface="+mn-cs"/>
              </a:endParaRPr>
            </a:p>
          </p:txBody>
        </p:sp>
        <p:sp>
          <p:nvSpPr>
            <p:cNvPr id="12" name="Freeform: Shape 11">
              <a:extLst>
                <a:ext uri="{FF2B5EF4-FFF2-40B4-BE49-F238E27FC236}">
                  <a16:creationId xmlns:a16="http://schemas.microsoft.com/office/drawing/2014/main" id="{1380978B-15AB-DBD4-A73D-8E9AAEC7C7F7}"/>
                </a:ext>
              </a:extLst>
            </p:cNvPr>
            <p:cNvSpPr/>
            <p:nvPr/>
          </p:nvSpPr>
          <p:spPr>
            <a:xfrm>
              <a:off x="459821" y="554479"/>
              <a:ext cx="1934728" cy="364641"/>
            </a:xfrm>
            <a:custGeom>
              <a:avLst/>
              <a:gdLst>
                <a:gd name="connsiteX0" fmla="*/ 311447 w 1934728"/>
                <a:gd name="connsiteY0" fmla="*/ 365079 h 364641"/>
                <a:gd name="connsiteX1" fmla="*/ 444932 w 1934728"/>
                <a:gd name="connsiteY1" fmla="*/ 438 h 364641"/>
                <a:gd name="connsiteX2" fmla="*/ 512040 w 1934728"/>
                <a:gd name="connsiteY2" fmla="*/ 438 h 364641"/>
                <a:gd name="connsiteX3" fmla="*/ 645829 w 1934728"/>
                <a:gd name="connsiteY3" fmla="*/ 365079 h 364641"/>
                <a:gd name="connsiteX4" fmla="*/ 575243 w 1934728"/>
                <a:gd name="connsiteY4" fmla="*/ 365079 h 364641"/>
                <a:gd name="connsiteX5" fmla="*/ 543642 w 1934728"/>
                <a:gd name="connsiteY5" fmla="*/ 278997 h 364641"/>
                <a:gd name="connsiteX6" fmla="*/ 413147 w 1934728"/>
                <a:gd name="connsiteY6" fmla="*/ 278997 h 364641"/>
                <a:gd name="connsiteX7" fmla="*/ 381667 w 1934728"/>
                <a:gd name="connsiteY7" fmla="*/ 365079 h 364641"/>
                <a:gd name="connsiteX8" fmla="*/ 435963 w 1934728"/>
                <a:gd name="connsiteY8" fmla="*/ 216587 h 364641"/>
                <a:gd name="connsiteX9" fmla="*/ 521008 w 1934728"/>
                <a:gd name="connsiteY9" fmla="*/ 216587 h 364641"/>
                <a:gd name="connsiteX10" fmla="*/ 478303 w 1934728"/>
                <a:gd name="connsiteY10" fmla="*/ 99880 h 364641"/>
                <a:gd name="connsiteX11" fmla="*/ 1256514 w 1934728"/>
                <a:gd name="connsiteY11" fmla="*/ 365079 h 364641"/>
                <a:gd name="connsiteX12" fmla="*/ 1389998 w 1934728"/>
                <a:gd name="connsiteY12" fmla="*/ 498 h 364641"/>
                <a:gd name="connsiteX13" fmla="*/ 1457106 w 1934728"/>
                <a:gd name="connsiteY13" fmla="*/ 498 h 364641"/>
                <a:gd name="connsiteX14" fmla="*/ 1590834 w 1934728"/>
                <a:gd name="connsiteY14" fmla="*/ 365079 h 364641"/>
                <a:gd name="connsiteX15" fmla="*/ 1520859 w 1934728"/>
                <a:gd name="connsiteY15" fmla="*/ 365079 h 364641"/>
                <a:gd name="connsiteX16" fmla="*/ 1489318 w 1934728"/>
                <a:gd name="connsiteY16" fmla="*/ 278997 h 364641"/>
                <a:gd name="connsiteX17" fmla="*/ 1358213 w 1934728"/>
                <a:gd name="connsiteY17" fmla="*/ 278997 h 364641"/>
                <a:gd name="connsiteX18" fmla="*/ 1326733 w 1934728"/>
                <a:gd name="connsiteY18" fmla="*/ 365079 h 364641"/>
                <a:gd name="connsiteX19" fmla="*/ 1381030 w 1934728"/>
                <a:gd name="connsiteY19" fmla="*/ 216587 h 364641"/>
                <a:gd name="connsiteX20" fmla="*/ 1465952 w 1934728"/>
                <a:gd name="connsiteY20" fmla="*/ 216587 h 364641"/>
                <a:gd name="connsiteX21" fmla="*/ 1423552 w 1934728"/>
                <a:gd name="connsiteY21" fmla="*/ 99880 h 364641"/>
                <a:gd name="connsiteX22" fmla="*/ 678956 w 1934728"/>
                <a:gd name="connsiteY22" fmla="*/ 498 h 364641"/>
                <a:gd name="connsiteX23" fmla="*/ 732582 w 1934728"/>
                <a:gd name="connsiteY23" fmla="*/ 498 h 364641"/>
                <a:gd name="connsiteX24" fmla="*/ 919325 w 1934728"/>
                <a:gd name="connsiteY24" fmla="*/ 232327 h 364641"/>
                <a:gd name="connsiteX25" fmla="*/ 919325 w 1934728"/>
                <a:gd name="connsiteY25" fmla="*/ 498 h 364641"/>
                <a:gd name="connsiteX26" fmla="*/ 989545 w 1934728"/>
                <a:gd name="connsiteY26" fmla="*/ 498 h 364641"/>
                <a:gd name="connsiteX27" fmla="*/ 989545 w 1934728"/>
                <a:gd name="connsiteY27" fmla="*/ 365079 h 364641"/>
                <a:gd name="connsiteX28" fmla="*/ 940739 w 1934728"/>
                <a:gd name="connsiteY28" fmla="*/ 365079 h 364641"/>
                <a:gd name="connsiteX29" fmla="*/ 749237 w 1934728"/>
                <a:gd name="connsiteY29" fmla="*/ 127150 h 364641"/>
                <a:gd name="connsiteX30" fmla="*/ 749237 w 1934728"/>
                <a:gd name="connsiteY30" fmla="*/ 365079 h 364641"/>
                <a:gd name="connsiteX31" fmla="*/ 678956 w 1934728"/>
                <a:gd name="connsiteY31" fmla="*/ 365079 h 364641"/>
                <a:gd name="connsiteX32" fmla="*/ 1294094 w 1934728"/>
                <a:gd name="connsiteY32" fmla="*/ 498 h 364641"/>
                <a:gd name="connsiteX33" fmla="*/ 1294094 w 1934728"/>
                <a:gd name="connsiteY33" fmla="*/ 62848 h 364641"/>
                <a:gd name="connsiteX34" fmla="*/ 1197947 w 1934728"/>
                <a:gd name="connsiteY34" fmla="*/ 62848 h 364641"/>
                <a:gd name="connsiteX35" fmla="*/ 1197947 w 1934728"/>
                <a:gd name="connsiteY35" fmla="*/ 365079 h 364641"/>
                <a:gd name="connsiteX36" fmla="*/ 1127727 w 1934728"/>
                <a:gd name="connsiteY36" fmla="*/ 365079 h 364641"/>
                <a:gd name="connsiteX37" fmla="*/ 1127727 w 1934728"/>
                <a:gd name="connsiteY37" fmla="*/ 62848 h 364641"/>
                <a:gd name="connsiteX38" fmla="*/ 1031518 w 1934728"/>
                <a:gd name="connsiteY38" fmla="*/ 62848 h 364641"/>
                <a:gd name="connsiteX39" fmla="*/ 1031518 w 1934728"/>
                <a:gd name="connsiteY39" fmla="*/ 498 h 364641"/>
                <a:gd name="connsiteX40" fmla="*/ 1934672 w 1934728"/>
                <a:gd name="connsiteY40" fmla="*/ 365079 h 364641"/>
                <a:gd name="connsiteX41" fmla="*/ 1820710 w 1934728"/>
                <a:gd name="connsiteY41" fmla="*/ 207375 h 364641"/>
                <a:gd name="connsiteX42" fmla="*/ 1855790 w 1934728"/>
                <a:gd name="connsiteY42" fmla="*/ 184314 h 364641"/>
                <a:gd name="connsiteX43" fmla="*/ 1884402 w 1934728"/>
                <a:gd name="connsiteY43" fmla="*/ 108787 h 364641"/>
                <a:gd name="connsiteX44" fmla="*/ 1855790 w 1934728"/>
                <a:gd name="connsiteY44" fmla="*/ 33259 h 364641"/>
                <a:gd name="connsiteX45" fmla="*/ 1760984 w 1934728"/>
                <a:gd name="connsiteY45" fmla="*/ 498 h 364641"/>
                <a:gd name="connsiteX46" fmla="*/ 1624022 w 1934728"/>
                <a:gd name="connsiteY46" fmla="*/ 498 h 364641"/>
                <a:gd name="connsiteX47" fmla="*/ 1624022 w 1934728"/>
                <a:gd name="connsiteY47" fmla="*/ 365079 h 364641"/>
                <a:gd name="connsiteX48" fmla="*/ 1694364 w 1934728"/>
                <a:gd name="connsiteY48" fmla="*/ 365079 h 364641"/>
                <a:gd name="connsiteX49" fmla="*/ 1694364 w 1934728"/>
                <a:gd name="connsiteY49" fmla="*/ 216587 h 364641"/>
                <a:gd name="connsiteX50" fmla="*/ 1751711 w 1934728"/>
                <a:gd name="connsiteY50" fmla="*/ 216587 h 364641"/>
                <a:gd name="connsiteX51" fmla="*/ 1858108 w 1934728"/>
                <a:gd name="connsiteY51" fmla="*/ 365079 h 364641"/>
                <a:gd name="connsiteX52" fmla="*/ 1694303 w 1934728"/>
                <a:gd name="connsiteY52" fmla="*/ 62970 h 364641"/>
                <a:gd name="connsiteX53" fmla="*/ 1757812 w 1934728"/>
                <a:gd name="connsiteY53" fmla="*/ 62970 h 364641"/>
                <a:gd name="connsiteX54" fmla="*/ 1802103 w 1934728"/>
                <a:gd name="connsiteY54" fmla="*/ 77551 h 364641"/>
                <a:gd name="connsiteX55" fmla="*/ 1814305 w 1934728"/>
                <a:gd name="connsiteY55" fmla="*/ 108787 h 364641"/>
                <a:gd name="connsiteX56" fmla="*/ 1802103 w 1934728"/>
                <a:gd name="connsiteY56" fmla="*/ 139290 h 364641"/>
                <a:gd name="connsiteX57" fmla="*/ 1757812 w 1934728"/>
                <a:gd name="connsiteY57" fmla="*/ 153871 h 364641"/>
                <a:gd name="connsiteX58" fmla="*/ 1694364 w 1934728"/>
                <a:gd name="connsiteY58" fmla="*/ 153871 h 364641"/>
                <a:gd name="connsiteX59" fmla="*/ 294609 w 1934728"/>
                <a:gd name="connsiteY59" fmla="*/ 498 h 364641"/>
                <a:gd name="connsiteX60" fmla="*/ 218228 w 1934728"/>
                <a:gd name="connsiteY60" fmla="*/ 498 h 364641"/>
                <a:gd name="connsiteX61" fmla="*/ 87550 w 1934728"/>
                <a:gd name="connsiteY61" fmla="*/ 182789 h 364641"/>
                <a:gd name="connsiteX62" fmla="*/ 218289 w 1934728"/>
                <a:gd name="connsiteY62" fmla="*/ 365079 h 364641"/>
                <a:gd name="connsiteX63" fmla="*/ 294609 w 1934728"/>
                <a:gd name="connsiteY63" fmla="*/ 365079 h 364641"/>
                <a:gd name="connsiteX64" fmla="*/ 163931 w 1934728"/>
                <a:gd name="connsiteY64" fmla="*/ 182789 h 364641"/>
                <a:gd name="connsiteX65" fmla="*/ 47224 w 1934728"/>
                <a:gd name="connsiteY65" fmla="*/ 498 h 364641"/>
                <a:gd name="connsiteX66" fmla="*/ -57 w 1934728"/>
                <a:gd name="connsiteY66" fmla="*/ 498 h 364641"/>
                <a:gd name="connsiteX67" fmla="*/ -57 w 1934728"/>
                <a:gd name="connsiteY67" fmla="*/ 365079 h 364641"/>
                <a:gd name="connsiteX68" fmla="*/ 47163 w 1934728"/>
                <a:gd name="connsiteY68" fmla="*/ 365079 h 364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934728" h="364641">
                  <a:moveTo>
                    <a:pt x="311447" y="365079"/>
                  </a:moveTo>
                  <a:lnTo>
                    <a:pt x="444932" y="438"/>
                  </a:lnTo>
                  <a:lnTo>
                    <a:pt x="512040" y="438"/>
                  </a:lnTo>
                  <a:lnTo>
                    <a:pt x="645829" y="365079"/>
                  </a:lnTo>
                  <a:lnTo>
                    <a:pt x="575243" y="365079"/>
                  </a:lnTo>
                  <a:lnTo>
                    <a:pt x="543642" y="278997"/>
                  </a:lnTo>
                  <a:lnTo>
                    <a:pt x="413147" y="278997"/>
                  </a:lnTo>
                  <a:lnTo>
                    <a:pt x="381667" y="365079"/>
                  </a:lnTo>
                  <a:close/>
                  <a:moveTo>
                    <a:pt x="435963" y="216587"/>
                  </a:moveTo>
                  <a:lnTo>
                    <a:pt x="521008" y="216587"/>
                  </a:lnTo>
                  <a:lnTo>
                    <a:pt x="478303" y="99880"/>
                  </a:lnTo>
                  <a:close/>
                  <a:moveTo>
                    <a:pt x="1256514" y="365079"/>
                  </a:moveTo>
                  <a:lnTo>
                    <a:pt x="1389998" y="498"/>
                  </a:lnTo>
                  <a:lnTo>
                    <a:pt x="1457106" y="498"/>
                  </a:lnTo>
                  <a:lnTo>
                    <a:pt x="1590834" y="365079"/>
                  </a:lnTo>
                  <a:lnTo>
                    <a:pt x="1520859" y="365079"/>
                  </a:lnTo>
                  <a:lnTo>
                    <a:pt x="1489318" y="278997"/>
                  </a:lnTo>
                  <a:lnTo>
                    <a:pt x="1358213" y="278997"/>
                  </a:lnTo>
                  <a:lnTo>
                    <a:pt x="1326733" y="365079"/>
                  </a:lnTo>
                  <a:close/>
                  <a:moveTo>
                    <a:pt x="1381030" y="216587"/>
                  </a:moveTo>
                  <a:lnTo>
                    <a:pt x="1465952" y="216587"/>
                  </a:lnTo>
                  <a:lnTo>
                    <a:pt x="1423552" y="99880"/>
                  </a:lnTo>
                  <a:close/>
                  <a:moveTo>
                    <a:pt x="678956" y="498"/>
                  </a:moveTo>
                  <a:lnTo>
                    <a:pt x="732582" y="498"/>
                  </a:lnTo>
                  <a:lnTo>
                    <a:pt x="919325" y="232327"/>
                  </a:lnTo>
                  <a:lnTo>
                    <a:pt x="919325" y="498"/>
                  </a:lnTo>
                  <a:lnTo>
                    <a:pt x="989545" y="498"/>
                  </a:lnTo>
                  <a:lnTo>
                    <a:pt x="989545" y="365079"/>
                  </a:lnTo>
                  <a:lnTo>
                    <a:pt x="940739" y="365079"/>
                  </a:lnTo>
                  <a:lnTo>
                    <a:pt x="749237" y="127150"/>
                  </a:lnTo>
                  <a:lnTo>
                    <a:pt x="749237" y="365079"/>
                  </a:lnTo>
                  <a:lnTo>
                    <a:pt x="678956" y="365079"/>
                  </a:lnTo>
                  <a:close/>
                  <a:moveTo>
                    <a:pt x="1294094" y="498"/>
                  </a:moveTo>
                  <a:lnTo>
                    <a:pt x="1294094" y="62848"/>
                  </a:lnTo>
                  <a:lnTo>
                    <a:pt x="1197947" y="62848"/>
                  </a:lnTo>
                  <a:lnTo>
                    <a:pt x="1197947" y="365079"/>
                  </a:lnTo>
                  <a:lnTo>
                    <a:pt x="1127727" y="365079"/>
                  </a:lnTo>
                  <a:lnTo>
                    <a:pt x="1127727" y="62848"/>
                  </a:lnTo>
                  <a:lnTo>
                    <a:pt x="1031518" y="62848"/>
                  </a:lnTo>
                  <a:lnTo>
                    <a:pt x="1031518" y="498"/>
                  </a:lnTo>
                  <a:close/>
                  <a:moveTo>
                    <a:pt x="1934672" y="365079"/>
                  </a:moveTo>
                  <a:lnTo>
                    <a:pt x="1820710" y="207375"/>
                  </a:lnTo>
                  <a:cubicBezTo>
                    <a:pt x="1833998" y="202445"/>
                    <a:pt x="1845992" y="194557"/>
                    <a:pt x="1855790" y="184314"/>
                  </a:cubicBezTo>
                  <a:cubicBezTo>
                    <a:pt x="1874574" y="163687"/>
                    <a:pt x="1884805" y="136685"/>
                    <a:pt x="1884402" y="108787"/>
                  </a:cubicBezTo>
                  <a:cubicBezTo>
                    <a:pt x="1884805" y="80888"/>
                    <a:pt x="1874574" y="53886"/>
                    <a:pt x="1855790" y="33259"/>
                  </a:cubicBezTo>
                  <a:cubicBezTo>
                    <a:pt x="1835474" y="11907"/>
                    <a:pt x="1807838" y="498"/>
                    <a:pt x="1760984" y="498"/>
                  </a:cubicBezTo>
                  <a:lnTo>
                    <a:pt x="1624022" y="498"/>
                  </a:lnTo>
                  <a:lnTo>
                    <a:pt x="1624022" y="365079"/>
                  </a:lnTo>
                  <a:lnTo>
                    <a:pt x="1694364" y="365079"/>
                  </a:lnTo>
                  <a:lnTo>
                    <a:pt x="1694364" y="216587"/>
                  </a:lnTo>
                  <a:lnTo>
                    <a:pt x="1751711" y="216587"/>
                  </a:lnTo>
                  <a:lnTo>
                    <a:pt x="1858108" y="365079"/>
                  </a:lnTo>
                  <a:close/>
                  <a:moveTo>
                    <a:pt x="1694303" y="62970"/>
                  </a:moveTo>
                  <a:lnTo>
                    <a:pt x="1757812" y="62970"/>
                  </a:lnTo>
                  <a:cubicBezTo>
                    <a:pt x="1781788" y="62970"/>
                    <a:pt x="1793806" y="68644"/>
                    <a:pt x="1802103" y="77551"/>
                  </a:cubicBezTo>
                  <a:cubicBezTo>
                    <a:pt x="1810040" y="86000"/>
                    <a:pt x="1814408" y="97189"/>
                    <a:pt x="1814305" y="108787"/>
                  </a:cubicBezTo>
                  <a:cubicBezTo>
                    <a:pt x="1814335" y="120152"/>
                    <a:pt x="1809961" y="131085"/>
                    <a:pt x="1802103" y="139290"/>
                  </a:cubicBezTo>
                  <a:cubicBezTo>
                    <a:pt x="1793806" y="148136"/>
                    <a:pt x="1781788" y="153871"/>
                    <a:pt x="1757812" y="153871"/>
                  </a:cubicBezTo>
                  <a:lnTo>
                    <a:pt x="1694364" y="153871"/>
                  </a:lnTo>
                  <a:close/>
                  <a:moveTo>
                    <a:pt x="294609" y="498"/>
                  </a:moveTo>
                  <a:lnTo>
                    <a:pt x="218228" y="498"/>
                  </a:lnTo>
                  <a:lnTo>
                    <a:pt x="87550" y="182789"/>
                  </a:lnTo>
                  <a:lnTo>
                    <a:pt x="218289" y="365079"/>
                  </a:lnTo>
                  <a:lnTo>
                    <a:pt x="294609" y="365079"/>
                  </a:lnTo>
                  <a:lnTo>
                    <a:pt x="163931" y="182789"/>
                  </a:lnTo>
                  <a:close/>
                  <a:moveTo>
                    <a:pt x="47224" y="498"/>
                  </a:moveTo>
                  <a:lnTo>
                    <a:pt x="-57" y="498"/>
                  </a:lnTo>
                  <a:lnTo>
                    <a:pt x="-57" y="365079"/>
                  </a:lnTo>
                  <a:lnTo>
                    <a:pt x="47163" y="365079"/>
                  </a:ln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333333"/>
                </a:solidFill>
                <a:effectLst/>
                <a:uLnTx/>
                <a:uFillTx/>
                <a:latin typeface="Arial"/>
                <a:ea typeface="+mn-ea"/>
                <a:cs typeface="+mn-cs"/>
              </a:endParaRPr>
            </a:p>
          </p:txBody>
        </p:sp>
        <p:sp>
          <p:nvSpPr>
            <p:cNvPr id="13" name="Freeform: Shape 12">
              <a:extLst>
                <a:ext uri="{FF2B5EF4-FFF2-40B4-BE49-F238E27FC236}">
                  <a16:creationId xmlns:a16="http://schemas.microsoft.com/office/drawing/2014/main" id="{05090ABE-A69C-8B36-A11E-407120C8B327}"/>
                </a:ext>
              </a:extLst>
            </p:cNvPr>
            <p:cNvSpPr/>
            <p:nvPr/>
          </p:nvSpPr>
          <p:spPr>
            <a:xfrm>
              <a:off x="507101" y="554539"/>
              <a:ext cx="38678" cy="364580"/>
            </a:xfrm>
            <a:custGeom>
              <a:avLst/>
              <a:gdLst>
                <a:gd name="connsiteX0" fmla="*/ 0 w 38678"/>
                <a:gd name="connsiteY0" fmla="*/ 0 h 364580"/>
                <a:gd name="connsiteX1" fmla="*/ 38679 w 38678"/>
                <a:gd name="connsiteY1" fmla="*/ 0 h 364580"/>
                <a:gd name="connsiteX2" fmla="*/ 38679 w 38678"/>
                <a:gd name="connsiteY2" fmla="*/ 364580 h 364580"/>
                <a:gd name="connsiteX3" fmla="*/ 0 w 38678"/>
                <a:gd name="connsiteY3" fmla="*/ 364580 h 364580"/>
              </a:gdLst>
              <a:ahLst/>
              <a:cxnLst>
                <a:cxn ang="0">
                  <a:pos x="connsiteX0" y="connsiteY0"/>
                </a:cxn>
                <a:cxn ang="0">
                  <a:pos x="connsiteX1" y="connsiteY1"/>
                </a:cxn>
                <a:cxn ang="0">
                  <a:pos x="connsiteX2" y="connsiteY2"/>
                </a:cxn>
                <a:cxn ang="0">
                  <a:pos x="connsiteX3" y="connsiteY3"/>
                </a:cxn>
              </a:cxnLst>
              <a:rect l="l" t="t" r="r" b="b"/>
              <a:pathLst>
                <a:path w="38678" h="364580">
                  <a:moveTo>
                    <a:pt x="0" y="0"/>
                  </a:moveTo>
                  <a:lnTo>
                    <a:pt x="38679" y="0"/>
                  </a:lnTo>
                  <a:lnTo>
                    <a:pt x="38679" y="364580"/>
                  </a:lnTo>
                  <a:lnTo>
                    <a:pt x="0" y="364580"/>
                  </a:lnTo>
                  <a:close/>
                </a:path>
              </a:pathLst>
            </a:custGeom>
            <a:solidFill>
              <a:srgbClr val="B28300"/>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333333"/>
                </a:solidFill>
                <a:effectLst/>
                <a:uLnTx/>
                <a:uFillTx/>
                <a:latin typeface="Arial"/>
                <a:ea typeface="+mn-ea"/>
                <a:cs typeface="+mn-cs"/>
              </a:endParaRPr>
            </a:p>
          </p:txBody>
        </p:sp>
      </p:grpSp>
      <p:sp>
        <p:nvSpPr>
          <p:cNvPr id="14" name="Title 2">
            <a:extLst>
              <a:ext uri="{FF2B5EF4-FFF2-40B4-BE49-F238E27FC236}">
                <a16:creationId xmlns:a16="http://schemas.microsoft.com/office/drawing/2014/main" id="{2069A608-A7B8-E6F4-52FD-FCBF1AD7E487}"/>
              </a:ext>
            </a:extLst>
          </p:cNvPr>
          <p:cNvSpPr txBox="1">
            <a:spLocks/>
          </p:cNvSpPr>
          <p:nvPr/>
        </p:nvSpPr>
        <p:spPr>
          <a:xfrm>
            <a:off x="359999" y="2690550"/>
            <a:ext cx="4147345" cy="1976400"/>
          </a:xfrm>
          <a:prstGeom prst="rect">
            <a:avLst/>
          </a:prstGeom>
        </p:spPr>
        <p:txBody>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GB" sz="3200" b="0" i="0" u="none" strike="noStrike" kern="1200" cap="none" spc="0" normalizeH="0" baseline="0" noProof="0" dirty="0">
              <a:ln>
                <a:noFill/>
              </a:ln>
              <a:solidFill>
                <a:srgbClr val="FFFFFF"/>
              </a:solidFill>
              <a:effectLst/>
              <a:uLnTx/>
              <a:uFillTx/>
              <a:latin typeface="Arial"/>
              <a:ea typeface="+mj-ea"/>
              <a:cs typeface="Kantar Brown" panose="020B0504020101010102" pitchFamily="34" charset="0"/>
            </a:endParaRPr>
          </a:p>
        </p:txBody>
      </p:sp>
      <p:sp>
        <p:nvSpPr>
          <p:cNvPr id="16" name="Text Placeholder 71">
            <a:extLst>
              <a:ext uri="{FF2B5EF4-FFF2-40B4-BE49-F238E27FC236}">
                <a16:creationId xmlns:a16="http://schemas.microsoft.com/office/drawing/2014/main" id="{A6D4CB7E-A592-4846-D45B-CAE9F8543202}"/>
              </a:ext>
            </a:extLst>
          </p:cNvPr>
          <p:cNvSpPr txBox="1">
            <a:spLocks/>
          </p:cNvSpPr>
          <p:nvPr/>
        </p:nvSpPr>
        <p:spPr>
          <a:xfrm>
            <a:off x="909331" y="2428703"/>
            <a:ext cx="3926598" cy="233638"/>
          </a:xfrm>
          <a:prstGeom prst="rect">
            <a:avLst/>
          </a:prstGeom>
        </p:spPr>
        <p:txBody>
          <a:bodyPr lIns="0" tIns="0" rIns="0" bIns="27000" anchor="t"/>
          <a:lstStyle>
            <a:lvl1pPr marL="228600" indent="-228600" algn="l" defTabSz="914400" rtl="0" eaLnBrk="1" latinLnBrk="0" hangingPunct="1">
              <a:spcBef>
                <a:spcPct val="20000"/>
              </a:spcBef>
              <a:buClr>
                <a:schemeClr val="accent1"/>
              </a:buClr>
              <a:buSzPct val="99000"/>
              <a:buFont typeface="Arial" pitchFamily="34" charset="0"/>
              <a:buChar char="•"/>
              <a:defRPr lang="en-US" sz="2000" i="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1pPr>
            <a:lvl2pPr marL="400050" indent="-171450" algn="l" defTabSz="914400" rtl="0" eaLnBrk="1" latinLnBrk="0" hangingPunct="1">
              <a:spcBef>
                <a:spcPct val="20000"/>
              </a:spcBef>
              <a:buClr>
                <a:schemeClr val="accent1"/>
              </a:buClr>
              <a:buSzPct val="99000"/>
              <a:buFont typeface="Arial" pitchFamily="34" charset="0"/>
              <a:buChar char="•"/>
              <a:defRPr lang="en-US" sz="1600" i="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2pPr>
            <a:lvl3pPr marL="571500" indent="-171450" algn="l" defTabSz="914400" rtl="0" eaLnBrk="1" latinLnBrk="0" hangingPunct="1">
              <a:spcBef>
                <a:spcPct val="20000"/>
              </a:spcBef>
              <a:buClr>
                <a:schemeClr val="accent1"/>
              </a:buClr>
              <a:buSzPct val="99000"/>
              <a:buFont typeface="Arial" pitchFamily="34" charset="0"/>
              <a:buChar char="•"/>
              <a:defRPr lang="en-US" sz="1600" i="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3pPr>
            <a:lvl4pPr marL="742950" indent="-171450" algn="l" defTabSz="914400" rtl="0" eaLnBrk="1" latinLnBrk="0" hangingPunct="1">
              <a:spcBef>
                <a:spcPct val="20000"/>
              </a:spcBef>
              <a:buClr>
                <a:schemeClr val="accent1"/>
              </a:buClr>
              <a:buSzPct val="99000"/>
              <a:buFont typeface="Arial" pitchFamily="34" charset="0"/>
              <a:buChar char="•"/>
              <a:tabLst/>
              <a:defRPr lang="en-US" sz="1600" i="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4pPr>
            <a:lvl5pPr marL="914400" indent="-171450" algn="l" defTabSz="914400" rtl="0" eaLnBrk="1" latinLnBrk="0" hangingPunct="1">
              <a:spcBef>
                <a:spcPct val="20000"/>
              </a:spcBef>
              <a:buClr>
                <a:schemeClr val="accent1"/>
              </a:buClr>
              <a:buSzPct val="99000"/>
              <a:buFont typeface="Arial" pitchFamily="34" charset="0"/>
              <a:buChar char="•"/>
              <a:defRPr lang="en-US" sz="1600" i="0" kern="1200" dirty="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NZ" sz="3600" b="0" i="0" u="none" strike="noStrike" kern="1200" cap="all" spc="0" normalizeH="0" noProof="0" dirty="0">
                <a:ln>
                  <a:noFill/>
                </a:ln>
                <a:solidFill>
                  <a:srgbClr val="FFFFFF"/>
                </a:solidFill>
                <a:effectLst/>
                <a:uLnTx/>
                <a:uFillTx/>
                <a:latin typeface="Arial"/>
                <a:ea typeface="+mn-ea"/>
                <a:cs typeface="Arial" panose="020B0604020202020204" pitchFamily="34" charset="0"/>
              </a:rPr>
              <a:t>Qualitative appendix</a:t>
            </a:r>
          </a:p>
        </p:txBody>
      </p:sp>
      <p:cxnSp>
        <p:nvCxnSpPr>
          <p:cNvPr id="18" name="Straight Connector 17">
            <a:extLst>
              <a:ext uri="{FF2B5EF4-FFF2-40B4-BE49-F238E27FC236}">
                <a16:creationId xmlns:a16="http://schemas.microsoft.com/office/drawing/2014/main" id="{B469131F-D4CD-DC74-DB8E-1E66E5D056D7}"/>
              </a:ext>
            </a:extLst>
          </p:cNvPr>
          <p:cNvCxnSpPr/>
          <p:nvPr/>
        </p:nvCxnSpPr>
        <p:spPr>
          <a:xfrm>
            <a:off x="612146" y="2463789"/>
            <a:ext cx="0" cy="4356000"/>
          </a:xfrm>
          <a:prstGeom prst="line">
            <a:avLst/>
          </a:prstGeom>
          <a:ln w="12700">
            <a:solidFill>
              <a:srgbClr val="FFFFFF">
                <a:alpha val="50196"/>
              </a:srgbClr>
            </a:solidFill>
            <a:tailEnd type="none"/>
          </a:ln>
        </p:spPr>
        <p:style>
          <a:lnRef idx="1">
            <a:schemeClr val="accent1"/>
          </a:lnRef>
          <a:fillRef idx="0">
            <a:schemeClr val="accent1"/>
          </a:fillRef>
          <a:effectRef idx="0">
            <a:schemeClr val="accent1"/>
          </a:effectRef>
          <a:fontRef idx="minor">
            <a:schemeClr val="tx1"/>
          </a:fontRef>
        </p:style>
      </p:cxnSp>
      <p:pic>
        <p:nvPicPr>
          <p:cNvPr id="19" name="Picture 2" descr="Home | Nuku Ora">
            <a:extLst>
              <a:ext uri="{FF2B5EF4-FFF2-40B4-BE49-F238E27FC236}">
                <a16:creationId xmlns:a16="http://schemas.microsoft.com/office/drawing/2014/main" id="{0437A188-8268-D5D0-491D-32961CF7D01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115858" y="5574765"/>
            <a:ext cx="2895486" cy="1073182"/>
          </a:xfrm>
          <a:prstGeom prst="rect">
            <a:avLst/>
          </a:prstGeom>
          <a:noFill/>
          <a:extLst>
            <a:ext uri="{909E8E84-426E-40DD-AFC4-6F175D3DCCD1}">
              <a14:hiddenFill xmlns:a14="http://schemas.microsoft.com/office/drawing/2010/main">
                <a:solidFill>
                  <a:srgbClr val="FFFFFF"/>
                </a:solidFill>
              </a14:hiddenFill>
            </a:ext>
          </a:extLst>
        </p:spPr>
      </p:pic>
      <p:sp>
        <p:nvSpPr>
          <p:cNvPr id="17" name="Slide Number Placeholder 16">
            <a:extLst>
              <a:ext uri="{FF2B5EF4-FFF2-40B4-BE49-F238E27FC236}">
                <a16:creationId xmlns:a16="http://schemas.microsoft.com/office/drawing/2014/main" id="{08BB6168-CC92-2746-A399-C8B239357B6C}"/>
              </a:ext>
            </a:extLst>
          </p:cNvPr>
          <p:cNvSpPr>
            <a:spLocks noGrp="1"/>
          </p:cNvSpPr>
          <p:nvPr>
            <p:ph type="sldNum" sz="quarter" idx="12"/>
          </p:nvPr>
        </p:nvSpPr>
        <p:spPr/>
        <p:txBody>
          <a:bodyPr/>
          <a:lstStyle/>
          <a:p>
            <a:fld id="{79F570ED-A040-4D47-BB83-ED9905E61EB0}" type="slidenum">
              <a:rPr lang="en-NZ" smtClean="0"/>
              <a:t>106</a:t>
            </a:fld>
            <a:endParaRPr lang="en-NZ"/>
          </a:p>
        </p:txBody>
      </p:sp>
    </p:spTree>
    <p:extLst>
      <p:ext uri="{BB962C8B-B14F-4D97-AF65-F5344CB8AC3E}">
        <p14:creationId xmlns:p14="http://schemas.microsoft.com/office/powerpoint/2010/main" val="22368327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5714F774-9CB1-257A-4429-44F4A40E46ED}"/>
              </a:ext>
            </a:extLst>
          </p:cNvPr>
          <p:cNvGraphicFramePr>
            <a:graphicFrameLocks noGrp="1"/>
          </p:cNvGraphicFramePr>
          <p:nvPr/>
        </p:nvGraphicFramePr>
        <p:xfrm>
          <a:off x="360002" y="1170723"/>
          <a:ext cx="11471454" cy="4804707"/>
        </p:xfrm>
        <a:graphic>
          <a:graphicData uri="http://schemas.openxmlformats.org/drawingml/2006/table">
            <a:tbl>
              <a:tblPr firstRow="1" bandRow="1">
                <a:tableStyleId>{5C22544A-7EE6-4342-B048-85BDC9FD1C3A}</a:tableStyleId>
              </a:tblPr>
              <a:tblGrid>
                <a:gridCol w="1782342">
                  <a:extLst>
                    <a:ext uri="{9D8B030D-6E8A-4147-A177-3AD203B41FA5}">
                      <a16:colId xmlns:a16="http://schemas.microsoft.com/office/drawing/2014/main" val="2181638631"/>
                    </a:ext>
                  </a:extLst>
                </a:gridCol>
                <a:gridCol w="925400">
                  <a:extLst>
                    <a:ext uri="{9D8B030D-6E8A-4147-A177-3AD203B41FA5}">
                      <a16:colId xmlns:a16="http://schemas.microsoft.com/office/drawing/2014/main" val="70964489"/>
                    </a:ext>
                  </a:extLst>
                </a:gridCol>
                <a:gridCol w="1775168">
                  <a:extLst>
                    <a:ext uri="{9D8B030D-6E8A-4147-A177-3AD203B41FA5}">
                      <a16:colId xmlns:a16="http://schemas.microsoft.com/office/drawing/2014/main" val="108933906"/>
                    </a:ext>
                  </a:extLst>
                </a:gridCol>
                <a:gridCol w="1357400">
                  <a:extLst>
                    <a:ext uri="{9D8B030D-6E8A-4147-A177-3AD203B41FA5}">
                      <a16:colId xmlns:a16="http://schemas.microsoft.com/office/drawing/2014/main" val="2483102705"/>
                    </a:ext>
                  </a:extLst>
                </a:gridCol>
                <a:gridCol w="1734538">
                  <a:extLst>
                    <a:ext uri="{9D8B030D-6E8A-4147-A177-3AD203B41FA5}">
                      <a16:colId xmlns:a16="http://schemas.microsoft.com/office/drawing/2014/main" val="1960038380"/>
                    </a:ext>
                  </a:extLst>
                </a:gridCol>
                <a:gridCol w="1213400">
                  <a:extLst>
                    <a:ext uri="{9D8B030D-6E8A-4147-A177-3AD203B41FA5}">
                      <a16:colId xmlns:a16="http://schemas.microsoft.com/office/drawing/2014/main" val="3695638781"/>
                    </a:ext>
                  </a:extLst>
                </a:gridCol>
                <a:gridCol w="1788796">
                  <a:extLst>
                    <a:ext uri="{9D8B030D-6E8A-4147-A177-3AD203B41FA5}">
                      <a16:colId xmlns:a16="http://schemas.microsoft.com/office/drawing/2014/main" val="4159140707"/>
                    </a:ext>
                  </a:extLst>
                </a:gridCol>
                <a:gridCol w="894410">
                  <a:extLst>
                    <a:ext uri="{9D8B030D-6E8A-4147-A177-3AD203B41FA5}">
                      <a16:colId xmlns:a16="http://schemas.microsoft.com/office/drawing/2014/main" val="3965277843"/>
                    </a:ext>
                  </a:extLst>
                </a:gridCol>
              </a:tblGrid>
              <a:tr h="505677">
                <a:tc gridSpan="2">
                  <a:txBody>
                    <a:bodyPr/>
                    <a:lstStyle/>
                    <a:p>
                      <a:pPr algn="r"/>
                      <a:r>
                        <a:rPr lang="mi-NZ" sz="1400" b="1" dirty="0"/>
                        <a:t>AGE GROUP</a:t>
                      </a:r>
                      <a:endParaRPr lang="en-NZ" sz="1400" b="1" dirty="0"/>
                    </a:p>
                  </a:txBody>
                  <a:tcPr marL="90483" marR="900000" marT="45241" marB="45241"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00A5B8"/>
                    </a:solidFill>
                  </a:tcPr>
                </a:tc>
                <a:tc hMerge="1">
                  <a:txBody>
                    <a:bodyPr/>
                    <a:lstStyle/>
                    <a:p>
                      <a:endParaRPr lang="en-NZ"/>
                    </a:p>
                  </a:txBody>
                  <a:tcPr/>
                </a:tc>
                <a:tc gridSpan="2">
                  <a:txBody>
                    <a:bodyPr/>
                    <a:lstStyle/>
                    <a:p>
                      <a:pPr algn="r"/>
                      <a:r>
                        <a:rPr lang="mi-NZ" sz="1400" dirty="0"/>
                        <a:t>GENDER</a:t>
                      </a:r>
                      <a:endParaRPr lang="en-NZ" sz="1400" dirty="0"/>
                    </a:p>
                  </a:txBody>
                  <a:tcPr marL="90483" marR="1332000" marT="45241" marB="4524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00A5B8"/>
                    </a:solidFill>
                  </a:tcPr>
                </a:tc>
                <a:tc hMerge="1">
                  <a:txBody>
                    <a:bodyPr/>
                    <a:lstStyle/>
                    <a:p>
                      <a:endParaRPr lang="en-NZ"/>
                    </a:p>
                  </a:txBody>
                  <a:tcPr/>
                </a:tc>
                <a:tc gridSpan="2">
                  <a:txBody>
                    <a:bodyPr/>
                    <a:lstStyle/>
                    <a:p>
                      <a:pPr algn="r"/>
                      <a:r>
                        <a:rPr lang="mi-NZ" sz="1400" dirty="0"/>
                        <a:t>ETHNICITY</a:t>
                      </a:r>
                      <a:endParaRPr lang="en-NZ" sz="1400" dirty="0"/>
                    </a:p>
                  </a:txBody>
                  <a:tcPr marL="90483" marR="1188000" marT="45241" marB="4524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00A5B8"/>
                    </a:solidFill>
                  </a:tcPr>
                </a:tc>
                <a:tc hMerge="1">
                  <a:txBody>
                    <a:bodyPr/>
                    <a:lstStyle/>
                    <a:p>
                      <a:endParaRPr lang="en-NZ"/>
                    </a:p>
                  </a:txBody>
                  <a:tcPr/>
                </a:tc>
                <a:tc gridSpan="2">
                  <a:txBody>
                    <a:bodyPr/>
                    <a:lstStyle/>
                    <a:p>
                      <a:pPr algn="r"/>
                      <a:r>
                        <a:rPr lang="mi-NZ" sz="1400" dirty="0"/>
                        <a:t>PREVIOUS SPORT PLAYED</a:t>
                      </a:r>
                      <a:endParaRPr lang="en-NZ" sz="1400" dirty="0"/>
                    </a:p>
                  </a:txBody>
                  <a:tcPr marL="90483" marR="90483" marT="45241" marB="45241"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00A5B8"/>
                    </a:solidFill>
                  </a:tcPr>
                </a:tc>
                <a:tc hMerge="1">
                  <a:txBody>
                    <a:bodyPr/>
                    <a:lstStyle/>
                    <a:p>
                      <a:endParaRPr lang="en-NZ"/>
                    </a:p>
                  </a:txBody>
                  <a:tcPr/>
                </a:tc>
                <a:extLst>
                  <a:ext uri="{0D108BD9-81ED-4DB2-BD59-A6C34878D82A}">
                    <a16:rowId xmlns:a16="http://schemas.microsoft.com/office/drawing/2014/main" val="3132633139"/>
                  </a:ext>
                </a:extLst>
              </a:tr>
              <a:tr h="477670">
                <a:tc>
                  <a:txBody>
                    <a:bodyPr/>
                    <a:lstStyle/>
                    <a:p>
                      <a:r>
                        <a:rPr lang="mi-NZ" sz="1800" dirty="0"/>
                        <a:t>17-18 years</a:t>
                      </a:r>
                      <a:endParaRPr lang="en-NZ" sz="1800" dirty="0"/>
                    </a:p>
                  </a:txBody>
                  <a:tcPr marL="90483" marR="90483" marT="45241" marB="45241" anchor="ctr">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BFE8ED">
                        <a:alpha val="56000"/>
                      </a:srgbClr>
                    </a:solidFill>
                  </a:tcPr>
                </a:tc>
                <a:tc>
                  <a:txBody>
                    <a:bodyPr/>
                    <a:lstStyle/>
                    <a:p>
                      <a:pPr algn="ctr"/>
                      <a:r>
                        <a:rPr lang="mi-NZ" sz="1800" b="1" dirty="0"/>
                        <a:t>9</a:t>
                      </a:r>
                      <a:endParaRPr lang="en-NZ" sz="1800" b="1" dirty="0"/>
                    </a:p>
                  </a:txBody>
                  <a:tcPr marL="90483" marR="90483" marT="45241" marB="4524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BFE8ED">
                        <a:alpha val="56000"/>
                      </a:srgbClr>
                    </a:solidFill>
                  </a:tcPr>
                </a:tc>
                <a:tc>
                  <a:txBody>
                    <a:bodyPr/>
                    <a:lstStyle/>
                    <a:p>
                      <a:r>
                        <a:rPr lang="mi-NZ" sz="1800" dirty="0"/>
                        <a:t>Male</a:t>
                      </a:r>
                      <a:endParaRPr lang="en-NZ" sz="1800" dirty="0"/>
                    </a:p>
                  </a:txBody>
                  <a:tcPr marL="90483" marR="90483" marT="45241" marB="4524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BFE8ED">
                        <a:alpha val="56000"/>
                      </a:srgbClr>
                    </a:solidFill>
                  </a:tcPr>
                </a:tc>
                <a:tc>
                  <a:txBody>
                    <a:bodyPr/>
                    <a:lstStyle/>
                    <a:p>
                      <a:pPr algn="ctr"/>
                      <a:r>
                        <a:rPr lang="mi-NZ" sz="1800" b="1" dirty="0"/>
                        <a:t>8</a:t>
                      </a:r>
                      <a:endParaRPr lang="en-NZ" sz="1800" b="1" dirty="0"/>
                    </a:p>
                  </a:txBody>
                  <a:tcPr marL="90483" marR="90483" marT="45241" marB="4524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BFE8ED">
                        <a:alpha val="56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i-NZ" sz="1800" dirty="0"/>
                        <a:t>Pākehā</a:t>
                      </a:r>
                      <a:endParaRPr lang="en-NZ" sz="1800" dirty="0"/>
                    </a:p>
                  </a:txBody>
                  <a:tcPr marL="90483" marR="90483" marT="45241" marB="4524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BFE8ED">
                        <a:alpha val="56000"/>
                      </a:srgbClr>
                    </a:solidFill>
                  </a:tcPr>
                </a:tc>
                <a:tc>
                  <a:txBody>
                    <a:bodyPr/>
                    <a:lstStyle/>
                    <a:p>
                      <a:pPr algn="ctr"/>
                      <a:r>
                        <a:rPr lang="mi-NZ" sz="1800" b="1" dirty="0"/>
                        <a:t>6</a:t>
                      </a:r>
                      <a:endParaRPr lang="en-NZ" sz="1800" b="1" dirty="0"/>
                    </a:p>
                  </a:txBody>
                  <a:tcPr marL="90483" marR="90483" marT="45241" marB="4524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BFE8ED">
                        <a:alpha val="56000"/>
                      </a:srgbClr>
                    </a:solidFill>
                  </a:tcPr>
                </a:tc>
                <a:tc>
                  <a:txBody>
                    <a:bodyPr/>
                    <a:lstStyle/>
                    <a:p>
                      <a:r>
                        <a:rPr lang="mi-NZ" sz="1800" dirty="0"/>
                        <a:t>Football</a:t>
                      </a:r>
                      <a:endParaRPr lang="en-NZ" sz="1800" dirty="0"/>
                    </a:p>
                  </a:txBody>
                  <a:tcPr marL="90483" marR="90483" marT="45241" marB="4524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BFE8ED">
                        <a:alpha val="56000"/>
                      </a:srgbClr>
                    </a:solidFill>
                  </a:tcPr>
                </a:tc>
                <a:tc>
                  <a:txBody>
                    <a:bodyPr/>
                    <a:lstStyle/>
                    <a:p>
                      <a:pPr algn="ctr"/>
                      <a:r>
                        <a:rPr lang="mi-NZ" sz="1800" b="1" dirty="0"/>
                        <a:t>4</a:t>
                      </a:r>
                      <a:endParaRPr lang="en-NZ" sz="1800" b="1" dirty="0"/>
                    </a:p>
                  </a:txBody>
                  <a:tcPr marL="90483" marR="90483" marT="45241" marB="45241" anchor="ctr">
                    <a:lnL w="1270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BFE8ED">
                        <a:alpha val="56000"/>
                      </a:srgbClr>
                    </a:solidFill>
                  </a:tcPr>
                </a:tc>
                <a:extLst>
                  <a:ext uri="{0D108BD9-81ED-4DB2-BD59-A6C34878D82A}">
                    <a16:rowId xmlns:a16="http://schemas.microsoft.com/office/drawing/2014/main" val="755237056"/>
                  </a:ext>
                </a:extLst>
              </a:tr>
              <a:tr h="477670">
                <a:tc>
                  <a:txBody>
                    <a:bodyPr/>
                    <a:lstStyle/>
                    <a:p>
                      <a:r>
                        <a:rPr lang="mi-NZ" sz="1800" dirty="0"/>
                        <a:t>15-16 years</a:t>
                      </a:r>
                      <a:endParaRPr lang="en-NZ" sz="1800" dirty="0"/>
                    </a:p>
                  </a:txBody>
                  <a:tcPr marL="90483" marR="90483" marT="45241" marB="45241" anchor="ct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mi-NZ" sz="1800" b="1" dirty="0"/>
                        <a:t>7</a:t>
                      </a:r>
                      <a:endParaRPr lang="en-NZ" sz="1800" b="1" dirty="0"/>
                    </a:p>
                  </a:txBody>
                  <a:tcPr marL="90483" marR="90483" marT="45241" marB="45241"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mi-NZ" sz="1800" dirty="0"/>
                        <a:t>Female</a:t>
                      </a:r>
                      <a:endParaRPr lang="en-NZ" sz="1800" dirty="0"/>
                    </a:p>
                  </a:txBody>
                  <a:tcPr marL="90483" marR="90483" marT="45241" marB="45241"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mi-NZ" sz="1800" b="1" dirty="0"/>
                        <a:t>8</a:t>
                      </a:r>
                      <a:endParaRPr lang="en-NZ" sz="1800" b="1" dirty="0"/>
                    </a:p>
                  </a:txBody>
                  <a:tcPr marL="90483" marR="90483" marT="45241" marB="45241"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mi-NZ" sz="1800" dirty="0"/>
                        <a:t>Pasifika</a:t>
                      </a:r>
                      <a:endParaRPr lang="en-NZ" sz="1800" dirty="0"/>
                    </a:p>
                  </a:txBody>
                  <a:tcPr marL="90483" marR="90483" marT="45241" marB="45241"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mi-NZ" sz="1800" b="1" dirty="0"/>
                        <a:t>4</a:t>
                      </a:r>
                      <a:endParaRPr lang="en-NZ" sz="1800" b="1" dirty="0"/>
                    </a:p>
                  </a:txBody>
                  <a:tcPr marL="90483" marR="90483" marT="45241" marB="45241"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mi-NZ" sz="1800" dirty="0"/>
                        <a:t>Netball</a:t>
                      </a:r>
                      <a:endParaRPr lang="en-NZ" sz="1800" dirty="0"/>
                    </a:p>
                  </a:txBody>
                  <a:tcPr marL="90483" marR="90483" marT="45241" marB="45241"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mi-NZ" sz="1800" b="1" dirty="0"/>
                        <a:t>4</a:t>
                      </a:r>
                      <a:endParaRPr lang="en-NZ" sz="1800" b="1" dirty="0"/>
                    </a:p>
                  </a:txBody>
                  <a:tcPr marL="90483" marR="90483" marT="45241" marB="45241" anchor="ctr">
                    <a:lnL w="12700" cap="flat" cmpd="sng" algn="ctr">
                      <a:solidFill>
                        <a:schemeClr val="bg1">
                          <a:lumMod val="8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3273828"/>
                  </a:ext>
                </a:extLst>
              </a:tr>
              <a:tr h="477670">
                <a:tc>
                  <a:txBody>
                    <a:bodyPr/>
                    <a:lstStyle/>
                    <a:p>
                      <a:endParaRPr lang="en-NZ" sz="1800" dirty="0"/>
                    </a:p>
                  </a:txBody>
                  <a:tcPr marL="90483" marR="90483" marT="45241" marB="45241"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FE8ED">
                        <a:alpha val="56000"/>
                      </a:srgbClr>
                    </a:solidFill>
                  </a:tcPr>
                </a:tc>
                <a:tc>
                  <a:txBody>
                    <a:bodyPr/>
                    <a:lstStyle/>
                    <a:p>
                      <a:pPr algn="ctr"/>
                      <a:endParaRPr lang="en-NZ" sz="1800" b="1" dirty="0"/>
                    </a:p>
                  </a:txBody>
                  <a:tcPr marL="90483" marR="90483" marT="45241" marB="4524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FE8ED">
                        <a:alpha val="56000"/>
                      </a:srgbClr>
                    </a:solidFill>
                  </a:tcPr>
                </a:tc>
                <a:tc>
                  <a:txBody>
                    <a:bodyPr/>
                    <a:lstStyle/>
                    <a:p>
                      <a:endParaRPr lang="en-NZ" sz="1800" dirty="0"/>
                    </a:p>
                  </a:txBody>
                  <a:tcPr marL="90483" marR="90483" marT="45241" marB="4524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FE8ED">
                        <a:alpha val="56000"/>
                      </a:srgbClr>
                    </a:solidFill>
                  </a:tcPr>
                </a:tc>
                <a:tc>
                  <a:txBody>
                    <a:bodyPr/>
                    <a:lstStyle/>
                    <a:p>
                      <a:pPr algn="ctr"/>
                      <a:endParaRPr lang="en-NZ" sz="1800" b="1" dirty="0"/>
                    </a:p>
                  </a:txBody>
                  <a:tcPr marL="90483" marR="90483" marT="45241" marB="4524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FE8ED">
                        <a:alpha val="56000"/>
                      </a:srgbClr>
                    </a:solidFill>
                  </a:tcPr>
                </a:tc>
                <a:tc>
                  <a:txBody>
                    <a:bodyPr/>
                    <a:lstStyle/>
                    <a:p>
                      <a:r>
                        <a:rPr lang="mi-NZ" sz="1800" dirty="0"/>
                        <a:t>Māori</a:t>
                      </a:r>
                      <a:endParaRPr lang="en-NZ" sz="1800" dirty="0"/>
                    </a:p>
                  </a:txBody>
                  <a:tcPr marL="90483" marR="90483" marT="45241" marB="4524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FE8ED">
                        <a:alpha val="56000"/>
                      </a:srgbClr>
                    </a:solidFill>
                  </a:tcPr>
                </a:tc>
                <a:tc>
                  <a:txBody>
                    <a:bodyPr/>
                    <a:lstStyle/>
                    <a:p>
                      <a:pPr algn="ctr"/>
                      <a:r>
                        <a:rPr lang="mi-NZ" sz="1800" b="1" dirty="0"/>
                        <a:t>3</a:t>
                      </a:r>
                      <a:endParaRPr lang="en-NZ" sz="1800" b="1" dirty="0"/>
                    </a:p>
                  </a:txBody>
                  <a:tcPr marL="90483" marR="90483" marT="45241" marB="4524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FE8ED">
                        <a:alpha val="56000"/>
                      </a:srgbClr>
                    </a:solidFill>
                  </a:tcPr>
                </a:tc>
                <a:tc>
                  <a:txBody>
                    <a:bodyPr/>
                    <a:lstStyle/>
                    <a:p>
                      <a:r>
                        <a:rPr lang="mi-NZ" sz="1800" dirty="0"/>
                        <a:t>Hockey</a:t>
                      </a:r>
                      <a:endParaRPr lang="en-NZ" sz="1800" dirty="0"/>
                    </a:p>
                  </a:txBody>
                  <a:tcPr marL="90483" marR="90483" marT="45241" marB="4524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FE8ED">
                        <a:alpha val="56000"/>
                      </a:srgbClr>
                    </a:solidFill>
                  </a:tcPr>
                </a:tc>
                <a:tc>
                  <a:txBody>
                    <a:bodyPr/>
                    <a:lstStyle/>
                    <a:p>
                      <a:pPr algn="ctr"/>
                      <a:r>
                        <a:rPr lang="mi-NZ" sz="1800" b="1" dirty="0"/>
                        <a:t>3</a:t>
                      </a:r>
                      <a:endParaRPr lang="en-NZ" sz="1800" b="1" dirty="0"/>
                    </a:p>
                  </a:txBody>
                  <a:tcPr marL="90483" marR="90483" marT="45241" marB="45241"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BFE8ED">
                        <a:alpha val="56000"/>
                      </a:srgbClr>
                    </a:solidFill>
                  </a:tcPr>
                </a:tc>
                <a:extLst>
                  <a:ext uri="{0D108BD9-81ED-4DB2-BD59-A6C34878D82A}">
                    <a16:rowId xmlns:a16="http://schemas.microsoft.com/office/drawing/2014/main" val="867225556"/>
                  </a:ext>
                </a:extLst>
              </a:tr>
              <a:tr h="477670">
                <a:tc>
                  <a:txBody>
                    <a:bodyPr/>
                    <a:lstStyle/>
                    <a:p>
                      <a:endParaRPr lang="en-NZ" sz="1800" dirty="0"/>
                    </a:p>
                  </a:txBody>
                  <a:tcPr marL="90483" marR="90483" marT="45241" marB="45241"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NZ" sz="1800" b="1" dirty="0"/>
                    </a:p>
                  </a:txBody>
                  <a:tcPr marL="90483" marR="90483" marT="45241" marB="4524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NZ" sz="1800" dirty="0"/>
                    </a:p>
                  </a:txBody>
                  <a:tcPr marL="90483" marR="90483" marT="45241" marB="4524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NZ" sz="1800" b="1" dirty="0"/>
                    </a:p>
                  </a:txBody>
                  <a:tcPr marL="90483" marR="90483" marT="45241" marB="4524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mi-NZ" sz="1800" dirty="0"/>
                        <a:t>Indian</a:t>
                      </a:r>
                      <a:endParaRPr lang="en-NZ" sz="1800" dirty="0"/>
                    </a:p>
                  </a:txBody>
                  <a:tcPr marL="90483" marR="90483" marT="45241" marB="4524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mi-NZ" sz="1800" b="1" dirty="0"/>
                        <a:t>1</a:t>
                      </a:r>
                      <a:endParaRPr lang="en-NZ" sz="1800" b="1" dirty="0"/>
                    </a:p>
                  </a:txBody>
                  <a:tcPr marL="90483" marR="90483" marT="45241" marB="4524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i-NZ" sz="1800" dirty="0"/>
                        <a:t>Rugby</a:t>
                      </a:r>
                      <a:endParaRPr lang="en-NZ" sz="1800" dirty="0"/>
                    </a:p>
                  </a:txBody>
                  <a:tcPr marL="90483" marR="90483" marT="45241" marB="4524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mi-NZ" sz="1800" b="1" dirty="0"/>
                        <a:t>2</a:t>
                      </a:r>
                      <a:endParaRPr lang="en-NZ" sz="1800" b="1" dirty="0"/>
                    </a:p>
                  </a:txBody>
                  <a:tcPr marL="90483" marR="90483" marT="45241" marB="45241"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35761370"/>
                  </a:ext>
                </a:extLst>
              </a:tr>
              <a:tr h="477670">
                <a:tc>
                  <a:txBody>
                    <a:bodyPr/>
                    <a:lstStyle/>
                    <a:p>
                      <a:endParaRPr lang="en-NZ" sz="1800" dirty="0"/>
                    </a:p>
                  </a:txBody>
                  <a:tcPr marL="90483" marR="90483" marT="45241" marB="45241"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FE8ED">
                        <a:alpha val="56000"/>
                      </a:srgbClr>
                    </a:solidFill>
                  </a:tcPr>
                </a:tc>
                <a:tc>
                  <a:txBody>
                    <a:bodyPr/>
                    <a:lstStyle/>
                    <a:p>
                      <a:pPr algn="ctr"/>
                      <a:endParaRPr lang="en-NZ" sz="1800" b="1" dirty="0"/>
                    </a:p>
                  </a:txBody>
                  <a:tcPr marL="90483" marR="90483" marT="45241" marB="4524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FE8ED">
                        <a:alpha val="56000"/>
                      </a:srgbClr>
                    </a:solidFill>
                  </a:tcPr>
                </a:tc>
                <a:tc>
                  <a:txBody>
                    <a:bodyPr/>
                    <a:lstStyle/>
                    <a:p>
                      <a:endParaRPr lang="en-NZ" sz="1800" dirty="0"/>
                    </a:p>
                  </a:txBody>
                  <a:tcPr marL="90483" marR="90483" marT="45241" marB="4524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FE8ED">
                        <a:alpha val="56000"/>
                      </a:srgbClr>
                    </a:solidFill>
                  </a:tcPr>
                </a:tc>
                <a:tc>
                  <a:txBody>
                    <a:bodyPr/>
                    <a:lstStyle/>
                    <a:p>
                      <a:pPr algn="ctr"/>
                      <a:endParaRPr lang="en-NZ" sz="1800" b="1" dirty="0"/>
                    </a:p>
                  </a:txBody>
                  <a:tcPr marL="90483" marR="90483" marT="45241" marB="4524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FE8ED">
                        <a:alpha val="56000"/>
                      </a:srgbClr>
                    </a:solidFill>
                  </a:tcPr>
                </a:tc>
                <a:tc>
                  <a:txBody>
                    <a:bodyPr/>
                    <a:lstStyle/>
                    <a:p>
                      <a:r>
                        <a:rPr lang="mi-NZ" sz="1800" dirty="0"/>
                        <a:t>Mexican</a:t>
                      </a:r>
                      <a:endParaRPr lang="en-NZ" sz="1800" dirty="0"/>
                    </a:p>
                  </a:txBody>
                  <a:tcPr marL="90483" marR="90483" marT="45241" marB="4524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FE8ED">
                        <a:alpha val="56000"/>
                      </a:srgbClr>
                    </a:solidFill>
                  </a:tcPr>
                </a:tc>
                <a:tc>
                  <a:txBody>
                    <a:bodyPr/>
                    <a:lstStyle/>
                    <a:p>
                      <a:pPr algn="ctr"/>
                      <a:r>
                        <a:rPr lang="mi-NZ" sz="1800" b="1" dirty="0"/>
                        <a:t>1</a:t>
                      </a:r>
                      <a:endParaRPr lang="en-NZ" sz="1800" b="1" dirty="0"/>
                    </a:p>
                  </a:txBody>
                  <a:tcPr marL="90483" marR="90483" marT="45241" marB="4524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FE8ED">
                        <a:alpha val="56000"/>
                      </a:srgbClr>
                    </a:solidFill>
                  </a:tcPr>
                </a:tc>
                <a:tc>
                  <a:txBody>
                    <a:bodyPr/>
                    <a:lstStyle/>
                    <a:p>
                      <a:r>
                        <a:rPr lang="mi-NZ" sz="1800" dirty="0"/>
                        <a:t>Rowing</a:t>
                      </a:r>
                      <a:endParaRPr lang="en-NZ" sz="1800" dirty="0"/>
                    </a:p>
                  </a:txBody>
                  <a:tcPr marL="90483" marR="90483" marT="45241" marB="4524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FE8ED">
                        <a:alpha val="56000"/>
                      </a:srgbClr>
                    </a:solidFill>
                  </a:tcPr>
                </a:tc>
                <a:tc>
                  <a:txBody>
                    <a:bodyPr/>
                    <a:lstStyle/>
                    <a:p>
                      <a:pPr algn="ctr"/>
                      <a:r>
                        <a:rPr lang="mi-NZ" sz="1800" b="1" dirty="0"/>
                        <a:t>1</a:t>
                      </a:r>
                      <a:endParaRPr lang="en-NZ" sz="1800" b="1" dirty="0"/>
                    </a:p>
                  </a:txBody>
                  <a:tcPr marL="90483" marR="90483" marT="45241" marB="45241"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BFE8ED">
                        <a:alpha val="56000"/>
                      </a:srgbClr>
                    </a:solidFill>
                  </a:tcPr>
                </a:tc>
                <a:extLst>
                  <a:ext uri="{0D108BD9-81ED-4DB2-BD59-A6C34878D82A}">
                    <a16:rowId xmlns:a16="http://schemas.microsoft.com/office/drawing/2014/main" val="1895263885"/>
                  </a:ext>
                </a:extLst>
              </a:tr>
              <a:tr h="477670">
                <a:tc>
                  <a:txBody>
                    <a:bodyPr/>
                    <a:lstStyle/>
                    <a:p>
                      <a:endParaRPr lang="en-NZ" sz="1800" dirty="0"/>
                    </a:p>
                  </a:txBody>
                  <a:tcPr marL="90483" marR="90483" marT="45241" marB="45241" anchor="ct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NZ" sz="1800" b="1" dirty="0"/>
                    </a:p>
                  </a:txBody>
                  <a:tcPr marL="90483" marR="90483" marT="45241" marB="45241"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NZ" sz="1800" dirty="0"/>
                    </a:p>
                  </a:txBody>
                  <a:tcPr marL="90483" marR="90483" marT="45241" marB="45241"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NZ" sz="1800" b="1" dirty="0"/>
                    </a:p>
                  </a:txBody>
                  <a:tcPr marL="90483" marR="90483" marT="45241" marB="45241"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mi-NZ" sz="1800" dirty="0"/>
                        <a:t>Chinese</a:t>
                      </a:r>
                      <a:endParaRPr lang="en-NZ" sz="1800" dirty="0"/>
                    </a:p>
                  </a:txBody>
                  <a:tcPr marL="90483" marR="90483" marT="45241" marB="45241"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mi-NZ" sz="1800" b="1" dirty="0"/>
                        <a:t>1</a:t>
                      </a:r>
                      <a:endParaRPr lang="en-NZ" sz="1800" b="1" dirty="0"/>
                    </a:p>
                  </a:txBody>
                  <a:tcPr marL="90483" marR="90483" marT="45241" marB="45241"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mi-NZ" sz="1800" dirty="0"/>
                        <a:t>Badminton</a:t>
                      </a:r>
                      <a:endParaRPr lang="en-NZ" sz="1800" dirty="0"/>
                    </a:p>
                  </a:txBody>
                  <a:tcPr marL="90483" marR="90483" marT="45241" marB="45241"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mi-NZ" sz="1800" b="1" dirty="0"/>
                        <a:t>1</a:t>
                      </a:r>
                      <a:endParaRPr lang="en-NZ" sz="1800" b="1" dirty="0"/>
                    </a:p>
                  </a:txBody>
                  <a:tcPr marL="90483" marR="90483" marT="45241" marB="45241" anchor="ctr">
                    <a:lnL w="12700" cap="flat" cmpd="sng" algn="ctr">
                      <a:solidFill>
                        <a:schemeClr val="bg1">
                          <a:lumMod val="8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52230951"/>
                  </a:ext>
                </a:extLst>
              </a:tr>
              <a:tr h="477670">
                <a:tc>
                  <a:txBody>
                    <a:bodyPr/>
                    <a:lstStyle/>
                    <a:p>
                      <a:endParaRPr lang="en-NZ" sz="1800" dirty="0"/>
                    </a:p>
                  </a:txBody>
                  <a:tcPr marL="90483" marR="90483" marT="45241" marB="45241"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FE8ED">
                        <a:alpha val="56000"/>
                      </a:srgbClr>
                    </a:solidFill>
                  </a:tcPr>
                </a:tc>
                <a:tc>
                  <a:txBody>
                    <a:bodyPr/>
                    <a:lstStyle/>
                    <a:p>
                      <a:pPr algn="ctr"/>
                      <a:endParaRPr lang="en-NZ" sz="1800" b="1" dirty="0"/>
                    </a:p>
                  </a:txBody>
                  <a:tcPr marL="90483" marR="90483" marT="45241" marB="4524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FE8ED">
                        <a:alpha val="56000"/>
                      </a:srgbClr>
                    </a:solidFill>
                  </a:tcPr>
                </a:tc>
                <a:tc>
                  <a:txBody>
                    <a:bodyPr/>
                    <a:lstStyle/>
                    <a:p>
                      <a:endParaRPr lang="en-NZ" sz="1800" dirty="0"/>
                    </a:p>
                  </a:txBody>
                  <a:tcPr marL="90483" marR="90483" marT="45241" marB="4524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FE8ED">
                        <a:alpha val="56000"/>
                      </a:srgbClr>
                    </a:solidFill>
                  </a:tcPr>
                </a:tc>
                <a:tc>
                  <a:txBody>
                    <a:bodyPr/>
                    <a:lstStyle/>
                    <a:p>
                      <a:pPr algn="ctr"/>
                      <a:endParaRPr lang="en-NZ" sz="1800" b="1" dirty="0"/>
                    </a:p>
                  </a:txBody>
                  <a:tcPr marL="90483" marR="90483" marT="45241" marB="4524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FE8ED">
                        <a:alpha val="56000"/>
                      </a:srgbClr>
                    </a:solidFill>
                  </a:tcPr>
                </a:tc>
                <a:tc>
                  <a:txBody>
                    <a:bodyPr/>
                    <a:lstStyle/>
                    <a:p>
                      <a:endParaRPr lang="en-NZ" sz="1800" dirty="0"/>
                    </a:p>
                  </a:txBody>
                  <a:tcPr marL="90483" marR="90483" marT="45241" marB="4524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FE8ED">
                        <a:alpha val="56000"/>
                      </a:srgbClr>
                    </a:solidFill>
                  </a:tcPr>
                </a:tc>
                <a:tc>
                  <a:txBody>
                    <a:bodyPr/>
                    <a:lstStyle/>
                    <a:p>
                      <a:pPr algn="ctr"/>
                      <a:endParaRPr lang="en-NZ" sz="1800" b="1" dirty="0"/>
                    </a:p>
                  </a:txBody>
                  <a:tcPr marL="90483" marR="90483" marT="45241" marB="4524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FE8ED">
                        <a:alpha val="56000"/>
                      </a:srgbClr>
                    </a:solidFill>
                  </a:tcPr>
                </a:tc>
                <a:tc>
                  <a:txBody>
                    <a:bodyPr/>
                    <a:lstStyle/>
                    <a:p>
                      <a:r>
                        <a:rPr lang="mi-NZ" sz="1800" dirty="0"/>
                        <a:t>Floorball</a:t>
                      </a:r>
                      <a:endParaRPr lang="en-NZ" sz="1800" dirty="0"/>
                    </a:p>
                  </a:txBody>
                  <a:tcPr marL="90483" marR="90483" marT="45241" marB="4524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FE8ED">
                        <a:alpha val="56000"/>
                      </a:srgbClr>
                    </a:solidFill>
                  </a:tcPr>
                </a:tc>
                <a:tc>
                  <a:txBody>
                    <a:bodyPr/>
                    <a:lstStyle/>
                    <a:p>
                      <a:pPr algn="ctr"/>
                      <a:r>
                        <a:rPr lang="mi-NZ" sz="1800" b="1" dirty="0"/>
                        <a:t>1</a:t>
                      </a:r>
                      <a:endParaRPr lang="en-NZ" sz="1800" b="1" dirty="0"/>
                    </a:p>
                  </a:txBody>
                  <a:tcPr marL="90483" marR="90483" marT="45241" marB="45241"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BFE8ED">
                        <a:alpha val="56000"/>
                      </a:srgbClr>
                    </a:solidFill>
                  </a:tcPr>
                </a:tc>
                <a:extLst>
                  <a:ext uri="{0D108BD9-81ED-4DB2-BD59-A6C34878D82A}">
                    <a16:rowId xmlns:a16="http://schemas.microsoft.com/office/drawing/2014/main" val="3371084468"/>
                  </a:ext>
                </a:extLst>
              </a:tr>
              <a:tr h="477670">
                <a:tc>
                  <a:txBody>
                    <a:bodyPr/>
                    <a:lstStyle/>
                    <a:p>
                      <a:endParaRPr lang="en-NZ" sz="1800" dirty="0"/>
                    </a:p>
                  </a:txBody>
                  <a:tcPr marL="90483" marR="90483" marT="45241" marB="45241" anchor="ctr">
                    <a:lnL w="12700" cmpd="sng">
                      <a:noFill/>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NZ" sz="1800" b="1" dirty="0"/>
                    </a:p>
                  </a:txBody>
                  <a:tcPr marL="90483" marR="90483" marT="45241" marB="45241"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NZ" sz="1800" dirty="0"/>
                    </a:p>
                  </a:txBody>
                  <a:tcPr marL="90483" marR="90483" marT="45241" marB="45241"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NZ" sz="1800" b="1" dirty="0"/>
                    </a:p>
                  </a:txBody>
                  <a:tcPr marL="90483" marR="90483" marT="45241" marB="45241"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NZ" sz="1800" dirty="0"/>
                    </a:p>
                  </a:txBody>
                  <a:tcPr marL="90483" marR="90483" marT="45241" marB="45241"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NZ" sz="1800" b="1" dirty="0"/>
                    </a:p>
                  </a:txBody>
                  <a:tcPr marL="90483" marR="90483" marT="45241" marB="45241"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mi-NZ" sz="1800" dirty="0"/>
                        <a:t>Volleyball</a:t>
                      </a:r>
                      <a:endParaRPr lang="en-NZ" sz="1800" dirty="0"/>
                    </a:p>
                  </a:txBody>
                  <a:tcPr marL="90483" marR="90483" marT="45241" marB="45241"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mi-NZ" sz="1800" b="1" dirty="0"/>
                        <a:t>1</a:t>
                      </a:r>
                      <a:endParaRPr lang="en-NZ" sz="1800" b="1" dirty="0"/>
                    </a:p>
                  </a:txBody>
                  <a:tcPr marL="90483" marR="90483" marT="45241" marB="45241" anchor="ctr">
                    <a:lnL w="12700" cap="flat" cmpd="sng" algn="ctr">
                      <a:solidFill>
                        <a:schemeClr val="bg1">
                          <a:lumMod val="8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01765752"/>
                  </a:ext>
                </a:extLst>
              </a:tr>
              <a:tr h="477670">
                <a:tc>
                  <a:txBody>
                    <a:bodyPr/>
                    <a:lstStyle/>
                    <a:p>
                      <a:endParaRPr lang="en-NZ" sz="1800" dirty="0"/>
                    </a:p>
                  </a:txBody>
                  <a:tcPr marL="90483" marR="90483" marT="45241" marB="45241"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FE8ED">
                        <a:alpha val="56000"/>
                      </a:srgbClr>
                    </a:solidFill>
                  </a:tcPr>
                </a:tc>
                <a:tc>
                  <a:txBody>
                    <a:bodyPr/>
                    <a:lstStyle/>
                    <a:p>
                      <a:pPr algn="ctr"/>
                      <a:endParaRPr lang="en-NZ" sz="1800" b="1" dirty="0"/>
                    </a:p>
                  </a:txBody>
                  <a:tcPr marL="90483" marR="90483" marT="45241" marB="4524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FE8ED">
                        <a:alpha val="56000"/>
                      </a:srgbClr>
                    </a:solidFill>
                  </a:tcPr>
                </a:tc>
                <a:tc>
                  <a:txBody>
                    <a:bodyPr/>
                    <a:lstStyle/>
                    <a:p>
                      <a:endParaRPr lang="en-NZ" sz="1800" dirty="0"/>
                    </a:p>
                  </a:txBody>
                  <a:tcPr marL="90483" marR="90483" marT="45241" marB="4524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FE8ED">
                        <a:alpha val="56000"/>
                      </a:srgbClr>
                    </a:solidFill>
                  </a:tcPr>
                </a:tc>
                <a:tc>
                  <a:txBody>
                    <a:bodyPr/>
                    <a:lstStyle/>
                    <a:p>
                      <a:pPr algn="ctr"/>
                      <a:endParaRPr lang="en-NZ" sz="1800" b="1" dirty="0"/>
                    </a:p>
                  </a:txBody>
                  <a:tcPr marL="90483" marR="90483" marT="45241" marB="4524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FE8ED">
                        <a:alpha val="56000"/>
                      </a:srgbClr>
                    </a:solidFill>
                  </a:tcPr>
                </a:tc>
                <a:tc>
                  <a:txBody>
                    <a:bodyPr/>
                    <a:lstStyle/>
                    <a:p>
                      <a:endParaRPr lang="en-NZ" sz="1800" dirty="0"/>
                    </a:p>
                  </a:txBody>
                  <a:tcPr marL="90483" marR="90483" marT="45241" marB="4524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FE8ED">
                        <a:alpha val="56000"/>
                      </a:srgbClr>
                    </a:solidFill>
                  </a:tcPr>
                </a:tc>
                <a:tc>
                  <a:txBody>
                    <a:bodyPr/>
                    <a:lstStyle/>
                    <a:p>
                      <a:pPr algn="ctr"/>
                      <a:endParaRPr lang="en-NZ" sz="1800" b="1" dirty="0"/>
                    </a:p>
                  </a:txBody>
                  <a:tcPr marL="90483" marR="90483" marT="45241" marB="4524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FE8ED">
                        <a:alpha val="56000"/>
                      </a:srgbClr>
                    </a:solidFill>
                  </a:tcPr>
                </a:tc>
                <a:tc>
                  <a:txBody>
                    <a:bodyPr/>
                    <a:lstStyle/>
                    <a:p>
                      <a:r>
                        <a:rPr lang="mi-NZ" sz="1800" dirty="0"/>
                        <a:t>Other</a:t>
                      </a:r>
                      <a:endParaRPr lang="en-NZ" sz="1800" dirty="0"/>
                    </a:p>
                  </a:txBody>
                  <a:tcPr marL="90483" marR="90483" marT="45241" marB="4524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FE8ED">
                        <a:alpha val="56000"/>
                      </a:srgbClr>
                    </a:solidFill>
                  </a:tcPr>
                </a:tc>
                <a:tc>
                  <a:txBody>
                    <a:bodyPr/>
                    <a:lstStyle/>
                    <a:p>
                      <a:pPr algn="ctr"/>
                      <a:r>
                        <a:rPr lang="mi-NZ" sz="1800" b="1" dirty="0"/>
                        <a:t>1</a:t>
                      </a:r>
                      <a:endParaRPr lang="en-NZ" sz="1800" b="1" dirty="0"/>
                    </a:p>
                  </a:txBody>
                  <a:tcPr marL="90483" marR="90483" marT="45241" marB="45241"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BFE8ED">
                        <a:alpha val="56000"/>
                      </a:srgbClr>
                    </a:solidFill>
                  </a:tcPr>
                </a:tc>
                <a:extLst>
                  <a:ext uri="{0D108BD9-81ED-4DB2-BD59-A6C34878D82A}">
                    <a16:rowId xmlns:a16="http://schemas.microsoft.com/office/drawing/2014/main" val="1337640279"/>
                  </a:ext>
                </a:extLst>
              </a:tr>
            </a:tbl>
          </a:graphicData>
        </a:graphic>
      </p:graphicFrame>
      <p:sp>
        <p:nvSpPr>
          <p:cNvPr id="14" name="Rectangle 13">
            <a:extLst>
              <a:ext uri="{FF2B5EF4-FFF2-40B4-BE49-F238E27FC236}">
                <a16:creationId xmlns:a16="http://schemas.microsoft.com/office/drawing/2014/main" id="{CB4DBD9A-4A2F-C635-0F25-242C6CD661A1}"/>
              </a:ext>
            </a:extLst>
          </p:cNvPr>
          <p:cNvSpPr/>
          <p:nvPr/>
        </p:nvSpPr>
        <p:spPr bwMode="ltGray">
          <a:xfrm>
            <a:off x="355941" y="271150"/>
            <a:ext cx="11466874" cy="827339"/>
          </a:xfrm>
          <a:prstGeom prst="rect">
            <a:avLst/>
          </a:prstGeom>
          <a:solidFill>
            <a:srgbClr val="19191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mj-lt"/>
              <a:ea typeface="+mn-ea"/>
              <a:cs typeface="+mn-cs"/>
            </a:endParaRPr>
          </a:p>
        </p:txBody>
      </p:sp>
      <p:sp>
        <p:nvSpPr>
          <p:cNvPr id="16" name="TextBox 15">
            <a:extLst>
              <a:ext uri="{FF2B5EF4-FFF2-40B4-BE49-F238E27FC236}">
                <a16:creationId xmlns:a16="http://schemas.microsoft.com/office/drawing/2014/main" id="{730D3394-541E-D313-7E71-EDBBCD9B54E8}"/>
              </a:ext>
            </a:extLst>
          </p:cNvPr>
          <p:cNvSpPr txBox="1"/>
          <p:nvPr/>
        </p:nvSpPr>
        <p:spPr>
          <a:xfrm>
            <a:off x="425451" y="300099"/>
            <a:ext cx="2279649" cy="769441"/>
          </a:xfrm>
          <a:prstGeom prst="rect">
            <a:avLst/>
          </a:prstGeom>
          <a:noFill/>
        </p:spPr>
        <p:txBody>
          <a:bodyPr wrap="square">
            <a:spAutoFit/>
          </a:bodyPr>
          <a:lstStyle/>
          <a:p>
            <a:r>
              <a:rPr lang="mi-NZ" sz="2200" b="1" dirty="0">
                <a:solidFill>
                  <a:schemeClr val="bg1"/>
                </a:solidFill>
              </a:rPr>
              <a:t>Full sample breakdown</a:t>
            </a:r>
          </a:p>
        </p:txBody>
      </p:sp>
      <p:sp>
        <p:nvSpPr>
          <p:cNvPr id="18" name="TextBox 17">
            <a:extLst>
              <a:ext uri="{FF2B5EF4-FFF2-40B4-BE49-F238E27FC236}">
                <a16:creationId xmlns:a16="http://schemas.microsoft.com/office/drawing/2014/main" id="{52FBECBB-0AAA-0BBD-37CC-1A18EAE44A4D}"/>
              </a:ext>
            </a:extLst>
          </p:cNvPr>
          <p:cNvSpPr txBox="1"/>
          <p:nvPr/>
        </p:nvSpPr>
        <p:spPr>
          <a:xfrm>
            <a:off x="2457177" y="484764"/>
            <a:ext cx="8310421" cy="400110"/>
          </a:xfrm>
          <a:prstGeom prst="rect">
            <a:avLst/>
          </a:prstGeom>
          <a:noFill/>
        </p:spPr>
        <p:txBody>
          <a:bodyPr wrap="square">
            <a:spAutoFit/>
          </a:bodyPr>
          <a:lstStyle/>
          <a:p>
            <a:r>
              <a:rPr lang="mi-NZ" sz="2000" dirty="0">
                <a:solidFill>
                  <a:srgbClr val="F9C612"/>
                </a:solidFill>
              </a:rPr>
              <a:t>We spoke to a total of 16 young people from the Wellington region.</a:t>
            </a:r>
          </a:p>
        </p:txBody>
      </p:sp>
      <p:cxnSp>
        <p:nvCxnSpPr>
          <p:cNvPr id="20" name="Straight Connector 19">
            <a:extLst>
              <a:ext uri="{FF2B5EF4-FFF2-40B4-BE49-F238E27FC236}">
                <a16:creationId xmlns:a16="http://schemas.microsoft.com/office/drawing/2014/main" id="{3BF5CABF-3800-3124-E371-08D0EC48864D}"/>
              </a:ext>
            </a:extLst>
          </p:cNvPr>
          <p:cNvCxnSpPr>
            <a:cxnSpLocks/>
          </p:cNvCxnSpPr>
          <p:nvPr/>
        </p:nvCxnSpPr>
        <p:spPr>
          <a:xfrm>
            <a:off x="2298700" y="379648"/>
            <a:ext cx="0" cy="610343"/>
          </a:xfrm>
          <a:prstGeom prst="line">
            <a:avLst/>
          </a:prstGeom>
          <a:ln w="12700">
            <a:solidFill>
              <a:srgbClr val="F9C612"/>
            </a:solidFill>
            <a:tailEnd type="none"/>
          </a:ln>
        </p:spPr>
        <p:style>
          <a:lnRef idx="1">
            <a:schemeClr val="accent1"/>
          </a:lnRef>
          <a:fillRef idx="0">
            <a:schemeClr val="accent1"/>
          </a:fillRef>
          <a:effectRef idx="0">
            <a:schemeClr val="accent1"/>
          </a:effectRef>
          <a:fontRef idx="minor">
            <a:schemeClr val="tx1"/>
          </a:fontRef>
        </p:style>
      </p:cxnSp>
      <p:pic>
        <p:nvPicPr>
          <p:cNvPr id="23" name="Graphic 22">
            <a:extLst>
              <a:ext uri="{FF2B5EF4-FFF2-40B4-BE49-F238E27FC236}">
                <a16:creationId xmlns:a16="http://schemas.microsoft.com/office/drawing/2014/main" id="{25AF5691-0A3F-4898-48F1-0B85930D8BA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68301" y="1069539"/>
            <a:ext cx="679104" cy="679104"/>
          </a:xfrm>
          <a:prstGeom prst="rect">
            <a:avLst/>
          </a:prstGeom>
        </p:spPr>
      </p:pic>
      <p:pic>
        <p:nvPicPr>
          <p:cNvPr id="25" name="Graphic 24">
            <a:extLst>
              <a:ext uri="{FF2B5EF4-FFF2-40B4-BE49-F238E27FC236}">
                <a16:creationId xmlns:a16="http://schemas.microsoft.com/office/drawing/2014/main" id="{EC7FD02E-E969-22EB-B049-17F196DD356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189864" y="1112562"/>
            <a:ext cx="601086" cy="601086"/>
          </a:xfrm>
          <a:prstGeom prst="rect">
            <a:avLst/>
          </a:prstGeom>
        </p:spPr>
      </p:pic>
      <p:pic>
        <p:nvPicPr>
          <p:cNvPr id="27" name="Graphic 26">
            <a:extLst>
              <a:ext uri="{FF2B5EF4-FFF2-40B4-BE49-F238E27FC236}">
                <a16:creationId xmlns:a16="http://schemas.microsoft.com/office/drawing/2014/main" id="{DE19B7AB-B74F-65D7-9D75-61EF53A6B1FC}"/>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971125" y="1120587"/>
            <a:ext cx="629700" cy="629700"/>
          </a:xfrm>
          <a:prstGeom prst="rect">
            <a:avLst/>
          </a:prstGeom>
        </p:spPr>
      </p:pic>
      <p:pic>
        <p:nvPicPr>
          <p:cNvPr id="29" name="Graphic 28">
            <a:extLst>
              <a:ext uri="{FF2B5EF4-FFF2-40B4-BE49-F238E27FC236}">
                <a16:creationId xmlns:a16="http://schemas.microsoft.com/office/drawing/2014/main" id="{25E11AC1-708B-6F19-E986-69B69DE21546}"/>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flipV="1">
            <a:off x="8747746" y="1131612"/>
            <a:ext cx="592650" cy="592650"/>
          </a:xfrm>
          <a:prstGeom prst="rect">
            <a:avLst/>
          </a:prstGeom>
        </p:spPr>
      </p:pic>
      <p:sp>
        <p:nvSpPr>
          <p:cNvPr id="5" name="Slide Number Placeholder 4">
            <a:extLst>
              <a:ext uri="{FF2B5EF4-FFF2-40B4-BE49-F238E27FC236}">
                <a16:creationId xmlns:a16="http://schemas.microsoft.com/office/drawing/2014/main" id="{AE81445B-CE90-7205-D4F0-61DEE6EAAB1E}"/>
              </a:ext>
            </a:extLst>
          </p:cNvPr>
          <p:cNvSpPr>
            <a:spLocks noGrp="1"/>
          </p:cNvSpPr>
          <p:nvPr>
            <p:ph type="sldNum" sz="quarter" idx="10"/>
          </p:nvPr>
        </p:nvSpPr>
        <p:spPr/>
        <p:txBody>
          <a:bodyPr/>
          <a:lstStyle/>
          <a:p>
            <a:fld id="{4034BEE3-566C-4068-A777-C3A4762E861B}" type="slidenum">
              <a:rPr lang="en-GB" smtClean="0"/>
              <a:pPr/>
              <a:t>107</a:t>
            </a:fld>
            <a:endParaRPr lang="en-GB" dirty="0"/>
          </a:p>
        </p:txBody>
      </p:sp>
    </p:spTree>
    <p:extLst>
      <p:ext uri="{BB962C8B-B14F-4D97-AF65-F5344CB8AC3E}">
        <p14:creationId xmlns:p14="http://schemas.microsoft.com/office/powerpoint/2010/main" val="3906087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618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EA067F9C-4D8E-4E8D-BAC1-9E1E92A53017}"/>
              </a:ext>
            </a:extLst>
          </p:cNvPr>
          <p:cNvSpPr txBox="1"/>
          <p:nvPr/>
        </p:nvSpPr>
        <p:spPr>
          <a:xfrm>
            <a:off x="48000" y="282668"/>
            <a:ext cx="2988000" cy="6217087"/>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1"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Definitions</a:t>
            </a:r>
            <a:endParaRPr kumimoji="0" lang="en-NZ"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endParaRPr>
          </a:p>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"Acceptance" means written, oral or other acceptance by a Client of a Proposal or Statement of Work by the Company for the Services. If a Client operates a purchase order system then Acceptance will only apply on receipt by the Company of the Client purchase order number for the agreed fees as per the applicable Statement of Work.</a:t>
            </a:r>
            <a:endParaRPr kumimoji="0" lang="en-NZ"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endParaRPr>
          </a:p>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"Ad-hoc Services" means one-off bespoke or custom market research and/or consultancy services provided by Company which are not Continuous Services.</a:t>
            </a:r>
            <a:endParaRPr kumimoji="0" lang="en-NZ"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endParaRPr>
          </a:p>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“Background Intellectual Property Rights” means all Intellectual Property Rights owned by the Company or sub-contractors prior to this Contract or developed separately from it.</a:t>
            </a:r>
            <a:endParaRPr kumimoji="0" lang="en-NZ"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endParaRPr>
          </a:p>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"Client" means the party to whom the Company provides the Services as per the applicable Statement of Work.</a:t>
            </a:r>
            <a:endParaRPr kumimoji="0" lang="en-NZ"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endParaRPr>
          </a:p>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“Company“ means TNS New Zealand Limited. with registered address Level 1, 46 Sale Street, Auckland 1010</a:t>
            </a:r>
            <a:endParaRPr kumimoji="0" lang="en-NZ"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endParaRPr>
          </a:p>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“Confidential Information” means all information, data or material of whatsoever nature in any form, which either party, discloses to the other pursuant to this Contract (including the Proposal and anything the receiving party creates which is derived from or based upon the information, data or materials disclosed to it by the disclosing party).It shall not include any information or materials which: (a) is in or enters into the public domain (other than as a result of disclosure by the receiving party or any third party to whom the receiving party disclosed such information); (b) were already in the lawful possession of the receiving party prior to the disclosure by the disclosing party;  (c) are subsequently obtained by the receiving party from a third party who is free to disclose them to the receiving party; or (d) are required to be disclosed by law or regulatory authority.</a:t>
            </a:r>
            <a:endParaRPr kumimoji="0" lang="en-NZ"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endParaRPr>
          </a:p>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0" i="0" u="none" strike="noStrike" kern="1200" cap="none" spc="0" normalizeH="0" baseline="0" noProof="0" dirty="0">
                <a:ln>
                  <a:noFill/>
                </a:ln>
                <a:solidFill>
                  <a:srgbClr val="000000"/>
                </a:solidFill>
                <a:effectLst/>
                <a:uLnTx/>
                <a:uFillTx/>
                <a:latin typeface="Arial" panose="020B0604020202020204" pitchFamily="34" charset="0"/>
                <a:ea typeface="SimHei" panose="02010609060101010101" pitchFamily="49" charset="-122"/>
                <a:cs typeface="+mn-cs"/>
              </a:rPr>
              <a:t> </a:t>
            </a: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“Continuous Services” means bespoke continuous or tracking market research and/or consultancy services and which are not Ad-hoc or Syndicated Services provided by the Company. </a:t>
            </a:r>
            <a:endParaRPr kumimoji="0" lang="en-NZ"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endParaRPr>
          </a:p>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“Contract” means these terms and conditions together with the detailed services as included in the applicable Statement of Work constitute the entire agreement between the parties.  In the event of a conflict; these terms and conditions prevail over those in the Proposal.</a:t>
            </a:r>
            <a:endParaRPr kumimoji="0" lang="en-NZ"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endParaRPr>
          </a:p>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“Control” means the ownership (directly or indirectly) of a majority of the voting shares of such entity or is the ability (directly or indirectly) to appoint a majority of the directors of such entity or the authority to direct the management or policies of such entity, by contract or otherwise.</a:t>
            </a:r>
            <a:endParaRPr kumimoji="0" lang="en-NZ"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endParaRPr>
          </a:p>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“Controller Personal Data” means any Personal Data Processed by a Processor or a Sub-processor on behalf of the Controller pursuant to this Contract.</a:t>
            </a:r>
            <a:endParaRPr kumimoji="0" lang="en-NZ"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endParaRPr>
          </a:p>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"Data Protection Legislation” means all laws and regulations, including laws and regulations of the European Union (“EU”), the European Economic Area (“EEA”) and their member states, Switzerland and the United Kingdom, applicable to the Processing of Personal Data under the Contract.</a:t>
            </a:r>
          </a:p>
        </p:txBody>
      </p:sp>
      <p:sp>
        <p:nvSpPr>
          <p:cNvPr id="19" name="TextBox 18">
            <a:extLst>
              <a:ext uri="{FF2B5EF4-FFF2-40B4-BE49-F238E27FC236}">
                <a16:creationId xmlns:a16="http://schemas.microsoft.com/office/drawing/2014/main" id="{DEDCED83-27A0-4DC3-BE5E-8F29445F6142}"/>
              </a:ext>
            </a:extLst>
          </p:cNvPr>
          <p:cNvSpPr txBox="1"/>
          <p:nvPr/>
        </p:nvSpPr>
        <p:spPr>
          <a:xfrm>
            <a:off x="3084000" y="282668"/>
            <a:ext cx="2988000" cy="6232475"/>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"Deliverables" means survey results, reports, data, summaries, comments, discussion, and/or analysis provided by the Company to Client as set out in the applicable Statement of Work.</a:t>
            </a:r>
          </a:p>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a:t>
            </a:r>
            <a:r>
              <a:rPr kumimoji="0" lang="en-GB" sz="700" b="1"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GDPR</a:t>
            </a: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 means EU General Data Protection Regulation 2016/679 and the terms: “Controller”, “Data Subject”, “Personal Data”, “Processing” and “Processor” shall have the same meaning as in the GDPR, and their cognate terms shall be construed accordingly.</a:t>
            </a:r>
            <a:endParaRPr kumimoji="0" lang="en-NZ"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endParaRPr>
          </a:p>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“Independent Auditor” means an auditor from PWC, Deloitte, KPMG, Ernst &amp; Young or another mutually agreeable internationally recognized auditing firm that is not employed on a contingency basis;</a:t>
            </a:r>
            <a:endParaRPr kumimoji="0" lang="en-NZ"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endParaRPr>
          </a:p>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“Initial Term” means the agreed minimum period of the Services as outlined in the applicable Statement of Work.</a:t>
            </a:r>
            <a:endParaRPr kumimoji="0" lang="en-NZ"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endParaRPr>
          </a:p>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“Intellectual Property Rights” means inventions, patents, moral rights, copyright, database rights, trade marks, designs, patents and/or know how or intellectual property rights or forms of protection of a similar nature and having equivalent or similar effect to any of them which may subsist anywhere in the world.</a:t>
            </a:r>
            <a:endParaRPr kumimoji="0" lang="en-NZ"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endParaRPr>
          </a:p>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“Kantar Companies” means any of the companies in the Kantar Group; a network of operating companies, under common Control and trading as Kantar from time to time but excluding Europanel.</a:t>
            </a:r>
            <a:endParaRPr kumimoji="0" lang="en-NZ"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endParaRPr>
          </a:p>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“New Zealand Privacy Laws” means the New Zealand Privacy Act 2020 and, to the extent applicable, the Unsolicited Electronic Messages Act 2007.</a:t>
            </a:r>
            <a:endParaRPr kumimoji="0" lang="en-NZ"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endParaRPr>
          </a:p>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“Proposal” means the written proposal and/or quotation (exclusive of GST unless otherwise stated) provided by the Company to the Client, which proposal shall be valid for acceptance for 1 month from the date of issue.</a:t>
            </a:r>
            <a:endParaRPr kumimoji="0" lang="en-NZ"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endParaRPr>
          </a:p>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“Services” means the Ad-hoc Services and/or Continuous Services and/or Syndicated Services (as the case may be) as specified in the applicable Statement of Work.</a:t>
            </a:r>
            <a:endParaRPr kumimoji="0" lang="en-NZ"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endParaRPr>
          </a:p>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“Statement of Work” means the document entered into by the parties which outlines their agreement in respect of the detailed Services and/or Deliverables and their related fees.</a:t>
            </a:r>
            <a:endParaRPr kumimoji="0" lang="en-NZ"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endParaRPr>
          </a:p>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“Sub-processor” means any third party appointed directly by Agency to Process Controller Personal Data on behalf of Client in connection with this Contract.</a:t>
            </a:r>
            <a:endParaRPr kumimoji="0" lang="en-NZ"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endParaRPr>
          </a:p>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“Syndicated Services” means market research services which are either commissioned by the Company (or other Kantar Companies) or commissioned by and/or conducted for more than one Client and which includes subscription services.</a:t>
            </a:r>
            <a:endParaRPr kumimoji="0" lang="en-NZ"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endParaRPr>
          </a:p>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In these terms and conditions, a reference to the singular includes plural and vice versa (unless the context otherwise requires).</a:t>
            </a:r>
            <a:endParaRPr kumimoji="0" lang="en-NZ"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endParaRPr>
          </a:p>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1"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1.	The Contract</a:t>
            </a:r>
            <a:endParaRPr kumimoji="0" lang="en-NZ"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endParaRPr>
          </a:p>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1.1	The Client appoints the Company and the Company accepts such appointment to provide the Services and Deliverables upon signing of these terms and conditions, which may only be changed by written agreement of the parties.</a:t>
            </a:r>
            <a:endParaRPr kumimoji="0" lang="en-NZ"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endParaRPr>
          </a:p>
        </p:txBody>
      </p:sp>
      <p:sp>
        <p:nvSpPr>
          <p:cNvPr id="20" name="TextBox 19">
            <a:extLst>
              <a:ext uri="{FF2B5EF4-FFF2-40B4-BE49-F238E27FC236}">
                <a16:creationId xmlns:a16="http://schemas.microsoft.com/office/drawing/2014/main" id="{379E95B5-803E-461E-A4C6-FC123D5D6EE4}"/>
              </a:ext>
            </a:extLst>
          </p:cNvPr>
          <p:cNvSpPr txBox="1"/>
          <p:nvPr/>
        </p:nvSpPr>
        <p:spPr>
          <a:xfrm>
            <a:off x="6120000" y="282668"/>
            <a:ext cx="3024000" cy="6432530"/>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1.2	Any changes to the agreed Services or Deliverables may incur additional fees and/or expenses which will be agreed in writing between the Company and the Client prior to such changes being implemented.</a:t>
            </a:r>
          </a:p>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1"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2.	Payment of Fees</a:t>
            </a:r>
            <a:endParaRPr kumimoji="0" lang="en-NZ"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endParaRPr>
          </a:p>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2.1	Unless otherwise agreed in writing, for Continuous Services and Syndicated Services payment of the basic annual fees will be made in monthly instalments in advance, commencing on the date of Acceptance at the beginning of each month thereafter.</a:t>
            </a:r>
            <a:endParaRPr kumimoji="0" lang="en-NZ"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endParaRPr>
          </a:p>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2.2	For Ad-hoc Services invoicing of the fees shall be based upon the duration of the Services as follows:</a:t>
            </a:r>
            <a:b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b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a) Statements of Work with a duration of less than 2 months 50% on Acceptance and 50% on completion; b) ) Statements of Work with a duration of between 2 and 6 months 1/3rd on commissioning  of project 1/3rd on completion of fieldwork 1/3rd on completion of project;; and c) Statements of Work with a duration of more than 6 months quarterly: 1st business day of the 2nd month each quarter.</a:t>
            </a:r>
            <a:endParaRPr kumimoji="0" lang="en-NZ"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endParaRPr>
          </a:p>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2.3	All invoices shall be due on the invoice date and shall be subject to payment within 30 days.  Any payment after this 30-day period shall entitle Company to charge interest at the rate permitted by statute from the invoice date to the date when the Company receives full payment. Client shall pay the interest promptly on demand.</a:t>
            </a:r>
            <a:endParaRPr kumimoji="0" lang="en-NZ"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endParaRPr>
          </a:p>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2.4	Unless the Proposal or Statement of Work details otherwise, all fees are quoted exclusive of Goods and Services Tax (GST) (or any other equivalent sales tax or applicable withholding taxes).  If .any such taxes are due then the Company shall include such amounts on the invoice over and above the agreed fee.</a:t>
            </a:r>
            <a:endParaRPr kumimoji="0" lang="en-NZ"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endParaRPr>
          </a:p>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2.5	Except where already included within the agreed fees; the Company shall be entitled to invoice for and recover reasonable expenses incurred pursuant to the provision of the Services.  Any such expense recharge invoices will include a breakdown. The Client reserves the right to request on an ad-hoc basis copy receipts for any individual items greater than $500, within a reasonable time from the recharge invoice being issued.</a:t>
            </a:r>
            <a:endParaRPr kumimoji="0" lang="en-NZ"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endParaRPr>
          </a:p>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1"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3.	Term and Termination</a:t>
            </a:r>
            <a:endParaRPr kumimoji="0" lang="en-NZ"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endParaRPr>
          </a:p>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3.1	The Contract duration will be specified in the applicable Statement of Work.</a:t>
            </a:r>
            <a:endParaRPr kumimoji="0" lang="en-NZ"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endParaRPr>
          </a:p>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3.2	Subject to clause 4.2; either party may terminate this Contract for convenience by giving the other party: (i) three (3) months’ prior written notice in respect of Ad-Hoc Services; and (ii) 6 (six) months’ prior written notice in respect of Continuous Services and Syndicated Services; provided no such termination may be effective earlier than the expiry of the Initial Term, if specified in the applicable Statement of Work. </a:t>
            </a:r>
            <a:endParaRPr kumimoji="0" lang="en-NZ"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endParaRPr>
          </a:p>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3.3	In addition, in respect of Syndicated Services, the Company shall be entitled to terminate such Services on 1 month’s prior written notice where, in the Company’s reasonable opinion, the continued provision of such Services to the Client is not commercially viable (for example, where the number of subscribers to such Services falls below an acceptable level).</a:t>
            </a:r>
            <a:endParaRPr kumimoji="0" lang="en-NZ"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endParaRPr>
          </a:p>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3.4	Either party may terminate this Contract immediately for a material breach by the other which is incapable of remedy or, if capable</a:t>
            </a:r>
          </a:p>
        </p:txBody>
      </p:sp>
      <p:sp>
        <p:nvSpPr>
          <p:cNvPr id="21" name="TextBox 20">
            <a:extLst>
              <a:ext uri="{FF2B5EF4-FFF2-40B4-BE49-F238E27FC236}">
                <a16:creationId xmlns:a16="http://schemas.microsoft.com/office/drawing/2014/main" id="{36CCACA5-EC74-4F1F-9679-FB4044B004C8}"/>
              </a:ext>
            </a:extLst>
          </p:cNvPr>
          <p:cNvSpPr txBox="1"/>
          <p:nvPr/>
        </p:nvSpPr>
        <p:spPr>
          <a:xfrm>
            <a:off x="9156000" y="282668"/>
            <a:ext cx="2988000" cy="6386364"/>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of remedy, is not remedied within 45 days of notification being given to the defaulting party. </a:t>
            </a:r>
            <a:endParaRPr kumimoji="0" lang="en-NZ"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endParaRPr>
          </a:p>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3.5	The parties agree that some or all of the Services may be terminated by a party pursuant to clauses 3.2 and 3.4 without affecting the remaining aspects of this Contract.</a:t>
            </a:r>
          </a:p>
          <a:p>
            <a:pPr marL="0" marR="0" lvl="0" indent="0" algn="l"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1"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4.	Change, Delay or Cancellation</a:t>
            </a:r>
            <a:endParaRPr kumimoji="0" lang="en-NZ"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endParaRPr>
          </a:p>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4.1	If, the Client requests changes to the Services, or any aspect of the Services, the Company reserves the right to revise the fees and timelines accordingly. </a:t>
            </a:r>
            <a:endParaRPr kumimoji="0" lang="en-NZ"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endParaRPr>
          </a:p>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4.2	If the Services, or any aspect of the Services, are shortened, delayed, cancelled or terminated early under clause 3.2 above by the Client, the final invoice will include, the balance of the fees for providing the Services to the date of termination plus any reasonable costs and expenses committed by the Company prior to the change in Services, and/or any set-up costs not yet recovered, and/or recovery of any discounts which were conditional upon the original agreed scope (if applicable)..</a:t>
            </a:r>
            <a:endParaRPr kumimoji="0" lang="en-NZ"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endParaRPr>
          </a:p>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4.3	The Client is responsible for the prompt delivery to the Company of all material owned by or in possession of the Client reasonably required by Company to provide the Services and Deliverables. If the Client fails to comply with this clause the Client shall be liable for the consequential delays and reasonable additional costs and expenses incurred by the Company in providing the Services.</a:t>
            </a:r>
            <a:endParaRPr kumimoji="0" lang="en-NZ"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endParaRPr>
          </a:p>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1"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5.	Subcontracting</a:t>
            </a:r>
            <a:endParaRPr kumimoji="0" lang="en-NZ"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endParaRPr>
          </a:p>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5.1	To assist the Company in providing the Services the Company shall have the right to subcontract any part of the Services and Deliverables to other Kantar Companies or, after consultation, to appropriate third parties, agencies or fieldworkers. The Company is only responsible for the quality of the services provided by subcontractors if those subcontractors have been selected and paid for directly by the Company. If the Client designates a specific subcontractor, then the Company shall not be responsible for the accuracy, completeness or quality of the work of that subcontractor.</a:t>
            </a:r>
            <a:endParaRPr kumimoji="0" lang="en-NZ"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endParaRPr>
          </a:p>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1"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6.	Company's Obligations</a:t>
            </a:r>
            <a:endParaRPr kumimoji="0" lang="en-NZ"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endParaRPr>
          </a:p>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6.1	The Company warrants that it shall use reasonable skill and care in providing the Services and Deliverables and will comply with Kantar’s corporate governance policies as per </a:t>
            </a:r>
            <a:r>
              <a:rPr kumimoji="0" lang="en-GB" sz="700" b="0" i="0" u="sng" strike="noStrike" kern="1200" cap="none" spc="0" normalizeH="0" baseline="0" noProof="0" dirty="0">
                <a:ln>
                  <a:noFill/>
                </a:ln>
                <a:solidFill>
                  <a:srgbClr val="0060FF"/>
                </a:solidFill>
                <a:effectLst/>
                <a:uLnTx/>
                <a:uFillTx/>
                <a:latin typeface="Arial" panose="020B0604020202020204" pitchFamily="34" charset="0"/>
                <a:ea typeface="SimHei" panose="02010609060101010101" pitchFamily="49" charset="-122"/>
                <a:cs typeface="+mn-cs"/>
                <a:hlinkClick r:id="rId2"/>
              </a:rPr>
              <a:t>www.Kantar.com</a:t>
            </a: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 . However, the Client acknowledges and accepts that (a) the response rates to surveys/questionnaires cannot be predicted and are not guaranteed by the Company, (b) all figures contained in Deliverables will be estimates derived from sample surveys and subject to the limits of statistical errors/rounding up or down, (c) if conclusions and/or recommendations are required of the Company as part of the Services, such conclusions and/or recommendations are solely and exclusively an opinion of the Company and are based on variable assumptions used in the field of market research and forecasting and based on a controlled test environment. Whilst they are the result of careful analysis and thorough work procedures, they constitute a single factor among many to be taken into account by the Client; (d) Client shall be solely responsible for the consequences of any action taken by it based on the Deliverables or pursuant to its interpretation of the</a:t>
            </a:r>
            <a:endParaRPr kumimoji="0" lang="en-NZ"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endParaRPr>
          </a:p>
        </p:txBody>
      </p:sp>
      <p:sp>
        <p:nvSpPr>
          <p:cNvPr id="23" name="TextBox 22">
            <a:extLst>
              <a:ext uri="{FF2B5EF4-FFF2-40B4-BE49-F238E27FC236}">
                <a16:creationId xmlns:a16="http://schemas.microsoft.com/office/drawing/2014/main" id="{1E93BB2A-F1D9-4E47-8F52-111A9063EE57}"/>
              </a:ext>
            </a:extLst>
          </p:cNvPr>
          <p:cNvSpPr txBox="1"/>
          <p:nvPr/>
        </p:nvSpPr>
        <p:spPr>
          <a:xfrm>
            <a:off x="48000" y="23261"/>
            <a:ext cx="12096000" cy="230832"/>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KANTAR STANDARD TERMS &amp; CONDITIONS</a:t>
            </a:r>
            <a:endParaRPr kumimoji="0" lang="en-NZ"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endParaRPr>
          </a:p>
        </p:txBody>
      </p:sp>
      <p:pic>
        <p:nvPicPr>
          <p:cNvPr id="24" name="Graphic 2">
            <a:extLst>
              <a:ext uri="{FF2B5EF4-FFF2-40B4-BE49-F238E27FC236}">
                <a16:creationId xmlns:a16="http://schemas.microsoft.com/office/drawing/2014/main" id="{BCC9C48B-8F01-477C-A429-B5E465F5632C}"/>
              </a:ext>
            </a:extLst>
          </p:cNvPr>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370570" y="75852"/>
            <a:ext cx="703580" cy="132715"/>
          </a:xfrm>
          <a:prstGeom prst="rect">
            <a:avLst/>
          </a:prstGeom>
        </p:spPr>
      </p:pic>
      <p:sp>
        <p:nvSpPr>
          <p:cNvPr id="27" name="TextBox 26">
            <a:extLst>
              <a:ext uri="{FF2B5EF4-FFF2-40B4-BE49-F238E27FC236}">
                <a16:creationId xmlns:a16="http://schemas.microsoft.com/office/drawing/2014/main" id="{437396E1-EAE7-432C-91DF-1320D3B0C8D7}"/>
              </a:ext>
            </a:extLst>
          </p:cNvPr>
          <p:cNvSpPr txBox="1"/>
          <p:nvPr/>
        </p:nvSpPr>
        <p:spPr>
          <a:xfrm>
            <a:off x="7601326" y="6657945"/>
            <a:ext cx="4590674" cy="200055"/>
          </a:xfrm>
          <a:prstGeom prst="rect">
            <a:avLst/>
          </a:prstGeom>
          <a:noFill/>
        </p:spPr>
        <p:txBody>
          <a:bodyPr wrap="square">
            <a:spAutoFit/>
          </a:bodyPr>
          <a:lstStyle/>
          <a:p>
            <a:pPr marL="0" marR="0" lvl="0" indent="0" algn="r" defTabSz="914400" rtl="0" eaLnBrk="1" fontAlgn="auto" latinLnBrk="0" hangingPunct="1">
              <a:lnSpc>
                <a:spcPct val="100000"/>
              </a:lnSpc>
              <a:spcBef>
                <a:spcPts val="600"/>
              </a:spcBef>
              <a:spcAft>
                <a:spcPts val="0"/>
              </a:spcAft>
              <a:buClrTx/>
              <a:buSzTx/>
              <a:buFontTx/>
              <a:buNone/>
              <a:tabLst>
                <a:tab pos="269875" algn="l"/>
              </a:tabLst>
              <a:defRPr/>
            </a:pPr>
            <a:r>
              <a:rPr kumimoji="0" lang="en-NZ" sz="7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SimHei" panose="02010609060101010101" pitchFamily="49" charset="-122"/>
                <a:cs typeface="+mn-cs"/>
              </a:rPr>
              <a:t>© 2020 Kantar. All rights reserved.	September 2020	1 of 2</a:t>
            </a:r>
            <a:endParaRPr kumimoji="0" lang="en-NZ" sz="5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SimHei" panose="02010609060101010101" pitchFamily="49" charset="-122"/>
              <a:cs typeface="+mn-cs"/>
            </a:endParaRPr>
          </a:p>
        </p:txBody>
      </p:sp>
    </p:spTree>
    <p:extLst>
      <p:ext uri="{BB962C8B-B14F-4D97-AF65-F5344CB8AC3E}">
        <p14:creationId xmlns:p14="http://schemas.microsoft.com/office/powerpoint/2010/main" val="380016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DA86F7-B5CE-7B5D-5CAD-4E0565EDE3C1}"/>
              </a:ext>
            </a:extLst>
          </p:cNvPr>
          <p:cNvSpPr/>
          <p:nvPr/>
        </p:nvSpPr>
        <p:spPr bwMode="ltGray">
          <a:xfrm>
            <a:off x="355941" y="209005"/>
            <a:ext cx="2909774" cy="5808437"/>
          </a:xfrm>
          <a:prstGeom prst="rect">
            <a:avLst/>
          </a:prstGeom>
          <a:solidFill>
            <a:srgbClr val="00A5B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a:extLst>
              <a:ext uri="{FF2B5EF4-FFF2-40B4-BE49-F238E27FC236}">
                <a16:creationId xmlns:a16="http://schemas.microsoft.com/office/drawing/2014/main" id="{3F5C18EE-DE07-5568-7416-7938AFF0904D}"/>
              </a:ext>
            </a:extLst>
          </p:cNvPr>
          <p:cNvSpPr>
            <a:spLocks noGrp="1"/>
          </p:cNvSpPr>
          <p:nvPr>
            <p:ph type="title" idx="4294967295"/>
          </p:nvPr>
        </p:nvSpPr>
        <p:spPr>
          <a:xfrm>
            <a:off x="743858" y="840558"/>
            <a:ext cx="2230942" cy="1325563"/>
          </a:xfrm>
        </p:spPr>
        <p:txBody>
          <a:bodyPr/>
          <a:lstStyle/>
          <a:p>
            <a:r>
              <a:rPr lang="en-NZ" dirty="0">
                <a:solidFill>
                  <a:schemeClr val="bg1"/>
                </a:solidFill>
                <a:cs typeface="Arial" panose="020B0604020202020204" pitchFamily="34" charset="0"/>
              </a:rPr>
              <a:t>Initially, rangatahi get into </a:t>
            </a:r>
            <a:r>
              <a:rPr lang="en-NZ" dirty="0">
                <a:solidFill>
                  <a:srgbClr val="ECBB06"/>
                </a:solidFill>
                <a:cs typeface="Arial" panose="020B0604020202020204" pitchFamily="34" charset="0"/>
              </a:rPr>
              <a:t>sport </a:t>
            </a:r>
            <a:r>
              <a:rPr lang="en-NZ" dirty="0">
                <a:solidFill>
                  <a:schemeClr val="bg1"/>
                </a:solidFill>
                <a:cs typeface="Arial" panose="020B0604020202020204" pitchFamily="34" charset="0"/>
              </a:rPr>
              <a:t>because of the sport itself.</a:t>
            </a:r>
            <a:br>
              <a:rPr lang="en-NZ" dirty="0">
                <a:solidFill>
                  <a:schemeClr val="bg1"/>
                </a:solidFill>
                <a:cs typeface="Arial" panose="020B0604020202020204" pitchFamily="34" charset="0"/>
              </a:rPr>
            </a:br>
            <a:br>
              <a:rPr lang="en-NZ" dirty="0">
                <a:solidFill>
                  <a:schemeClr val="bg1"/>
                </a:solidFill>
                <a:cs typeface="Arial" panose="020B0604020202020204" pitchFamily="34" charset="0"/>
              </a:rPr>
            </a:br>
            <a:r>
              <a:rPr lang="en-NZ" dirty="0">
                <a:solidFill>
                  <a:schemeClr val="bg1"/>
                </a:solidFill>
                <a:cs typeface="Arial" panose="020B0604020202020204" pitchFamily="34" charset="0"/>
              </a:rPr>
              <a:t>This is often encouraged by a parent, teacher or close friends.</a:t>
            </a:r>
            <a:br>
              <a:rPr lang="en-NZ" dirty="0">
                <a:solidFill>
                  <a:schemeClr val="bg1"/>
                </a:solidFill>
                <a:cs typeface="Arial" panose="020B0604020202020204" pitchFamily="34" charset="0"/>
              </a:rPr>
            </a:br>
            <a:r>
              <a:rPr lang="en-US" sz="3200" dirty="0">
                <a:solidFill>
                  <a:schemeClr val="bg1"/>
                </a:solidFill>
                <a:cs typeface="Arial" panose="020B0604020202020204" pitchFamily="34" charset="0"/>
              </a:rPr>
              <a:t> </a:t>
            </a:r>
            <a:endParaRPr lang="en-US" sz="3200" dirty="0">
              <a:solidFill>
                <a:schemeClr val="bg1"/>
              </a:solidFill>
            </a:endParaRPr>
          </a:p>
        </p:txBody>
      </p:sp>
      <p:sp>
        <p:nvSpPr>
          <p:cNvPr id="11" name="Rectangle 10">
            <a:extLst>
              <a:ext uri="{FF2B5EF4-FFF2-40B4-BE49-F238E27FC236}">
                <a16:creationId xmlns:a16="http://schemas.microsoft.com/office/drawing/2014/main" id="{EA69C5EB-FDFC-A739-1A9C-86F2D7FAB062}"/>
              </a:ext>
            </a:extLst>
          </p:cNvPr>
          <p:cNvSpPr/>
          <p:nvPr/>
        </p:nvSpPr>
        <p:spPr bwMode="ltGray">
          <a:xfrm>
            <a:off x="3371263" y="209004"/>
            <a:ext cx="4017828" cy="5808437"/>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15" name="TextBox 14">
            <a:extLst>
              <a:ext uri="{FF2B5EF4-FFF2-40B4-BE49-F238E27FC236}">
                <a16:creationId xmlns:a16="http://schemas.microsoft.com/office/drawing/2014/main" id="{38E93859-29E1-BA38-24EC-20A881402EBA}"/>
              </a:ext>
            </a:extLst>
          </p:cNvPr>
          <p:cNvSpPr txBox="1"/>
          <p:nvPr/>
        </p:nvSpPr>
        <p:spPr>
          <a:xfrm>
            <a:off x="4458482" y="3306576"/>
            <a:ext cx="2604655" cy="147732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those who are dropping out, the actual sport itself becomes a less central part of the experience.</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7" name="Picture 16">
            <a:extLst>
              <a:ext uri="{FF2B5EF4-FFF2-40B4-BE49-F238E27FC236}">
                <a16:creationId xmlns:a16="http://schemas.microsoft.com/office/drawing/2014/main" id="{93A11B7D-CCB6-1C83-E146-7DB54E280F5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8337" t="29008" r="31735" b="29647"/>
          <a:stretch/>
        </p:blipFill>
        <p:spPr>
          <a:xfrm>
            <a:off x="4077849" y="3202116"/>
            <a:ext cx="2604655" cy="2697018"/>
          </a:xfrm>
          <a:prstGeom prst="rect">
            <a:avLst/>
          </a:prstGeom>
        </p:spPr>
      </p:pic>
      <p:sp>
        <p:nvSpPr>
          <p:cNvPr id="18" name="Rectangle 17">
            <a:extLst>
              <a:ext uri="{FF2B5EF4-FFF2-40B4-BE49-F238E27FC236}">
                <a16:creationId xmlns:a16="http://schemas.microsoft.com/office/drawing/2014/main" id="{412CA443-2027-F89A-5332-473B1434201E}"/>
              </a:ext>
            </a:extLst>
          </p:cNvPr>
          <p:cNvSpPr/>
          <p:nvPr/>
        </p:nvSpPr>
        <p:spPr bwMode="ltGray">
          <a:xfrm>
            <a:off x="7494639" y="209004"/>
            <a:ext cx="4341420" cy="525393"/>
          </a:xfrm>
          <a:prstGeom prst="rect">
            <a:avLst/>
          </a:prstGeom>
          <a:solidFill>
            <a:srgbClr val="0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22" name="TextBox 21">
            <a:extLst>
              <a:ext uri="{FF2B5EF4-FFF2-40B4-BE49-F238E27FC236}">
                <a16:creationId xmlns:a16="http://schemas.microsoft.com/office/drawing/2014/main" id="{71A151FD-3CD4-4602-A73E-3E9BE2F7D0A8}"/>
              </a:ext>
            </a:extLst>
          </p:cNvPr>
          <p:cNvSpPr txBox="1"/>
          <p:nvPr/>
        </p:nvSpPr>
        <p:spPr>
          <a:xfrm>
            <a:off x="7498587" y="230772"/>
            <a:ext cx="4341420" cy="461665"/>
          </a:xfrm>
          <a:prstGeom prst="rect">
            <a:avLst/>
          </a:prstGeom>
          <a:noFill/>
        </p:spPr>
        <p:txBody>
          <a:bodyPr wrap="square">
            <a:spAutoFit/>
          </a:bodyPr>
          <a:lstStyle/>
          <a:p>
            <a:pPr algn="ctr"/>
            <a:r>
              <a:rPr kumimoji="0" lang="en-US"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What they want to </a:t>
            </a:r>
            <a:r>
              <a:rPr kumimoji="0" lang="en-US" sz="2400" b="0" i="1"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feel is</a:t>
            </a:r>
            <a:r>
              <a:rPr kumimoji="0" lang="en-US"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endParaRPr lang="en-NZ" sz="700" dirty="0">
              <a:solidFill>
                <a:schemeClr val="bg1"/>
              </a:solidFill>
            </a:endParaRPr>
          </a:p>
        </p:txBody>
      </p:sp>
      <p:pic>
        <p:nvPicPr>
          <p:cNvPr id="39" name="Picture 38">
            <a:extLst>
              <a:ext uri="{FF2B5EF4-FFF2-40B4-BE49-F238E27FC236}">
                <a16:creationId xmlns:a16="http://schemas.microsoft.com/office/drawing/2014/main" id="{1E6CC09B-28C9-5E7A-8C40-D6C78D48B1E8}"/>
              </a:ext>
            </a:extLst>
          </p:cNvPr>
          <p:cNvPicPr>
            <a:picLocks noChangeAspect="1"/>
          </p:cNvPicPr>
          <p:nvPr/>
        </p:nvPicPr>
        <p:blipFill>
          <a:blip r:embed="rId3"/>
          <a:stretch>
            <a:fillRect/>
          </a:stretch>
        </p:blipFill>
        <p:spPr>
          <a:xfrm>
            <a:off x="3284157" y="301492"/>
            <a:ext cx="4694327" cy="3255546"/>
          </a:xfrm>
          <a:prstGeom prst="rect">
            <a:avLst/>
          </a:prstGeom>
        </p:spPr>
      </p:pic>
      <p:grpSp>
        <p:nvGrpSpPr>
          <p:cNvPr id="16" name="Group 15">
            <a:extLst>
              <a:ext uri="{FF2B5EF4-FFF2-40B4-BE49-F238E27FC236}">
                <a16:creationId xmlns:a16="http://schemas.microsoft.com/office/drawing/2014/main" id="{8664D2F3-E608-C965-7260-59CC512DD021}"/>
              </a:ext>
            </a:extLst>
          </p:cNvPr>
          <p:cNvGrpSpPr/>
          <p:nvPr/>
        </p:nvGrpSpPr>
        <p:grpSpPr>
          <a:xfrm>
            <a:off x="7494639" y="840559"/>
            <a:ext cx="4327978" cy="5176882"/>
            <a:chOff x="7494639" y="840559"/>
            <a:chExt cx="4327978" cy="5176882"/>
          </a:xfrm>
        </p:grpSpPr>
        <p:sp>
          <p:nvSpPr>
            <p:cNvPr id="23" name="Rectangle 22">
              <a:extLst>
                <a:ext uri="{FF2B5EF4-FFF2-40B4-BE49-F238E27FC236}">
                  <a16:creationId xmlns:a16="http://schemas.microsoft.com/office/drawing/2014/main" id="{4BC71770-738E-5487-E70E-B1D0AAE9674B}"/>
                </a:ext>
              </a:extLst>
            </p:cNvPr>
            <p:cNvSpPr/>
            <p:nvPr/>
          </p:nvSpPr>
          <p:spPr bwMode="ltGray">
            <a:xfrm>
              <a:off x="7494639" y="840559"/>
              <a:ext cx="4327978" cy="923586"/>
            </a:xfrm>
            <a:prstGeom prst="rect">
              <a:avLst/>
            </a:prstGeom>
            <a:solidFill>
              <a:schemeClr val="bg1">
                <a:lumMod val="95000"/>
              </a:schemeClr>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39EB41EB-8517-5DE8-108C-F5662A6B70D5}"/>
                </a:ext>
              </a:extLst>
            </p:cNvPr>
            <p:cNvSpPr/>
            <p:nvPr/>
          </p:nvSpPr>
          <p:spPr bwMode="ltGray">
            <a:xfrm>
              <a:off x="7494639" y="1857331"/>
              <a:ext cx="4327978" cy="923586"/>
            </a:xfrm>
            <a:prstGeom prst="rect">
              <a:avLst/>
            </a:prstGeom>
            <a:solidFill>
              <a:schemeClr val="bg1">
                <a:lumMod val="95000"/>
              </a:schemeClr>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B9601EE5-5605-5286-090E-039FBD649855}"/>
                </a:ext>
              </a:extLst>
            </p:cNvPr>
            <p:cNvSpPr/>
            <p:nvPr/>
          </p:nvSpPr>
          <p:spPr bwMode="ltGray">
            <a:xfrm>
              <a:off x="7494639" y="2874103"/>
              <a:ext cx="4327978" cy="923586"/>
            </a:xfrm>
            <a:prstGeom prst="rect">
              <a:avLst/>
            </a:prstGeom>
            <a:solidFill>
              <a:schemeClr val="bg1">
                <a:lumMod val="95000"/>
              </a:schemeClr>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0472B0F8-706C-71B2-8C66-A3CBE2C4422C}"/>
                </a:ext>
              </a:extLst>
            </p:cNvPr>
            <p:cNvSpPr/>
            <p:nvPr/>
          </p:nvSpPr>
          <p:spPr bwMode="ltGray">
            <a:xfrm>
              <a:off x="7494639" y="5093855"/>
              <a:ext cx="4327978" cy="923586"/>
            </a:xfrm>
            <a:prstGeom prst="rect">
              <a:avLst/>
            </a:prstGeom>
            <a:solidFill>
              <a:schemeClr val="bg1">
                <a:lumMod val="95000"/>
              </a:schemeClr>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TextBox 8">
              <a:extLst>
                <a:ext uri="{FF2B5EF4-FFF2-40B4-BE49-F238E27FC236}">
                  <a16:creationId xmlns:a16="http://schemas.microsoft.com/office/drawing/2014/main" id="{C1F2D278-82AB-F03A-6FBB-D8B4C7806953}"/>
                </a:ext>
              </a:extLst>
            </p:cNvPr>
            <p:cNvSpPr txBox="1"/>
            <p:nvPr/>
          </p:nvSpPr>
          <p:spPr>
            <a:xfrm>
              <a:off x="8061845" y="5243501"/>
              <a:ext cx="3214904" cy="677108"/>
            </a:xfrm>
            <a:prstGeom prst="rect">
              <a:avLst/>
            </a:prstGeom>
            <a:noFill/>
          </p:spPr>
          <p:txBody>
            <a:bodyPr wrap="square" lIns="0" tIns="0" rIns="0" bIns="0" rtlCol="0">
              <a:spAutoFit/>
            </a:bodyPr>
            <a:lstStyle/>
            <a:p>
              <a:pPr algn="ctr"/>
              <a:r>
                <a:rPr lang="en-NZ" sz="4400" b="1" dirty="0">
                  <a:solidFill>
                    <a:schemeClr val="bg2"/>
                  </a:solidFill>
                  <a:latin typeface="Arial Narrow" panose="020B0606020202030204" pitchFamily="34" charset="0"/>
                </a:rPr>
                <a:t>FLEXIBILITY</a:t>
              </a:r>
            </a:p>
          </p:txBody>
        </p:sp>
        <p:sp>
          <p:nvSpPr>
            <p:cNvPr id="10" name="TextBox 9">
              <a:extLst>
                <a:ext uri="{FF2B5EF4-FFF2-40B4-BE49-F238E27FC236}">
                  <a16:creationId xmlns:a16="http://schemas.microsoft.com/office/drawing/2014/main" id="{66F56BA7-BDE0-ED6C-0CB9-0F9FA0499ED2}"/>
                </a:ext>
              </a:extLst>
            </p:cNvPr>
            <p:cNvSpPr txBox="1"/>
            <p:nvPr/>
          </p:nvSpPr>
          <p:spPr>
            <a:xfrm>
              <a:off x="9033789" y="957310"/>
              <a:ext cx="1271016" cy="677108"/>
            </a:xfrm>
            <a:prstGeom prst="rect">
              <a:avLst/>
            </a:prstGeom>
            <a:noFill/>
          </p:spPr>
          <p:txBody>
            <a:bodyPr wrap="square" lIns="0" tIns="0" rIns="0" bIns="0" rtlCol="0">
              <a:spAutoFit/>
            </a:bodyPr>
            <a:lstStyle/>
            <a:p>
              <a:pPr algn="ctr"/>
              <a:r>
                <a:rPr lang="en-NZ" sz="4400" b="1" dirty="0">
                  <a:solidFill>
                    <a:srgbClr val="00A5B8"/>
                  </a:solidFill>
                  <a:latin typeface="Arial Narrow" panose="020B0606020202030204" pitchFamily="34" charset="0"/>
                </a:rPr>
                <a:t>FUN</a:t>
              </a:r>
            </a:p>
          </p:txBody>
        </p:sp>
        <p:sp>
          <p:nvSpPr>
            <p:cNvPr id="12" name="TextBox 11">
              <a:extLst>
                <a:ext uri="{FF2B5EF4-FFF2-40B4-BE49-F238E27FC236}">
                  <a16:creationId xmlns:a16="http://schemas.microsoft.com/office/drawing/2014/main" id="{49D0DC81-B6A8-09F9-4836-EA1CFC6DCDF2}"/>
                </a:ext>
              </a:extLst>
            </p:cNvPr>
            <p:cNvSpPr txBox="1"/>
            <p:nvPr/>
          </p:nvSpPr>
          <p:spPr>
            <a:xfrm>
              <a:off x="8061845" y="2017607"/>
              <a:ext cx="3214904" cy="677108"/>
            </a:xfrm>
            <a:prstGeom prst="rect">
              <a:avLst/>
            </a:prstGeom>
            <a:noFill/>
          </p:spPr>
          <p:txBody>
            <a:bodyPr wrap="square" lIns="0" tIns="0" rIns="0" bIns="0" rtlCol="0">
              <a:spAutoFit/>
            </a:bodyPr>
            <a:lstStyle/>
            <a:p>
              <a:pPr algn="ctr"/>
              <a:r>
                <a:rPr lang="en-NZ" sz="4400" b="1" dirty="0">
                  <a:solidFill>
                    <a:srgbClr val="ECBB06"/>
                  </a:solidFill>
                  <a:latin typeface="Arial Narrow" panose="020B0606020202030204" pitchFamily="34" charset="0"/>
                </a:rPr>
                <a:t>CONNECTION</a:t>
              </a:r>
            </a:p>
          </p:txBody>
        </p:sp>
        <p:sp>
          <p:nvSpPr>
            <p:cNvPr id="13" name="TextBox 12">
              <a:extLst>
                <a:ext uri="{FF2B5EF4-FFF2-40B4-BE49-F238E27FC236}">
                  <a16:creationId xmlns:a16="http://schemas.microsoft.com/office/drawing/2014/main" id="{32A7165A-6225-96BC-C4D7-CF4B3539D7C6}"/>
                </a:ext>
              </a:extLst>
            </p:cNvPr>
            <p:cNvSpPr txBox="1"/>
            <p:nvPr/>
          </p:nvSpPr>
          <p:spPr>
            <a:xfrm>
              <a:off x="7921119" y="2988154"/>
              <a:ext cx="3496356" cy="677108"/>
            </a:xfrm>
            <a:prstGeom prst="rect">
              <a:avLst/>
            </a:prstGeom>
            <a:noFill/>
          </p:spPr>
          <p:txBody>
            <a:bodyPr wrap="square" lIns="0" tIns="0" rIns="0" bIns="0" rtlCol="0">
              <a:spAutoFit/>
            </a:bodyPr>
            <a:lstStyle/>
            <a:p>
              <a:pPr algn="ctr"/>
              <a:r>
                <a:rPr lang="en-NZ" sz="4400" b="1" dirty="0">
                  <a:solidFill>
                    <a:srgbClr val="006C77"/>
                  </a:solidFill>
                  <a:latin typeface="Arial Narrow" panose="020B0606020202030204" pitchFamily="34" charset="0"/>
                </a:rPr>
                <a:t>PROGRESSION</a:t>
              </a:r>
            </a:p>
          </p:txBody>
        </p:sp>
        <p:sp>
          <p:nvSpPr>
            <p:cNvPr id="14" name="TextBox 13">
              <a:extLst>
                <a:ext uri="{FF2B5EF4-FFF2-40B4-BE49-F238E27FC236}">
                  <a16:creationId xmlns:a16="http://schemas.microsoft.com/office/drawing/2014/main" id="{95D33BB5-7EB5-9E29-FB5B-306EB0E43ED9}"/>
                </a:ext>
              </a:extLst>
            </p:cNvPr>
            <p:cNvSpPr txBox="1"/>
            <p:nvPr/>
          </p:nvSpPr>
          <p:spPr>
            <a:xfrm>
              <a:off x="8061845" y="4163285"/>
              <a:ext cx="3214904" cy="677108"/>
            </a:xfrm>
            <a:prstGeom prst="rect">
              <a:avLst/>
            </a:prstGeom>
            <a:noFill/>
          </p:spPr>
          <p:txBody>
            <a:bodyPr wrap="square" lIns="0" tIns="0" rIns="0" bIns="0" rtlCol="0">
              <a:spAutoFit/>
            </a:bodyPr>
            <a:lstStyle/>
            <a:p>
              <a:pPr algn="ctr"/>
              <a:r>
                <a:rPr lang="en-NZ" sz="4400" b="1" dirty="0">
                  <a:solidFill>
                    <a:schemeClr val="tx1">
                      <a:lumMod val="60000"/>
                      <a:lumOff val="40000"/>
                    </a:schemeClr>
                  </a:solidFill>
                  <a:latin typeface="Arial Narrow" panose="020B0606020202030204" pitchFamily="34" charset="0"/>
                </a:rPr>
                <a:t>&amp;</a:t>
              </a:r>
            </a:p>
          </p:txBody>
        </p:sp>
      </p:grpSp>
      <p:sp>
        <p:nvSpPr>
          <p:cNvPr id="5" name="Slide Number Placeholder 4">
            <a:extLst>
              <a:ext uri="{FF2B5EF4-FFF2-40B4-BE49-F238E27FC236}">
                <a16:creationId xmlns:a16="http://schemas.microsoft.com/office/drawing/2014/main" id="{88515404-2873-48F8-6092-1828562AA22F}"/>
              </a:ext>
            </a:extLst>
          </p:cNvPr>
          <p:cNvSpPr>
            <a:spLocks noGrp="1"/>
          </p:cNvSpPr>
          <p:nvPr>
            <p:ph type="sldNum" sz="quarter" idx="10"/>
          </p:nvPr>
        </p:nvSpPr>
        <p:spPr/>
        <p:txBody>
          <a:bodyPr/>
          <a:lstStyle/>
          <a:p>
            <a:fld id="{4034BEE3-566C-4068-A777-C3A4762E861B}" type="slidenum">
              <a:rPr lang="en-GB" smtClean="0"/>
              <a:pPr/>
              <a:t>11</a:t>
            </a:fld>
            <a:endParaRPr lang="en-GB" dirty="0"/>
          </a:p>
        </p:txBody>
      </p:sp>
    </p:spTree>
    <p:extLst>
      <p:ext uri="{BB962C8B-B14F-4D97-AF65-F5344CB8AC3E}">
        <p14:creationId xmlns:p14="http://schemas.microsoft.com/office/powerpoint/2010/main" val="4032155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EA067F9C-4D8E-4E8D-BAC1-9E1E92A53017}"/>
              </a:ext>
            </a:extLst>
          </p:cNvPr>
          <p:cNvSpPr txBox="1"/>
          <p:nvPr/>
        </p:nvSpPr>
        <p:spPr>
          <a:xfrm>
            <a:off x="48000" y="282668"/>
            <a:ext cx="2988000" cy="6494085"/>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Deliverables; and (e) the Company shall use reasonable endeavours to meet the agreed timelines, however, the Client recognises that these dates are estimates only and Company shall not be responsible for any loss or damage as a result of a failure to meet such dates.</a:t>
            </a:r>
            <a:endParaRPr kumimoji="0" lang="en-NZ"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endParaRPr>
          </a:p>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6.2	To the maximum extent permitted by law, the Company disclaims all other warranties, either express or implied, including warranties for merchantability, and fitness for a particular purpose.</a:t>
            </a:r>
            <a:endParaRPr kumimoji="0" lang="en-NZ"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endParaRPr>
          </a:p>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6.3	The Company agrees to use all reasonable endeavours to comply with the Research Association of New Zealand Code of Conduct where applicable to the Services.</a:t>
            </a:r>
            <a:endParaRPr kumimoji="0" lang="en-NZ"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endParaRPr>
          </a:p>
          <a:p>
            <a:pPr marL="0" marR="0" lvl="0" indent="0" algn="l"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1"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7.	Intellectual Property Rights and Public Statements</a:t>
            </a:r>
            <a:endParaRPr kumimoji="0" lang="en-NZ"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endParaRPr>
          </a:p>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7.1	The Company shall own all right, title and interest in the Proposal including all ideas, solutions and methodologies, unless subsequently purchased by the Client in an applicable Statement of Work, in which case clauses 7.2 through to 7.8 shall apply.</a:t>
            </a:r>
            <a:endParaRPr kumimoji="0" lang="en-NZ"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endParaRPr>
          </a:p>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7.2	The Company shall own the Intellectual Property Rights in the Background Intellectual Property Rights.</a:t>
            </a:r>
            <a:endParaRPr kumimoji="0" lang="en-NZ"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endParaRPr>
          </a:p>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7.3	For Syndicated Services the Intellectual Property Rights in the Deliverables vest in the Company at all times. The Client will be entitled on the completion of the Services and after payment of all fees due to the Company to use the Deliverables for the bona fide and proper internal purposes of its business but shall not grant licences to others. </a:t>
            </a:r>
            <a:endParaRPr kumimoji="0" lang="en-NZ"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endParaRPr>
          </a:p>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7.4	For Ad-hoc and Continuous Services the Intellectual Property Rights in the Deliverables vest in the Client subject to payment of all fees due to the Company in respect of such Deliverables, and the Company and Kantar Group Companies shall have the right to use without charge, such Deliverables for their internal use and in connection with any relevant legal dispute. It is understood and agreed that Company retains all rights, title and interest in and to the Background Intellectual Property Rights.  Company hereby grants to Client a non-exclusive, worldwide, perpetual (without regard to any termination or expiration of this Contract), irrevocable, fully paid, royalty-free license to use the Background Intellectual Property Rights to the extent they are included in, and as necessary to use and exploit internally, the Deliverable(s) contemplated by this clause and solely as incorporated in such Deliverable(s). Further, all materials and intellectual property owned by third parties (such as third party data, images and software) shall remain the sole and exclusive property of such third parties, except as may be otherwise provided in an applicable agreement with such party, and subject to their license terms.</a:t>
            </a:r>
            <a:endParaRPr kumimoji="0" lang="en-NZ"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endParaRPr>
          </a:p>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7.5	The Client shall not disclose the Deliverables, or any part thereof, publicly in any manner that is likely to harm the Company’s or Kantar Companies’ reputation or business. In particular, the Client agrees not to use the Deliverable in any manner that could or does exaggerate, distort or misrepresent the findings of or data supplied by the Company. </a:t>
            </a:r>
            <a:endParaRPr kumimoji="0" lang="en-NZ"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endParaRPr>
          </a:p>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7.6	The Client understands that it must inform the Company in writing prior to the commencement of any work if it intends to make any advertising, public statement, marketing material, press releases or the like (“public statement”) that contain the whole or any part of the Deliverables or any part of the Services.</a:t>
            </a:r>
          </a:p>
        </p:txBody>
      </p:sp>
      <p:sp>
        <p:nvSpPr>
          <p:cNvPr id="19" name="TextBox 18">
            <a:extLst>
              <a:ext uri="{FF2B5EF4-FFF2-40B4-BE49-F238E27FC236}">
                <a16:creationId xmlns:a16="http://schemas.microsoft.com/office/drawing/2014/main" id="{DEDCED83-27A0-4DC3-BE5E-8F29445F6142}"/>
              </a:ext>
            </a:extLst>
          </p:cNvPr>
          <p:cNvSpPr txBox="1"/>
          <p:nvPr/>
        </p:nvSpPr>
        <p:spPr>
          <a:xfrm>
            <a:off x="3084000" y="282668"/>
            <a:ext cx="2988000" cy="6386364"/>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7.7	Any public statement, marketing material, press releases or the like that contain the whole or any part of the Deliverables shall only be disclosed upon prior written consent of the Company (which consent shall not be unreasonably withheld). </a:t>
            </a:r>
            <a:endParaRPr kumimoji="0" lang="en-NZ"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endParaRPr>
          </a:p>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7.8	The parties shall be entitled to list the other as its’ service provider or Client in marketing/promotional material, except for this right the Client shall have no right to use the Company’s name, trade marks, logos, or slogans without the prior written consent of the Company.</a:t>
            </a:r>
          </a:p>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1"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8.	Confidentiality</a:t>
            </a:r>
            <a:endParaRPr kumimoji="0" lang="en-NZ"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endParaRPr>
          </a:p>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8.1	The receiving party agrees that it shall (a) use the Confidential Information only to fulfil its obligations pursuant to this Contract; (b) treat all Confidential Information of the disclosing party as secret and confidential and shall not without the express written consent of the disclosing party, disclose the Confidential Information or any part of it to any person except to the receiving party’s directors, employees, parent company, subsidiaries or agreed subcontractors, who need access to such Confidential Information for use in connection with the Services and who are bound  by appropriate confidentiality and non-use obligations; and (c) comply promptly with any written request from the disclosing party to destroy or return any of the disclosing party’s Confidential Information except that the receiving party may retain a copy for legal purposes along with any copies retained within their computer system’s back-up media taken as part of their standard disaster recovery procedures and so long as this clause 8 continues to apply to any such copies..</a:t>
            </a:r>
            <a:endParaRPr kumimoji="0" lang="en-NZ"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endParaRPr>
          </a:p>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1"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9.	Data Protection</a:t>
            </a:r>
            <a:endParaRPr kumimoji="0" lang="en-NZ"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endParaRPr>
          </a:p>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9.1	Both parties shall comply with their respective obligations under Data Protection Legislation and/or the New Zealand Privacy Laws (to the extent applicable) in connection with the performance of their obligations under this Contract.</a:t>
            </a:r>
            <a:endParaRPr kumimoji="0" lang="en-NZ"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endParaRPr>
          </a:p>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9.2	In relation to the Data Protection Legislation:</a:t>
            </a:r>
            <a:endParaRPr kumimoji="0" lang="en-NZ"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endParaRPr>
          </a:p>
          <a:p>
            <a:pPr marL="269875" marR="0" lvl="0" indent="-269875"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a)	the duration of the Processing, the nature and purpose of the Processing, the types of Controller Personal Data and categories of Data Subjects Processed under this Contract are further specified in the Statement of Work.</a:t>
            </a:r>
            <a:endParaRPr kumimoji="0" lang="en-NZ"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endParaRPr>
          </a:p>
          <a:p>
            <a:pPr marL="269875" marR="0" lvl="0" indent="-269875"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b)	In the event that the Services and/or Deliverables involve the Processing of Personal Data for the purpose of the Services the Controller shall ensure the necessary consent from the relevant Data Subjects has been obtained or ensure that it otherwise has the right under the Data Protection Legislation to Process such Personal Data. </a:t>
            </a:r>
            <a:endParaRPr kumimoji="0" lang="en-NZ"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endParaRPr>
          </a:p>
          <a:p>
            <a:pPr marL="269875" marR="0" lvl="0" indent="-269875"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c)	In connection with Personal Data supplied by the Client to the Company, the Company shall: (a) Process such Personal Data only for the purposes of providing the Services; (b) take such technical and organisational security measures against unauthorised and unlawful processing of, accidental loss of, destruction of or damage to Controller Personal Data as may be required, having regard to the state of technological development and the cost of any measures, to ensure a level of security appropriate to the harm that might result from such processing, loss, destruction or damage and the nature of the</a:t>
            </a:r>
          </a:p>
        </p:txBody>
      </p:sp>
      <p:sp>
        <p:nvSpPr>
          <p:cNvPr id="20" name="TextBox 19">
            <a:extLst>
              <a:ext uri="{FF2B5EF4-FFF2-40B4-BE49-F238E27FC236}">
                <a16:creationId xmlns:a16="http://schemas.microsoft.com/office/drawing/2014/main" id="{379E95B5-803E-461E-A4C6-FC123D5D6EE4}"/>
              </a:ext>
            </a:extLst>
          </p:cNvPr>
          <p:cNvSpPr txBox="1"/>
          <p:nvPr/>
        </p:nvSpPr>
        <p:spPr>
          <a:xfrm>
            <a:off x="6120000" y="282668"/>
            <a:ext cx="2988000" cy="6001643"/>
          </a:xfrm>
          <a:prstGeom prst="rect">
            <a:avLst/>
          </a:prstGeom>
          <a:noFill/>
        </p:spPr>
        <p:txBody>
          <a:bodyPr wrap="square">
            <a:spAutoFit/>
          </a:bodyPr>
          <a:lstStyle/>
          <a:p>
            <a:pPr marL="269875" marR="0" lvl="0" indent="-269875" algn="just" defTabSz="914400" rtl="0" eaLnBrk="1" fontAlgn="auto" latinLnBrk="0" hangingPunct="1">
              <a:lnSpc>
                <a:spcPct val="100000"/>
              </a:lnSpc>
              <a:spcBef>
                <a:spcPts val="600"/>
              </a:spcBef>
              <a:spcAft>
                <a:spcPts val="0"/>
              </a:spcAft>
              <a:buClrTx/>
              <a:buSzTx/>
              <a:buFontTx/>
              <a:buAutoNum type="alphaLcParenR" startAt="4"/>
              <a:tabLst>
                <a:tab pos="269875" algn="l"/>
              </a:tabLst>
              <a:defRPr/>
            </a:pP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The Controller warrants and undertakes that where it provides Controller Personal Data to the Processor it has lawfully obtained such Personal Data and has, without limitation to the generality of the foregoing obtained all necessary consents from Data Subject or that it has another appropriate legal basis to be able to Process such Controller Personal Data in accordance with this Contract.</a:t>
            </a:r>
          </a:p>
          <a:p>
            <a:pPr marL="269875" marR="0" lvl="0" indent="-269875"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e)	The Processor shall reasonably cooperate with the Controller in meeting the relevant requirements of Data Protection Laws (including, where applicable, article 28(3)(h) of the GDPR) in relation to Personal Data provided by the Controller to the Processor. Controller accepts that certain sensitive information in relation to IT and security will be redacted before being audited and may only be audited at the Processor’s premises. With the Processor’s agreement, this audit may cover documents only or may include a supervised and controlled onsite audit, subject to Customer notifying Processor of the identity of the Independent Auditor and that such Independent Auditors have entered into an appropriate confidentiality agreement with the Processor. Audits shall take place no more than once in any calendar year. Costs of the audit, including appointment of the Independent Auditor, will be borne by Controller. Processor shall be entitled to review and retain any audit report, prepared by Independent Auditor and to consult the Independent Auditor on the content, prior to the report being submitted to the Controller. For the avoidance of doubt, all confidential information of Processor obtained pursuant to any audit shall be maintained in confidence and may not be disclosed to any third party. Neither the Independent Auditor or Controller shall be permitted to perform penetration tests, vulnerability scans, or otherwise interrogate the Processor’s network or information technology systems.  In no circumstances shall Controller or Independent Auditor have access to (a) individual payroll and personnel files; (b) individual expenditure or records relating to the Processor’s other clients; (c) any of the Processor’s overhead costs; or (d) the Processor’s server rooms or IT systems.</a:t>
            </a:r>
            <a:endParaRPr kumimoji="0" lang="en-NZ"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endParaRPr>
          </a:p>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1"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10.	Limits and Exclusions of Liability </a:t>
            </a:r>
            <a:endParaRPr kumimoji="0" lang="en-NZ"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endParaRPr>
          </a:p>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10.1	Neither party shall be liable for the other’s loss of profits, loss of turnover, loss of data, loss of business opportunities, or indirect or consequential loss.  Liability is not excluded for (a) fraudulent misrepresentations, and/or (b) death or personal injury caused by the negligence of either party; and/or (c) any loss which may not be limited by law. The Company shall not be liable for any loss howsoever arising from or in connection with the Client's interpretation of the Deliverables. </a:t>
            </a:r>
            <a:endParaRPr kumimoji="0" lang="en-NZ"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endParaRPr>
          </a:p>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10.2	Save in relation to the liability pursuant to clause 11, either party’s maximum aggregate liability however so arising under or in connection with this Contract whether in contract, tort, (including negligence), breach of statutory duty or otherwise shall not exceed the higher of NZD100,000 or the amount of the fees in the applicable Statement of Work giving rise to the claim. </a:t>
            </a:r>
            <a:endParaRPr kumimoji="0" lang="en-NZ"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endParaRPr>
          </a:p>
        </p:txBody>
      </p:sp>
      <p:sp>
        <p:nvSpPr>
          <p:cNvPr id="21" name="TextBox 20">
            <a:extLst>
              <a:ext uri="{FF2B5EF4-FFF2-40B4-BE49-F238E27FC236}">
                <a16:creationId xmlns:a16="http://schemas.microsoft.com/office/drawing/2014/main" id="{36CCACA5-EC74-4F1F-9679-FB4044B004C8}"/>
              </a:ext>
            </a:extLst>
          </p:cNvPr>
          <p:cNvSpPr txBox="1"/>
          <p:nvPr/>
        </p:nvSpPr>
        <p:spPr>
          <a:xfrm>
            <a:off x="9156000" y="282668"/>
            <a:ext cx="2988000" cy="6047809"/>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1"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11.	Product Testing</a:t>
            </a:r>
            <a:endParaRPr kumimoji="0" lang="en-NZ"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endParaRPr>
          </a:p>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11.1	Notwithstanding anything to the contrary in this Contract where the Services involve testing or using the Client’s products (including prototypes) and/or third party products supplied by Client, the Client shall pay all costs relating to, and indemnify the Company and other</a:t>
            </a:r>
          </a:p>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Kantar Companies from and against, any losses, third party claims, demands, damages, costs, charges, expenses or liabilities (or actions, investigations or other proceedings in respect thereof) which the Company and other Kantar Companies may suffer or incur relating to or arising directly or indirectly out of or in connection with  testing or using such products. </a:t>
            </a:r>
          </a:p>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1"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12.	Miscellaneous</a:t>
            </a:r>
            <a:endParaRPr kumimoji="0" lang="en-NZ"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endParaRPr>
          </a:p>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12.1	The obligations set out in clauses 2, 4.2, 7, 8, 9, 10, 11, 12.2, 12.7 and 12.8 shall survive termination for a period of 1 year.</a:t>
            </a:r>
            <a:endParaRPr kumimoji="0" lang="en-NZ"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endParaRPr>
          </a:p>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12.2	Any notice given hereunder shall be in writing and sent by electronic mail or by registered post with a receipt from Company.  In the case of the notice to the Company, notices shall also be copied to the Managing Director, Chief Finance Officer and Chief Legal Officer at the address for the Company as in the Company definition. </a:t>
            </a:r>
            <a:endParaRPr kumimoji="0" lang="en-NZ"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endParaRPr>
          </a:p>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12.3	The Company shall not be liable for failure to perform its obligations hereunder due to factors beyond its control such as fires, storms, riots, strikes, disease, shortages of materials, lock-outs, wars, key employees not being available to perform the Services, or any part thereof, through death, illness or departure from the Company, floods, civil disturbances, terrorism, Governmental control, restriction or prohibition whether local or national.</a:t>
            </a:r>
            <a:endParaRPr kumimoji="0" lang="en-NZ"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endParaRPr>
          </a:p>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12.4	Other than in the course of a bona fide public recruitment exercise, neither party shall, without the prior written consent of the other, at any time from the date of the Contract to the expiry of twelve months after the last date of supply of the Services, solicit or entice away from the other party or employ (or attempt to employ) any person who is engaged as an employee of the other party involved in material aspects of the provision or receipt of the Services </a:t>
            </a:r>
            <a:endParaRPr kumimoji="0" lang="en-NZ"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endParaRPr>
          </a:p>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12.5	The invalidity or unenforceability of any part of this Contract shall not affect the other provisions of this Contract. </a:t>
            </a:r>
            <a:endParaRPr kumimoji="0" lang="en-NZ"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endParaRPr>
          </a:p>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12.6	The Company shall be entitled to assign its rights and obligations under this Contract either to any member of the Kantar Group, or in the event of a change of control, and will notify Client in writing of such assignment. The Company shall also be entitled to assign receivables due from Client </a:t>
            </a:r>
            <a:endParaRPr kumimoji="0" lang="en-NZ"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endParaRPr>
          </a:p>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12.7	No term of this Contract shall be enforceable by a third party.</a:t>
            </a:r>
            <a:endParaRPr kumimoji="0" lang="en-NZ"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endParaRPr>
          </a:p>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12.8	This Contract shall be governed by and construed in accordance with the laws of New Zealand and the courts of New Zealand shall have exclusive jurisdiction.</a:t>
            </a:r>
            <a:endParaRPr kumimoji="0" lang="en-NZ"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endParaRPr>
          </a:p>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  </a:t>
            </a:r>
            <a:endParaRPr kumimoji="0" lang="en-NZ"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endParaRPr>
          </a:p>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700" b="1"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END</a:t>
            </a:r>
            <a:endParaRPr kumimoji="0" lang="en-NZ"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endParaRPr>
          </a:p>
        </p:txBody>
      </p:sp>
      <p:pic>
        <p:nvPicPr>
          <p:cNvPr id="7" name="Graphic 2">
            <a:extLst>
              <a:ext uri="{FF2B5EF4-FFF2-40B4-BE49-F238E27FC236}">
                <a16:creationId xmlns:a16="http://schemas.microsoft.com/office/drawing/2014/main" id="{34672CD9-97C3-4AAF-AAE0-57D9B2E5C2AD}"/>
              </a:ext>
            </a:extLst>
          </p:cNvPr>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70570" y="75852"/>
            <a:ext cx="703580" cy="132715"/>
          </a:xfrm>
          <a:prstGeom prst="rect">
            <a:avLst/>
          </a:prstGeom>
        </p:spPr>
      </p:pic>
      <p:sp>
        <p:nvSpPr>
          <p:cNvPr id="8" name="TextBox 7">
            <a:extLst>
              <a:ext uri="{FF2B5EF4-FFF2-40B4-BE49-F238E27FC236}">
                <a16:creationId xmlns:a16="http://schemas.microsoft.com/office/drawing/2014/main" id="{72B918BB-5451-4653-BB83-407591EAD78F}"/>
              </a:ext>
            </a:extLst>
          </p:cNvPr>
          <p:cNvSpPr txBox="1"/>
          <p:nvPr/>
        </p:nvSpPr>
        <p:spPr>
          <a:xfrm>
            <a:off x="48000" y="23261"/>
            <a:ext cx="12096000" cy="230832"/>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0"/>
              </a:spcAft>
              <a:buClrTx/>
              <a:buSzTx/>
              <a:buFontTx/>
              <a:buNone/>
              <a:tabLst>
                <a:tab pos="269875" algn="l"/>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rPr>
              <a:t>KANTAR STANDARD TERMS &amp; CONDITIONS, cont’d</a:t>
            </a:r>
            <a:endParaRPr kumimoji="0" lang="en-NZ" sz="700" b="0" i="0" u="none" strike="noStrike" kern="1200" cap="none" spc="0" normalizeH="0" baseline="0" noProof="0" dirty="0">
              <a:ln>
                <a:noFill/>
              </a:ln>
              <a:solidFill>
                <a:prstClr val="black"/>
              </a:solidFill>
              <a:effectLst/>
              <a:uLnTx/>
              <a:uFillTx/>
              <a:latin typeface="Arial" panose="020B0604020202020204" pitchFamily="34" charset="0"/>
              <a:ea typeface="SimHei" panose="02010609060101010101" pitchFamily="49" charset="-122"/>
              <a:cs typeface="+mn-cs"/>
            </a:endParaRPr>
          </a:p>
        </p:txBody>
      </p:sp>
      <p:sp>
        <p:nvSpPr>
          <p:cNvPr id="10" name="TextBox 9">
            <a:extLst>
              <a:ext uri="{FF2B5EF4-FFF2-40B4-BE49-F238E27FC236}">
                <a16:creationId xmlns:a16="http://schemas.microsoft.com/office/drawing/2014/main" id="{4F7CE227-22CE-4034-A78C-53FEDAB04CD3}"/>
              </a:ext>
            </a:extLst>
          </p:cNvPr>
          <p:cNvSpPr txBox="1"/>
          <p:nvPr/>
        </p:nvSpPr>
        <p:spPr>
          <a:xfrm>
            <a:off x="7601326" y="6657945"/>
            <a:ext cx="4590674" cy="200055"/>
          </a:xfrm>
          <a:prstGeom prst="rect">
            <a:avLst/>
          </a:prstGeom>
          <a:noFill/>
        </p:spPr>
        <p:txBody>
          <a:bodyPr wrap="square">
            <a:spAutoFit/>
          </a:bodyPr>
          <a:lstStyle/>
          <a:p>
            <a:pPr marL="0" marR="0" lvl="0" indent="0" algn="r" defTabSz="914400" rtl="0" eaLnBrk="1" fontAlgn="auto" latinLnBrk="0" hangingPunct="1">
              <a:lnSpc>
                <a:spcPct val="100000"/>
              </a:lnSpc>
              <a:spcBef>
                <a:spcPts val="600"/>
              </a:spcBef>
              <a:spcAft>
                <a:spcPts val="0"/>
              </a:spcAft>
              <a:buClrTx/>
              <a:buSzTx/>
              <a:buFontTx/>
              <a:buNone/>
              <a:tabLst>
                <a:tab pos="269875" algn="l"/>
              </a:tabLst>
              <a:defRPr/>
            </a:pPr>
            <a:r>
              <a:rPr kumimoji="0" lang="en-NZ" sz="7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SimHei" panose="02010609060101010101" pitchFamily="49" charset="-122"/>
                <a:cs typeface="+mn-cs"/>
              </a:rPr>
              <a:t>© 2020 Kantar. All rights reserved.	September 2020	2 of 2</a:t>
            </a:r>
            <a:endParaRPr kumimoji="0" lang="en-NZ" sz="5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SimHei" panose="02010609060101010101" pitchFamily="49" charset="-122"/>
              <a:cs typeface="+mn-cs"/>
            </a:endParaRPr>
          </a:p>
        </p:txBody>
      </p:sp>
    </p:spTree>
    <p:extLst>
      <p:ext uri="{BB962C8B-B14F-4D97-AF65-F5344CB8AC3E}">
        <p14:creationId xmlns:p14="http://schemas.microsoft.com/office/powerpoint/2010/main" val="1132969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781C7B0-6F89-1A58-FECA-EA2F04FD97EF}"/>
              </a:ext>
            </a:extLst>
          </p:cNvPr>
          <p:cNvSpPr/>
          <p:nvPr/>
        </p:nvSpPr>
        <p:spPr bwMode="ltGray">
          <a:xfrm>
            <a:off x="3262681" y="859318"/>
            <a:ext cx="2856992" cy="5084282"/>
          </a:xfrm>
          <a:prstGeom prst="rect">
            <a:avLst/>
          </a:prstGeom>
          <a:solidFill>
            <a:schemeClr val="tx1">
              <a:lumMod val="60000"/>
              <a:lumOff val="40000"/>
              <a:alpha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a:p>
        </p:txBody>
      </p:sp>
      <p:sp>
        <p:nvSpPr>
          <p:cNvPr id="52" name="Rectangle 51">
            <a:extLst>
              <a:ext uri="{FF2B5EF4-FFF2-40B4-BE49-F238E27FC236}">
                <a16:creationId xmlns:a16="http://schemas.microsoft.com/office/drawing/2014/main" id="{34B9CDF2-51CE-391D-37D8-82FF50742746}"/>
              </a:ext>
            </a:extLst>
          </p:cNvPr>
          <p:cNvSpPr/>
          <p:nvPr/>
        </p:nvSpPr>
        <p:spPr bwMode="ltGray">
          <a:xfrm>
            <a:off x="3369627" y="4776262"/>
            <a:ext cx="2647001" cy="1096034"/>
          </a:xfrm>
          <a:prstGeom prst="rect">
            <a:avLst/>
          </a:prstGeom>
          <a:solidFill>
            <a:schemeClr val="bg1">
              <a:alpha val="56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a:p>
        </p:txBody>
      </p:sp>
      <p:sp>
        <p:nvSpPr>
          <p:cNvPr id="21" name="Rectangle 20">
            <a:extLst>
              <a:ext uri="{FF2B5EF4-FFF2-40B4-BE49-F238E27FC236}">
                <a16:creationId xmlns:a16="http://schemas.microsoft.com/office/drawing/2014/main" id="{AD28DCF8-51B9-D423-0B33-EE4FA40D465C}"/>
              </a:ext>
            </a:extLst>
          </p:cNvPr>
          <p:cNvSpPr/>
          <p:nvPr/>
        </p:nvSpPr>
        <p:spPr bwMode="ltGray">
          <a:xfrm>
            <a:off x="359998" y="859318"/>
            <a:ext cx="2758824" cy="5084282"/>
          </a:xfrm>
          <a:prstGeom prst="rect">
            <a:avLst/>
          </a:prstGeom>
          <a:solidFill>
            <a:srgbClr val="191919">
              <a:alpha val="75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a:p>
        </p:txBody>
      </p:sp>
      <p:sp>
        <p:nvSpPr>
          <p:cNvPr id="32" name="Rectangle 31">
            <a:extLst>
              <a:ext uri="{FF2B5EF4-FFF2-40B4-BE49-F238E27FC236}">
                <a16:creationId xmlns:a16="http://schemas.microsoft.com/office/drawing/2014/main" id="{C277AF6A-036A-064E-625D-E1E0692F94B2}"/>
              </a:ext>
            </a:extLst>
          </p:cNvPr>
          <p:cNvSpPr/>
          <p:nvPr/>
        </p:nvSpPr>
        <p:spPr bwMode="ltGray">
          <a:xfrm>
            <a:off x="6261100" y="3044114"/>
            <a:ext cx="5565772" cy="2884115"/>
          </a:xfrm>
          <a:prstGeom prst="rect">
            <a:avLst/>
          </a:prstGeom>
          <a:solidFill>
            <a:srgbClr val="00A5B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a:p>
        </p:txBody>
      </p:sp>
      <p:sp>
        <p:nvSpPr>
          <p:cNvPr id="42" name="Arrow: Right 41">
            <a:extLst>
              <a:ext uri="{FF2B5EF4-FFF2-40B4-BE49-F238E27FC236}">
                <a16:creationId xmlns:a16="http://schemas.microsoft.com/office/drawing/2014/main" id="{40B78E8E-BEAC-A6A2-47BD-8646CD7D011E}"/>
              </a:ext>
            </a:extLst>
          </p:cNvPr>
          <p:cNvSpPr/>
          <p:nvPr/>
        </p:nvSpPr>
        <p:spPr bwMode="ltGray">
          <a:xfrm>
            <a:off x="446524" y="946284"/>
            <a:ext cx="2563375" cy="717416"/>
          </a:xfrm>
          <a:prstGeom prst="rightArrow">
            <a:avLst>
              <a:gd name="adj1" fmla="val 100000"/>
              <a:gd name="adj2" fmla="val 50000"/>
            </a:avLst>
          </a:prstGeom>
          <a:solidFill>
            <a:schemeClr val="bg1">
              <a:alpha val="46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a:p>
        </p:txBody>
      </p:sp>
      <p:sp>
        <p:nvSpPr>
          <p:cNvPr id="43" name="Arrow: Right 42">
            <a:extLst>
              <a:ext uri="{FF2B5EF4-FFF2-40B4-BE49-F238E27FC236}">
                <a16:creationId xmlns:a16="http://schemas.microsoft.com/office/drawing/2014/main" id="{BD296DC8-B92A-B16E-6F45-F402D402D188}"/>
              </a:ext>
            </a:extLst>
          </p:cNvPr>
          <p:cNvSpPr/>
          <p:nvPr/>
        </p:nvSpPr>
        <p:spPr bwMode="ltGray">
          <a:xfrm>
            <a:off x="3369627" y="946284"/>
            <a:ext cx="2651878" cy="717416"/>
          </a:xfrm>
          <a:prstGeom prst="rightArrow">
            <a:avLst>
              <a:gd name="adj1" fmla="val 100000"/>
              <a:gd name="adj2" fmla="val 50000"/>
            </a:avLst>
          </a:prstGeom>
          <a:solidFill>
            <a:schemeClr val="bg1">
              <a:alpha val="46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a:p>
        </p:txBody>
      </p:sp>
      <p:sp>
        <p:nvSpPr>
          <p:cNvPr id="2" name="Title 1">
            <a:extLst>
              <a:ext uri="{FF2B5EF4-FFF2-40B4-BE49-F238E27FC236}">
                <a16:creationId xmlns:a16="http://schemas.microsoft.com/office/drawing/2014/main" id="{189E8298-3FF1-20BA-C9BC-AA42F3F176C4}"/>
              </a:ext>
            </a:extLst>
          </p:cNvPr>
          <p:cNvSpPr>
            <a:spLocks noGrp="1"/>
          </p:cNvSpPr>
          <p:nvPr>
            <p:ph type="title"/>
          </p:nvPr>
        </p:nvSpPr>
        <p:spPr/>
        <p:txBody>
          <a:bodyPr/>
          <a:lstStyle/>
          <a:p>
            <a:r>
              <a:rPr lang="en-NZ" dirty="0"/>
              <a:t>Sport becomes the vehicle to experience fun, connection and growth   </a:t>
            </a:r>
          </a:p>
        </p:txBody>
      </p:sp>
      <p:sp>
        <p:nvSpPr>
          <p:cNvPr id="4" name="Footer Placeholder 3">
            <a:extLst>
              <a:ext uri="{FF2B5EF4-FFF2-40B4-BE49-F238E27FC236}">
                <a16:creationId xmlns:a16="http://schemas.microsoft.com/office/drawing/2014/main" id="{6BE606DB-FADA-C9D4-E3CD-C49C4915D475}"/>
              </a:ext>
            </a:extLst>
          </p:cNvPr>
          <p:cNvSpPr>
            <a:spLocks noGrp="1"/>
          </p:cNvSpPr>
          <p:nvPr>
            <p:ph type="ftr" sz="quarter" idx="11"/>
          </p:nvPr>
        </p:nvSpPr>
        <p:spPr/>
        <p:txBody>
          <a:bodyPr/>
          <a:lstStyle/>
          <a:p>
            <a:endParaRPr lang="en-GB" dirty="0"/>
          </a:p>
        </p:txBody>
      </p:sp>
      <p:sp>
        <p:nvSpPr>
          <p:cNvPr id="40" name="TextBox 39">
            <a:extLst>
              <a:ext uri="{FF2B5EF4-FFF2-40B4-BE49-F238E27FC236}">
                <a16:creationId xmlns:a16="http://schemas.microsoft.com/office/drawing/2014/main" id="{64A3312B-E070-1866-4CEA-7D7C4B47D013}"/>
              </a:ext>
            </a:extLst>
          </p:cNvPr>
          <p:cNvSpPr txBox="1"/>
          <p:nvPr/>
        </p:nvSpPr>
        <p:spPr>
          <a:xfrm>
            <a:off x="446525" y="1024975"/>
            <a:ext cx="2563375"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WHY FIRST GET INVOLVED?</a:t>
            </a:r>
            <a:endParaRPr kumimoji="0" lang="en-US" sz="1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It's about the sport. </a:t>
            </a:r>
            <a:br>
              <a:rPr kumimoji="0" lang="en-US" sz="1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br>
            <a:r>
              <a:rPr kumimoji="0" lang="en-US" sz="1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For most, there is little expectation to achieve.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It's about </a:t>
            </a:r>
            <a:r>
              <a:rPr kumimoji="0" lang="en-US" sz="1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fun</a:t>
            </a:r>
            <a:r>
              <a:rPr kumimoji="0" lang="en-US" sz="1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and hanging out with friends/teammates.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It's about emulating your heroes, your family. Often these are well known, traditional sports (such as netball, rugby).</a:t>
            </a:r>
            <a:endParaRPr kumimoji="0" lang="en-US" sz="16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sp>
        <p:nvSpPr>
          <p:cNvPr id="41" name="TextBox 40">
            <a:extLst>
              <a:ext uri="{FF2B5EF4-FFF2-40B4-BE49-F238E27FC236}">
                <a16:creationId xmlns:a16="http://schemas.microsoft.com/office/drawing/2014/main" id="{5C49040E-96FD-8E82-6B50-49A84F6FF680}"/>
              </a:ext>
            </a:extLst>
          </p:cNvPr>
          <p:cNvSpPr txBox="1"/>
          <p:nvPr/>
        </p:nvSpPr>
        <p:spPr>
          <a:xfrm>
            <a:off x="3369627" y="1024975"/>
            <a:ext cx="2651878" cy="495520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AROUND 15 YEARS OLD, THINGS CHANGE</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Expectation to achieve increases. There is a certain </a:t>
            </a:r>
            <a:b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level of 'commitment' required.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is both internal pressure </a:t>
            </a:r>
            <a:b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can't let the team down), and external pressure (parents and coaches expectations increase).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Early starts and increased trainings. </a:t>
            </a:r>
            <a:endPar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Sport gets more serious</a:t>
            </a:r>
            <a:r>
              <a:rPr lang="en-US" sz="1300" dirty="0">
                <a:solidFill>
                  <a:prstClr val="black"/>
                </a:solidFill>
                <a:latin typeface="Arial" panose="020B0604020202020204" pitchFamily="34" charset="0"/>
              </a:rPr>
              <a:t> - </a:t>
            </a: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outward pressure to perform and win.</a:t>
            </a:r>
            <a:br>
              <a:rPr lang="en-US" sz="1300" dirty="0">
                <a:solidFill>
                  <a:prstClr val="black"/>
                </a:solidFill>
                <a:latin typeface="Arial" panose="020B0604020202020204" pitchFamily="34" charset="0"/>
                <a:cs typeface="Arial" panose="020B0604020202020204" pitchFamily="34" charset="0"/>
              </a:rPr>
            </a:br>
            <a:endParaRPr lang="en-US" sz="13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buClrTx/>
              <a:buSzTx/>
              <a:buFontTx/>
              <a:buNone/>
              <a:tabLst/>
              <a:defRPr/>
            </a:pPr>
            <a:r>
              <a:rPr kumimoji="0" lang="en-US" sz="1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But the rangatahi we spoke to still want fun, progression and team bonding.  But this gets lost in the pressure to </a:t>
            </a:r>
            <a:br>
              <a:rPr kumimoji="0" lang="en-US" sz="1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compete and succeed.  </a:t>
            </a:r>
          </a:p>
        </p:txBody>
      </p:sp>
      <p:grpSp>
        <p:nvGrpSpPr>
          <p:cNvPr id="51" name="Group 50">
            <a:extLst>
              <a:ext uri="{FF2B5EF4-FFF2-40B4-BE49-F238E27FC236}">
                <a16:creationId xmlns:a16="http://schemas.microsoft.com/office/drawing/2014/main" id="{62FAA8DF-7F8B-8564-870D-FAEEACFCA888}"/>
              </a:ext>
            </a:extLst>
          </p:cNvPr>
          <p:cNvGrpSpPr/>
          <p:nvPr/>
        </p:nvGrpSpPr>
        <p:grpSpPr>
          <a:xfrm>
            <a:off x="6261101" y="859318"/>
            <a:ext cx="5565771" cy="2035258"/>
            <a:chOff x="6261101" y="859318"/>
            <a:chExt cx="5565771" cy="2035258"/>
          </a:xfrm>
        </p:grpSpPr>
        <p:sp>
          <p:nvSpPr>
            <p:cNvPr id="27" name="Rectangle 26">
              <a:extLst>
                <a:ext uri="{FF2B5EF4-FFF2-40B4-BE49-F238E27FC236}">
                  <a16:creationId xmlns:a16="http://schemas.microsoft.com/office/drawing/2014/main" id="{9E0A4EB0-5DBF-5432-80B9-6685E36AD7C4}"/>
                </a:ext>
              </a:extLst>
            </p:cNvPr>
            <p:cNvSpPr/>
            <p:nvPr/>
          </p:nvSpPr>
          <p:spPr bwMode="ltGray">
            <a:xfrm>
              <a:off x="6261101" y="859318"/>
              <a:ext cx="2712172" cy="1651653"/>
            </a:xfrm>
            <a:prstGeom prst="rect">
              <a:avLst/>
            </a:prstGeom>
            <a:solidFill>
              <a:schemeClr val="bg1"/>
            </a:solidFill>
            <a:ln w="12700">
              <a:solidFill>
                <a:srgbClr val="00A5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a:p>
          </p:txBody>
        </p:sp>
        <p:sp>
          <p:nvSpPr>
            <p:cNvPr id="28" name="Rectangle 27">
              <a:extLst>
                <a:ext uri="{FF2B5EF4-FFF2-40B4-BE49-F238E27FC236}">
                  <a16:creationId xmlns:a16="http://schemas.microsoft.com/office/drawing/2014/main" id="{246C3CB4-42DB-14AA-0057-5F4E8DD88651}"/>
                </a:ext>
              </a:extLst>
            </p:cNvPr>
            <p:cNvSpPr/>
            <p:nvPr/>
          </p:nvSpPr>
          <p:spPr bwMode="ltGray">
            <a:xfrm>
              <a:off x="9114700" y="859318"/>
              <a:ext cx="2712172" cy="1651653"/>
            </a:xfrm>
            <a:prstGeom prst="rect">
              <a:avLst/>
            </a:prstGeom>
            <a:solidFill>
              <a:srgbClr val="BFE8E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a:p>
          </p:txBody>
        </p:sp>
        <p:sp>
          <p:nvSpPr>
            <p:cNvPr id="44" name="TextBox 43">
              <a:extLst>
                <a:ext uri="{FF2B5EF4-FFF2-40B4-BE49-F238E27FC236}">
                  <a16:creationId xmlns:a16="http://schemas.microsoft.com/office/drawing/2014/main" id="{84AFA239-319C-D134-A2E0-68B6430375A6}"/>
                </a:ext>
              </a:extLst>
            </p:cNvPr>
            <p:cNvSpPr txBox="1"/>
            <p:nvPr/>
          </p:nvSpPr>
          <p:spPr>
            <a:xfrm>
              <a:off x="6406719" y="1084980"/>
              <a:ext cx="2420936"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Those who do well and want to compete and explore professional pathways are likely to thrive.</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45" name="TextBox 44">
              <a:extLst>
                <a:ext uri="{FF2B5EF4-FFF2-40B4-BE49-F238E27FC236}">
                  <a16:creationId xmlns:a16="http://schemas.microsoft.com/office/drawing/2014/main" id="{8F6B92D8-53CE-D6F3-F15C-3D87D074865C}"/>
                </a:ext>
              </a:extLst>
            </p:cNvPr>
            <p:cNvSpPr txBox="1"/>
            <p:nvPr/>
          </p:nvSpPr>
          <p:spPr>
            <a:xfrm>
              <a:off x="9206334" y="1100369"/>
              <a:ext cx="2528904" cy="116955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Those who value fun over competition feel they have nowhere to go and look for fun and opportunities to connect in other ways.</a:t>
              </a:r>
            </a:p>
          </p:txBody>
        </p:sp>
        <p:sp>
          <p:nvSpPr>
            <p:cNvPr id="46" name="Isosceles Triangle 45">
              <a:extLst>
                <a:ext uri="{FF2B5EF4-FFF2-40B4-BE49-F238E27FC236}">
                  <a16:creationId xmlns:a16="http://schemas.microsoft.com/office/drawing/2014/main" id="{B85954CE-060B-8B5F-ADF6-605D7848FF1F}"/>
                </a:ext>
              </a:extLst>
            </p:cNvPr>
            <p:cNvSpPr/>
            <p:nvPr/>
          </p:nvSpPr>
          <p:spPr bwMode="ltGray">
            <a:xfrm rot="10800000">
              <a:off x="9806848" y="2386062"/>
              <a:ext cx="1327876" cy="508514"/>
            </a:xfrm>
            <a:prstGeom prst="triangle">
              <a:avLst/>
            </a:prstGeom>
            <a:solidFill>
              <a:srgbClr val="BFE8E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a:p>
          </p:txBody>
        </p:sp>
      </p:grpSp>
      <p:grpSp>
        <p:nvGrpSpPr>
          <p:cNvPr id="50" name="Group 49">
            <a:extLst>
              <a:ext uri="{FF2B5EF4-FFF2-40B4-BE49-F238E27FC236}">
                <a16:creationId xmlns:a16="http://schemas.microsoft.com/office/drawing/2014/main" id="{778B483F-FC98-8AEA-489F-2DEC5E3BBF3D}"/>
              </a:ext>
            </a:extLst>
          </p:cNvPr>
          <p:cNvGrpSpPr/>
          <p:nvPr/>
        </p:nvGrpSpPr>
        <p:grpSpPr>
          <a:xfrm>
            <a:off x="6393026" y="3452823"/>
            <a:ext cx="5301920" cy="2066696"/>
            <a:chOff x="6393026" y="3438384"/>
            <a:chExt cx="5301920" cy="2066696"/>
          </a:xfrm>
        </p:grpSpPr>
        <p:sp>
          <p:nvSpPr>
            <p:cNvPr id="48" name="TextBox 47">
              <a:extLst>
                <a:ext uri="{FF2B5EF4-FFF2-40B4-BE49-F238E27FC236}">
                  <a16:creationId xmlns:a16="http://schemas.microsoft.com/office/drawing/2014/main" id="{133F3AF0-2F9F-B184-6846-BAA78BD01B74}"/>
                </a:ext>
              </a:extLst>
            </p:cNvPr>
            <p:cNvSpPr txBox="1"/>
            <p:nvPr/>
          </p:nvSpPr>
          <p:spPr>
            <a:xfrm>
              <a:off x="6393026" y="3438384"/>
              <a:ext cx="530192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chemeClr val="bg1"/>
                  </a:solidFill>
                  <a:effectLst/>
                  <a:uLnTx/>
                  <a:uFillTx/>
                  <a:latin typeface="Arial" panose="020B0604020202020204" pitchFamily="34" charset="0"/>
                  <a:ea typeface="+mn-ea"/>
                  <a:cs typeface="+mn-cs"/>
                </a:rPr>
                <a:t>The opportunity to engage with these young people is in transitioning these kids to other sports, or to sports that emphasise fun and flexibility </a:t>
              </a:r>
              <a:endParaRPr kumimoji="0" lang="en-US" sz="2000" b="1" i="1"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49" name="TextBox 48">
              <a:extLst>
                <a:ext uri="{FF2B5EF4-FFF2-40B4-BE49-F238E27FC236}">
                  <a16:creationId xmlns:a16="http://schemas.microsoft.com/office/drawing/2014/main" id="{903D3DC5-D2EC-D519-CA02-EB64A41482DF}"/>
                </a:ext>
              </a:extLst>
            </p:cNvPr>
            <p:cNvSpPr txBox="1"/>
            <p:nvPr/>
          </p:nvSpPr>
          <p:spPr>
            <a:xfrm>
              <a:off x="6647000" y="4920305"/>
              <a:ext cx="49354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1" u="none" strike="noStrike" kern="0" cap="none" spc="0" normalizeH="0" baseline="0" noProof="0" dirty="0">
                  <a:ln>
                    <a:noFill/>
                  </a:ln>
                  <a:solidFill>
                    <a:schemeClr val="bg1"/>
                  </a:solidFill>
                  <a:effectLst/>
                  <a:uLnTx/>
                  <a:uFillTx/>
                </a:rPr>
                <a:t> e.g ..."This is the sport you can play if you're busy at school and want to have flexibility and fun"</a:t>
              </a:r>
            </a:p>
          </p:txBody>
        </p:sp>
      </p:grpSp>
      <p:sp>
        <p:nvSpPr>
          <p:cNvPr id="6" name="Slide Number Placeholder 5">
            <a:extLst>
              <a:ext uri="{FF2B5EF4-FFF2-40B4-BE49-F238E27FC236}">
                <a16:creationId xmlns:a16="http://schemas.microsoft.com/office/drawing/2014/main" id="{2401DFA6-643D-48B9-FC88-E27FB7C6A4C7}"/>
              </a:ext>
            </a:extLst>
          </p:cNvPr>
          <p:cNvSpPr>
            <a:spLocks noGrp="1"/>
          </p:cNvSpPr>
          <p:nvPr>
            <p:ph type="sldNum" sz="quarter" idx="10"/>
          </p:nvPr>
        </p:nvSpPr>
        <p:spPr/>
        <p:txBody>
          <a:bodyPr/>
          <a:lstStyle/>
          <a:p>
            <a:fld id="{4034BEE3-566C-4068-A777-C3A4762E861B}" type="slidenum">
              <a:rPr lang="en-GB" smtClean="0"/>
              <a:pPr/>
              <a:t>12</a:t>
            </a:fld>
            <a:endParaRPr lang="en-GB" dirty="0"/>
          </a:p>
        </p:txBody>
      </p:sp>
    </p:spTree>
    <p:extLst>
      <p:ext uri="{BB962C8B-B14F-4D97-AF65-F5344CB8AC3E}">
        <p14:creationId xmlns:p14="http://schemas.microsoft.com/office/powerpoint/2010/main" val="3146009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0740E89-4419-BE0C-0B32-F8BAA05A7756}"/>
              </a:ext>
            </a:extLst>
          </p:cNvPr>
          <p:cNvSpPr>
            <a:spLocks noGrp="1"/>
          </p:cNvSpPr>
          <p:nvPr>
            <p:ph sz="quarter" idx="14"/>
          </p:nvPr>
        </p:nvSpPr>
        <p:spPr/>
        <p:txBody>
          <a:bodyPr/>
          <a:lstStyle/>
          <a:p>
            <a:pPr lvl="1">
              <a:buFont typeface="Arial" panose="020B0604020202020204" pitchFamily="34" charset="0"/>
              <a:buChar char="•"/>
            </a:pPr>
            <a:r>
              <a:rPr lang="en-NZ" dirty="0"/>
              <a:t>When rangatahi are first getting into sport, especially during primary school, there is a lot of encouragement from those around them to give it a go and join a team.</a:t>
            </a:r>
          </a:p>
          <a:p>
            <a:pPr lvl="2">
              <a:buFont typeface="Arial" panose="020B0604020202020204" pitchFamily="34" charset="0"/>
              <a:buChar char="•"/>
            </a:pPr>
            <a:r>
              <a:rPr lang="en-NZ" dirty="0"/>
              <a:t>Whether that be from whānau, teachers, or others around them.</a:t>
            </a:r>
          </a:p>
          <a:p>
            <a:pPr lvl="2">
              <a:buFont typeface="Arial" panose="020B0604020202020204" pitchFamily="34" charset="0"/>
              <a:buChar char="•"/>
            </a:pPr>
            <a:r>
              <a:rPr lang="en-NZ" dirty="0"/>
              <a:t>School notices are circulated and there are many opportunities to join a team sport.</a:t>
            </a:r>
          </a:p>
          <a:p>
            <a:pPr lvl="1">
              <a:buFont typeface="Arial" panose="020B0604020202020204" pitchFamily="34" charset="0"/>
              <a:buChar char="•"/>
            </a:pPr>
            <a:r>
              <a:rPr lang="en-NZ" dirty="0"/>
              <a:t>As you get older and into teenage years, rangatahi are given more independence and freedom to make their own decisions.</a:t>
            </a:r>
          </a:p>
          <a:p>
            <a:pPr lvl="2">
              <a:buFont typeface="Arial" panose="020B0604020202020204" pitchFamily="34" charset="0"/>
              <a:buChar char="•"/>
            </a:pPr>
            <a:r>
              <a:rPr lang="en-NZ" dirty="0"/>
              <a:t>However, this does not always work out in favour of organised sport. Some rangatahi suspect that their peers still need to be encouraged to get involved. </a:t>
            </a:r>
          </a:p>
          <a:p>
            <a:pPr lvl="1">
              <a:buFont typeface="Arial" panose="020B0604020202020204" pitchFamily="34" charset="0"/>
              <a:buChar char="•"/>
            </a:pPr>
            <a:r>
              <a:rPr lang="en-NZ" dirty="0"/>
              <a:t>Other challenges include increasing competition and skill as you get older, which can be off-putting if you are made to feel out of your depth or comfort zone, or no longer considered the ‘best’. </a:t>
            </a:r>
          </a:p>
        </p:txBody>
      </p:sp>
      <p:pic>
        <p:nvPicPr>
          <p:cNvPr id="31" name="Picture 30" descr="A football ball on the field&#10;&#10;Description automatically generated with medium confidence">
            <a:extLst>
              <a:ext uri="{FF2B5EF4-FFF2-40B4-BE49-F238E27FC236}">
                <a16:creationId xmlns:a16="http://schemas.microsoft.com/office/drawing/2014/main" id="{9CE0C17A-5AFC-FA6C-30C3-15B2B238D09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5168"/>
            <a:ext cx="3612138" cy="6863168"/>
          </a:xfrm>
          <a:prstGeom prst="rect">
            <a:avLst/>
          </a:prstGeom>
        </p:spPr>
      </p:pic>
      <p:sp>
        <p:nvSpPr>
          <p:cNvPr id="12" name="Rectangle 11">
            <a:extLst>
              <a:ext uri="{FF2B5EF4-FFF2-40B4-BE49-F238E27FC236}">
                <a16:creationId xmlns:a16="http://schemas.microsoft.com/office/drawing/2014/main" id="{96AE1244-97F3-0D01-A409-98DAC80FBC35}"/>
              </a:ext>
            </a:extLst>
          </p:cNvPr>
          <p:cNvSpPr/>
          <p:nvPr/>
        </p:nvSpPr>
        <p:spPr bwMode="ltGray">
          <a:xfrm>
            <a:off x="-1" y="0"/>
            <a:ext cx="3610800" cy="6858000"/>
          </a:xfrm>
          <a:prstGeom prst="rect">
            <a:avLst/>
          </a:prstGeom>
          <a:solidFill>
            <a:srgbClr val="080808">
              <a:alpha val="69804"/>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62B84C58-3E1A-F7A8-73FB-0DC7CE5A3BD9}"/>
              </a:ext>
            </a:extLst>
          </p:cNvPr>
          <p:cNvSpPr/>
          <p:nvPr/>
        </p:nvSpPr>
        <p:spPr bwMode="ltGray">
          <a:xfrm>
            <a:off x="8807429" y="271151"/>
            <a:ext cx="3019445" cy="5719580"/>
          </a:xfrm>
          <a:prstGeom prst="rect">
            <a:avLst/>
          </a:prstGeom>
          <a:solidFill>
            <a:srgbClr val="FFFFFF">
              <a:lumMod val="95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cxnSp>
        <p:nvCxnSpPr>
          <p:cNvPr id="20" name="Straight Connector 19">
            <a:extLst>
              <a:ext uri="{FF2B5EF4-FFF2-40B4-BE49-F238E27FC236}">
                <a16:creationId xmlns:a16="http://schemas.microsoft.com/office/drawing/2014/main" id="{A4C9EEE3-DE4D-4BDB-EA3E-86329ACBC0D7}"/>
              </a:ext>
            </a:extLst>
          </p:cNvPr>
          <p:cNvCxnSpPr>
            <a:cxnSpLocks/>
          </p:cNvCxnSpPr>
          <p:nvPr>
            <p:custDataLst>
              <p:tags r:id="rId1"/>
            </p:custDataLst>
          </p:nvPr>
        </p:nvCxnSpPr>
        <p:spPr>
          <a:xfrm>
            <a:off x="360000" y="6120000"/>
            <a:ext cx="3252138" cy="0"/>
          </a:xfrm>
          <a:prstGeom prst="line">
            <a:avLst/>
          </a:prstGeom>
          <a:noFill/>
          <a:ln w="38100" cap="flat" cmpd="sng" algn="ctr">
            <a:solidFill>
              <a:srgbClr val="FFFFFF"/>
            </a:solidFill>
            <a:prstDash val="solid"/>
            <a:miter lim="800000"/>
            <a:tailEnd type="none"/>
          </a:ln>
          <a:effectLst/>
        </p:spPr>
      </p:cxnSp>
      <p:pic>
        <p:nvPicPr>
          <p:cNvPr id="21" name="Picture 20">
            <a:extLst>
              <a:ext uri="{FF2B5EF4-FFF2-40B4-BE49-F238E27FC236}">
                <a16:creationId xmlns:a16="http://schemas.microsoft.com/office/drawing/2014/main" id="{23D2E680-35A4-A8E9-9613-A9F13A1240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9051" y="6388850"/>
            <a:ext cx="2016156" cy="198000"/>
          </a:xfrm>
          <a:prstGeom prst="rect">
            <a:avLst/>
          </a:prstGeom>
        </p:spPr>
      </p:pic>
      <p:sp>
        <p:nvSpPr>
          <p:cNvPr id="23" name="TextBox 22">
            <a:extLst>
              <a:ext uri="{FF2B5EF4-FFF2-40B4-BE49-F238E27FC236}">
                <a16:creationId xmlns:a16="http://schemas.microsoft.com/office/drawing/2014/main" id="{40C6113C-1AF3-B573-98D4-7DC284A93580}"/>
              </a:ext>
            </a:extLst>
          </p:cNvPr>
          <p:cNvSpPr txBox="1"/>
          <p:nvPr/>
        </p:nvSpPr>
        <p:spPr>
          <a:xfrm>
            <a:off x="278998" y="203325"/>
            <a:ext cx="2545085" cy="440120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NZ" sz="2800" b="1" i="0" u="none" strike="noStrike" kern="0" cap="none" spc="0" normalizeH="0" baseline="0" noProof="0" dirty="0">
                <a:ln>
                  <a:noFill/>
                </a:ln>
                <a:solidFill>
                  <a:srgbClr val="FFFFFF"/>
                </a:solidFill>
                <a:effectLst/>
                <a:uLnTx/>
                <a:uFillTx/>
                <a:latin typeface="Arial"/>
                <a:ea typeface="+mn-ea"/>
                <a:cs typeface="+mn-cs"/>
              </a:rPr>
              <a:t>Expectations shift as rangatahi get older, with other activities promoted and </a:t>
            </a:r>
            <a:r>
              <a:rPr kumimoji="0" lang="en-NZ" sz="2800" b="1" i="0" u="none" strike="noStrike" kern="0" cap="none" spc="0" normalizeH="0" baseline="0" noProof="0" dirty="0">
                <a:ln>
                  <a:noFill/>
                </a:ln>
                <a:solidFill>
                  <a:srgbClr val="F9C612"/>
                </a:solidFill>
                <a:effectLst/>
                <a:uLnTx/>
                <a:uFillTx/>
                <a:latin typeface="Arial"/>
                <a:ea typeface="+mn-ea"/>
                <a:cs typeface="+mn-cs"/>
              </a:rPr>
              <a:t>sport becomes more serious</a:t>
            </a:r>
          </a:p>
        </p:txBody>
      </p:sp>
      <p:sp>
        <p:nvSpPr>
          <p:cNvPr id="33" name="TextBox 32">
            <a:extLst>
              <a:ext uri="{FF2B5EF4-FFF2-40B4-BE49-F238E27FC236}">
                <a16:creationId xmlns:a16="http://schemas.microsoft.com/office/drawing/2014/main" id="{C33F2F5E-66CB-D545-B015-87A41E332380}"/>
              </a:ext>
            </a:extLst>
          </p:cNvPr>
          <p:cNvSpPr txBox="1"/>
          <p:nvPr/>
        </p:nvSpPr>
        <p:spPr>
          <a:xfrm>
            <a:off x="8962946" y="1040851"/>
            <a:ext cx="2721600"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1" u="none" strike="noStrike" kern="0" cap="none" spc="0" normalizeH="0" baseline="0" noProof="0" dirty="0">
                <a:ln>
                  <a:noFill/>
                </a:ln>
                <a:solidFill>
                  <a:prstClr val="black"/>
                </a:solidFill>
                <a:effectLst/>
                <a:uLnTx/>
                <a:uFillTx/>
              </a:rPr>
              <a:t>"You're not really encouraged to do the sport as much either. Like when I was in year nine, we were constantly getting notices, like, you know, come play sports come sign up... [Now], it's more like about clubs and about other stuff, there's not as much promotion around it [sport]… I think that [young] people have got to have a lot more encouragement to actually go out there and do it themselves." </a:t>
            </a:r>
            <a:r>
              <a:rPr kumimoji="0" lang="en-US" sz="1100" b="1" u="none" strike="noStrike" kern="0" cap="none" spc="0" normalizeH="0" baseline="0" noProof="0" dirty="0">
                <a:ln>
                  <a:noFill/>
                </a:ln>
                <a:solidFill>
                  <a:prstClr val="black"/>
                </a:solidFill>
                <a:effectLst/>
                <a:uLnTx/>
                <a:uFillTx/>
              </a:rPr>
              <a:t>Female, 15-16 years, Pākehā </a:t>
            </a:r>
            <a:endParaRPr lang="en-US" sz="1100" b="1" dirty="0">
              <a:latin typeface="Arial" panose="020B0604020202020204" pitchFamily="34" charset="0"/>
            </a:endParaRPr>
          </a:p>
        </p:txBody>
      </p:sp>
      <p:sp>
        <p:nvSpPr>
          <p:cNvPr id="34" name="TextBox 33">
            <a:extLst>
              <a:ext uri="{FF2B5EF4-FFF2-40B4-BE49-F238E27FC236}">
                <a16:creationId xmlns:a16="http://schemas.microsoft.com/office/drawing/2014/main" id="{320CF816-799E-0093-FC88-9644BCBCC88B}"/>
              </a:ext>
            </a:extLst>
          </p:cNvPr>
          <p:cNvSpPr txBox="1"/>
          <p:nvPr/>
        </p:nvSpPr>
        <p:spPr>
          <a:xfrm>
            <a:off x="8962945" y="3331913"/>
            <a:ext cx="2771565"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1" u="none" strike="noStrike" kern="0" cap="none" spc="0" normalizeH="0" baseline="0" noProof="0" dirty="0">
                <a:ln>
                  <a:noFill/>
                </a:ln>
                <a:solidFill>
                  <a:prstClr val="black"/>
                </a:solidFill>
                <a:effectLst/>
                <a:uLnTx/>
                <a:uFillTx/>
              </a:rPr>
              <a:t>"I stopped playing volleyball because it was a big jump from junior sport to senior sport. It was really hard competing with older girls, and they already had a really great team. It was hard breaking into it." </a:t>
            </a:r>
            <a:r>
              <a:rPr lang="en-US" sz="1100" b="1" kern="0" dirty="0">
                <a:solidFill>
                  <a:prstClr val="black"/>
                </a:solidFill>
              </a:rPr>
              <a:t>F</a:t>
            </a:r>
            <a:r>
              <a:rPr kumimoji="0" lang="en-US" sz="1100" b="1" u="none" strike="noStrike" kern="0" cap="none" spc="0" normalizeH="0" baseline="0" noProof="0" dirty="0">
                <a:ln>
                  <a:noFill/>
                </a:ln>
                <a:solidFill>
                  <a:prstClr val="black"/>
                </a:solidFill>
                <a:effectLst/>
                <a:uLnTx/>
                <a:uFillTx/>
              </a:rPr>
              <a:t>emale, 17-18 years, Pasifika </a:t>
            </a:r>
            <a:endParaRPr lang="en-US" sz="1100" b="1" dirty="0">
              <a:latin typeface="Arial" panose="020B0604020202020204" pitchFamily="34" charset="0"/>
            </a:endParaRPr>
          </a:p>
        </p:txBody>
      </p:sp>
      <p:sp>
        <p:nvSpPr>
          <p:cNvPr id="35" name="TextBox 34">
            <a:extLst>
              <a:ext uri="{FF2B5EF4-FFF2-40B4-BE49-F238E27FC236}">
                <a16:creationId xmlns:a16="http://schemas.microsoft.com/office/drawing/2014/main" id="{00B19075-4A67-E70A-3A3A-19938B39E2D2}"/>
              </a:ext>
            </a:extLst>
          </p:cNvPr>
          <p:cNvSpPr txBox="1"/>
          <p:nvPr/>
        </p:nvSpPr>
        <p:spPr>
          <a:xfrm>
            <a:off x="8962946" y="4631216"/>
            <a:ext cx="2721600" cy="12772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1" u="none" strike="noStrike" kern="0" cap="none" spc="0" normalizeH="0" baseline="0" noProof="0" dirty="0">
                <a:ln>
                  <a:noFill/>
                </a:ln>
                <a:solidFill>
                  <a:prstClr val="black"/>
                </a:solidFill>
                <a:effectLst/>
                <a:uLnTx/>
                <a:uFillTx/>
              </a:rPr>
              <a:t>"I feel like [young] people are a lot more competitive as well. Like if you're not in a good club or the top teams, they're not really like wanting to do that sport anymore because they're not like up there at the top." </a:t>
            </a:r>
            <a:r>
              <a:rPr lang="en-US" sz="1100" b="1" kern="0" dirty="0">
                <a:solidFill>
                  <a:prstClr val="black"/>
                </a:solidFill>
              </a:rPr>
              <a:t>F</a:t>
            </a:r>
            <a:r>
              <a:rPr kumimoji="0" lang="en-US" sz="1100" b="1" u="none" strike="noStrike" kern="0" cap="none" spc="0" normalizeH="0" baseline="0" noProof="0" dirty="0">
                <a:ln>
                  <a:noFill/>
                </a:ln>
                <a:solidFill>
                  <a:prstClr val="black"/>
                </a:solidFill>
                <a:effectLst/>
                <a:uLnTx/>
                <a:uFillTx/>
              </a:rPr>
              <a:t>emale, 17-18 years, Chinese</a:t>
            </a:r>
            <a:endParaRPr lang="en-US" sz="1100" b="1" dirty="0">
              <a:latin typeface="Arial" panose="020B0604020202020204" pitchFamily="34" charset="0"/>
            </a:endParaRPr>
          </a:p>
        </p:txBody>
      </p:sp>
      <p:grpSp>
        <p:nvGrpSpPr>
          <p:cNvPr id="22" name="Group 21">
            <a:extLst>
              <a:ext uri="{FF2B5EF4-FFF2-40B4-BE49-F238E27FC236}">
                <a16:creationId xmlns:a16="http://schemas.microsoft.com/office/drawing/2014/main" id="{427957CD-3232-95AD-947F-C720BA47677D}"/>
              </a:ext>
            </a:extLst>
          </p:cNvPr>
          <p:cNvGrpSpPr/>
          <p:nvPr/>
        </p:nvGrpSpPr>
        <p:grpSpPr>
          <a:xfrm>
            <a:off x="8980744" y="387182"/>
            <a:ext cx="2620706" cy="422342"/>
            <a:chOff x="8980744" y="387182"/>
            <a:chExt cx="2620706" cy="422342"/>
          </a:xfrm>
        </p:grpSpPr>
        <p:sp>
          <p:nvSpPr>
            <p:cNvPr id="24" name="Rectangle 23">
              <a:extLst>
                <a:ext uri="{FF2B5EF4-FFF2-40B4-BE49-F238E27FC236}">
                  <a16:creationId xmlns:a16="http://schemas.microsoft.com/office/drawing/2014/main" id="{D6429D2C-69B5-C020-B0BB-E176EAB55456}"/>
                </a:ext>
              </a:extLst>
            </p:cNvPr>
            <p:cNvSpPr/>
            <p:nvPr/>
          </p:nvSpPr>
          <p:spPr bwMode="ltGray">
            <a:xfrm>
              <a:off x="8980744" y="569582"/>
              <a:ext cx="2620706" cy="72000"/>
            </a:xfrm>
            <a:prstGeom prst="rect">
              <a:avLst/>
            </a:prstGeom>
            <a:solidFill>
              <a:srgbClr val="F9C61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36" name="Group 35">
              <a:extLst>
                <a:ext uri="{FF2B5EF4-FFF2-40B4-BE49-F238E27FC236}">
                  <a16:creationId xmlns:a16="http://schemas.microsoft.com/office/drawing/2014/main" id="{F5B5FCD5-C772-1A3F-31EE-71FFE0010A8B}"/>
                </a:ext>
              </a:extLst>
            </p:cNvPr>
            <p:cNvGrpSpPr/>
            <p:nvPr/>
          </p:nvGrpSpPr>
          <p:grpSpPr>
            <a:xfrm>
              <a:off x="10095650" y="387182"/>
              <a:ext cx="422342" cy="422342"/>
              <a:chOff x="8883583" y="395223"/>
              <a:chExt cx="600075" cy="600075"/>
            </a:xfrm>
          </p:grpSpPr>
          <p:sp>
            <p:nvSpPr>
              <p:cNvPr id="37" name="Rectangle 36">
                <a:extLst>
                  <a:ext uri="{FF2B5EF4-FFF2-40B4-BE49-F238E27FC236}">
                    <a16:creationId xmlns:a16="http://schemas.microsoft.com/office/drawing/2014/main" id="{7C33380F-ED61-A9BA-96D3-0E9C52B118EE}"/>
                  </a:ext>
                </a:extLst>
              </p:cNvPr>
              <p:cNvSpPr/>
              <p:nvPr/>
            </p:nvSpPr>
            <p:spPr bwMode="ltGray">
              <a:xfrm>
                <a:off x="8883583" y="395223"/>
                <a:ext cx="600075" cy="600075"/>
              </a:xfrm>
              <a:prstGeom prst="rect">
                <a:avLst/>
              </a:prstGeom>
              <a:solidFill>
                <a:srgbClr val="00A5B8"/>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38" name="Graphic 20">
                <a:extLst>
                  <a:ext uri="{FF2B5EF4-FFF2-40B4-BE49-F238E27FC236}">
                    <a16:creationId xmlns:a16="http://schemas.microsoft.com/office/drawing/2014/main" id="{4B36CB80-09E5-BA43-0D16-11CCF797894C}"/>
                  </a:ext>
                </a:extLst>
              </p:cNvPr>
              <p:cNvGrpSpPr/>
              <p:nvPr/>
            </p:nvGrpSpPr>
            <p:grpSpPr>
              <a:xfrm>
                <a:off x="8944460" y="518482"/>
                <a:ext cx="474419" cy="335478"/>
                <a:chOff x="-309623" y="1966848"/>
                <a:chExt cx="852607" cy="602907"/>
              </a:xfrm>
              <a:solidFill>
                <a:srgbClr val="FFFFFF"/>
              </a:solidFill>
            </p:grpSpPr>
            <p:sp>
              <p:nvSpPr>
                <p:cNvPr id="39" name="Freeform: Shape 38">
                  <a:extLst>
                    <a:ext uri="{FF2B5EF4-FFF2-40B4-BE49-F238E27FC236}">
                      <a16:creationId xmlns:a16="http://schemas.microsoft.com/office/drawing/2014/main" id="{80AB2FF3-54BF-F5BD-82B5-004A177B3A37}"/>
                    </a:ext>
                  </a:extLst>
                </p:cNvPr>
                <p:cNvSpPr/>
                <p:nvPr/>
              </p:nvSpPr>
              <p:spPr>
                <a:xfrm>
                  <a:off x="-309623" y="1966848"/>
                  <a:ext cx="400614" cy="602907"/>
                </a:xfrm>
                <a:custGeom>
                  <a:avLst/>
                  <a:gdLst>
                    <a:gd name="connsiteX0" fmla="*/ 233993 w 400614"/>
                    <a:gd name="connsiteY0" fmla="*/ 263785 h 602907"/>
                    <a:gd name="connsiteX1" fmla="*/ 185435 w 400614"/>
                    <a:gd name="connsiteY1" fmla="*/ 276580 h 602907"/>
                    <a:gd name="connsiteX2" fmla="*/ 140801 w 400614"/>
                    <a:gd name="connsiteY2" fmla="*/ 289488 h 602907"/>
                    <a:gd name="connsiteX3" fmla="*/ 122993 w 400614"/>
                    <a:gd name="connsiteY3" fmla="*/ 249907 h 602907"/>
                    <a:gd name="connsiteX4" fmla="*/ 202269 w 400614"/>
                    <a:gd name="connsiteY4" fmla="*/ 96642 h 602907"/>
                    <a:gd name="connsiteX5" fmla="*/ 376711 w 400614"/>
                    <a:gd name="connsiteY5" fmla="*/ 29853 h 602907"/>
                    <a:gd name="connsiteX6" fmla="*/ 372731 w 400614"/>
                    <a:gd name="connsiteY6" fmla="*/ 64 h 602907"/>
                    <a:gd name="connsiteX7" fmla="*/ 109124 w 400614"/>
                    <a:gd name="connsiteY7" fmla="*/ 105139 h 602907"/>
                    <a:gd name="connsiteX8" fmla="*/ 61 w 400614"/>
                    <a:gd name="connsiteY8" fmla="*/ 356920 h 602907"/>
                    <a:gd name="connsiteX9" fmla="*/ 62503 w 400614"/>
                    <a:gd name="connsiteY9" fmla="*/ 530403 h 602907"/>
                    <a:gd name="connsiteX10" fmla="*/ 222110 w 400614"/>
                    <a:gd name="connsiteY10" fmla="*/ 602784 h 602907"/>
                    <a:gd name="connsiteX11" fmla="*/ 350951 w 400614"/>
                    <a:gd name="connsiteY11" fmla="*/ 551158 h 602907"/>
                    <a:gd name="connsiteX12" fmla="*/ 400534 w 400614"/>
                    <a:gd name="connsiteY12" fmla="*/ 422316 h 602907"/>
                    <a:gd name="connsiteX13" fmla="*/ 349982 w 400614"/>
                    <a:gd name="connsiteY13" fmla="*/ 308302 h 602907"/>
                    <a:gd name="connsiteX14" fmla="*/ 233993 w 400614"/>
                    <a:gd name="connsiteY14" fmla="*/ 263785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233993" y="263785"/>
                      </a:moveTo>
                      <a:cubicBezTo>
                        <a:pt x="217149" y="264975"/>
                        <a:pt x="200678" y="269315"/>
                        <a:pt x="185435" y="276580"/>
                      </a:cubicBezTo>
                      <a:cubicBezTo>
                        <a:pt x="171419" y="283440"/>
                        <a:pt x="156316" y="287808"/>
                        <a:pt x="140801" y="289488"/>
                      </a:cubicBezTo>
                      <a:cubicBezTo>
                        <a:pt x="128910" y="289488"/>
                        <a:pt x="122993" y="276253"/>
                        <a:pt x="122993" y="249907"/>
                      </a:cubicBezTo>
                      <a:cubicBezTo>
                        <a:pt x="124434" y="189344"/>
                        <a:pt x="153673" y="132814"/>
                        <a:pt x="202269" y="96642"/>
                      </a:cubicBezTo>
                      <a:cubicBezTo>
                        <a:pt x="250347" y="53884"/>
                        <a:pt x="312372" y="30136"/>
                        <a:pt x="376711" y="29853"/>
                      </a:cubicBezTo>
                      <a:lnTo>
                        <a:pt x="372731" y="64"/>
                      </a:lnTo>
                      <a:cubicBezTo>
                        <a:pt x="274310" y="-1770"/>
                        <a:pt x="179296" y="36103"/>
                        <a:pt x="109124" y="105139"/>
                      </a:cubicBezTo>
                      <a:cubicBezTo>
                        <a:pt x="38722" y="169811"/>
                        <a:pt x="-920" y="261327"/>
                        <a:pt x="61" y="356920"/>
                      </a:cubicBezTo>
                      <a:cubicBezTo>
                        <a:pt x="-1321" y="420484"/>
                        <a:pt x="20928" y="482301"/>
                        <a:pt x="62503" y="530403"/>
                      </a:cubicBezTo>
                      <a:cubicBezTo>
                        <a:pt x="101887" y="577602"/>
                        <a:pt x="160655" y="604253"/>
                        <a:pt x="222110" y="602784"/>
                      </a:cubicBezTo>
                      <a:cubicBezTo>
                        <a:pt x="270435" y="604625"/>
                        <a:pt x="317268" y="585859"/>
                        <a:pt x="350951" y="551158"/>
                      </a:cubicBezTo>
                      <a:cubicBezTo>
                        <a:pt x="384106" y="516609"/>
                        <a:pt x="401974" y="470178"/>
                        <a:pt x="400534" y="422316"/>
                      </a:cubicBezTo>
                      <a:cubicBezTo>
                        <a:pt x="401659" y="378649"/>
                        <a:pt x="383099" y="336788"/>
                        <a:pt x="349982" y="308302"/>
                      </a:cubicBezTo>
                      <a:cubicBezTo>
                        <a:pt x="318296" y="279401"/>
                        <a:pt x="276879" y="263505"/>
                        <a:pt x="233993" y="263785"/>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sp>
              <p:nvSpPr>
                <p:cNvPr id="40" name="Freeform: Shape 39">
                  <a:extLst>
                    <a:ext uri="{FF2B5EF4-FFF2-40B4-BE49-F238E27FC236}">
                      <a16:creationId xmlns:a16="http://schemas.microsoft.com/office/drawing/2014/main" id="{76416379-6F90-7479-755B-CD998C18E8C7}"/>
                    </a:ext>
                  </a:extLst>
                </p:cNvPr>
                <p:cNvSpPr/>
                <p:nvPr/>
              </p:nvSpPr>
              <p:spPr>
                <a:xfrm>
                  <a:off x="142368" y="1966848"/>
                  <a:ext cx="400614" cy="602907"/>
                </a:xfrm>
                <a:custGeom>
                  <a:avLst/>
                  <a:gdLst>
                    <a:gd name="connsiteX0" fmla="*/ 348955 w 400614"/>
                    <a:gd name="connsiteY0" fmla="*/ 309380 h 602907"/>
                    <a:gd name="connsiteX1" fmla="*/ 233987 w 400614"/>
                    <a:gd name="connsiteY1" fmla="*/ 263784 h 602907"/>
                    <a:gd name="connsiteX2" fmla="*/ 185420 w 400614"/>
                    <a:gd name="connsiteY2" fmla="*/ 276579 h 602907"/>
                    <a:gd name="connsiteX3" fmla="*/ 140786 w 400614"/>
                    <a:gd name="connsiteY3" fmla="*/ 289488 h 602907"/>
                    <a:gd name="connsiteX4" fmla="*/ 122993 w 400614"/>
                    <a:gd name="connsiteY4" fmla="*/ 249907 h 602907"/>
                    <a:gd name="connsiteX5" fmla="*/ 202251 w 400614"/>
                    <a:gd name="connsiteY5" fmla="*/ 96642 h 602907"/>
                    <a:gd name="connsiteX6" fmla="*/ 376705 w 400614"/>
                    <a:gd name="connsiteY6" fmla="*/ 29853 h 602907"/>
                    <a:gd name="connsiteX7" fmla="*/ 372731 w 400614"/>
                    <a:gd name="connsiteY7" fmla="*/ 64 h 602907"/>
                    <a:gd name="connsiteX8" fmla="*/ 109116 w 400614"/>
                    <a:gd name="connsiteY8" fmla="*/ 105139 h 602907"/>
                    <a:gd name="connsiteX9" fmla="*/ 61 w 400614"/>
                    <a:gd name="connsiteY9" fmla="*/ 356919 h 602907"/>
                    <a:gd name="connsiteX10" fmla="*/ 62488 w 400614"/>
                    <a:gd name="connsiteY10" fmla="*/ 530403 h 602907"/>
                    <a:gd name="connsiteX11" fmla="*/ 222092 w 400614"/>
                    <a:gd name="connsiteY11" fmla="*/ 602784 h 602907"/>
                    <a:gd name="connsiteX12" fmla="*/ 350949 w 400614"/>
                    <a:gd name="connsiteY12" fmla="*/ 551158 h 602907"/>
                    <a:gd name="connsiteX13" fmla="*/ 400535 w 400614"/>
                    <a:gd name="connsiteY13" fmla="*/ 422316 h 602907"/>
                    <a:gd name="connsiteX14" fmla="*/ 348955 w 400614"/>
                    <a:gd name="connsiteY14" fmla="*/ 309380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348955" y="309380"/>
                      </a:moveTo>
                      <a:cubicBezTo>
                        <a:pt x="317764" y="280209"/>
                        <a:pt x="276693" y="263920"/>
                        <a:pt x="233987" y="263784"/>
                      </a:cubicBezTo>
                      <a:cubicBezTo>
                        <a:pt x="217138" y="264975"/>
                        <a:pt x="200666" y="269315"/>
                        <a:pt x="185420" y="276579"/>
                      </a:cubicBezTo>
                      <a:cubicBezTo>
                        <a:pt x="171405" y="283444"/>
                        <a:pt x="156301" y="287811"/>
                        <a:pt x="140786" y="289488"/>
                      </a:cubicBezTo>
                      <a:cubicBezTo>
                        <a:pt x="128903" y="289488"/>
                        <a:pt x="122993" y="276253"/>
                        <a:pt x="122993" y="249907"/>
                      </a:cubicBezTo>
                      <a:cubicBezTo>
                        <a:pt x="124430" y="189347"/>
                        <a:pt x="153662" y="132819"/>
                        <a:pt x="202251" y="96642"/>
                      </a:cubicBezTo>
                      <a:cubicBezTo>
                        <a:pt x="250336" y="53885"/>
                        <a:pt x="312364" y="30138"/>
                        <a:pt x="376705" y="29853"/>
                      </a:cubicBezTo>
                      <a:lnTo>
                        <a:pt x="372731" y="64"/>
                      </a:lnTo>
                      <a:cubicBezTo>
                        <a:pt x="274306" y="-1768"/>
                        <a:pt x="179293" y="36104"/>
                        <a:pt x="109116" y="105139"/>
                      </a:cubicBezTo>
                      <a:cubicBezTo>
                        <a:pt x="38716" y="169811"/>
                        <a:pt x="-923" y="261327"/>
                        <a:pt x="61" y="356919"/>
                      </a:cubicBezTo>
                      <a:cubicBezTo>
                        <a:pt x="-1327" y="420482"/>
                        <a:pt x="20917" y="482299"/>
                        <a:pt x="62488" y="530403"/>
                      </a:cubicBezTo>
                      <a:cubicBezTo>
                        <a:pt x="101875" y="577598"/>
                        <a:pt x="160640" y="604248"/>
                        <a:pt x="222092" y="602784"/>
                      </a:cubicBezTo>
                      <a:cubicBezTo>
                        <a:pt x="270425" y="604624"/>
                        <a:pt x="317264" y="585859"/>
                        <a:pt x="350949" y="551158"/>
                      </a:cubicBezTo>
                      <a:cubicBezTo>
                        <a:pt x="384106" y="516607"/>
                        <a:pt x="401968" y="470178"/>
                        <a:pt x="400535" y="422316"/>
                      </a:cubicBezTo>
                      <a:cubicBezTo>
                        <a:pt x="401195" y="378831"/>
                        <a:pt x="382252" y="337356"/>
                        <a:pt x="348955" y="309380"/>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grpSp>
        </p:grpSp>
      </p:grpSp>
      <p:sp>
        <p:nvSpPr>
          <p:cNvPr id="4" name="Slide Number Placeholder 3">
            <a:extLst>
              <a:ext uri="{FF2B5EF4-FFF2-40B4-BE49-F238E27FC236}">
                <a16:creationId xmlns:a16="http://schemas.microsoft.com/office/drawing/2014/main" id="{044199E0-1A41-450B-B54A-1D8C2C5964E5}"/>
              </a:ext>
            </a:extLst>
          </p:cNvPr>
          <p:cNvSpPr>
            <a:spLocks noGrp="1"/>
          </p:cNvSpPr>
          <p:nvPr>
            <p:ph type="sldNum" sz="quarter" idx="10"/>
          </p:nvPr>
        </p:nvSpPr>
        <p:spPr/>
        <p:txBody>
          <a:bodyPr/>
          <a:lstStyle/>
          <a:p>
            <a:fld id="{4034BEE3-566C-4068-A777-C3A4762E861B}" type="slidenum">
              <a:rPr lang="en-GB" smtClean="0"/>
              <a:pPr/>
              <a:t>13</a:t>
            </a:fld>
            <a:endParaRPr lang="en-GB" dirty="0"/>
          </a:p>
        </p:txBody>
      </p:sp>
    </p:spTree>
    <p:extLst>
      <p:ext uri="{BB962C8B-B14F-4D97-AF65-F5344CB8AC3E}">
        <p14:creationId xmlns:p14="http://schemas.microsoft.com/office/powerpoint/2010/main" val="197327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A picture containing grass, person, outdoor, athletic game&#10;&#10;Description automatically generated">
            <a:extLst>
              <a:ext uri="{FF2B5EF4-FFF2-40B4-BE49-F238E27FC236}">
                <a16:creationId xmlns:a16="http://schemas.microsoft.com/office/drawing/2014/main" id="{97ECBA50-0FFA-F72D-D1D4-7323FAF0990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590"/>
          <a:stretch/>
        </p:blipFill>
        <p:spPr>
          <a:xfrm>
            <a:off x="0" y="0"/>
            <a:ext cx="3610799" cy="6858000"/>
          </a:xfrm>
          <a:prstGeom prst="rect">
            <a:avLst/>
          </a:prstGeom>
        </p:spPr>
      </p:pic>
      <p:sp>
        <p:nvSpPr>
          <p:cNvPr id="22" name="Rectangle 21">
            <a:extLst>
              <a:ext uri="{FF2B5EF4-FFF2-40B4-BE49-F238E27FC236}">
                <a16:creationId xmlns:a16="http://schemas.microsoft.com/office/drawing/2014/main" id="{89608EED-1EBD-9E1E-70D0-12796C236C11}"/>
              </a:ext>
            </a:extLst>
          </p:cNvPr>
          <p:cNvSpPr/>
          <p:nvPr/>
        </p:nvSpPr>
        <p:spPr bwMode="ltGray">
          <a:xfrm>
            <a:off x="-1" y="0"/>
            <a:ext cx="3610800" cy="6858000"/>
          </a:xfrm>
          <a:prstGeom prst="rect">
            <a:avLst/>
          </a:prstGeom>
          <a:solidFill>
            <a:srgbClr val="080808">
              <a:alpha val="69804"/>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62B84C58-3E1A-F7A8-73FB-0DC7CE5A3BD9}"/>
              </a:ext>
            </a:extLst>
          </p:cNvPr>
          <p:cNvSpPr/>
          <p:nvPr/>
        </p:nvSpPr>
        <p:spPr bwMode="ltGray">
          <a:xfrm>
            <a:off x="8807429" y="271151"/>
            <a:ext cx="3019445" cy="5719580"/>
          </a:xfrm>
          <a:prstGeom prst="rect">
            <a:avLst/>
          </a:prstGeom>
          <a:solidFill>
            <a:srgbClr val="F2F2F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4E31FF6E-33E5-817E-C616-60DCED967EAB}"/>
              </a:ext>
            </a:extLst>
          </p:cNvPr>
          <p:cNvSpPr/>
          <p:nvPr/>
        </p:nvSpPr>
        <p:spPr bwMode="ltGray">
          <a:xfrm>
            <a:off x="8980744" y="569582"/>
            <a:ext cx="2620706" cy="72000"/>
          </a:xfrm>
          <a:prstGeom prst="rect">
            <a:avLst/>
          </a:prstGeom>
          <a:solidFill>
            <a:srgbClr val="F9C61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26" name="Group 25">
            <a:extLst>
              <a:ext uri="{FF2B5EF4-FFF2-40B4-BE49-F238E27FC236}">
                <a16:creationId xmlns:a16="http://schemas.microsoft.com/office/drawing/2014/main" id="{AF51F92C-D49E-CD5E-0162-9A800F55FB55}"/>
              </a:ext>
            </a:extLst>
          </p:cNvPr>
          <p:cNvGrpSpPr/>
          <p:nvPr/>
        </p:nvGrpSpPr>
        <p:grpSpPr>
          <a:xfrm>
            <a:off x="10095650" y="387182"/>
            <a:ext cx="422342" cy="422342"/>
            <a:chOff x="8883583" y="395223"/>
            <a:chExt cx="600075" cy="600075"/>
          </a:xfrm>
        </p:grpSpPr>
        <p:sp>
          <p:nvSpPr>
            <p:cNvPr id="27" name="Rectangle 26">
              <a:extLst>
                <a:ext uri="{FF2B5EF4-FFF2-40B4-BE49-F238E27FC236}">
                  <a16:creationId xmlns:a16="http://schemas.microsoft.com/office/drawing/2014/main" id="{FC1B8F5D-652A-4DFD-944F-AA60EFCEF646}"/>
                </a:ext>
              </a:extLst>
            </p:cNvPr>
            <p:cNvSpPr/>
            <p:nvPr/>
          </p:nvSpPr>
          <p:spPr bwMode="ltGray">
            <a:xfrm>
              <a:off x="8883583" y="395223"/>
              <a:ext cx="600075" cy="600075"/>
            </a:xfrm>
            <a:prstGeom prst="rect">
              <a:avLst/>
            </a:prstGeom>
            <a:solidFill>
              <a:srgbClr val="00A5B8"/>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28" name="Graphic 20">
              <a:extLst>
                <a:ext uri="{FF2B5EF4-FFF2-40B4-BE49-F238E27FC236}">
                  <a16:creationId xmlns:a16="http://schemas.microsoft.com/office/drawing/2014/main" id="{256425DA-92DA-2738-468F-48E9EF597522}"/>
                </a:ext>
              </a:extLst>
            </p:cNvPr>
            <p:cNvGrpSpPr/>
            <p:nvPr/>
          </p:nvGrpSpPr>
          <p:grpSpPr>
            <a:xfrm>
              <a:off x="8944460" y="518482"/>
              <a:ext cx="474419" cy="335478"/>
              <a:chOff x="-309623" y="1966848"/>
              <a:chExt cx="852607" cy="602907"/>
            </a:xfrm>
            <a:solidFill>
              <a:srgbClr val="FFFFFF"/>
            </a:solidFill>
          </p:grpSpPr>
          <p:sp>
            <p:nvSpPr>
              <p:cNvPr id="29" name="Freeform: Shape 28">
                <a:extLst>
                  <a:ext uri="{FF2B5EF4-FFF2-40B4-BE49-F238E27FC236}">
                    <a16:creationId xmlns:a16="http://schemas.microsoft.com/office/drawing/2014/main" id="{03FD5394-1443-B13F-CF65-6064B3E1C648}"/>
                  </a:ext>
                </a:extLst>
              </p:cNvPr>
              <p:cNvSpPr/>
              <p:nvPr/>
            </p:nvSpPr>
            <p:spPr>
              <a:xfrm>
                <a:off x="-309623" y="1966848"/>
                <a:ext cx="400614" cy="602907"/>
              </a:xfrm>
              <a:custGeom>
                <a:avLst/>
                <a:gdLst>
                  <a:gd name="connsiteX0" fmla="*/ 233993 w 400614"/>
                  <a:gd name="connsiteY0" fmla="*/ 263785 h 602907"/>
                  <a:gd name="connsiteX1" fmla="*/ 185435 w 400614"/>
                  <a:gd name="connsiteY1" fmla="*/ 276580 h 602907"/>
                  <a:gd name="connsiteX2" fmla="*/ 140801 w 400614"/>
                  <a:gd name="connsiteY2" fmla="*/ 289488 h 602907"/>
                  <a:gd name="connsiteX3" fmla="*/ 122993 w 400614"/>
                  <a:gd name="connsiteY3" fmla="*/ 249907 h 602907"/>
                  <a:gd name="connsiteX4" fmla="*/ 202269 w 400614"/>
                  <a:gd name="connsiteY4" fmla="*/ 96642 h 602907"/>
                  <a:gd name="connsiteX5" fmla="*/ 376711 w 400614"/>
                  <a:gd name="connsiteY5" fmla="*/ 29853 h 602907"/>
                  <a:gd name="connsiteX6" fmla="*/ 372731 w 400614"/>
                  <a:gd name="connsiteY6" fmla="*/ 64 h 602907"/>
                  <a:gd name="connsiteX7" fmla="*/ 109124 w 400614"/>
                  <a:gd name="connsiteY7" fmla="*/ 105139 h 602907"/>
                  <a:gd name="connsiteX8" fmla="*/ 61 w 400614"/>
                  <a:gd name="connsiteY8" fmla="*/ 356920 h 602907"/>
                  <a:gd name="connsiteX9" fmla="*/ 62503 w 400614"/>
                  <a:gd name="connsiteY9" fmla="*/ 530403 h 602907"/>
                  <a:gd name="connsiteX10" fmla="*/ 222110 w 400614"/>
                  <a:gd name="connsiteY10" fmla="*/ 602784 h 602907"/>
                  <a:gd name="connsiteX11" fmla="*/ 350951 w 400614"/>
                  <a:gd name="connsiteY11" fmla="*/ 551158 h 602907"/>
                  <a:gd name="connsiteX12" fmla="*/ 400534 w 400614"/>
                  <a:gd name="connsiteY12" fmla="*/ 422316 h 602907"/>
                  <a:gd name="connsiteX13" fmla="*/ 349982 w 400614"/>
                  <a:gd name="connsiteY13" fmla="*/ 308302 h 602907"/>
                  <a:gd name="connsiteX14" fmla="*/ 233993 w 400614"/>
                  <a:gd name="connsiteY14" fmla="*/ 263785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233993" y="263785"/>
                    </a:moveTo>
                    <a:cubicBezTo>
                      <a:pt x="217149" y="264975"/>
                      <a:pt x="200678" y="269315"/>
                      <a:pt x="185435" y="276580"/>
                    </a:cubicBezTo>
                    <a:cubicBezTo>
                      <a:pt x="171419" y="283440"/>
                      <a:pt x="156316" y="287808"/>
                      <a:pt x="140801" y="289488"/>
                    </a:cubicBezTo>
                    <a:cubicBezTo>
                      <a:pt x="128910" y="289488"/>
                      <a:pt x="122993" y="276253"/>
                      <a:pt x="122993" y="249907"/>
                    </a:cubicBezTo>
                    <a:cubicBezTo>
                      <a:pt x="124434" y="189344"/>
                      <a:pt x="153673" y="132814"/>
                      <a:pt x="202269" y="96642"/>
                    </a:cubicBezTo>
                    <a:cubicBezTo>
                      <a:pt x="250347" y="53884"/>
                      <a:pt x="312372" y="30136"/>
                      <a:pt x="376711" y="29853"/>
                    </a:cubicBezTo>
                    <a:lnTo>
                      <a:pt x="372731" y="64"/>
                    </a:lnTo>
                    <a:cubicBezTo>
                      <a:pt x="274310" y="-1770"/>
                      <a:pt x="179296" y="36103"/>
                      <a:pt x="109124" y="105139"/>
                    </a:cubicBezTo>
                    <a:cubicBezTo>
                      <a:pt x="38722" y="169811"/>
                      <a:pt x="-920" y="261327"/>
                      <a:pt x="61" y="356920"/>
                    </a:cubicBezTo>
                    <a:cubicBezTo>
                      <a:pt x="-1321" y="420484"/>
                      <a:pt x="20928" y="482301"/>
                      <a:pt x="62503" y="530403"/>
                    </a:cubicBezTo>
                    <a:cubicBezTo>
                      <a:pt x="101887" y="577602"/>
                      <a:pt x="160655" y="604253"/>
                      <a:pt x="222110" y="602784"/>
                    </a:cubicBezTo>
                    <a:cubicBezTo>
                      <a:pt x="270435" y="604625"/>
                      <a:pt x="317268" y="585859"/>
                      <a:pt x="350951" y="551158"/>
                    </a:cubicBezTo>
                    <a:cubicBezTo>
                      <a:pt x="384106" y="516609"/>
                      <a:pt x="401974" y="470178"/>
                      <a:pt x="400534" y="422316"/>
                    </a:cubicBezTo>
                    <a:cubicBezTo>
                      <a:pt x="401659" y="378649"/>
                      <a:pt x="383099" y="336788"/>
                      <a:pt x="349982" y="308302"/>
                    </a:cubicBezTo>
                    <a:cubicBezTo>
                      <a:pt x="318296" y="279401"/>
                      <a:pt x="276879" y="263505"/>
                      <a:pt x="233993" y="263785"/>
                    </a:cubicBezTo>
                    <a:close/>
                  </a:path>
                </a:pathLst>
              </a:custGeom>
              <a:grpFill/>
              <a:ln w="6667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endParaRPr>
              </a:p>
            </p:txBody>
          </p:sp>
          <p:sp>
            <p:nvSpPr>
              <p:cNvPr id="30" name="Freeform: Shape 29">
                <a:extLst>
                  <a:ext uri="{FF2B5EF4-FFF2-40B4-BE49-F238E27FC236}">
                    <a16:creationId xmlns:a16="http://schemas.microsoft.com/office/drawing/2014/main" id="{7EEB089E-C180-0E68-8797-511506C005BF}"/>
                  </a:ext>
                </a:extLst>
              </p:cNvPr>
              <p:cNvSpPr/>
              <p:nvPr/>
            </p:nvSpPr>
            <p:spPr>
              <a:xfrm>
                <a:off x="142368" y="1966848"/>
                <a:ext cx="400614" cy="602907"/>
              </a:xfrm>
              <a:custGeom>
                <a:avLst/>
                <a:gdLst>
                  <a:gd name="connsiteX0" fmla="*/ 348955 w 400614"/>
                  <a:gd name="connsiteY0" fmla="*/ 309380 h 602907"/>
                  <a:gd name="connsiteX1" fmla="*/ 233987 w 400614"/>
                  <a:gd name="connsiteY1" fmla="*/ 263784 h 602907"/>
                  <a:gd name="connsiteX2" fmla="*/ 185420 w 400614"/>
                  <a:gd name="connsiteY2" fmla="*/ 276579 h 602907"/>
                  <a:gd name="connsiteX3" fmla="*/ 140786 w 400614"/>
                  <a:gd name="connsiteY3" fmla="*/ 289488 h 602907"/>
                  <a:gd name="connsiteX4" fmla="*/ 122993 w 400614"/>
                  <a:gd name="connsiteY4" fmla="*/ 249907 h 602907"/>
                  <a:gd name="connsiteX5" fmla="*/ 202251 w 400614"/>
                  <a:gd name="connsiteY5" fmla="*/ 96642 h 602907"/>
                  <a:gd name="connsiteX6" fmla="*/ 376705 w 400614"/>
                  <a:gd name="connsiteY6" fmla="*/ 29853 h 602907"/>
                  <a:gd name="connsiteX7" fmla="*/ 372731 w 400614"/>
                  <a:gd name="connsiteY7" fmla="*/ 64 h 602907"/>
                  <a:gd name="connsiteX8" fmla="*/ 109116 w 400614"/>
                  <a:gd name="connsiteY8" fmla="*/ 105139 h 602907"/>
                  <a:gd name="connsiteX9" fmla="*/ 61 w 400614"/>
                  <a:gd name="connsiteY9" fmla="*/ 356919 h 602907"/>
                  <a:gd name="connsiteX10" fmla="*/ 62488 w 400614"/>
                  <a:gd name="connsiteY10" fmla="*/ 530403 h 602907"/>
                  <a:gd name="connsiteX11" fmla="*/ 222092 w 400614"/>
                  <a:gd name="connsiteY11" fmla="*/ 602784 h 602907"/>
                  <a:gd name="connsiteX12" fmla="*/ 350949 w 400614"/>
                  <a:gd name="connsiteY12" fmla="*/ 551158 h 602907"/>
                  <a:gd name="connsiteX13" fmla="*/ 400535 w 400614"/>
                  <a:gd name="connsiteY13" fmla="*/ 422316 h 602907"/>
                  <a:gd name="connsiteX14" fmla="*/ 348955 w 400614"/>
                  <a:gd name="connsiteY14" fmla="*/ 309380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348955" y="309380"/>
                    </a:moveTo>
                    <a:cubicBezTo>
                      <a:pt x="317764" y="280209"/>
                      <a:pt x="276693" y="263920"/>
                      <a:pt x="233987" y="263784"/>
                    </a:cubicBezTo>
                    <a:cubicBezTo>
                      <a:pt x="217138" y="264975"/>
                      <a:pt x="200666" y="269315"/>
                      <a:pt x="185420" y="276579"/>
                    </a:cubicBezTo>
                    <a:cubicBezTo>
                      <a:pt x="171405" y="283444"/>
                      <a:pt x="156301" y="287811"/>
                      <a:pt x="140786" y="289488"/>
                    </a:cubicBezTo>
                    <a:cubicBezTo>
                      <a:pt x="128903" y="289488"/>
                      <a:pt x="122993" y="276253"/>
                      <a:pt x="122993" y="249907"/>
                    </a:cubicBezTo>
                    <a:cubicBezTo>
                      <a:pt x="124430" y="189347"/>
                      <a:pt x="153662" y="132819"/>
                      <a:pt x="202251" y="96642"/>
                    </a:cubicBezTo>
                    <a:cubicBezTo>
                      <a:pt x="250336" y="53885"/>
                      <a:pt x="312364" y="30138"/>
                      <a:pt x="376705" y="29853"/>
                    </a:cubicBezTo>
                    <a:lnTo>
                      <a:pt x="372731" y="64"/>
                    </a:lnTo>
                    <a:cubicBezTo>
                      <a:pt x="274306" y="-1768"/>
                      <a:pt x="179293" y="36104"/>
                      <a:pt x="109116" y="105139"/>
                    </a:cubicBezTo>
                    <a:cubicBezTo>
                      <a:pt x="38716" y="169811"/>
                      <a:pt x="-923" y="261327"/>
                      <a:pt x="61" y="356919"/>
                    </a:cubicBezTo>
                    <a:cubicBezTo>
                      <a:pt x="-1327" y="420482"/>
                      <a:pt x="20917" y="482299"/>
                      <a:pt x="62488" y="530403"/>
                    </a:cubicBezTo>
                    <a:cubicBezTo>
                      <a:pt x="101875" y="577598"/>
                      <a:pt x="160640" y="604248"/>
                      <a:pt x="222092" y="602784"/>
                    </a:cubicBezTo>
                    <a:cubicBezTo>
                      <a:pt x="270425" y="604624"/>
                      <a:pt x="317264" y="585859"/>
                      <a:pt x="350949" y="551158"/>
                    </a:cubicBezTo>
                    <a:cubicBezTo>
                      <a:pt x="384106" y="516607"/>
                      <a:pt x="401968" y="470178"/>
                      <a:pt x="400535" y="422316"/>
                    </a:cubicBezTo>
                    <a:cubicBezTo>
                      <a:pt x="401195" y="378831"/>
                      <a:pt x="382252" y="337356"/>
                      <a:pt x="348955" y="309380"/>
                    </a:cubicBezTo>
                    <a:close/>
                  </a:path>
                </a:pathLst>
              </a:custGeom>
              <a:grpFill/>
              <a:ln w="6667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endParaRPr>
              </a:p>
            </p:txBody>
          </p:sp>
        </p:grpSp>
      </p:grpSp>
      <p:sp>
        <p:nvSpPr>
          <p:cNvPr id="32" name="TextBox 31">
            <a:extLst>
              <a:ext uri="{FF2B5EF4-FFF2-40B4-BE49-F238E27FC236}">
                <a16:creationId xmlns:a16="http://schemas.microsoft.com/office/drawing/2014/main" id="{BA6A91A8-C9D6-ACD3-0EDD-117EFD5BF220}"/>
              </a:ext>
            </a:extLst>
          </p:cNvPr>
          <p:cNvSpPr txBox="1"/>
          <p:nvPr/>
        </p:nvSpPr>
        <p:spPr>
          <a:xfrm>
            <a:off x="8954707" y="834115"/>
            <a:ext cx="272160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i="1" dirty="0">
                <a:latin typeface="Arial" panose="020B0604020202020204" pitchFamily="34" charset="0"/>
                <a:cs typeface="Arial" panose="020B0604020202020204" pitchFamily="34" charset="0"/>
              </a:rPr>
              <a:t>"There's not many opportunities to be fair. The big sports are rugby and cricket, with other sports, there's not many other opportunities.” </a:t>
            </a:r>
            <a:r>
              <a:rPr lang="en-US" sz="1050" b="1" dirty="0">
                <a:latin typeface="Arial" panose="020B0604020202020204" pitchFamily="34" charset="0"/>
              </a:rPr>
              <a:t>Male, 17-18 years, Indian </a:t>
            </a:r>
            <a:endParaRPr lang="en-US" sz="1050" b="1" dirty="0">
              <a:highlight>
                <a:srgbClr val="FFFF00"/>
              </a:highlight>
              <a:latin typeface="Arial" panose="020B0604020202020204" pitchFamily="34" charset="0"/>
            </a:endParaRPr>
          </a:p>
        </p:txBody>
      </p:sp>
      <p:sp>
        <p:nvSpPr>
          <p:cNvPr id="33" name="TextBox 32">
            <a:extLst>
              <a:ext uri="{FF2B5EF4-FFF2-40B4-BE49-F238E27FC236}">
                <a16:creationId xmlns:a16="http://schemas.microsoft.com/office/drawing/2014/main" id="{5B8F2D10-0818-C4B6-D74B-4C40FDD83B9F}"/>
              </a:ext>
            </a:extLst>
          </p:cNvPr>
          <p:cNvSpPr txBox="1"/>
          <p:nvPr/>
        </p:nvSpPr>
        <p:spPr>
          <a:xfrm>
            <a:off x="8954707" y="3106793"/>
            <a:ext cx="2721600"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i="1" dirty="0">
                <a:latin typeface="Arial" panose="020B0604020202020204" pitchFamily="34" charset="0"/>
              </a:rPr>
              <a:t>"I started playing netball because every other girl was playing it... I stopped because I felt like I was always the biggest kid there, I was always getting picked on to play defense, and I wasn't as fit as other people... But then I switched to rugby, and it felt great.. I wish I’d tried it sooner." </a:t>
            </a:r>
            <a:r>
              <a:rPr lang="en-US" sz="1050" b="1" dirty="0">
                <a:latin typeface="Arial" panose="020B0604020202020204" pitchFamily="34" charset="0"/>
              </a:rPr>
              <a:t>Female, 17-18 years, Pasifika </a:t>
            </a:r>
            <a:endParaRPr lang="en-US" sz="1050" b="1" dirty="0">
              <a:highlight>
                <a:srgbClr val="FFFF00"/>
              </a:highlight>
              <a:latin typeface="Arial" panose="020B0604020202020204" pitchFamily="34" charset="0"/>
            </a:endParaRPr>
          </a:p>
        </p:txBody>
      </p:sp>
      <p:sp>
        <p:nvSpPr>
          <p:cNvPr id="34" name="TextBox 33">
            <a:extLst>
              <a:ext uri="{FF2B5EF4-FFF2-40B4-BE49-F238E27FC236}">
                <a16:creationId xmlns:a16="http://schemas.microsoft.com/office/drawing/2014/main" id="{82C9E460-0C9A-8D40-5B44-717292C9F892}"/>
              </a:ext>
            </a:extLst>
          </p:cNvPr>
          <p:cNvSpPr txBox="1"/>
          <p:nvPr/>
        </p:nvSpPr>
        <p:spPr>
          <a:xfrm>
            <a:off x="8954707" y="1644956"/>
            <a:ext cx="2721600" cy="15465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i="1" dirty="0">
                <a:latin typeface="Arial" panose="020B0604020202020204" pitchFamily="34" charset="0"/>
              </a:rPr>
              <a:t>“When I think of netball, it's not necessarily good... But then I also played water polo for four years when I was younger and that was like, the best time. We had the best coach and the best training, and it was just such a fun time, it was no stress. But like with [netball], I just think of stress immediately.” </a:t>
            </a:r>
            <a:r>
              <a:rPr lang="en-US" sz="1050" b="1" dirty="0">
                <a:latin typeface="Arial" panose="020B0604020202020204" pitchFamily="34" charset="0"/>
              </a:rPr>
              <a:t>Female, 15-16 years, Pākehā </a:t>
            </a:r>
            <a:endParaRPr lang="en-US" sz="1050" b="1" dirty="0">
              <a:highlight>
                <a:srgbClr val="FFFF00"/>
              </a:highlight>
              <a:latin typeface="Arial" panose="020B0604020202020204" pitchFamily="34" charset="0"/>
            </a:endParaRPr>
          </a:p>
        </p:txBody>
      </p:sp>
      <p:sp>
        <p:nvSpPr>
          <p:cNvPr id="35" name="TextBox 34">
            <a:extLst>
              <a:ext uri="{FF2B5EF4-FFF2-40B4-BE49-F238E27FC236}">
                <a16:creationId xmlns:a16="http://schemas.microsoft.com/office/drawing/2014/main" id="{80BA65D1-E1E4-C7C3-7540-4BDDD6A80A5D}"/>
              </a:ext>
            </a:extLst>
          </p:cNvPr>
          <p:cNvSpPr txBox="1"/>
          <p:nvPr/>
        </p:nvSpPr>
        <p:spPr>
          <a:xfrm>
            <a:off x="8954707" y="4457799"/>
            <a:ext cx="2721600" cy="15465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i="1" dirty="0">
                <a:latin typeface="Arial" panose="020B0604020202020204" pitchFamily="34" charset="0"/>
              </a:rPr>
              <a:t>"I wish I'd tried more of a variety of sports, earlier. I felt like I only stuck to what I knew until year 13, where I branched out and tried some other things, but that was still like ages after I started playing sport, so definitely try more stuff, just because you like one sport doesn't mean you won't like another thing more." </a:t>
            </a:r>
            <a:r>
              <a:rPr lang="en-US" sz="1050" b="1" dirty="0">
                <a:latin typeface="Arial" panose="020B0604020202020204" pitchFamily="34" charset="0"/>
              </a:rPr>
              <a:t>Female, 17-18 years, Pākehā </a:t>
            </a:r>
            <a:endParaRPr lang="en-US" sz="1050" b="1" dirty="0">
              <a:highlight>
                <a:srgbClr val="FFFF00"/>
              </a:highlight>
              <a:latin typeface="Arial" panose="020B0604020202020204" pitchFamily="34" charset="0"/>
            </a:endParaRPr>
          </a:p>
        </p:txBody>
      </p:sp>
      <p:cxnSp>
        <p:nvCxnSpPr>
          <p:cNvPr id="20" name="Straight Connector 19">
            <a:extLst>
              <a:ext uri="{FF2B5EF4-FFF2-40B4-BE49-F238E27FC236}">
                <a16:creationId xmlns:a16="http://schemas.microsoft.com/office/drawing/2014/main" id="{A4C9EEE3-DE4D-4BDB-EA3E-86329ACBC0D7}"/>
              </a:ext>
            </a:extLst>
          </p:cNvPr>
          <p:cNvCxnSpPr>
            <a:cxnSpLocks/>
          </p:cNvCxnSpPr>
          <p:nvPr>
            <p:custDataLst>
              <p:tags r:id="rId1"/>
            </p:custDataLst>
          </p:nvPr>
        </p:nvCxnSpPr>
        <p:spPr>
          <a:xfrm>
            <a:off x="360000" y="6120000"/>
            <a:ext cx="3252138" cy="0"/>
          </a:xfrm>
          <a:prstGeom prst="line">
            <a:avLst/>
          </a:prstGeom>
          <a:noFill/>
          <a:ln w="38100" cap="flat" cmpd="sng" algn="ctr">
            <a:solidFill>
              <a:srgbClr val="FFFFFF"/>
            </a:solidFill>
            <a:prstDash val="solid"/>
            <a:miter lim="800000"/>
            <a:tailEnd type="none"/>
          </a:ln>
          <a:effectLst/>
        </p:spPr>
      </p:cxnSp>
      <p:pic>
        <p:nvPicPr>
          <p:cNvPr id="21" name="Picture 20">
            <a:extLst>
              <a:ext uri="{FF2B5EF4-FFF2-40B4-BE49-F238E27FC236}">
                <a16:creationId xmlns:a16="http://schemas.microsoft.com/office/drawing/2014/main" id="{23D2E680-35A4-A8E9-9613-A9F13A1240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9051" y="6388850"/>
            <a:ext cx="2016156" cy="198000"/>
          </a:xfrm>
          <a:prstGeom prst="rect">
            <a:avLst/>
          </a:prstGeom>
        </p:spPr>
      </p:pic>
      <p:sp>
        <p:nvSpPr>
          <p:cNvPr id="23" name="TextBox 22">
            <a:extLst>
              <a:ext uri="{FF2B5EF4-FFF2-40B4-BE49-F238E27FC236}">
                <a16:creationId xmlns:a16="http://schemas.microsoft.com/office/drawing/2014/main" id="{40C6113C-1AF3-B573-98D4-7DC284A93580}"/>
              </a:ext>
            </a:extLst>
          </p:cNvPr>
          <p:cNvSpPr txBox="1"/>
          <p:nvPr/>
        </p:nvSpPr>
        <p:spPr>
          <a:xfrm>
            <a:off x="260526" y="203325"/>
            <a:ext cx="2812590" cy="5262979"/>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1800"/>
              </a:spcAft>
              <a:buClrTx/>
              <a:buSzTx/>
              <a:buFontTx/>
              <a:buNone/>
              <a:tabLst/>
              <a:defRPr/>
            </a:pPr>
            <a:r>
              <a:rPr kumimoji="0" lang="en-NZ" sz="2800" b="1" i="0" u="none" strike="noStrike" kern="0" cap="none" spc="0" normalizeH="0" baseline="0" noProof="0" dirty="0">
                <a:ln>
                  <a:noFill/>
                </a:ln>
                <a:solidFill>
                  <a:srgbClr val="FFFFFF"/>
                </a:solidFill>
                <a:effectLst/>
                <a:uLnTx/>
                <a:uFillTx/>
              </a:rPr>
              <a:t>There is a </a:t>
            </a:r>
            <a:r>
              <a:rPr kumimoji="0" lang="en-NZ" sz="2800" b="1" i="0" u="none" strike="noStrike" kern="0" cap="none" spc="0" normalizeH="0" baseline="0" noProof="0" dirty="0">
                <a:ln>
                  <a:noFill/>
                </a:ln>
                <a:solidFill>
                  <a:srgbClr val="F9C612"/>
                </a:solidFill>
                <a:effectLst/>
                <a:uLnTx/>
                <a:uFillTx/>
              </a:rPr>
              <a:t>focus on mainstream </a:t>
            </a:r>
            <a:r>
              <a:rPr kumimoji="0" lang="en-NZ" sz="2800" b="1" i="0" u="none" strike="noStrike" kern="0" cap="none" spc="0" normalizeH="0" baseline="0" noProof="0" dirty="0">
                <a:ln>
                  <a:noFill/>
                </a:ln>
                <a:solidFill>
                  <a:srgbClr val="FFFFFF"/>
                </a:solidFill>
                <a:effectLst/>
                <a:uLnTx/>
                <a:uFillTx/>
              </a:rPr>
              <a:t>sports like rugby, netball, football and cricket, with many rangatahi falling into these by default  </a:t>
            </a:r>
            <a:endParaRPr kumimoji="0" lang="en-NZ" sz="1800" b="0" i="0" u="none" strike="noStrike" kern="0" cap="none" spc="0" normalizeH="0" baseline="0" noProof="0" dirty="0">
              <a:ln>
                <a:noFill/>
              </a:ln>
              <a:solidFill>
                <a:srgbClr val="333333"/>
              </a:solidFill>
              <a:effectLst/>
              <a:uLnTx/>
              <a:uFillTx/>
            </a:endParaRPr>
          </a:p>
        </p:txBody>
      </p:sp>
      <p:sp>
        <p:nvSpPr>
          <p:cNvPr id="7" name="Content Placeholder 6">
            <a:extLst>
              <a:ext uri="{FF2B5EF4-FFF2-40B4-BE49-F238E27FC236}">
                <a16:creationId xmlns:a16="http://schemas.microsoft.com/office/drawing/2014/main" id="{64997ED2-B696-A582-7BCD-112CC2BE10A3}"/>
              </a:ext>
            </a:extLst>
          </p:cNvPr>
          <p:cNvSpPr>
            <a:spLocks noGrp="1"/>
          </p:cNvSpPr>
          <p:nvPr>
            <p:ph sz="quarter" idx="14"/>
          </p:nvPr>
        </p:nvSpPr>
        <p:spPr/>
        <p:txBody>
          <a:bodyPr/>
          <a:lstStyle/>
          <a:p>
            <a:pPr lvl="1">
              <a:buFont typeface="Arial" panose="020B0604020202020204" pitchFamily="34" charset="0"/>
              <a:buChar char="•"/>
            </a:pPr>
            <a:r>
              <a:rPr lang="en-NZ" dirty="0"/>
              <a:t>Other less well-known sports can feel more fun because less is known about them – meaning that there is less pressure to perform.</a:t>
            </a:r>
          </a:p>
          <a:p>
            <a:pPr lvl="1">
              <a:buFont typeface="Arial" panose="020B0604020202020204" pitchFamily="34" charset="0"/>
              <a:buChar char="•"/>
            </a:pPr>
            <a:r>
              <a:rPr lang="en-NZ" dirty="0"/>
              <a:t>Parents are unable to exert pressure on these smaller sports e.g. water polo, badminton, ultimate frisbee, because they know less about them. </a:t>
            </a:r>
          </a:p>
          <a:p>
            <a:pPr lvl="1">
              <a:buFont typeface="Arial" panose="020B0604020202020204" pitchFamily="34" charset="0"/>
              <a:buChar char="•"/>
            </a:pPr>
            <a:r>
              <a:rPr lang="en-NZ" dirty="0"/>
              <a:t>Playing these sports can also be an expression of individuality. Even when a group of friends all decide to do it together it sets them apart from others. </a:t>
            </a:r>
          </a:p>
          <a:p>
            <a:pPr lvl="1">
              <a:buFont typeface="Arial" panose="020B0604020202020204" pitchFamily="34" charset="0"/>
              <a:buChar char="•"/>
            </a:pPr>
            <a:r>
              <a:rPr lang="en-NZ" dirty="0"/>
              <a:t>Some regret not starting other sports in the first place, because they feel the experience is more fun.</a:t>
            </a:r>
          </a:p>
          <a:p>
            <a:pPr lvl="1">
              <a:buFont typeface="Arial" panose="020B0604020202020204" pitchFamily="34" charset="0"/>
              <a:buChar char="•"/>
            </a:pPr>
            <a:r>
              <a:rPr lang="en-NZ" dirty="0"/>
              <a:t>There are also gendered expectations when it comes to mainstream sports, which can prevent rangatahi from finding their niche earlier.</a:t>
            </a:r>
          </a:p>
        </p:txBody>
      </p:sp>
      <p:sp>
        <p:nvSpPr>
          <p:cNvPr id="4" name="Slide Number Placeholder 3">
            <a:extLst>
              <a:ext uri="{FF2B5EF4-FFF2-40B4-BE49-F238E27FC236}">
                <a16:creationId xmlns:a16="http://schemas.microsoft.com/office/drawing/2014/main" id="{B28D608B-52DA-46C8-3DB9-3326520BC248}"/>
              </a:ext>
            </a:extLst>
          </p:cNvPr>
          <p:cNvSpPr>
            <a:spLocks noGrp="1"/>
          </p:cNvSpPr>
          <p:nvPr>
            <p:ph type="sldNum" sz="quarter" idx="10"/>
          </p:nvPr>
        </p:nvSpPr>
        <p:spPr/>
        <p:txBody>
          <a:bodyPr/>
          <a:lstStyle/>
          <a:p>
            <a:fld id="{4034BEE3-566C-4068-A777-C3A4762E861B}" type="slidenum">
              <a:rPr lang="en-GB" smtClean="0"/>
              <a:pPr/>
              <a:t>14</a:t>
            </a:fld>
            <a:endParaRPr lang="en-GB" dirty="0"/>
          </a:p>
        </p:txBody>
      </p:sp>
    </p:spTree>
    <p:extLst>
      <p:ext uri="{BB962C8B-B14F-4D97-AF65-F5344CB8AC3E}">
        <p14:creationId xmlns:p14="http://schemas.microsoft.com/office/powerpoint/2010/main" val="19962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picture containing grass, person, outdoor, child&#10;&#10;Description automatically generated">
            <a:extLst>
              <a:ext uri="{FF2B5EF4-FFF2-40B4-BE49-F238E27FC236}">
                <a16:creationId xmlns:a16="http://schemas.microsoft.com/office/drawing/2014/main" id="{A2507AA5-F78E-30F4-9625-9712B746221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20402"/>
            <a:ext cx="12192000" cy="6878402"/>
          </a:xfrm>
          <a:prstGeom prst="rect">
            <a:avLst/>
          </a:prstGeom>
        </p:spPr>
      </p:pic>
      <p:sp>
        <p:nvSpPr>
          <p:cNvPr id="3" name="Rectangle 2">
            <a:extLst>
              <a:ext uri="{FF2B5EF4-FFF2-40B4-BE49-F238E27FC236}">
                <a16:creationId xmlns:a16="http://schemas.microsoft.com/office/drawing/2014/main" id="{D4F84FCD-9F08-14AA-7268-0D268194BB4D}"/>
              </a:ext>
            </a:extLst>
          </p:cNvPr>
          <p:cNvSpPr/>
          <p:nvPr/>
        </p:nvSpPr>
        <p:spPr bwMode="ltGray">
          <a:xfrm rot="16200000">
            <a:off x="5397306" y="63303"/>
            <a:ext cx="6762749" cy="6826642"/>
          </a:xfrm>
          <a:prstGeom prst="rect">
            <a:avLst/>
          </a:prstGeom>
          <a:gradFill flip="none" rotWithShape="1">
            <a:gsLst>
              <a:gs pos="0">
                <a:srgbClr val="000000"/>
              </a:gs>
              <a:gs pos="40000">
                <a:srgbClr val="000000">
                  <a:alpha val="0"/>
                </a:srgbClr>
              </a:gs>
            </a:gsLst>
            <a:lin ang="189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endParaRPr>
          </a:p>
        </p:txBody>
      </p:sp>
      <p:sp>
        <p:nvSpPr>
          <p:cNvPr id="4" name="Rectangle 3">
            <a:extLst>
              <a:ext uri="{FF2B5EF4-FFF2-40B4-BE49-F238E27FC236}">
                <a16:creationId xmlns:a16="http://schemas.microsoft.com/office/drawing/2014/main" id="{9F8D0044-8785-7B11-0206-CA17168216C7}"/>
              </a:ext>
            </a:extLst>
          </p:cNvPr>
          <p:cNvSpPr/>
          <p:nvPr/>
        </p:nvSpPr>
        <p:spPr bwMode="ltGray">
          <a:xfrm>
            <a:off x="-68" y="-20402"/>
            <a:ext cx="7039043" cy="6878401"/>
          </a:xfrm>
          <a:prstGeom prst="rect">
            <a:avLst/>
          </a:prstGeom>
          <a:gradFill flip="none" rotWithShape="1">
            <a:gsLst>
              <a:gs pos="0">
                <a:srgbClr val="000000"/>
              </a:gs>
              <a:gs pos="100000">
                <a:srgbClr val="000000">
                  <a:alpha val="0"/>
                </a:srgb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endParaRPr>
          </a:p>
        </p:txBody>
      </p:sp>
      <p:grpSp>
        <p:nvGrpSpPr>
          <p:cNvPr id="5" name="Group 4">
            <a:extLst>
              <a:ext uri="{FF2B5EF4-FFF2-40B4-BE49-F238E27FC236}">
                <a16:creationId xmlns:a16="http://schemas.microsoft.com/office/drawing/2014/main" id="{D07FDB01-14F7-AFD4-12AA-7CDE73595F65}"/>
              </a:ext>
            </a:extLst>
          </p:cNvPr>
          <p:cNvGrpSpPr/>
          <p:nvPr/>
        </p:nvGrpSpPr>
        <p:grpSpPr>
          <a:xfrm>
            <a:off x="523876" y="549833"/>
            <a:ext cx="3373870" cy="330026"/>
            <a:chOff x="459821" y="549832"/>
            <a:chExt cx="3798933" cy="371605"/>
          </a:xfrm>
        </p:grpSpPr>
        <p:sp>
          <p:nvSpPr>
            <p:cNvPr id="6" name="Freeform: Shape 5">
              <a:extLst>
                <a:ext uri="{FF2B5EF4-FFF2-40B4-BE49-F238E27FC236}">
                  <a16:creationId xmlns:a16="http://schemas.microsoft.com/office/drawing/2014/main" id="{C05D7CCF-0F0A-5EB8-EB31-2400E58986E8}"/>
                </a:ext>
              </a:extLst>
            </p:cNvPr>
            <p:cNvSpPr/>
            <p:nvPr/>
          </p:nvSpPr>
          <p:spPr>
            <a:xfrm>
              <a:off x="2534989" y="555150"/>
              <a:ext cx="247690" cy="361103"/>
            </a:xfrm>
            <a:custGeom>
              <a:avLst/>
              <a:gdLst>
                <a:gd name="connsiteX0" fmla="*/ 51556 w 247690"/>
                <a:gd name="connsiteY0" fmla="*/ 361541 h 361103"/>
                <a:gd name="connsiteX1" fmla="*/ -57 w 247690"/>
                <a:gd name="connsiteY1" fmla="*/ 361541 h 361103"/>
                <a:gd name="connsiteX2" fmla="*/ -57 w 247690"/>
                <a:gd name="connsiteY2" fmla="*/ 438 h 361103"/>
                <a:gd name="connsiteX3" fmla="*/ 132573 w 247690"/>
                <a:gd name="connsiteY3" fmla="*/ 438 h 361103"/>
                <a:gd name="connsiteX4" fmla="*/ 216703 w 247690"/>
                <a:gd name="connsiteY4" fmla="*/ 30392 h 361103"/>
                <a:gd name="connsiteX5" fmla="*/ 247634 w 247690"/>
                <a:gd name="connsiteY5" fmla="*/ 104699 h 361103"/>
                <a:gd name="connsiteX6" fmla="*/ 216703 w 247690"/>
                <a:gd name="connsiteY6" fmla="*/ 179555 h 361103"/>
                <a:gd name="connsiteX7" fmla="*/ 132573 w 247690"/>
                <a:gd name="connsiteY7" fmla="*/ 209449 h 361103"/>
                <a:gd name="connsiteX8" fmla="*/ 51556 w 247690"/>
                <a:gd name="connsiteY8" fmla="*/ 209449 h 361103"/>
                <a:gd name="connsiteX9" fmla="*/ 51556 w 247690"/>
                <a:gd name="connsiteY9" fmla="*/ 160216 h 361103"/>
                <a:gd name="connsiteX10" fmla="*/ 129950 w 247690"/>
                <a:gd name="connsiteY10" fmla="*/ 160216 h 361103"/>
                <a:gd name="connsiteX11" fmla="*/ 180586 w 247690"/>
                <a:gd name="connsiteY11" fmla="*/ 143683 h 361103"/>
                <a:gd name="connsiteX12" fmla="*/ 196021 w 247690"/>
                <a:gd name="connsiteY12" fmla="*/ 104455 h 361103"/>
                <a:gd name="connsiteX13" fmla="*/ 180586 w 247690"/>
                <a:gd name="connsiteY13" fmla="*/ 65776 h 361103"/>
                <a:gd name="connsiteX14" fmla="*/ 129950 w 247690"/>
                <a:gd name="connsiteY14" fmla="*/ 49243 h 361103"/>
                <a:gd name="connsiteX15" fmla="*/ 51556 w 247690"/>
                <a:gd name="connsiteY15" fmla="*/ 49243 h 36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7690" h="361103">
                  <a:moveTo>
                    <a:pt x="51556" y="361541"/>
                  </a:moveTo>
                  <a:lnTo>
                    <a:pt x="-57" y="361541"/>
                  </a:lnTo>
                  <a:lnTo>
                    <a:pt x="-57" y="438"/>
                  </a:lnTo>
                  <a:lnTo>
                    <a:pt x="132573" y="438"/>
                  </a:lnTo>
                  <a:cubicBezTo>
                    <a:pt x="172289" y="438"/>
                    <a:pt x="198095" y="11785"/>
                    <a:pt x="216703" y="30392"/>
                  </a:cubicBezTo>
                  <a:cubicBezTo>
                    <a:pt x="236567" y="50006"/>
                    <a:pt x="247713" y="76782"/>
                    <a:pt x="247634" y="104699"/>
                  </a:cubicBezTo>
                  <a:cubicBezTo>
                    <a:pt x="247719" y="132775"/>
                    <a:pt x="236579" y="159728"/>
                    <a:pt x="216703" y="179555"/>
                  </a:cubicBezTo>
                  <a:cubicBezTo>
                    <a:pt x="198095" y="197858"/>
                    <a:pt x="172289" y="209449"/>
                    <a:pt x="132573" y="209449"/>
                  </a:cubicBezTo>
                  <a:lnTo>
                    <a:pt x="51556" y="209449"/>
                  </a:lnTo>
                  <a:close/>
                  <a:moveTo>
                    <a:pt x="51556" y="160216"/>
                  </a:moveTo>
                  <a:lnTo>
                    <a:pt x="129950" y="160216"/>
                  </a:lnTo>
                  <a:cubicBezTo>
                    <a:pt x="156793" y="160216"/>
                    <a:pt x="170764" y="154115"/>
                    <a:pt x="180586" y="143683"/>
                  </a:cubicBezTo>
                  <a:cubicBezTo>
                    <a:pt x="190744" y="133184"/>
                    <a:pt x="196302" y="119067"/>
                    <a:pt x="196021" y="104455"/>
                  </a:cubicBezTo>
                  <a:cubicBezTo>
                    <a:pt x="196290" y="90009"/>
                    <a:pt x="190726" y="76068"/>
                    <a:pt x="180586" y="65776"/>
                  </a:cubicBezTo>
                  <a:cubicBezTo>
                    <a:pt x="170764" y="55405"/>
                    <a:pt x="156793" y="49243"/>
                    <a:pt x="129950" y="49243"/>
                  </a:cubicBezTo>
                  <a:lnTo>
                    <a:pt x="51556" y="49243"/>
                  </a:ln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333333"/>
                </a:solidFill>
                <a:effectLst/>
                <a:uLnTx/>
                <a:uFillTx/>
                <a:latin typeface="Arial"/>
                <a:ea typeface="+mn-ea"/>
                <a:cs typeface="+mn-cs"/>
              </a:endParaRPr>
            </a:p>
          </p:txBody>
        </p:sp>
        <p:sp>
          <p:nvSpPr>
            <p:cNvPr id="7" name="Freeform: Shape 6">
              <a:extLst>
                <a:ext uri="{FF2B5EF4-FFF2-40B4-BE49-F238E27FC236}">
                  <a16:creationId xmlns:a16="http://schemas.microsoft.com/office/drawing/2014/main" id="{6AF50481-DB6E-7204-F3BA-FDBBEDA37518}"/>
                </a:ext>
              </a:extLst>
            </p:cNvPr>
            <p:cNvSpPr/>
            <p:nvPr/>
          </p:nvSpPr>
          <p:spPr>
            <a:xfrm>
              <a:off x="2839477" y="555150"/>
              <a:ext cx="299363" cy="366054"/>
            </a:xfrm>
            <a:custGeom>
              <a:avLst/>
              <a:gdLst>
                <a:gd name="connsiteX0" fmla="*/ 37646 w 299363"/>
                <a:gd name="connsiteY0" fmla="*/ 319201 h 366054"/>
                <a:gd name="connsiteX1" fmla="*/ -57 w 299363"/>
                <a:gd name="connsiteY1" fmla="*/ 211889 h 366054"/>
                <a:gd name="connsiteX2" fmla="*/ -57 w 299363"/>
                <a:gd name="connsiteY2" fmla="*/ 438 h 366054"/>
                <a:gd name="connsiteX3" fmla="*/ 51556 w 299363"/>
                <a:gd name="connsiteY3" fmla="*/ 438 h 366054"/>
                <a:gd name="connsiteX4" fmla="*/ 51556 w 299363"/>
                <a:gd name="connsiteY4" fmla="*/ 214635 h 366054"/>
                <a:gd name="connsiteX5" fmla="*/ 74250 w 299363"/>
                <a:gd name="connsiteY5" fmla="*/ 285830 h 366054"/>
                <a:gd name="connsiteX6" fmla="*/ 149655 w 299363"/>
                <a:gd name="connsiteY6" fmla="*/ 317676 h 366054"/>
                <a:gd name="connsiteX7" fmla="*/ 225000 w 299363"/>
                <a:gd name="connsiteY7" fmla="*/ 285647 h 366054"/>
                <a:gd name="connsiteX8" fmla="*/ 247694 w 299363"/>
                <a:gd name="connsiteY8" fmla="*/ 214452 h 366054"/>
                <a:gd name="connsiteX9" fmla="*/ 247694 w 299363"/>
                <a:gd name="connsiteY9" fmla="*/ 438 h 366054"/>
                <a:gd name="connsiteX10" fmla="*/ 299307 w 299363"/>
                <a:gd name="connsiteY10" fmla="*/ 438 h 366054"/>
                <a:gd name="connsiteX11" fmla="*/ 299307 w 299363"/>
                <a:gd name="connsiteY11" fmla="*/ 212072 h 366054"/>
                <a:gd name="connsiteX12" fmla="*/ 261604 w 299363"/>
                <a:gd name="connsiteY12" fmla="*/ 319384 h 366054"/>
                <a:gd name="connsiteX13" fmla="*/ 149655 w 299363"/>
                <a:gd name="connsiteY13" fmla="*/ 366482 h 366054"/>
                <a:gd name="connsiteX14" fmla="*/ 37646 w 299363"/>
                <a:gd name="connsiteY14" fmla="*/ 319201 h 36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363" h="366054">
                  <a:moveTo>
                    <a:pt x="37646" y="319201"/>
                  </a:moveTo>
                  <a:cubicBezTo>
                    <a:pt x="14402" y="293944"/>
                    <a:pt x="-57" y="260390"/>
                    <a:pt x="-57" y="211889"/>
                  </a:cubicBezTo>
                  <a:lnTo>
                    <a:pt x="-57" y="438"/>
                  </a:lnTo>
                  <a:lnTo>
                    <a:pt x="51556" y="438"/>
                  </a:lnTo>
                  <a:lnTo>
                    <a:pt x="51556" y="214635"/>
                  </a:lnTo>
                  <a:cubicBezTo>
                    <a:pt x="51556" y="248677"/>
                    <a:pt x="59852" y="269846"/>
                    <a:pt x="74250" y="285830"/>
                  </a:cubicBezTo>
                  <a:cubicBezTo>
                    <a:pt x="93687" y="306719"/>
                    <a:pt x="121128" y="318305"/>
                    <a:pt x="149655" y="317676"/>
                  </a:cubicBezTo>
                  <a:cubicBezTo>
                    <a:pt x="178195" y="318256"/>
                    <a:pt x="205618" y="306597"/>
                    <a:pt x="225000" y="285647"/>
                  </a:cubicBezTo>
                  <a:cubicBezTo>
                    <a:pt x="239458" y="269663"/>
                    <a:pt x="247694" y="248494"/>
                    <a:pt x="247694" y="214452"/>
                  </a:cubicBezTo>
                  <a:lnTo>
                    <a:pt x="247694" y="438"/>
                  </a:lnTo>
                  <a:lnTo>
                    <a:pt x="299307" y="438"/>
                  </a:lnTo>
                  <a:lnTo>
                    <a:pt x="299307" y="212072"/>
                  </a:lnTo>
                  <a:cubicBezTo>
                    <a:pt x="299307" y="260573"/>
                    <a:pt x="284848" y="294127"/>
                    <a:pt x="261604" y="319384"/>
                  </a:cubicBezTo>
                  <a:cubicBezTo>
                    <a:pt x="232418" y="349906"/>
                    <a:pt x="191885" y="366958"/>
                    <a:pt x="149655" y="366482"/>
                  </a:cubicBezTo>
                  <a:cubicBezTo>
                    <a:pt x="107377" y="366928"/>
                    <a:pt x="66814" y="349803"/>
                    <a:pt x="37646" y="319201"/>
                  </a:cubicBez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333333"/>
                </a:solidFill>
                <a:effectLst/>
                <a:uLnTx/>
                <a:uFillTx/>
                <a:latin typeface="Arial"/>
                <a:ea typeface="+mn-ea"/>
                <a:cs typeface="+mn-cs"/>
              </a:endParaRPr>
            </a:p>
          </p:txBody>
        </p:sp>
        <p:sp>
          <p:nvSpPr>
            <p:cNvPr id="8" name="Freeform: Shape 7">
              <a:extLst>
                <a:ext uri="{FF2B5EF4-FFF2-40B4-BE49-F238E27FC236}">
                  <a16:creationId xmlns:a16="http://schemas.microsoft.com/office/drawing/2014/main" id="{0B8E57DE-6FE7-34D0-54A2-B44A6D8FCCAF}"/>
                </a:ext>
              </a:extLst>
            </p:cNvPr>
            <p:cNvSpPr/>
            <p:nvPr/>
          </p:nvSpPr>
          <p:spPr>
            <a:xfrm>
              <a:off x="3226569" y="555150"/>
              <a:ext cx="252938" cy="360920"/>
            </a:xfrm>
            <a:custGeom>
              <a:avLst/>
              <a:gdLst>
                <a:gd name="connsiteX0" fmla="*/ 198645 w 252938"/>
                <a:gd name="connsiteY0" fmla="*/ 166988 h 360920"/>
                <a:gd name="connsiteX1" fmla="*/ 252880 w 252938"/>
                <a:gd name="connsiteY1" fmla="*/ 255754 h 360920"/>
                <a:gd name="connsiteX2" fmla="*/ 222926 w 252938"/>
                <a:gd name="connsiteY2" fmla="*/ 329878 h 360920"/>
                <a:gd name="connsiteX3" fmla="*/ 136722 w 252938"/>
                <a:gd name="connsiteY3" fmla="*/ 361358 h 360920"/>
                <a:gd name="connsiteX4" fmla="*/ -57 w 252938"/>
                <a:gd name="connsiteY4" fmla="*/ 361358 h 360920"/>
                <a:gd name="connsiteX5" fmla="*/ -57 w 252938"/>
                <a:gd name="connsiteY5" fmla="*/ 438 h 360920"/>
                <a:gd name="connsiteX6" fmla="*/ 119701 w 252938"/>
                <a:gd name="connsiteY6" fmla="*/ 438 h 360920"/>
                <a:gd name="connsiteX7" fmla="*/ 200231 w 252938"/>
                <a:gd name="connsiteY7" fmla="*/ 27830 h 360920"/>
                <a:gd name="connsiteX8" fmla="*/ 229636 w 252938"/>
                <a:gd name="connsiteY8" fmla="*/ 100063 h 360920"/>
                <a:gd name="connsiteX9" fmla="*/ 198645 w 252938"/>
                <a:gd name="connsiteY9" fmla="*/ 166988 h 360920"/>
                <a:gd name="connsiteX10" fmla="*/ 51556 w 252938"/>
                <a:gd name="connsiteY10" fmla="*/ 149967 h 360920"/>
                <a:gd name="connsiteX11" fmla="*/ 117139 w 252938"/>
                <a:gd name="connsiteY11" fmla="*/ 149967 h 360920"/>
                <a:gd name="connsiteX12" fmla="*/ 164603 w 252938"/>
                <a:gd name="connsiteY12" fmla="*/ 134471 h 360920"/>
                <a:gd name="connsiteX13" fmla="*/ 178024 w 252938"/>
                <a:gd name="connsiteY13" fmla="*/ 99331 h 360920"/>
                <a:gd name="connsiteX14" fmla="*/ 164603 w 252938"/>
                <a:gd name="connsiteY14" fmla="*/ 64800 h 360920"/>
                <a:gd name="connsiteX15" fmla="*/ 117139 w 252938"/>
                <a:gd name="connsiteY15" fmla="*/ 49305 h 360920"/>
                <a:gd name="connsiteX16" fmla="*/ 51556 w 252938"/>
                <a:gd name="connsiteY16" fmla="*/ 49305 h 360920"/>
                <a:gd name="connsiteX17" fmla="*/ 51556 w 252938"/>
                <a:gd name="connsiteY17" fmla="*/ 312491 h 360920"/>
                <a:gd name="connsiteX18" fmla="*/ 134160 w 252938"/>
                <a:gd name="connsiteY18" fmla="*/ 312491 h 360920"/>
                <a:gd name="connsiteX19" fmla="*/ 187297 w 252938"/>
                <a:gd name="connsiteY19" fmla="*/ 294188 h 360920"/>
                <a:gd name="connsiteX20" fmla="*/ 201268 w 252938"/>
                <a:gd name="connsiteY20" fmla="*/ 255998 h 360920"/>
                <a:gd name="connsiteX21" fmla="*/ 187297 w 252938"/>
                <a:gd name="connsiteY21" fmla="*/ 217807 h 360920"/>
                <a:gd name="connsiteX22" fmla="*/ 134160 w 252938"/>
                <a:gd name="connsiteY22" fmla="*/ 199505 h 360920"/>
                <a:gd name="connsiteX23" fmla="*/ 51556 w 252938"/>
                <a:gd name="connsiteY23" fmla="*/ 199505 h 36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938" h="360920">
                  <a:moveTo>
                    <a:pt x="198645" y="166988"/>
                  </a:moveTo>
                  <a:cubicBezTo>
                    <a:pt x="231942" y="184064"/>
                    <a:pt x="252880" y="218332"/>
                    <a:pt x="252880" y="255754"/>
                  </a:cubicBezTo>
                  <a:cubicBezTo>
                    <a:pt x="253033" y="283439"/>
                    <a:pt x="242271" y="310075"/>
                    <a:pt x="222926" y="329878"/>
                  </a:cubicBezTo>
                  <a:cubicBezTo>
                    <a:pt x="203830" y="349461"/>
                    <a:pt x="176987" y="361358"/>
                    <a:pt x="136722" y="361358"/>
                  </a:cubicBezTo>
                  <a:lnTo>
                    <a:pt x="-57" y="361358"/>
                  </a:lnTo>
                  <a:lnTo>
                    <a:pt x="-57" y="438"/>
                  </a:lnTo>
                  <a:lnTo>
                    <a:pt x="119701" y="438"/>
                  </a:lnTo>
                  <a:cubicBezTo>
                    <a:pt x="157891" y="438"/>
                    <a:pt x="182660" y="10748"/>
                    <a:pt x="200231" y="27830"/>
                  </a:cubicBezTo>
                  <a:cubicBezTo>
                    <a:pt x="219643" y="46773"/>
                    <a:pt x="230295" y="72945"/>
                    <a:pt x="229636" y="100063"/>
                  </a:cubicBezTo>
                  <a:cubicBezTo>
                    <a:pt x="229325" y="125771"/>
                    <a:pt x="218051" y="150119"/>
                    <a:pt x="198645" y="166988"/>
                  </a:cubicBezTo>
                  <a:close/>
                  <a:moveTo>
                    <a:pt x="51556" y="149967"/>
                  </a:moveTo>
                  <a:lnTo>
                    <a:pt x="117139" y="149967"/>
                  </a:lnTo>
                  <a:cubicBezTo>
                    <a:pt x="142396" y="149967"/>
                    <a:pt x="155329" y="144232"/>
                    <a:pt x="164603" y="134471"/>
                  </a:cubicBezTo>
                  <a:cubicBezTo>
                    <a:pt x="173595" y="125021"/>
                    <a:pt x="178427" y="112368"/>
                    <a:pt x="178024" y="99331"/>
                  </a:cubicBezTo>
                  <a:cubicBezTo>
                    <a:pt x="178433" y="86476"/>
                    <a:pt x="173589" y="74006"/>
                    <a:pt x="164603" y="64800"/>
                  </a:cubicBezTo>
                  <a:cubicBezTo>
                    <a:pt x="155329" y="54978"/>
                    <a:pt x="142396" y="49305"/>
                    <a:pt x="117139" y="49305"/>
                  </a:cubicBezTo>
                  <a:lnTo>
                    <a:pt x="51556" y="49305"/>
                  </a:lnTo>
                  <a:close/>
                  <a:moveTo>
                    <a:pt x="51556" y="312491"/>
                  </a:moveTo>
                  <a:lnTo>
                    <a:pt x="134160" y="312491"/>
                  </a:lnTo>
                  <a:cubicBezTo>
                    <a:pt x="162040" y="312491"/>
                    <a:pt x="176865" y="305292"/>
                    <a:pt x="187297" y="294188"/>
                  </a:cubicBezTo>
                  <a:cubicBezTo>
                    <a:pt x="196503" y="283616"/>
                    <a:pt x="201475" y="270017"/>
                    <a:pt x="201268" y="255998"/>
                  </a:cubicBezTo>
                  <a:cubicBezTo>
                    <a:pt x="201494" y="241978"/>
                    <a:pt x="196516" y="228374"/>
                    <a:pt x="187297" y="217807"/>
                  </a:cubicBezTo>
                  <a:cubicBezTo>
                    <a:pt x="176987" y="206460"/>
                    <a:pt x="162040" y="199505"/>
                    <a:pt x="134160" y="199505"/>
                  </a:cubicBezTo>
                  <a:lnTo>
                    <a:pt x="51556" y="199505"/>
                  </a:ln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333333"/>
                </a:solidFill>
                <a:effectLst/>
                <a:uLnTx/>
                <a:uFillTx/>
                <a:latin typeface="Arial"/>
                <a:ea typeface="+mn-ea"/>
                <a:cs typeface="+mn-cs"/>
              </a:endParaRPr>
            </a:p>
          </p:txBody>
        </p:sp>
        <p:sp>
          <p:nvSpPr>
            <p:cNvPr id="9" name="Freeform: Shape 8">
              <a:extLst>
                <a:ext uri="{FF2B5EF4-FFF2-40B4-BE49-F238E27FC236}">
                  <a16:creationId xmlns:a16="http://schemas.microsoft.com/office/drawing/2014/main" id="{F7BF201A-7147-3399-FC97-DC84765586DB}"/>
                </a:ext>
              </a:extLst>
            </p:cNvPr>
            <p:cNvSpPr/>
            <p:nvPr/>
          </p:nvSpPr>
          <p:spPr>
            <a:xfrm>
              <a:off x="3546614" y="555150"/>
              <a:ext cx="211573" cy="360858"/>
            </a:xfrm>
            <a:custGeom>
              <a:avLst/>
              <a:gdLst>
                <a:gd name="connsiteX0" fmla="*/ 51556 w 211573"/>
                <a:gd name="connsiteY0" fmla="*/ 312491 h 360858"/>
                <a:gd name="connsiteX1" fmla="*/ 211517 w 211573"/>
                <a:gd name="connsiteY1" fmla="*/ 312491 h 360858"/>
                <a:gd name="connsiteX2" fmla="*/ 211517 w 211573"/>
                <a:gd name="connsiteY2" fmla="*/ 361297 h 360858"/>
                <a:gd name="connsiteX3" fmla="*/ -57 w 211573"/>
                <a:gd name="connsiteY3" fmla="*/ 361297 h 360858"/>
                <a:gd name="connsiteX4" fmla="*/ -57 w 211573"/>
                <a:gd name="connsiteY4" fmla="*/ 438 h 360858"/>
                <a:gd name="connsiteX5" fmla="*/ 51556 w 211573"/>
                <a:gd name="connsiteY5" fmla="*/ 438 h 36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573" h="360858">
                  <a:moveTo>
                    <a:pt x="51556" y="312491"/>
                  </a:moveTo>
                  <a:lnTo>
                    <a:pt x="211517" y="312491"/>
                  </a:lnTo>
                  <a:lnTo>
                    <a:pt x="211517" y="361297"/>
                  </a:lnTo>
                  <a:lnTo>
                    <a:pt x="-57" y="361297"/>
                  </a:lnTo>
                  <a:lnTo>
                    <a:pt x="-57" y="438"/>
                  </a:lnTo>
                  <a:lnTo>
                    <a:pt x="51556" y="438"/>
                  </a:ln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333333"/>
                </a:solidFill>
                <a:effectLst/>
                <a:uLnTx/>
                <a:uFillTx/>
                <a:latin typeface="Arial"/>
                <a:ea typeface="+mn-ea"/>
                <a:cs typeface="+mn-cs"/>
              </a:endParaRPr>
            </a:p>
          </p:txBody>
        </p:sp>
        <p:sp>
          <p:nvSpPr>
            <p:cNvPr id="10" name="Freeform: Shape 9">
              <a:extLst>
                <a:ext uri="{FF2B5EF4-FFF2-40B4-BE49-F238E27FC236}">
                  <a16:creationId xmlns:a16="http://schemas.microsoft.com/office/drawing/2014/main" id="{DE674519-46A2-66BB-095C-770E153B60E1}"/>
                </a:ext>
              </a:extLst>
            </p:cNvPr>
            <p:cNvSpPr/>
            <p:nvPr/>
          </p:nvSpPr>
          <p:spPr>
            <a:xfrm>
              <a:off x="3814986" y="555150"/>
              <a:ext cx="51612" cy="361286"/>
            </a:xfrm>
            <a:custGeom>
              <a:avLst/>
              <a:gdLst>
                <a:gd name="connsiteX0" fmla="*/ -57 w 51612"/>
                <a:gd name="connsiteY0" fmla="*/ 438 h 361286"/>
                <a:gd name="connsiteX1" fmla="*/ 51556 w 51612"/>
                <a:gd name="connsiteY1" fmla="*/ 438 h 361286"/>
                <a:gd name="connsiteX2" fmla="*/ 51556 w 51612"/>
                <a:gd name="connsiteY2" fmla="*/ 361724 h 361286"/>
                <a:gd name="connsiteX3" fmla="*/ -57 w 51612"/>
                <a:gd name="connsiteY3" fmla="*/ 361724 h 361286"/>
              </a:gdLst>
              <a:ahLst/>
              <a:cxnLst>
                <a:cxn ang="0">
                  <a:pos x="connsiteX0" y="connsiteY0"/>
                </a:cxn>
                <a:cxn ang="0">
                  <a:pos x="connsiteX1" y="connsiteY1"/>
                </a:cxn>
                <a:cxn ang="0">
                  <a:pos x="connsiteX2" y="connsiteY2"/>
                </a:cxn>
                <a:cxn ang="0">
                  <a:pos x="connsiteX3" y="connsiteY3"/>
                </a:cxn>
              </a:cxnLst>
              <a:rect l="l" t="t" r="r" b="b"/>
              <a:pathLst>
                <a:path w="51612" h="361286">
                  <a:moveTo>
                    <a:pt x="-57" y="438"/>
                  </a:moveTo>
                  <a:lnTo>
                    <a:pt x="51556" y="438"/>
                  </a:lnTo>
                  <a:lnTo>
                    <a:pt x="51556" y="361724"/>
                  </a:lnTo>
                  <a:lnTo>
                    <a:pt x="-57" y="361724"/>
                  </a:ln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333333"/>
                </a:solidFill>
                <a:effectLst/>
                <a:uLnTx/>
                <a:uFillTx/>
                <a:latin typeface="Arial"/>
                <a:ea typeface="+mn-ea"/>
                <a:cs typeface="+mn-cs"/>
              </a:endParaRPr>
            </a:p>
          </p:txBody>
        </p:sp>
        <p:sp>
          <p:nvSpPr>
            <p:cNvPr id="11" name="Freeform: Shape 10">
              <a:extLst>
                <a:ext uri="{FF2B5EF4-FFF2-40B4-BE49-F238E27FC236}">
                  <a16:creationId xmlns:a16="http://schemas.microsoft.com/office/drawing/2014/main" id="{3C9C968D-2E62-E0F8-C4F4-FC56E835A1CC}"/>
                </a:ext>
              </a:extLst>
            </p:cNvPr>
            <p:cNvSpPr/>
            <p:nvPr/>
          </p:nvSpPr>
          <p:spPr>
            <a:xfrm>
              <a:off x="3931083" y="549832"/>
              <a:ext cx="327671" cy="371605"/>
            </a:xfrm>
            <a:custGeom>
              <a:avLst/>
              <a:gdLst>
                <a:gd name="connsiteX0" fmla="*/ 182661 w 327671"/>
                <a:gd name="connsiteY0" fmla="*/ 447 h 371605"/>
                <a:gd name="connsiteX1" fmla="*/ 314803 w 327671"/>
                <a:gd name="connsiteY1" fmla="*/ 56147 h 371605"/>
                <a:gd name="connsiteX2" fmla="*/ 280212 w 327671"/>
                <a:gd name="connsiteY2" fmla="*/ 90250 h 371605"/>
                <a:gd name="connsiteX3" fmla="*/ 182600 w 327671"/>
                <a:gd name="connsiteY3" fmla="*/ 49436 h 371605"/>
                <a:gd name="connsiteX4" fmla="*/ 51556 w 327671"/>
                <a:gd name="connsiteY4" fmla="*/ 186215 h 371605"/>
                <a:gd name="connsiteX5" fmla="*/ 187297 w 327671"/>
                <a:gd name="connsiteY5" fmla="*/ 322993 h 371605"/>
                <a:gd name="connsiteX6" fmla="*/ 291010 w 327671"/>
                <a:gd name="connsiteY6" fmla="*/ 271869 h 371605"/>
                <a:gd name="connsiteX7" fmla="*/ 327614 w 327671"/>
                <a:gd name="connsiteY7" fmla="*/ 304935 h 371605"/>
                <a:gd name="connsiteX8" fmla="*/ 187297 w 327671"/>
                <a:gd name="connsiteY8" fmla="*/ 372043 h 371605"/>
                <a:gd name="connsiteX9" fmla="*/ -57 w 327671"/>
                <a:gd name="connsiteY9" fmla="*/ 186215 h 371605"/>
                <a:gd name="connsiteX10" fmla="*/ 182661 w 327671"/>
                <a:gd name="connsiteY10" fmla="*/ 447 h 371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7671" h="371605">
                  <a:moveTo>
                    <a:pt x="182661" y="447"/>
                  </a:moveTo>
                  <a:cubicBezTo>
                    <a:pt x="232516" y="-65"/>
                    <a:pt x="280358" y="20098"/>
                    <a:pt x="314803" y="56147"/>
                  </a:cubicBezTo>
                  <a:lnTo>
                    <a:pt x="280212" y="90250"/>
                  </a:lnTo>
                  <a:cubicBezTo>
                    <a:pt x="254460" y="64114"/>
                    <a:pt x="219289" y="49412"/>
                    <a:pt x="182600" y="49436"/>
                  </a:cubicBezTo>
                  <a:cubicBezTo>
                    <a:pt x="108841" y="49436"/>
                    <a:pt x="51556" y="108308"/>
                    <a:pt x="51556" y="186215"/>
                  </a:cubicBezTo>
                  <a:cubicBezTo>
                    <a:pt x="51556" y="267782"/>
                    <a:pt x="110367" y="322993"/>
                    <a:pt x="187297" y="322993"/>
                  </a:cubicBezTo>
                  <a:cubicBezTo>
                    <a:pt x="227782" y="322341"/>
                    <a:pt x="265838" y="303581"/>
                    <a:pt x="291010" y="271869"/>
                  </a:cubicBezTo>
                  <a:lnTo>
                    <a:pt x="327614" y="304935"/>
                  </a:lnTo>
                  <a:cubicBezTo>
                    <a:pt x="293218" y="347146"/>
                    <a:pt x="241746" y="371763"/>
                    <a:pt x="187297" y="372043"/>
                  </a:cubicBezTo>
                  <a:cubicBezTo>
                    <a:pt x="79436" y="372043"/>
                    <a:pt x="-57" y="292734"/>
                    <a:pt x="-57" y="186215"/>
                  </a:cubicBezTo>
                  <a:cubicBezTo>
                    <a:pt x="4" y="81953"/>
                    <a:pt x="78460" y="447"/>
                    <a:pt x="182661" y="447"/>
                  </a:cubicBez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333333"/>
                </a:solidFill>
                <a:effectLst/>
                <a:uLnTx/>
                <a:uFillTx/>
                <a:latin typeface="Arial"/>
                <a:ea typeface="+mn-ea"/>
                <a:cs typeface="+mn-cs"/>
              </a:endParaRPr>
            </a:p>
          </p:txBody>
        </p:sp>
        <p:sp>
          <p:nvSpPr>
            <p:cNvPr id="12" name="Freeform: Shape 11">
              <a:extLst>
                <a:ext uri="{FF2B5EF4-FFF2-40B4-BE49-F238E27FC236}">
                  <a16:creationId xmlns:a16="http://schemas.microsoft.com/office/drawing/2014/main" id="{1380978B-15AB-DBD4-A73D-8E9AAEC7C7F7}"/>
                </a:ext>
              </a:extLst>
            </p:cNvPr>
            <p:cNvSpPr/>
            <p:nvPr/>
          </p:nvSpPr>
          <p:spPr>
            <a:xfrm>
              <a:off x="459821" y="554479"/>
              <a:ext cx="1934728" cy="364641"/>
            </a:xfrm>
            <a:custGeom>
              <a:avLst/>
              <a:gdLst>
                <a:gd name="connsiteX0" fmla="*/ 311447 w 1934728"/>
                <a:gd name="connsiteY0" fmla="*/ 365079 h 364641"/>
                <a:gd name="connsiteX1" fmla="*/ 444932 w 1934728"/>
                <a:gd name="connsiteY1" fmla="*/ 438 h 364641"/>
                <a:gd name="connsiteX2" fmla="*/ 512040 w 1934728"/>
                <a:gd name="connsiteY2" fmla="*/ 438 h 364641"/>
                <a:gd name="connsiteX3" fmla="*/ 645829 w 1934728"/>
                <a:gd name="connsiteY3" fmla="*/ 365079 h 364641"/>
                <a:gd name="connsiteX4" fmla="*/ 575243 w 1934728"/>
                <a:gd name="connsiteY4" fmla="*/ 365079 h 364641"/>
                <a:gd name="connsiteX5" fmla="*/ 543642 w 1934728"/>
                <a:gd name="connsiteY5" fmla="*/ 278997 h 364641"/>
                <a:gd name="connsiteX6" fmla="*/ 413147 w 1934728"/>
                <a:gd name="connsiteY6" fmla="*/ 278997 h 364641"/>
                <a:gd name="connsiteX7" fmla="*/ 381667 w 1934728"/>
                <a:gd name="connsiteY7" fmla="*/ 365079 h 364641"/>
                <a:gd name="connsiteX8" fmla="*/ 435963 w 1934728"/>
                <a:gd name="connsiteY8" fmla="*/ 216587 h 364641"/>
                <a:gd name="connsiteX9" fmla="*/ 521008 w 1934728"/>
                <a:gd name="connsiteY9" fmla="*/ 216587 h 364641"/>
                <a:gd name="connsiteX10" fmla="*/ 478303 w 1934728"/>
                <a:gd name="connsiteY10" fmla="*/ 99880 h 364641"/>
                <a:gd name="connsiteX11" fmla="*/ 1256514 w 1934728"/>
                <a:gd name="connsiteY11" fmla="*/ 365079 h 364641"/>
                <a:gd name="connsiteX12" fmla="*/ 1389998 w 1934728"/>
                <a:gd name="connsiteY12" fmla="*/ 498 h 364641"/>
                <a:gd name="connsiteX13" fmla="*/ 1457106 w 1934728"/>
                <a:gd name="connsiteY13" fmla="*/ 498 h 364641"/>
                <a:gd name="connsiteX14" fmla="*/ 1590834 w 1934728"/>
                <a:gd name="connsiteY14" fmla="*/ 365079 h 364641"/>
                <a:gd name="connsiteX15" fmla="*/ 1520859 w 1934728"/>
                <a:gd name="connsiteY15" fmla="*/ 365079 h 364641"/>
                <a:gd name="connsiteX16" fmla="*/ 1489318 w 1934728"/>
                <a:gd name="connsiteY16" fmla="*/ 278997 h 364641"/>
                <a:gd name="connsiteX17" fmla="*/ 1358213 w 1934728"/>
                <a:gd name="connsiteY17" fmla="*/ 278997 h 364641"/>
                <a:gd name="connsiteX18" fmla="*/ 1326733 w 1934728"/>
                <a:gd name="connsiteY18" fmla="*/ 365079 h 364641"/>
                <a:gd name="connsiteX19" fmla="*/ 1381030 w 1934728"/>
                <a:gd name="connsiteY19" fmla="*/ 216587 h 364641"/>
                <a:gd name="connsiteX20" fmla="*/ 1465952 w 1934728"/>
                <a:gd name="connsiteY20" fmla="*/ 216587 h 364641"/>
                <a:gd name="connsiteX21" fmla="*/ 1423552 w 1934728"/>
                <a:gd name="connsiteY21" fmla="*/ 99880 h 364641"/>
                <a:gd name="connsiteX22" fmla="*/ 678956 w 1934728"/>
                <a:gd name="connsiteY22" fmla="*/ 498 h 364641"/>
                <a:gd name="connsiteX23" fmla="*/ 732582 w 1934728"/>
                <a:gd name="connsiteY23" fmla="*/ 498 h 364641"/>
                <a:gd name="connsiteX24" fmla="*/ 919325 w 1934728"/>
                <a:gd name="connsiteY24" fmla="*/ 232327 h 364641"/>
                <a:gd name="connsiteX25" fmla="*/ 919325 w 1934728"/>
                <a:gd name="connsiteY25" fmla="*/ 498 h 364641"/>
                <a:gd name="connsiteX26" fmla="*/ 989545 w 1934728"/>
                <a:gd name="connsiteY26" fmla="*/ 498 h 364641"/>
                <a:gd name="connsiteX27" fmla="*/ 989545 w 1934728"/>
                <a:gd name="connsiteY27" fmla="*/ 365079 h 364641"/>
                <a:gd name="connsiteX28" fmla="*/ 940739 w 1934728"/>
                <a:gd name="connsiteY28" fmla="*/ 365079 h 364641"/>
                <a:gd name="connsiteX29" fmla="*/ 749237 w 1934728"/>
                <a:gd name="connsiteY29" fmla="*/ 127150 h 364641"/>
                <a:gd name="connsiteX30" fmla="*/ 749237 w 1934728"/>
                <a:gd name="connsiteY30" fmla="*/ 365079 h 364641"/>
                <a:gd name="connsiteX31" fmla="*/ 678956 w 1934728"/>
                <a:gd name="connsiteY31" fmla="*/ 365079 h 364641"/>
                <a:gd name="connsiteX32" fmla="*/ 1294094 w 1934728"/>
                <a:gd name="connsiteY32" fmla="*/ 498 h 364641"/>
                <a:gd name="connsiteX33" fmla="*/ 1294094 w 1934728"/>
                <a:gd name="connsiteY33" fmla="*/ 62848 h 364641"/>
                <a:gd name="connsiteX34" fmla="*/ 1197947 w 1934728"/>
                <a:gd name="connsiteY34" fmla="*/ 62848 h 364641"/>
                <a:gd name="connsiteX35" fmla="*/ 1197947 w 1934728"/>
                <a:gd name="connsiteY35" fmla="*/ 365079 h 364641"/>
                <a:gd name="connsiteX36" fmla="*/ 1127727 w 1934728"/>
                <a:gd name="connsiteY36" fmla="*/ 365079 h 364641"/>
                <a:gd name="connsiteX37" fmla="*/ 1127727 w 1934728"/>
                <a:gd name="connsiteY37" fmla="*/ 62848 h 364641"/>
                <a:gd name="connsiteX38" fmla="*/ 1031518 w 1934728"/>
                <a:gd name="connsiteY38" fmla="*/ 62848 h 364641"/>
                <a:gd name="connsiteX39" fmla="*/ 1031518 w 1934728"/>
                <a:gd name="connsiteY39" fmla="*/ 498 h 364641"/>
                <a:gd name="connsiteX40" fmla="*/ 1934672 w 1934728"/>
                <a:gd name="connsiteY40" fmla="*/ 365079 h 364641"/>
                <a:gd name="connsiteX41" fmla="*/ 1820710 w 1934728"/>
                <a:gd name="connsiteY41" fmla="*/ 207375 h 364641"/>
                <a:gd name="connsiteX42" fmla="*/ 1855790 w 1934728"/>
                <a:gd name="connsiteY42" fmla="*/ 184314 h 364641"/>
                <a:gd name="connsiteX43" fmla="*/ 1884402 w 1934728"/>
                <a:gd name="connsiteY43" fmla="*/ 108787 h 364641"/>
                <a:gd name="connsiteX44" fmla="*/ 1855790 w 1934728"/>
                <a:gd name="connsiteY44" fmla="*/ 33259 h 364641"/>
                <a:gd name="connsiteX45" fmla="*/ 1760984 w 1934728"/>
                <a:gd name="connsiteY45" fmla="*/ 498 h 364641"/>
                <a:gd name="connsiteX46" fmla="*/ 1624022 w 1934728"/>
                <a:gd name="connsiteY46" fmla="*/ 498 h 364641"/>
                <a:gd name="connsiteX47" fmla="*/ 1624022 w 1934728"/>
                <a:gd name="connsiteY47" fmla="*/ 365079 h 364641"/>
                <a:gd name="connsiteX48" fmla="*/ 1694364 w 1934728"/>
                <a:gd name="connsiteY48" fmla="*/ 365079 h 364641"/>
                <a:gd name="connsiteX49" fmla="*/ 1694364 w 1934728"/>
                <a:gd name="connsiteY49" fmla="*/ 216587 h 364641"/>
                <a:gd name="connsiteX50" fmla="*/ 1751711 w 1934728"/>
                <a:gd name="connsiteY50" fmla="*/ 216587 h 364641"/>
                <a:gd name="connsiteX51" fmla="*/ 1858108 w 1934728"/>
                <a:gd name="connsiteY51" fmla="*/ 365079 h 364641"/>
                <a:gd name="connsiteX52" fmla="*/ 1694303 w 1934728"/>
                <a:gd name="connsiteY52" fmla="*/ 62970 h 364641"/>
                <a:gd name="connsiteX53" fmla="*/ 1757812 w 1934728"/>
                <a:gd name="connsiteY53" fmla="*/ 62970 h 364641"/>
                <a:gd name="connsiteX54" fmla="*/ 1802103 w 1934728"/>
                <a:gd name="connsiteY54" fmla="*/ 77551 h 364641"/>
                <a:gd name="connsiteX55" fmla="*/ 1814305 w 1934728"/>
                <a:gd name="connsiteY55" fmla="*/ 108787 h 364641"/>
                <a:gd name="connsiteX56" fmla="*/ 1802103 w 1934728"/>
                <a:gd name="connsiteY56" fmla="*/ 139290 h 364641"/>
                <a:gd name="connsiteX57" fmla="*/ 1757812 w 1934728"/>
                <a:gd name="connsiteY57" fmla="*/ 153871 h 364641"/>
                <a:gd name="connsiteX58" fmla="*/ 1694364 w 1934728"/>
                <a:gd name="connsiteY58" fmla="*/ 153871 h 364641"/>
                <a:gd name="connsiteX59" fmla="*/ 294609 w 1934728"/>
                <a:gd name="connsiteY59" fmla="*/ 498 h 364641"/>
                <a:gd name="connsiteX60" fmla="*/ 218228 w 1934728"/>
                <a:gd name="connsiteY60" fmla="*/ 498 h 364641"/>
                <a:gd name="connsiteX61" fmla="*/ 87550 w 1934728"/>
                <a:gd name="connsiteY61" fmla="*/ 182789 h 364641"/>
                <a:gd name="connsiteX62" fmla="*/ 218289 w 1934728"/>
                <a:gd name="connsiteY62" fmla="*/ 365079 h 364641"/>
                <a:gd name="connsiteX63" fmla="*/ 294609 w 1934728"/>
                <a:gd name="connsiteY63" fmla="*/ 365079 h 364641"/>
                <a:gd name="connsiteX64" fmla="*/ 163931 w 1934728"/>
                <a:gd name="connsiteY64" fmla="*/ 182789 h 364641"/>
                <a:gd name="connsiteX65" fmla="*/ 47224 w 1934728"/>
                <a:gd name="connsiteY65" fmla="*/ 498 h 364641"/>
                <a:gd name="connsiteX66" fmla="*/ -57 w 1934728"/>
                <a:gd name="connsiteY66" fmla="*/ 498 h 364641"/>
                <a:gd name="connsiteX67" fmla="*/ -57 w 1934728"/>
                <a:gd name="connsiteY67" fmla="*/ 365079 h 364641"/>
                <a:gd name="connsiteX68" fmla="*/ 47163 w 1934728"/>
                <a:gd name="connsiteY68" fmla="*/ 365079 h 364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934728" h="364641">
                  <a:moveTo>
                    <a:pt x="311447" y="365079"/>
                  </a:moveTo>
                  <a:lnTo>
                    <a:pt x="444932" y="438"/>
                  </a:lnTo>
                  <a:lnTo>
                    <a:pt x="512040" y="438"/>
                  </a:lnTo>
                  <a:lnTo>
                    <a:pt x="645829" y="365079"/>
                  </a:lnTo>
                  <a:lnTo>
                    <a:pt x="575243" y="365079"/>
                  </a:lnTo>
                  <a:lnTo>
                    <a:pt x="543642" y="278997"/>
                  </a:lnTo>
                  <a:lnTo>
                    <a:pt x="413147" y="278997"/>
                  </a:lnTo>
                  <a:lnTo>
                    <a:pt x="381667" y="365079"/>
                  </a:lnTo>
                  <a:close/>
                  <a:moveTo>
                    <a:pt x="435963" y="216587"/>
                  </a:moveTo>
                  <a:lnTo>
                    <a:pt x="521008" y="216587"/>
                  </a:lnTo>
                  <a:lnTo>
                    <a:pt x="478303" y="99880"/>
                  </a:lnTo>
                  <a:close/>
                  <a:moveTo>
                    <a:pt x="1256514" y="365079"/>
                  </a:moveTo>
                  <a:lnTo>
                    <a:pt x="1389998" y="498"/>
                  </a:lnTo>
                  <a:lnTo>
                    <a:pt x="1457106" y="498"/>
                  </a:lnTo>
                  <a:lnTo>
                    <a:pt x="1590834" y="365079"/>
                  </a:lnTo>
                  <a:lnTo>
                    <a:pt x="1520859" y="365079"/>
                  </a:lnTo>
                  <a:lnTo>
                    <a:pt x="1489318" y="278997"/>
                  </a:lnTo>
                  <a:lnTo>
                    <a:pt x="1358213" y="278997"/>
                  </a:lnTo>
                  <a:lnTo>
                    <a:pt x="1326733" y="365079"/>
                  </a:lnTo>
                  <a:close/>
                  <a:moveTo>
                    <a:pt x="1381030" y="216587"/>
                  </a:moveTo>
                  <a:lnTo>
                    <a:pt x="1465952" y="216587"/>
                  </a:lnTo>
                  <a:lnTo>
                    <a:pt x="1423552" y="99880"/>
                  </a:lnTo>
                  <a:close/>
                  <a:moveTo>
                    <a:pt x="678956" y="498"/>
                  </a:moveTo>
                  <a:lnTo>
                    <a:pt x="732582" y="498"/>
                  </a:lnTo>
                  <a:lnTo>
                    <a:pt x="919325" y="232327"/>
                  </a:lnTo>
                  <a:lnTo>
                    <a:pt x="919325" y="498"/>
                  </a:lnTo>
                  <a:lnTo>
                    <a:pt x="989545" y="498"/>
                  </a:lnTo>
                  <a:lnTo>
                    <a:pt x="989545" y="365079"/>
                  </a:lnTo>
                  <a:lnTo>
                    <a:pt x="940739" y="365079"/>
                  </a:lnTo>
                  <a:lnTo>
                    <a:pt x="749237" y="127150"/>
                  </a:lnTo>
                  <a:lnTo>
                    <a:pt x="749237" y="365079"/>
                  </a:lnTo>
                  <a:lnTo>
                    <a:pt x="678956" y="365079"/>
                  </a:lnTo>
                  <a:close/>
                  <a:moveTo>
                    <a:pt x="1294094" y="498"/>
                  </a:moveTo>
                  <a:lnTo>
                    <a:pt x="1294094" y="62848"/>
                  </a:lnTo>
                  <a:lnTo>
                    <a:pt x="1197947" y="62848"/>
                  </a:lnTo>
                  <a:lnTo>
                    <a:pt x="1197947" y="365079"/>
                  </a:lnTo>
                  <a:lnTo>
                    <a:pt x="1127727" y="365079"/>
                  </a:lnTo>
                  <a:lnTo>
                    <a:pt x="1127727" y="62848"/>
                  </a:lnTo>
                  <a:lnTo>
                    <a:pt x="1031518" y="62848"/>
                  </a:lnTo>
                  <a:lnTo>
                    <a:pt x="1031518" y="498"/>
                  </a:lnTo>
                  <a:close/>
                  <a:moveTo>
                    <a:pt x="1934672" y="365079"/>
                  </a:moveTo>
                  <a:lnTo>
                    <a:pt x="1820710" y="207375"/>
                  </a:lnTo>
                  <a:cubicBezTo>
                    <a:pt x="1833998" y="202445"/>
                    <a:pt x="1845992" y="194557"/>
                    <a:pt x="1855790" y="184314"/>
                  </a:cubicBezTo>
                  <a:cubicBezTo>
                    <a:pt x="1874574" y="163687"/>
                    <a:pt x="1884805" y="136685"/>
                    <a:pt x="1884402" y="108787"/>
                  </a:cubicBezTo>
                  <a:cubicBezTo>
                    <a:pt x="1884805" y="80888"/>
                    <a:pt x="1874574" y="53886"/>
                    <a:pt x="1855790" y="33259"/>
                  </a:cubicBezTo>
                  <a:cubicBezTo>
                    <a:pt x="1835474" y="11907"/>
                    <a:pt x="1807838" y="498"/>
                    <a:pt x="1760984" y="498"/>
                  </a:cubicBezTo>
                  <a:lnTo>
                    <a:pt x="1624022" y="498"/>
                  </a:lnTo>
                  <a:lnTo>
                    <a:pt x="1624022" y="365079"/>
                  </a:lnTo>
                  <a:lnTo>
                    <a:pt x="1694364" y="365079"/>
                  </a:lnTo>
                  <a:lnTo>
                    <a:pt x="1694364" y="216587"/>
                  </a:lnTo>
                  <a:lnTo>
                    <a:pt x="1751711" y="216587"/>
                  </a:lnTo>
                  <a:lnTo>
                    <a:pt x="1858108" y="365079"/>
                  </a:lnTo>
                  <a:close/>
                  <a:moveTo>
                    <a:pt x="1694303" y="62970"/>
                  </a:moveTo>
                  <a:lnTo>
                    <a:pt x="1757812" y="62970"/>
                  </a:lnTo>
                  <a:cubicBezTo>
                    <a:pt x="1781788" y="62970"/>
                    <a:pt x="1793806" y="68644"/>
                    <a:pt x="1802103" y="77551"/>
                  </a:cubicBezTo>
                  <a:cubicBezTo>
                    <a:pt x="1810040" y="86000"/>
                    <a:pt x="1814408" y="97189"/>
                    <a:pt x="1814305" y="108787"/>
                  </a:cubicBezTo>
                  <a:cubicBezTo>
                    <a:pt x="1814335" y="120152"/>
                    <a:pt x="1809961" y="131085"/>
                    <a:pt x="1802103" y="139290"/>
                  </a:cubicBezTo>
                  <a:cubicBezTo>
                    <a:pt x="1793806" y="148136"/>
                    <a:pt x="1781788" y="153871"/>
                    <a:pt x="1757812" y="153871"/>
                  </a:cubicBezTo>
                  <a:lnTo>
                    <a:pt x="1694364" y="153871"/>
                  </a:lnTo>
                  <a:close/>
                  <a:moveTo>
                    <a:pt x="294609" y="498"/>
                  </a:moveTo>
                  <a:lnTo>
                    <a:pt x="218228" y="498"/>
                  </a:lnTo>
                  <a:lnTo>
                    <a:pt x="87550" y="182789"/>
                  </a:lnTo>
                  <a:lnTo>
                    <a:pt x="218289" y="365079"/>
                  </a:lnTo>
                  <a:lnTo>
                    <a:pt x="294609" y="365079"/>
                  </a:lnTo>
                  <a:lnTo>
                    <a:pt x="163931" y="182789"/>
                  </a:lnTo>
                  <a:close/>
                  <a:moveTo>
                    <a:pt x="47224" y="498"/>
                  </a:moveTo>
                  <a:lnTo>
                    <a:pt x="-57" y="498"/>
                  </a:lnTo>
                  <a:lnTo>
                    <a:pt x="-57" y="365079"/>
                  </a:lnTo>
                  <a:lnTo>
                    <a:pt x="47163" y="365079"/>
                  </a:ln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333333"/>
                </a:solidFill>
                <a:effectLst/>
                <a:uLnTx/>
                <a:uFillTx/>
                <a:latin typeface="Arial"/>
                <a:ea typeface="+mn-ea"/>
                <a:cs typeface="+mn-cs"/>
              </a:endParaRPr>
            </a:p>
          </p:txBody>
        </p:sp>
        <p:sp>
          <p:nvSpPr>
            <p:cNvPr id="13" name="Freeform: Shape 12">
              <a:extLst>
                <a:ext uri="{FF2B5EF4-FFF2-40B4-BE49-F238E27FC236}">
                  <a16:creationId xmlns:a16="http://schemas.microsoft.com/office/drawing/2014/main" id="{05090ABE-A69C-8B36-A11E-407120C8B327}"/>
                </a:ext>
              </a:extLst>
            </p:cNvPr>
            <p:cNvSpPr/>
            <p:nvPr/>
          </p:nvSpPr>
          <p:spPr>
            <a:xfrm>
              <a:off x="507101" y="554539"/>
              <a:ext cx="38678" cy="364580"/>
            </a:xfrm>
            <a:custGeom>
              <a:avLst/>
              <a:gdLst>
                <a:gd name="connsiteX0" fmla="*/ 0 w 38678"/>
                <a:gd name="connsiteY0" fmla="*/ 0 h 364580"/>
                <a:gd name="connsiteX1" fmla="*/ 38679 w 38678"/>
                <a:gd name="connsiteY1" fmla="*/ 0 h 364580"/>
                <a:gd name="connsiteX2" fmla="*/ 38679 w 38678"/>
                <a:gd name="connsiteY2" fmla="*/ 364580 h 364580"/>
                <a:gd name="connsiteX3" fmla="*/ 0 w 38678"/>
                <a:gd name="connsiteY3" fmla="*/ 364580 h 364580"/>
              </a:gdLst>
              <a:ahLst/>
              <a:cxnLst>
                <a:cxn ang="0">
                  <a:pos x="connsiteX0" y="connsiteY0"/>
                </a:cxn>
                <a:cxn ang="0">
                  <a:pos x="connsiteX1" y="connsiteY1"/>
                </a:cxn>
                <a:cxn ang="0">
                  <a:pos x="connsiteX2" y="connsiteY2"/>
                </a:cxn>
                <a:cxn ang="0">
                  <a:pos x="connsiteX3" y="connsiteY3"/>
                </a:cxn>
              </a:cxnLst>
              <a:rect l="l" t="t" r="r" b="b"/>
              <a:pathLst>
                <a:path w="38678" h="364580">
                  <a:moveTo>
                    <a:pt x="0" y="0"/>
                  </a:moveTo>
                  <a:lnTo>
                    <a:pt x="38679" y="0"/>
                  </a:lnTo>
                  <a:lnTo>
                    <a:pt x="38679" y="364580"/>
                  </a:lnTo>
                  <a:lnTo>
                    <a:pt x="0" y="364580"/>
                  </a:lnTo>
                  <a:close/>
                </a:path>
              </a:pathLst>
            </a:custGeom>
            <a:solidFill>
              <a:srgbClr val="B28300"/>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333333"/>
                </a:solidFill>
                <a:effectLst/>
                <a:uLnTx/>
                <a:uFillTx/>
                <a:latin typeface="Arial"/>
                <a:ea typeface="+mn-ea"/>
                <a:cs typeface="+mn-cs"/>
              </a:endParaRPr>
            </a:p>
          </p:txBody>
        </p:sp>
      </p:grpSp>
      <p:sp>
        <p:nvSpPr>
          <p:cNvPr id="14" name="Title 2">
            <a:extLst>
              <a:ext uri="{FF2B5EF4-FFF2-40B4-BE49-F238E27FC236}">
                <a16:creationId xmlns:a16="http://schemas.microsoft.com/office/drawing/2014/main" id="{2069A608-A7B8-E6F4-52FD-FCBF1AD7E487}"/>
              </a:ext>
            </a:extLst>
          </p:cNvPr>
          <p:cNvSpPr txBox="1">
            <a:spLocks/>
          </p:cNvSpPr>
          <p:nvPr/>
        </p:nvSpPr>
        <p:spPr>
          <a:xfrm>
            <a:off x="359999" y="2690550"/>
            <a:ext cx="4147345" cy="1976400"/>
          </a:xfrm>
          <a:prstGeom prst="rect">
            <a:avLst/>
          </a:prstGeom>
        </p:spPr>
        <p:txBody>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GB" sz="3200" b="0" i="0" u="none" strike="noStrike" kern="1200" cap="none" spc="0" normalizeH="0" baseline="0" noProof="0" dirty="0">
              <a:ln>
                <a:noFill/>
              </a:ln>
              <a:solidFill>
                <a:srgbClr val="FFFFFF"/>
              </a:solidFill>
              <a:effectLst/>
              <a:uLnTx/>
              <a:uFillTx/>
              <a:latin typeface="Arial"/>
              <a:ea typeface="+mj-ea"/>
              <a:cs typeface="Kantar Brown" panose="020B0504020101010102" pitchFamily="34" charset="0"/>
            </a:endParaRPr>
          </a:p>
        </p:txBody>
      </p:sp>
      <p:sp>
        <p:nvSpPr>
          <p:cNvPr id="16" name="Text Placeholder 71">
            <a:extLst>
              <a:ext uri="{FF2B5EF4-FFF2-40B4-BE49-F238E27FC236}">
                <a16:creationId xmlns:a16="http://schemas.microsoft.com/office/drawing/2014/main" id="{A6D4CB7E-A592-4846-D45B-CAE9F8543202}"/>
              </a:ext>
            </a:extLst>
          </p:cNvPr>
          <p:cNvSpPr txBox="1">
            <a:spLocks/>
          </p:cNvSpPr>
          <p:nvPr/>
        </p:nvSpPr>
        <p:spPr>
          <a:xfrm>
            <a:off x="909331" y="2419559"/>
            <a:ext cx="3615041" cy="233638"/>
          </a:xfrm>
          <a:prstGeom prst="rect">
            <a:avLst/>
          </a:prstGeom>
        </p:spPr>
        <p:txBody>
          <a:bodyPr lIns="0" tIns="0" rIns="0" bIns="27000" anchor="t"/>
          <a:lstStyle>
            <a:lvl1pPr marL="228600" indent="-228600" algn="l" defTabSz="914400" rtl="0" eaLnBrk="1" latinLnBrk="0" hangingPunct="1">
              <a:spcBef>
                <a:spcPct val="20000"/>
              </a:spcBef>
              <a:buClr>
                <a:schemeClr val="accent1"/>
              </a:buClr>
              <a:buSzPct val="99000"/>
              <a:buFont typeface="Arial" pitchFamily="34" charset="0"/>
              <a:buChar char="•"/>
              <a:defRPr lang="en-US" sz="2000" i="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1pPr>
            <a:lvl2pPr marL="400050" indent="-171450" algn="l" defTabSz="914400" rtl="0" eaLnBrk="1" latinLnBrk="0" hangingPunct="1">
              <a:spcBef>
                <a:spcPct val="20000"/>
              </a:spcBef>
              <a:buClr>
                <a:schemeClr val="accent1"/>
              </a:buClr>
              <a:buSzPct val="99000"/>
              <a:buFont typeface="Arial" pitchFamily="34" charset="0"/>
              <a:buChar char="•"/>
              <a:defRPr lang="en-US" sz="1600" i="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2pPr>
            <a:lvl3pPr marL="571500" indent="-171450" algn="l" defTabSz="914400" rtl="0" eaLnBrk="1" latinLnBrk="0" hangingPunct="1">
              <a:spcBef>
                <a:spcPct val="20000"/>
              </a:spcBef>
              <a:buClr>
                <a:schemeClr val="accent1"/>
              </a:buClr>
              <a:buSzPct val="99000"/>
              <a:buFont typeface="Arial" pitchFamily="34" charset="0"/>
              <a:buChar char="•"/>
              <a:defRPr lang="en-US" sz="1600" i="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3pPr>
            <a:lvl4pPr marL="742950" indent="-171450" algn="l" defTabSz="914400" rtl="0" eaLnBrk="1" latinLnBrk="0" hangingPunct="1">
              <a:spcBef>
                <a:spcPct val="20000"/>
              </a:spcBef>
              <a:buClr>
                <a:schemeClr val="accent1"/>
              </a:buClr>
              <a:buSzPct val="99000"/>
              <a:buFont typeface="Arial" pitchFamily="34" charset="0"/>
              <a:buChar char="•"/>
              <a:tabLst/>
              <a:defRPr lang="en-US" sz="1600" i="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4pPr>
            <a:lvl5pPr marL="914400" indent="-171450" algn="l" defTabSz="914400" rtl="0" eaLnBrk="1" latinLnBrk="0" hangingPunct="1">
              <a:spcBef>
                <a:spcPct val="20000"/>
              </a:spcBef>
              <a:buClr>
                <a:schemeClr val="accent1"/>
              </a:buClr>
              <a:buSzPct val="99000"/>
              <a:buFont typeface="Arial" pitchFamily="34" charset="0"/>
              <a:buChar char="•"/>
              <a:defRPr lang="en-US" sz="1600" i="0" kern="1200" dirty="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NZ" sz="28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What does growth, fun, and connection look like? </a:t>
            </a:r>
          </a:p>
        </p:txBody>
      </p:sp>
      <p:cxnSp>
        <p:nvCxnSpPr>
          <p:cNvPr id="18" name="Straight Connector 17">
            <a:extLst>
              <a:ext uri="{FF2B5EF4-FFF2-40B4-BE49-F238E27FC236}">
                <a16:creationId xmlns:a16="http://schemas.microsoft.com/office/drawing/2014/main" id="{B469131F-D4CD-DC74-DB8E-1E66E5D056D7}"/>
              </a:ext>
            </a:extLst>
          </p:cNvPr>
          <p:cNvCxnSpPr/>
          <p:nvPr/>
        </p:nvCxnSpPr>
        <p:spPr>
          <a:xfrm>
            <a:off x="612146" y="2463789"/>
            <a:ext cx="0" cy="4356000"/>
          </a:xfrm>
          <a:prstGeom prst="line">
            <a:avLst/>
          </a:prstGeom>
          <a:ln w="12700">
            <a:solidFill>
              <a:srgbClr val="FFFFFF">
                <a:alpha val="50196"/>
              </a:srgbClr>
            </a:solidFill>
            <a:tailEnd type="none"/>
          </a:ln>
        </p:spPr>
        <p:style>
          <a:lnRef idx="1">
            <a:schemeClr val="accent1"/>
          </a:lnRef>
          <a:fillRef idx="0">
            <a:schemeClr val="accent1"/>
          </a:fillRef>
          <a:effectRef idx="0">
            <a:schemeClr val="accent1"/>
          </a:effectRef>
          <a:fontRef idx="minor">
            <a:schemeClr val="tx1"/>
          </a:fontRef>
        </p:style>
      </p:cxnSp>
      <p:pic>
        <p:nvPicPr>
          <p:cNvPr id="19" name="Picture 2" descr="Home | Nuku Ora">
            <a:extLst>
              <a:ext uri="{FF2B5EF4-FFF2-40B4-BE49-F238E27FC236}">
                <a16:creationId xmlns:a16="http://schemas.microsoft.com/office/drawing/2014/main" id="{0437A188-8268-D5D0-491D-32961CF7D01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115858" y="5574765"/>
            <a:ext cx="2895486" cy="1073182"/>
          </a:xfrm>
          <a:prstGeom prst="rect">
            <a:avLst/>
          </a:prstGeom>
          <a:noFill/>
          <a:extLst>
            <a:ext uri="{909E8E84-426E-40DD-AFC4-6F175D3DCCD1}">
              <a14:hiddenFill xmlns:a14="http://schemas.microsoft.com/office/drawing/2010/main">
                <a:solidFill>
                  <a:srgbClr val="FFFFFF"/>
                </a:solidFill>
              </a14:hiddenFill>
            </a:ext>
          </a:extLst>
        </p:spPr>
      </p:pic>
      <p:sp>
        <p:nvSpPr>
          <p:cNvPr id="17" name="Slide Number Placeholder 16">
            <a:extLst>
              <a:ext uri="{FF2B5EF4-FFF2-40B4-BE49-F238E27FC236}">
                <a16:creationId xmlns:a16="http://schemas.microsoft.com/office/drawing/2014/main" id="{51252ADF-39B9-E42D-A625-3A97B01D3BD4}"/>
              </a:ext>
            </a:extLst>
          </p:cNvPr>
          <p:cNvSpPr>
            <a:spLocks noGrp="1"/>
          </p:cNvSpPr>
          <p:nvPr>
            <p:ph type="sldNum" sz="quarter" idx="12"/>
          </p:nvPr>
        </p:nvSpPr>
        <p:spPr/>
        <p:txBody>
          <a:bodyPr/>
          <a:lstStyle/>
          <a:p>
            <a:fld id="{79F570ED-A040-4D47-BB83-ED9905E61EB0}" type="slidenum">
              <a:rPr lang="en-NZ" smtClean="0"/>
              <a:t>15</a:t>
            </a:fld>
            <a:endParaRPr lang="en-NZ"/>
          </a:p>
        </p:txBody>
      </p:sp>
    </p:spTree>
    <p:extLst>
      <p:ext uri="{BB962C8B-B14F-4D97-AF65-F5344CB8AC3E}">
        <p14:creationId xmlns:p14="http://schemas.microsoft.com/office/powerpoint/2010/main" val="136925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6" name="Picture 45" descr="A picture containing fence, person, outdoor, person&#10;&#10;Description automatically generated">
            <a:extLst>
              <a:ext uri="{FF2B5EF4-FFF2-40B4-BE49-F238E27FC236}">
                <a16:creationId xmlns:a16="http://schemas.microsoft.com/office/drawing/2014/main" id="{333E31A0-6B1A-E165-1675-48026562DB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87" y="0"/>
            <a:ext cx="3632259" cy="6858000"/>
          </a:xfrm>
          <a:prstGeom prst="rect">
            <a:avLst/>
          </a:prstGeom>
        </p:spPr>
      </p:pic>
      <p:sp>
        <p:nvSpPr>
          <p:cNvPr id="12" name="Rectangle 11">
            <a:extLst>
              <a:ext uri="{FF2B5EF4-FFF2-40B4-BE49-F238E27FC236}">
                <a16:creationId xmlns:a16="http://schemas.microsoft.com/office/drawing/2014/main" id="{96AE1244-97F3-0D01-A409-98DAC80FBC35}"/>
              </a:ext>
            </a:extLst>
          </p:cNvPr>
          <p:cNvSpPr/>
          <p:nvPr/>
        </p:nvSpPr>
        <p:spPr bwMode="ltGray">
          <a:xfrm>
            <a:off x="0" y="0"/>
            <a:ext cx="2943169" cy="6858000"/>
          </a:xfrm>
          <a:prstGeom prst="rect">
            <a:avLst/>
          </a:prstGeom>
          <a:solidFill>
            <a:srgbClr val="00A5B8">
              <a:alpha val="8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62B84C58-3E1A-F7A8-73FB-0DC7CE5A3BD9}"/>
              </a:ext>
            </a:extLst>
          </p:cNvPr>
          <p:cNvSpPr/>
          <p:nvPr/>
        </p:nvSpPr>
        <p:spPr bwMode="ltGray">
          <a:xfrm>
            <a:off x="8807429" y="271151"/>
            <a:ext cx="3019445" cy="5719580"/>
          </a:xfrm>
          <a:prstGeom prst="rect">
            <a:avLst/>
          </a:prstGeom>
          <a:solidFill>
            <a:srgbClr val="FFFFFF">
              <a:lumMod val="95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sp>
        <p:nvSpPr>
          <p:cNvPr id="16" name="TextBox 15">
            <a:extLst>
              <a:ext uri="{FF2B5EF4-FFF2-40B4-BE49-F238E27FC236}">
                <a16:creationId xmlns:a16="http://schemas.microsoft.com/office/drawing/2014/main" id="{2E0CA50F-DDB6-6E9F-50E1-063708F74856}"/>
              </a:ext>
            </a:extLst>
          </p:cNvPr>
          <p:cNvSpPr txBox="1"/>
          <p:nvPr/>
        </p:nvSpPr>
        <p:spPr>
          <a:xfrm>
            <a:off x="3726483" y="368646"/>
            <a:ext cx="4742813" cy="4847481"/>
          </a:xfrm>
          <a:prstGeom prst="rect">
            <a:avLst/>
          </a:prstGeom>
          <a:noFill/>
        </p:spPr>
        <p:txBody>
          <a:bodyPr wrap="square">
            <a:spAutoFit/>
          </a:bodyPr>
          <a:lstStyle/>
          <a:p>
            <a:pPr marL="466725"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NZ" sz="1400" i="0" u="none" strike="noStrike" kern="0" cap="none" spc="0" normalizeH="0" baseline="0" noProof="0" dirty="0">
                <a:ln>
                  <a:noFill/>
                </a:ln>
                <a:solidFill>
                  <a:srgbClr val="000000"/>
                </a:solidFill>
                <a:effectLst/>
                <a:uLnTx/>
                <a:uFillTx/>
                <a:latin typeface="Arial"/>
                <a:ea typeface="+mn-ea"/>
                <a:cs typeface="+mn-cs"/>
              </a:rPr>
              <a:t>Almost all the young people we spoke with talk about wanting to feel a sense of progression – a sense of 'getting something out of playing sport'.    </a:t>
            </a:r>
          </a:p>
          <a:p>
            <a:pPr marL="466725"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NZ" sz="1400" i="0" u="none" strike="noStrike" kern="0" cap="none" spc="0" normalizeH="0" baseline="0" noProof="0" dirty="0">
                <a:ln>
                  <a:noFill/>
                </a:ln>
                <a:solidFill>
                  <a:srgbClr val="000000"/>
                </a:solidFill>
                <a:effectLst/>
                <a:uLnTx/>
                <a:uFillTx/>
                <a:latin typeface="Arial"/>
                <a:ea typeface="+mn-ea"/>
                <a:cs typeface="+mn-cs"/>
              </a:rPr>
              <a:t>While the team element is important, rangatahi think about progression and achievement on an individual basis.  What achievement and progression means will vary from person-to-person. </a:t>
            </a:r>
          </a:p>
          <a:p>
            <a:pPr marL="466725"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NZ" sz="1400" i="0" u="none" strike="noStrike" kern="0" cap="none" spc="0" normalizeH="0" baseline="0" noProof="0" dirty="0">
                <a:ln>
                  <a:noFill/>
                </a:ln>
                <a:solidFill>
                  <a:srgbClr val="000000"/>
                </a:solidFill>
                <a:effectLst/>
                <a:uLnTx/>
                <a:uFillTx/>
                <a:latin typeface="Arial"/>
                <a:ea typeface="+mn-ea"/>
                <a:cs typeface="+mn-cs"/>
              </a:rPr>
              <a:t>Progression can be about improving skills but can also be as simple as getting fit. </a:t>
            </a:r>
          </a:p>
          <a:p>
            <a:pPr marL="466725"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NZ" sz="1400" i="0" u="none" strike="noStrike" kern="0" cap="none" spc="0" normalizeH="0" baseline="0" noProof="0" dirty="0">
                <a:ln>
                  <a:noFill/>
                </a:ln>
                <a:solidFill>
                  <a:srgbClr val="000000"/>
                </a:solidFill>
                <a:effectLst/>
                <a:uLnTx/>
                <a:uFillTx/>
                <a:latin typeface="Arial"/>
                <a:ea typeface="+mn-ea"/>
                <a:cs typeface="+mn-cs"/>
              </a:rPr>
              <a:t>One of the consistent messages rangatahi talked about is wanting to be acknowledged by their coach as an individual, and to feel like their coach understands and works on their individual strengths and weaknesses.  </a:t>
            </a:r>
          </a:p>
          <a:p>
            <a:pPr marL="466725"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NZ" sz="1400" i="0" u="none" strike="noStrike" kern="0" cap="none" spc="0" normalizeH="0" baseline="0" noProof="0" dirty="0">
                <a:ln>
                  <a:noFill/>
                </a:ln>
                <a:solidFill>
                  <a:srgbClr val="000000"/>
                </a:solidFill>
                <a:effectLst/>
                <a:uLnTx/>
                <a:uFillTx/>
                <a:latin typeface="Arial"/>
                <a:ea typeface="+mn-ea"/>
                <a:cs typeface="+mn-cs"/>
              </a:rPr>
              <a:t>Rangatahi want to feel a </a:t>
            </a:r>
            <a:r>
              <a:rPr kumimoji="0" lang="en-NZ" sz="1400" b="1" i="0" u="none" strike="noStrike" kern="0" cap="none" spc="0" normalizeH="0" baseline="0" noProof="0" dirty="0">
                <a:ln>
                  <a:noFill/>
                </a:ln>
                <a:solidFill>
                  <a:srgbClr val="000000"/>
                </a:solidFill>
                <a:effectLst/>
                <a:uLnTx/>
                <a:uFillTx/>
                <a:latin typeface="Arial"/>
                <a:ea typeface="+mn-ea"/>
                <a:cs typeface="+mn-cs"/>
              </a:rPr>
              <a:t>sense of achievement. </a:t>
            </a:r>
            <a:r>
              <a:rPr kumimoji="0" lang="en-NZ" sz="1400" i="0" u="none" strike="noStrike" kern="0" cap="none" spc="0" normalizeH="0" baseline="0" noProof="0" dirty="0">
                <a:ln>
                  <a:noFill/>
                </a:ln>
                <a:solidFill>
                  <a:srgbClr val="000000"/>
                </a:solidFill>
                <a:effectLst/>
                <a:uLnTx/>
                <a:uFillTx/>
                <a:latin typeface="Arial"/>
                <a:ea typeface="+mn-ea"/>
                <a:cs typeface="+mn-cs"/>
              </a:rPr>
              <a:t>Celebrating the small, personal milestones is important. </a:t>
            </a:r>
          </a:p>
          <a:p>
            <a:pPr marL="923925" lvl="2" indent="-285750">
              <a:spcAft>
                <a:spcPts val="1200"/>
              </a:spcAft>
              <a:buFont typeface="Arial" panose="020B0604020202020204" pitchFamily="34" charset="0"/>
              <a:buChar char="•"/>
              <a:defRPr/>
            </a:pPr>
            <a:r>
              <a:rPr kumimoji="0" lang="en-NZ" sz="1300" i="0" u="none" strike="noStrike" kern="0" cap="none" spc="0" normalizeH="0" baseline="0" noProof="0" dirty="0">
                <a:ln>
                  <a:noFill/>
                </a:ln>
                <a:solidFill>
                  <a:srgbClr val="000000"/>
                </a:solidFill>
                <a:effectLst/>
                <a:uLnTx/>
                <a:uFillTx/>
                <a:latin typeface="Arial"/>
                <a:ea typeface="+mn-ea"/>
                <a:cs typeface="+mn-cs"/>
              </a:rPr>
              <a:t>This is something they feel is lost from their earlier experiences playing sport.</a:t>
            </a:r>
          </a:p>
        </p:txBody>
      </p:sp>
      <p:cxnSp>
        <p:nvCxnSpPr>
          <p:cNvPr id="20" name="Straight Connector 19">
            <a:extLst>
              <a:ext uri="{FF2B5EF4-FFF2-40B4-BE49-F238E27FC236}">
                <a16:creationId xmlns:a16="http://schemas.microsoft.com/office/drawing/2014/main" id="{A4C9EEE3-DE4D-4BDB-EA3E-86329ACBC0D7}"/>
              </a:ext>
            </a:extLst>
          </p:cNvPr>
          <p:cNvCxnSpPr>
            <a:cxnSpLocks/>
          </p:cNvCxnSpPr>
          <p:nvPr>
            <p:custDataLst>
              <p:tags r:id="rId1"/>
            </p:custDataLst>
          </p:nvPr>
        </p:nvCxnSpPr>
        <p:spPr>
          <a:xfrm>
            <a:off x="360000" y="6120000"/>
            <a:ext cx="3252138" cy="0"/>
          </a:xfrm>
          <a:prstGeom prst="line">
            <a:avLst/>
          </a:prstGeom>
          <a:noFill/>
          <a:ln w="38100" cap="flat" cmpd="sng" algn="ctr">
            <a:solidFill>
              <a:srgbClr val="FFFFFF"/>
            </a:solidFill>
            <a:prstDash val="solid"/>
            <a:miter lim="800000"/>
            <a:tailEnd type="none"/>
          </a:ln>
          <a:effectLst/>
        </p:spPr>
      </p:cxnSp>
      <p:pic>
        <p:nvPicPr>
          <p:cNvPr id="21" name="Picture 20">
            <a:extLst>
              <a:ext uri="{FF2B5EF4-FFF2-40B4-BE49-F238E27FC236}">
                <a16:creationId xmlns:a16="http://schemas.microsoft.com/office/drawing/2014/main" id="{23D2E680-35A4-A8E9-9613-A9F13A1240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9051" y="6388850"/>
            <a:ext cx="2016156" cy="198000"/>
          </a:xfrm>
          <a:prstGeom prst="rect">
            <a:avLst/>
          </a:prstGeom>
        </p:spPr>
      </p:pic>
      <p:sp>
        <p:nvSpPr>
          <p:cNvPr id="25" name="Rectangle 24">
            <a:extLst>
              <a:ext uri="{FF2B5EF4-FFF2-40B4-BE49-F238E27FC236}">
                <a16:creationId xmlns:a16="http://schemas.microsoft.com/office/drawing/2014/main" id="{4E31FF6E-33E5-817E-C616-60DCED967EAB}"/>
              </a:ext>
            </a:extLst>
          </p:cNvPr>
          <p:cNvSpPr/>
          <p:nvPr/>
        </p:nvSpPr>
        <p:spPr bwMode="ltGray">
          <a:xfrm>
            <a:off x="8980744" y="569582"/>
            <a:ext cx="2620706" cy="72000"/>
          </a:xfrm>
          <a:prstGeom prst="rect">
            <a:avLst/>
          </a:prstGeom>
          <a:solidFill>
            <a:srgbClr val="F9C61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26" name="Group 25">
            <a:extLst>
              <a:ext uri="{FF2B5EF4-FFF2-40B4-BE49-F238E27FC236}">
                <a16:creationId xmlns:a16="http://schemas.microsoft.com/office/drawing/2014/main" id="{AF51F92C-D49E-CD5E-0162-9A800F55FB55}"/>
              </a:ext>
            </a:extLst>
          </p:cNvPr>
          <p:cNvGrpSpPr/>
          <p:nvPr/>
        </p:nvGrpSpPr>
        <p:grpSpPr>
          <a:xfrm>
            <a:off x="10095650" y="387182"/>
            <a:ext cx="422342" cy="422342"/>
            <a:chOff x="8883583" y="395223"/>
            <a:chExt cx="600075" cy="600075"/>
          </a:xfrm>
        </p:grpSpPr>
        <p:sp>
          <p:nvSpPr>
            <p:cNvPr id="27" name="Rectangle 26">
              <a:extLst>
                <a:ext uri="{FF2B5EF4-FFF2-40B4-BE49-F238E27FC236}">
                  <a16:creationId xmlns:a16="http://schemas.microsoft.com/office/drawing/2014/main" id="{FC1B8F5D-652A-4DFD-944F-AA60EFCEF646}"/>
                </a:ext>
              </a:extLst>
            </p:cNvPr>
            <p:cNvSpPr/>
            <p:nvPr/>
          </p:nvSpPr>
          <p:spPr bwMode="ltGray">
            <a:xfrm>
              <a:off x="8883583" y="395223"/>
              <a:ext cx="600075" cy="600075"/>
            </a:xfrm>
            <a:prstGeom prst="rect">
              <a:avLst/>
            </a:prstGeom>
            <a:solidFill>
              <a:srgbClr val="00A5B8"/>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28" name="Graphic 20">
              <a:extLst>
                <a:ext uri="{FF2B5EF4-FFF2-40B4-BE49-F238E27FC236}">
                  <a16:creationId xmlns:a16="http://schemas.microsoft.com/office/drawing/2014/main" id="{256425DA-92DA-2738-468F-48E9EF597522}"/>
                </a:ext>
              </a:extLst>
            </p:cNvPr>
            <p:cNvGrpSpPr/>
            <p:nvPr/>
          </p:nvGrpSpPr>
          <p:grpSpPr>
            <a:xfrm>
              <a:off x="8944460" y="518482"/>
              <a:ext cx="474419" cy="335478"/>
              <a:chOff x="-309623" y="1966848"/>
              <a:chExt cx="852607" cy="602907"/>
            </a:xfrm>
            <a:solidFill>
              <a:srgbClr val="FFFFFF"/>
            </a:solidFill>
          </p:grpSpPr>
          <p:sp>
            <p:nvSpPr>
              <p:cNvPr id="29" name="Freeform: Shape 28">
                <a:extLst>
                  <a:ext uri="{FF2B5EF4-FFF2-40B4-BE49-F238E27FC236}">
                    <a16:creationId xmlns:a16="http://schemas.microsoft.com/office/drawing/2014/main" id="{03FD5394-1443-B13F-CF65-6064B3E1C648}"/>
                  </a:ext>
                </a:extLst>
              </p:cNvPr>
              <p:cNvSpPr/>
              <p:nvPr/>
            </p:nvSpPr>
            <p:spPr>
              <a:xfrm>
                <a:off x="-309623" y="1966848"/>
                <a:ext cx="400614" cy="602907"/>
              </a:xfrm>
              <a:custGeom>
                <a:avLst/>
                <a:gdLst>
                  <a:gd name="connsiteX0" fmla="*/ 233993 w 400614"/>
                  <a:gd name="connsiteY0" fmla="*/ 263785 h 602907"/>
                  <a:gd name="connsiteX1" fmla="*/ 185435 w 400614"/>
                  <a:gd name="connsiteY1" fmla="*/ 276580 h 602907"/>
                  <a:gd name="connsiteX2" fmla="*/ 140801 w 400614"/>
                  <a:gd name="connsiteY2" fmla="*/ 289488 h 602907"/>
                  <a:gd name="connsiteX3" fmla="*/ 122993 w 400614"/>
                  <a:gd name="connsiteY3" fmla="*/ 249907 h 602907"/>
                  <a:gd name="connsiteX4" fmla="*/ 202269 w 400614"/>
                  <a:gd name="connsiteY4" fmla="*/ 96642 h 602907"/>
                  <a:gd name="connsiteX5" fmla="*/ 376711 w 400614"/>
                  <a:gd name="connsiteY5" fmla="*/ 29853 h 602907"/>
                  <a:gd name="connsiteX6" fmla="*/ 372731 w 400614"/>
                  <a:gd name="connsiteY6" fmla="*/ 64 h 602907"/>
                  <a:gd name="connsiteX7" fmla="*/ 109124 w 400614"/>
                  <a:gd name="connsiteY7" fmla="*/ 105139 h 602907"/>
                  <a:gd name="connsiteX8" fmla="*/ 61 w 400614"/>
                  <a:gd name="connsiteY8" fmla="*/ 356920 h 602907"/>
                  <a:gd name="connsiteX9" fmla="*/ 62503 w 400614"/>
                  <a:gd name="connsiteY9" fmla="*/ 530403 h 602907"/>
                  <a:gd name="connsiteX10" fmla="*/ 222110 w 400614"/>
                  <a:gd name="connsiteY10" fmla="*/ 602784 h 602907"/>
                  <a:gd name="connsiteX11" fmla="*/ 350951 w 400614"/>
                  <a:gd name="connsiteY11" fmla="*/ 551158 h 602907"/>
                  <a:gd name="connsiteX12" fmla="*/ 400534 w 400614"/>
                  <a:gd name="connsiteY12" fmla="*/ 422316 h 602907"/>
                  <a:gd name="connsiteX13" fmla="*/ 349982 w 400614"/>
                  <a:gd name="connsiteY13" fmla="*/ 308302 h 602907"/>
                  <a:gd name="connsiteX14" fmla="*/ 233993 w 400614"/>
                  <a:gd name="connsiteY14" fmla="*/ 263785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233993" y="263785"/>
                    </a:moveTo>
                    <a:cubicBezTo>
                      <a:pt x="217149" y="264975"/>
                      <a:pt x="200678" y="269315"/>
                      <a:pt x="185435" y="276580"/>
                    </a:cubicBezTo>
                    <a:cubicBezTo>
                      <a:pt x="171419" y="283440"/>
                      <a:pt x="156316" y="287808"/>
                      <a:pt x="140801" y="289488"/>
                    </a:cubicBezTo>
                    <a:cubicBezTo>
                      <a:pt x="128910" y="289488"/>
                      <a:pt x="122993" y="276253"/>
                      <a:pt x="122993" y="249907"/>
                    </a:cubicBezTo>
                    <a:cubicBezTo>
                      <a:pt x="124434" y="189344"/>
                      <a:pt x="153673" y="132814"/>
                      <a:pt x="202269" y="96642"/>
                    </a:cubicBezTo>
                    <a:cubicBezTo>
                      <a:pt x="250347" y="53884"/>
                      <a:pt x="312372" y="30136"/>
                      <a:pt x="376711" y="29853"/>
                    </a:cubicBezTo>
                    <a:lnTo>
                      <a:pt x="372731" y="64"/>
                    </a:lnTo>
                    <a:cubicBezTo>
                      <a:pt x="274310" y="-1770"/>
                      <a:pt x="179296" y="36103"/>
                      <a:pt x="109124" y="105139"/>
                    </a:cubicBezTo>
                    <a:cubicBezTo>
                      <a:pt x="38722" y="169811"/>
                      <a:pt x="-920" y="261327"/>
                      <a:pt x="61" y="356920"/>
                    </a:cubicBezTo>
                    <a:cubicBezTo>
                      <a:pt x="-1321" y="420484"/>
                      <a:pt x="20928" y="482301"/>
                      <a:pt x="62503" y="530403"/>
                    </a:cubicBezTo>
                    <a:cubicBezTo>
                      <a:pt x="101887" y="577602"/>
                      <a:pt x="160655" y="604253"/>
                      <a:pt x="222110" y="602784"/>
                    </a:cubicBezTo>
                    <a:cubicBezTo>
                      <a:pt x="270435" y="604625"/>
                      <a:pt x="317268" y="585859"/>
                      <a:pt x="350951" y="551158"/>
                    </a:cubicBezTo>
                    <a:cubicBezTo>
                      <a:pt x="384106" y="516609"/>
                      <a:pt x="401974" y="470178"/>
                      <a:pt x="400534" y="422316"/>
                    </a:cubicBezTo>
                    <a:cubicBezTo>
                      <a:pt x="401659" y="378649"/>
                      <a:pt x="383099" y="336788"/>
                      <a:pt x="349982" y="308302"/>
                    </a:cubicBezTo>
                    <a:cubicBezTo>
                      <a:pt x="318296" y="279401"/>
                      <a:pt x="276879" y="263505"/>
                      <a:pt x="233993" y="263785"/>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sp>
            <p:nvSpPr>
              <p:cNvPr id="30" name="Freeform: Shape 29">
                <a:extLst>
                  <a:ext uri="{FF2B5EF4-FFF2-40B4-BE49-F238E27FC236}">
                    <a16:creationId xmlns:a16="http://schemas.microsoft.com/office/drawing/2014/main" id="{7EEB089E-C180-0E68-8797-511506C005BF}"/>
                  </a:ext>
                </a:extLst>
              </p:cNvPr>
              <p:cNvSpPr/>
              <p:nvPr/>
            </p:nvSpPr>
            <p:spPr>
              <a:xfrm>
                <a:off x="142368" y="1966848"/>
                <a:ext cx="400614" cy="602907"/>
              </a:xfrm>
              <a:custGeom>
                <a:avLst/>
                <a:gdLst>
                  <a:gd name="connsiteX0" fmla="*/ 348955 w 400614"/>
                  <a:gd name="connsiteY0" fmla="*/ 309380 h 602907"/>
                  <a:gd name="connsiteX1" fmla="*/ 233987 w 400614"/>
                  <a:gd name="connsiteY1" fmla="*/ 263784 h 602907"/>
                  <a:gd name="connsiteX2" fmla="*/ 185420 w 400614"/>
                  <a:gd name="connsiteY2" fmla="*/ 276579 h 602907"/>
                  <a:gd name="connsiteX3" fmla="*/ 140786 w 400614"/>
                  <a:gd name="connsiteY3" fmla="*/ 289488 h 602907"/>
                  <a:gd name="connsiteX4" fmla="*/ 122993 w 400614"/>
                  <a:gd name="connsiteY4" fmla="*/ 249907 h 602907"/>
                  <a:gd name="connsiteX5" fmla="*/ 202251 w 400614"/>
                  <a:gd name="connsiteY5" fmla="*/ 96642 h 602907"/>
                  <a:gd name="connsiteX6" fmla="*/ 376705 w 400614"/>
                  <a:gd name="connsiteY6" fmla="*/ 29853 h 602907"/>
                  <a:gd name="connsiteX7" fmla="*/ 372731 w 400614"/>
                  <a:gd name="connsiteY7" fmla="*/ 64 h 602907"/>
                  <a:gd name="connsiteX8" fmla="*/ 109116 w 400614"/>
                  <a:gd name="connsiteY8" fmla="*/ 105139 h 602907"/>
                  <a:gd name="connsiteX9" fmla="*/ 61 w 400614"/>
                  <a:gd name="connsiteY9" fmla="*/ 356919 h 602907"/>
                  <a:gd name="connsiteX10" fmla="*/ 62488 w 400614"/>
                  <a:gd name="connsiteY10" fmla="*/ 530403 h 602907"/>
                  <a:gd name="connsiteX11" fmla="*/ 222092 w 400614"/>
                  <a:gd name="connsiteY11" fmla="*/ 602784 h 602907"/>
                  <a:gd name="connsiteX12" fmla="*/ 350949 w 400614"/>
                  <a:gd name="connsiteY12" fmla="*/ 551158 h 602907"/>
                  <a:gd name="connsiteX13" fmla="*/ 400535 w 400614"/>
                  <a:gd name="connsiteY13" fmla="*/ 422316 h 602907"/>
                  <a:gd name="connsiteX14" fmla="*/ 348955 w 400614"/>
                  <a:gd name="connsiteY14" fmla="*/ 309380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348955" y="309380"/>
                    </a:moveTo>
                    <a:cubicBezTo>
                      <a:pt x="317764" y="280209"/>
                      <a:pt x="276693" y="263920"/>
                      <a:pt x="233987" y="263784"/>
                    </a:cubicBezTo>
                    <a:cubicBezTo>
                      <a:pt x="217138" y="264975"/>
                      <a:pt x="200666" y="269315"/>
                      <a:pt x="185420" y="276579"/>
                    </a:cubicBezTo>
                    <a:cubicBezTo>
                      <a:pt x="171405" y="283444"/>
                      <a:pt x="156301" y="287811"/>
                      <a:pt x="140786" y="289488"/>
                    </a:cubicBezTo>
                    <a:cubicBezTo>
                      <a:pt x="128903" y="289488"/>
                      <a:pt x="122993" y="276253"/>
                      <a:pt x="122993" y="249907"/>
                    </a:cubicBezTo>
                    <a:cubicBezTo>
                      <a:pt x="124430" y="189347"/>
                      <a:pt x="153662" y="132819"/>
                      <a:pt x="202251" y="96642"/>
                    </a:cubicBezTo>
                    <a:cubicBezTo>
                      <a:pt x="250336" y="53885"/>
                      <a:pt x="312364" y="30138"/>
                      <a:pt x="376705" y="29853"/>
                    </a:cubicBezTo>
                    <a:lnTo>
                      <a:pt x="372731" y="64"/>
                    </a:lnTo>
                    <a:cubicBezTo>
                      <a:pt x="274306" y="-1768"/>
                      <a:pt x="179293" y="36104"/>
                      <a:pt x="109116" y="105139"/>
                    </a:cubicBezTo>
                    <a:cubicBezTo>
                      <a:pt x="38716" y="169811"/>
                      <a:pt x="-923" y="261327"/>
                      <a:pt x="61" y="356919"/>
                    </a:cubicBezTo>
                    <a:cubicBezTo>
                      <a:pt x="-1327" y="420482"/>
                      <a:pt x="20917" y="482299"/>
                      <a:pt x="62488" y="530403"/>
                    </a:cubicBezTo>
                    <a:cubicBezTo>
                      <a:pt x="101875" y="577598"/>
                      <a:pt x="160640" y="604248"/>
                      <a:pt x="222092" y="602784"/>
                    </a:cubicBezTo>
                    <a:cubicBezTo>
                      <a:pt x="270425" y="604624"/>
                      <a:pt x="317264" y="585859"/>
                      <a:pt x="350949" y="551158"/>
                    </a:cubicBezTo>
                    <a:cubicBezTo>
                      <a:pt x="384106" y="516607"/>
                      <a:pt x="401968" y="470178"/>
                      <a:pt x="400535" y="422316"/>
                    </a:cubicBezTo>
                    <a:cubicBezTo>
                      <a:pt x="401195" y="378831"/>
                      <a:pt x="382252" y="337356"/>
                      <a:pt x="348955" y="309380"/>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grpSp>
      </p:grpSp>
      <p:sp>
        <p:nvSpPr>
          <p:cNvPr id="38" name="TextBox 37">
            <a:extLst>
              <a:ext uri="{FF2B5EF4-FFF2-40B4-BE49-F238E27FC236}">
                <a16:creationId xmlns:a16="http://schemas.microsoft.com/office/drawing/2014/main" id="{55508681-CD96-EE8C-6AEE-9C2D420FBA21}"/>
              </a:ext>
            </a:extLst>
          </p:cNvPr>
          <p:cNvSpPr txBox="1"/>
          <p:nvPr/>
        </p:nvSpPr>
        <p:spPr>
          <a:xfrm>
            <a:off x="9016639" y="931613"/>
            <a:ext cx="2721600" cy="9002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defRPr/>
            </a:pPr>
            <a:r>
              <a:rPr kumimoji="0" lang="en-US" sz="1050" b="0" i="1" u="none" strike="noStrike" kern="0" cap="none" spc="0" normalizeH="0" baseline="0" noProof="0" dirty="0">
                <a:ln>
                  <a:noFill/>
                </a:ln>
                <a:solidFill>
                  <a:prstClr val="black"/>
                </a:solidFill>
                <a:effectLst/>
                <a:uLnTx/>
                <a:uFillTx/>
              </a:rPr>
              <a:t>"Sports are the most fun when you're still learning it. That's why I didn't play sports for very long to be honest.  That's when I'm enjoying it the most." </a:t>
            </a:r>
            <a:r>
              <a:rPr lang="en-US" sz="1050" b="1" dirty="0">
                <a:latin typeface="Arial" panose="020B0604020202020204" pitchFamily="34" charset="0"/>
              </a:rPr>
              <a:t>Male, 17-18 years, Pākehā </a:t>
            </a:r>
            <a:endParaRPr lang="en-US" sz="1050" b="1" dirty="0">
              <a:highlight>
                <a:srgbClr val="FFFF00"/>
              </a:highlight>
              <a:latin typeface="Arial" panose="020B0604020202020204" pitchFamily="34" charset="0"/>
            </a:endParaRPr>
          </a:p>
        </p:txBody>
      </p:sp>
      <p:sp>
        <p:nvSpPr>
          <p:cNvPr id="39" name="TextBox 38">
            <a:extLst>
              <a:ext uri="{FF2B5EF4-FFF2-40B4-BE49-F238E27FC236}">
                <a16:creationId xmlns:a16="http://schemas.microsoft.com/office/drawing/2014/main" id="{C15BFA45-6699-6774-4D85-065CC4DF6BA1}"/>
              </a:ext>
            </a:extLst>
          </p:cNvPr>
          <p:cNvSpPr txBox="1"/>
          <p:nvPr/>
        </p:nvSpPr>
        <p:spPr>
          <a:xfrm>
            <a:off x="9016639" y="1842590"/>
            <a:ext cx="2721600"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50" b="0" i="1" u="none" strike="noStrike" kern="0" cap="none" spc="0" normalizeH="0" baseline="0" noProof="0" dirty="0">
                <a:ln>
                  <a:noFill/>
                </a:ln>
                <a:solidFill>
                  <a:prstClr val="black"/>
                </a:solidFill>
                <a:effectLst/>
                <a:uLnTx/>
                <a:uFillTx/>
              </a:rPr>
              <a:t>“At our school, if there wasn't enough players in the A Team, they would always want players from the B Team. So, I was always trying to play my best so that the A Team's coaches would see, and I'd always get put into that team to play. And that was like what pushed me to try to try do my best.”</a:t>
            </a:r>
            <a:r>
              <a:rPr kumimoji="0" lang="en-US" sz="1050" b="1" u="none" strike="noStrike" kern="0" cap="none" spc="0" normalizeH="0" baseline="0" noProof="0" dirty="0">
                <a:ln>
                  <a:noFill/>
                </a:ln>
                <a:solidFill>
                  <a:prstClr val="black"/>
                </a:solidFill>
                <a:effectLst/>
                <a:uLnTx/>
                <a:uFillTx/>
              </a:rPr>
              <a:t> Female, 15-16 years, Pākehā </a:t>
            </a:r>
            <a:endParaRPr lang="en-US" sz="1050" b="1" dirty="0">
              <a:latin typeface="Arial" panose="020B0604020202020204" pitchFamily="34" charset="0"/>
            </a:endParaRPr>
          </a:p>
        </p:txBody>
      </p:sp>
      <p:sp>
        <p:nvSpPr>
          <p:cNvPr id="40" name="TextBox 39">
            <a:extLst>
              <a:ext uri="{FF2B5EF4-FFF2-40B4-BE49-F238E27FC236}">
                <a16:creationId xmlns:a16="http://schemas.microsoft.com/office/drawing/2014/main" id="{CF1E0B36-BCB3-112E-C6E7-F2B843A09525}"/>
              </a:ext>
            </a:extLst>
          </p:cNvPr>
          <p:cNvSpPr txBox="1"/>
          <p:nvPr/>
        </p:nvSpPr>
        <p:spPr>
          <a:xfrm>
            <a:off x="9016639" y="3322785"/>
            <a:ext cx="2721600" cy="12234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50" b="0" i="1" u="none" strike="noStrike" kern="0" cap="none" spc="0" normalizeH="0" baseline="0" noProof="0" dirty="0">
                <a:ln>
                  <a:noFill/>
                </a:ln>
                <a:solidFill>
                  <a:prstClr val="black"/>
                </a:solidFill>
                <a:effectLst/>
                <a:uLnTx/>
                <a:uFillTx/>
              </a:rPr>
              <a:t>“I wasn’t always in the top team, but I guess in high school I was always looking forward to the games. I hated trainings, but I always looked forward to the games and the adrenaline during the game and everyone complimenting you after if you did great.” </a:t>
            </a:r>
            <a:r>
              <a:rPr lang="en-US" sz="1050" b="1" kern="0" dirty="0">
                <a:solidFill>
                  <a:prstClr val="black"/>
                </a:solidFill>
              </a:rPr>
              <a:t>F</a:t>
            </a:r>
            <a:r>
              <a:rPr kumimoji="0" lang="en-US" sz="1050" b="1" u="none" strike="noStrike" kern="0" cap="none" spc="0" normalizeH="0" baseline="0" noProof="0" dirty="0">
                <a:ln>
                  <a:noFill/>
                </a:ln>
                <a:solidFill>
                  <a:prstClr val="black"/>
                </a:solidFill>
                <a:effectLst/>
                <a:uLnTx/>
                <a:uFillTx/>
              </a:rPr>
              <a:t>emale, 17-18 years, Chinese </a:t>
            </a:r>
            <a:endParaRPr lang="en-US" sz="1050" b="1" dirty="0">
              <a:latin typeface="Arial" panose="020B0604020202020204" pitchFamily="34" charset="0"/>
            </a:endParaRPr>
          </a:p>
        </p:txBody>
      </p:sp>
      <p:sp>
        <p:nvSpPr>
          <p:cNvPr id="41" name="TextBox 40">
            <a:extLst>
              <a:ext uri="{FF2B5EF4-FFF2-40B4-BE49-F238E27FC236}">
                <a16:creationId xmlns:a16="http://schemas.microsoft.com/office/drawing/2014/main" id="{8FE5721A-2564-DE69-BF39-55AE791B61D4}"/>
              </a:ext>
            </a:extLst>
          </p:cNvPr>
          <p:cNvSpPr txBox="1"/>
          <p:nvPr/>
        </p:nvSpPr>
        <p:spPr>
          <a:xfrm>
            <a:off x="9016639" y="4633800"/>
            <a:ext cx="2721600" cy="1289840"/>
          </a:xfrm>
          <a:prstGeom prst="rect">
            <a:avLst/>
          </a:prstGeom>
          <a:noFill/>
        </p:spPr>
        <p:txBody>
          <a:bodyPr wrap="square">
            <a:spAutoFit/>
          </a:bodyPr>
          <a:lstStyle/>
          <a:p>
            <a:pPr>
              <a:lnSpc>
                <a:spcPct val="107000"/>
              </a:lnSpc>
              <a:spcAft>
                <a:spcPts val="800"/>
              </a:spcAft>
            </a:pPr>
            <a:r>
              <a:rPr lang="en-NZ" sz="1050" i="1" dirty="0">
                <a:solidFill>
                  <a:prstClr val="black"/>
                </a:solidFill>
                <a:ea typeface="Calibri" panose="020F0502020204030204" pitchFamily="34" charset="0"/>
                <a:cs typeface="Times New Roman" panose="02020603050405020304" pitchFamily="18" charset="0"/>
              </a:rPr>
              <a:t>“When I was younger, this is going to sound stupid, but [I used to look forward to] player of the day. You got a little voucher, so I was always trying to push to get it. When I got it [player of the day], it just made me enjoy it even more.” </a:t>
            </a:r>
            <a:r>
              <a:rPr kumimoji="0" lang="en-US" sz="1050" b="1" u="none" strike="noStrike" kern="0" cap="none" spc="0" normalizeH="0" baseline="0" noProof="0" dirty="0">
                <a:ln>
                  <a:noFill/>
                </a:ln>
                <a:solidFill>
                  <a:prstClr val="black"/>
                </a:solidFill>
                <a:effectLst/>
                <a:uLnTx/>
                <a:uFillTx/>
              </a:rPr>
              <a:t>Female, 15-16 years, Pākehā </a:t>
            </a:r>
            <a:endParaRPr lang="en-NZ" sz="1050" b="1" dirty="0">
              <a:latin typeface="Arial" panose="020B0604020202020204" pitchFamily="34" charset="0"/>
            </a:endParaRPr>
          </a:p>
        </p:txBody>
      </p:sp>
      <p:sp>
        <p:nvSpPr>
          <p:cNvPr id="42" name="TextBox 41">
            <a:extLst>
              <a:ext uri="{FF2B5EF4-FFF2-40B4-BE49-F238E27FC236}">
                <a16:creationId xmlns:a16="http://schemas.microsoft.com/office/drawing/2014/main" id="{E40417DB-A0D6-0F84-1828-4BEB366B1AEB}"/>
              </a:ext>
            </a:extLst>
          </p:cNvPr>
          <p:cNvSpPr txBox="1"/>
          <p:nvPr/>
        </p:nvSpPr>
        <p:spPr>
          <a:xfrm>
            <a:off x="251290" y="203325"/>
            <a:ext cx="2691879" cy="255454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NZ" sz="3200" b="1" i="0" u="none" strike="noStrike" kern="0" cap="none" spc="0" normalizeH="0" baseline="0" noProof="0" dirty="0">
                <a:ln>
                  <a:noFill/>
                </a:ln>
                <a:solidFill>
                  <a:schemeClr val="bg1"/>
                </a:solidFill>
                <a:effectLst/>
                <a:uLnTx/>
                <a:uFillTx/>
                <a:latin typeface="Arial"/>
                <a:ea typeface="+mn-ea"/>
                <a:cs typeface="+mn-cs"/>
              </a:rPr>
              <a:t>For rangatahi, playing sport is about ...</a:t>
            </a:r>
            <a:endParaRPr kumimoji="0" lang="en-NZ" sz="2000" b="0" i="0" u="none" strike="noStrike" kern="0" cap="none" spc="0" normalizeH="0" baseline="0" noProof="0" dirty="0">
              <a:ln>
                <a:noFill/>
              </a:ln>
              <a:solidFill>
                <a:schemeClr val="bg1"/>
              </a:solidFill>
              <a:effectLst/>
              <a:uLnTx/>
              <a:uFillTx/>
              <a:latin typeface="Arial"/>
              <a:ea typeface="+mn-ea"/>
              <a:cs typeface="+mn-cs"/>
            </a:endParaRPr>
          </a:p>
        </p:txBody>
      </p:sp>
      <p:cxnSp>
        <p:nvCxnSpPr>
          <p:cNvPr id="44" name="Straight Connector 43">
            <a:extLst>
              <a:ext uri="{FF2B5EF4-FFF2-40B4-BE49-F238E27FC236}">
                <a16:creationId xmlns:a16="http://schemas.microsoft.com/office/drawing/2014/main" id="{154292B9-9349-85FE-FB1E-E5ED34DA7679}"/>
              </a:ext>
            </a:extLst>
          </p:cNvPr>
          <p:cNvCxnSpPr>
            <a:cxnSpLocks/>
          </p:cNvCxnSpPr>
          <p:nvPr/>
        </p:nvCxnSpPr>
        <p:spPr>
          <a:xfrm>
            <a:off x="379051" y="4351661"/>
            <a:ext cx="668699" cy="0"/>
          </a:xfrm>
          <a:prstGeom prst="line">
            <a:avLst/>
          </a:prstGeom>
          <a:noFill/>
          <a:ln w="28575" cap="flat" cmpd="sng" algn="ctr">
            <a:solidFill>
              <a:srgbClr val="F9C612"/>
            </a:solidFill>
            <a:prstDash val="solid"/>
            <a:miter lim="800000"/>
            <a:tailEnd type="none"/>
          </a:ln>
          <a:effectLst/>
        </p:spPr>
      </p:cxnSp>
      <p:pic>
        <p:nvPicPr>
          <p:cNvPr id="6" name="Picture 5">
            <a:extLst>
              <a:ext uri="{FF2B5EF4-FFF2-40B4-BE49-F238E27FC236}">
                <a16:creationId xmlns:a16="http://schemas.microsoft.com/office/drawing/2014/main" id="{1710056B-8E47-B468-EF56-BCFCF173824C}"/>
              </a:ext>
            </a:extLst>
          </p:cNvPr>
          <p:cNvPicPr>
            <a:picLocks noChangeAspect="1"/>
          </p:cNvPicPr>
          <p:nvPr/>
        </p:nvPicPr>
        <p:blipFill>
          <a:blip r:embed="rId5"/>
          <a:stretch>
            <a:fillRect/>
          </a:stretch>
        </p:blipFill>
        <p:spPr>
          <a:xfrm>
            <a:off x="23575" y="3322785"/>
            <a:ext cx="2962913" cy="1176630"/>
          </a:xfrm>
          <a:prstGeom prst="rect">
            <a:avLst/>
          </a:prstGeom>
        </p:spPr>
      </p:pic>
      <p:sp>
        <p:nvSpPr>
          <p:cNvPr id="4" name="Slide Number Placeholder 3">
            <a:extLst>
              <a:ext uri="{FF2B5EF4-FFF2-40B4-BE49-F238E27FC236}">
                <a16:creationId xmlns:a16="http://schemas.microsoft.com/office/drawing/2014/main" id="{5440DC45-69B7-6114-0827-158D44C1D786}"/>
              </a:ext>
            </a:extLst>
          </p:cNvPr>
          <p:cNvSpPr>
            <a:spLocks noGrp="1"/>
          </p:cNvSpPr>
          <p:nvPr>
            <p:ph type="sldNum" sz="quarter" idx="10"/>
          </p:nvPr>
        </p:nvSpPr>
        <p:spPr/>
        <p:txBody>
          <a:bodyPr/>
          <a:lstStyle/>
          <a:p>
            <a:fld id="{4034BEE3-566C-4068-A777-C3A4762E861B}" type="slidenum">
              <a:rPr lang="en-GB" smtClean="0"/>
              <a:pPr/>
              <a:t>16</a:t>
            </a:fld>
            <a:endParaRPr lang="en-GB" dirty="0"/>
          </a:p>
        </p:txBody>
      </p:sp>
    </p:spTree>
    <p:extLst>
      <p:ext uri="{BB962C8B-B14F-4D97-AF65-F5344CB8AC3E}">
        <p14:creationId xmlns:p14="http://schemas.microsoft.com/office/powerpoint/2010/main" val="1268842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8" name="Picture 57" descr="A picture containing person, player, sport, crowd&#10;&#10;Description automatically generated">
            <a:extLst>
              <a:ext uri="{FF2B5EF4-FFF2-40B4-BE49-F238E27FC236}">
                <a16:creationId xmlns:a16="http://schemas.microsoft.com/office/drawing/2014/main" id="{D2EC229C-2378-8499-B7B0-CCACDA4AD6E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3632258" cy="6858000"/>
          </a:xfrm>
          <a:prstGeom prst="rect">
            <a:avLst/>
          </a:prstGeom>
        </p:spPr>
      </p:pic>
      <p:sp>
        <p:nvSpPr>
          <p:cNvPr id="12" name="Rectangle 11">
            <a:extLst>
              <a:ext uri="{FF2B5EF4-FFF2-40B4-BE49-F238E27FC236}">
                <a16:creationId xmlns:a16="http://schemas.microsoft.com/office/drawing/2014/main" id="{96AE1244-97F3-0D01-A409-98DAC80FBC35}"/>
              </a:ext>
            </a:extLst>
          </p:cNvPr>
          <p:cNvSpPr/>
          <p:nvPr/>
        </p:nvSpPr>
        <p:spPr bwMode="ltGray">
          <a:xfrm>
            <a:off x="0" y="0"/>
            <a:ext cx="2943169" cy="6858000"/>
          </a:xfrm>
          <a:prstGeom prst="rect">
            <a:avLst/>
          </a:prstGeom>
          <a:solidFill>
            <a:srgbClr val="F9C612">
              <a:alpha val="8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62B84C58-3E1A-F7A8-73FB-0DC7CE5A3BD9}"/>
              </a:ext>
            </a:extLst>
          </p:cNvPr>
          <p:cNvSpPr/>
          <p:nvPr/>
        </p:nvSpPr>
        <p:spPr bwMode="ltGray">
          <a:xfrm>
            <a:off x="8807429" y="271150"/>
            <a:ext cx="3019445" cy="5920099"/>
          </a:xfrm>
          <a:prstGeom prst="rect">
            <a:avLst/>
          </a:prstGeom>
          <a:solidFill>
            <a:srgbClr val="FFFFFF">
              <a:lumMod val="95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sp>
        <p:nvSpPr>
          <p:cNvPr id="16" name="TextBox 15">
            <a:extLst>
              <a:ext uri="{FF2B5EF4-FFF2-40B4-BE49-F238E27FC236}">
                <a16:creationId xmlns:a16="http://schemas.microsoft.com/office/drawing/2014/main" id="{2E0CA50F-DDB6-6E9F-50E1-063708F74856}"/>
              </a:ext>
            </a:extLst>
          </p:cNvPr>
          <p:cNvSpPr txBox="1"/>
          <p:nvPr/>
        </p:nvSpPr>
        <p:spPr>
          <a:xfrm>
            <a:off x="3726484" y="368646"/>
            <a:ext cx="4670770" cy="5262979"/>
          </a:xfrm>
          <a:prstGeom prst="rect">
            <a:avLst/>
          </a:prstGeom>
          <a:noFill/>
        </p:spPr>
        <p:txBody>
          <a:bodyPr wrap="square">
            <a:spAutoFit/>
          </a:bodyPr>
          <a:lstStyle/>
          <a:p>
            <a:pPr marL="466725"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NZ" sz="1400" i="0" u="none" strike="noStrike" kern="0" cap="none" spc="0" normalizeH="0" baseline="0" noProof="0" dirty="0">
                <a:ln>
                  <a:noFill/>
                </a:ln>
                <a:solidFill>
                  <a:srgbClr val="000000"/>
                </a:solidFill>
                <a:effectLst/>
                <a:uLnTx/>
                <a:uFillTx/>
                <a:latin typeface="Arial"/>
                <a:ea typeface="+mn-ea"/>
                <a:cs typeface="+mn-cs"/>
              </a:rPr>
              <a:t>This is about spending time with friends or building relationships with teammates.</a:t>
            </a:r>
          </a:p>
          <a:p>
            <a:pPr marL="923925" lvl="2" indent="-285750">
              <a:spcAft>
                <a:spcPts val="1200"/>
              </a:spcAft>
              <a:buFont typeface="Arial" panose="020B0604020202020204" pitchFamily="34" charset="0"/>
              <a:buChar char="•"/>
              <a:defRPr/>
            </a:pPr>
            <a:r>
              <a:rPr kumimoji="0" lang="en-NZ" sz="1300" i="0" u="none" strike="noStrike" kern="0" cap="none" spc="0" normalizeH="0" baseline="0" noProof="0" dirty="0">
                <a:ln>
                  <a:noFill/>
                </a:ln>
                <a:solidFill>
                  <a:srgbClr val="000000"/>
                </a:solidFill>
                <a:effectLst/>
                <a:uLnTx/>
                <a:uFillTx/>
                <a:latin typeface="Arial"/>
                <a:ea typeface="+mn-ea"/>
                <a:cs typeface="+mn-cs"/>
              </a:rPr>
              <a:t>But it can also be about connecting with whānau, or the people around them through a shared appreciation of sports.</a:t>
            </a:r>
          </a:p>
          <a:p>
            <a:pPr marL="466725"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NZ" sz="1400" i="0" u="none" strike="noStrike" kern="0" cap="none" spc="0" normalizeH="0" baseline="0" noProof="0" dirty="0">
                <a:ln>
                  <a:noFill/>
                </a:ln>
                <a:solidFill>
                  <a:srgbClr val="000000"/>
                </a:solidFill>
                <a:effectLst/>
                <a:uLnTx/>
                <a:uFillTx/>
                <a:latin typeface="Arial"/>
                <a:ea typeface="+mn-ea"/>
                <a:cs typeface="+mn-cs"/>
              </a:rPr>
              <a:t>Many rangatahi join sports teams to make friends and social connections. If this element is missing, the sport quickly becomes a way to pass time, and interest in the activity fades.</a:t>
            </a:r>
          </a:p>
          <a:p>
            <a:pPr marL="466725"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NZ" sz="1400" i="0" u="none" strike="noStrike" kern="0" cap="none" spc="0" normalizeH="0" baseline="0" noProof="0" dirty="0">
                <a:ln>
                  <a:noFill/>
                </a:ln>
                <a:solidFill>
                  <a:srgbClr val="000000"/>
                </a:solidFill>
                <a:effectLst/>
                <a:uLnTx/>
                <a:uFillTx/>
                <a:latin typeface="Arial"/>
                <a:ea typeface="+mn-ea"/>
                <a:cs typeface="+mn-cs"/>
              </a:rPr>
              <a:t>Some rangatahi are making their own teams, with friends, if this element is missing from their current experience.  </a:t>
            </a:r>
          </a:p>
          <a:p>
            <a:pPr marL="466725"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NZ" sz="1400" i="0" u="none" strike="noStrike" kern="0" cap="none" spc="0" normalizeH="0" baseline="0" noProof="0" dirty="0">
                <a:ln>
                  <a:noFill/>
                </a:ln>
                <a:solidFill>
                  <a:srgbClr val="000000"/>
                </a:solidFill>
                <a:effectLst/>
                <a:uLnTx/>
                <a:uFillTx/>
                <a:latin typeface="Arial"/>
                <a:ea typeface="+mn-ea"/>
                <a:cs typeface="+mn-cs"/>
              </a:rPr>
              <a:t>However </a:t>
            </a:r>
            <a:r>
              <a:rPr lang="en-NZ" sz="1400" kern="0" dirty="0">
                <a:solidFill>
                  <a:srgbClr val="000000"/>
                </a:solidFill>
                <a:latin typeface="Arial"/>
              </a:rPr>
              <a:t>the drive to make their own team based on friendships is the </a:t>
            </a:r>
            <a:r>
              <a:rPr kumimoji="0" lang="en-NZ" sz="1400" i="0" u="none" strike="noStrike" kern="0" cap="none" spc="0" normalizeH="0" baseline="0" noProof="0" dirty="0">
                <a:ln>
                  <a:noFill/>
                </a:ln>
                <a:solidFill>
                  <a:srgbClr val="000000"/>
                </a:solidFill>
                <a:effectLst/>
                <a:uLnTx/>
                <a:uFillTx/>
                <a:latin typeface="Arial"/>
                <a:ea typeface="+mn-ea"/>
                <a:cs typeface="+mn-cs"/>
              </a:rPr>
              <a:t>exception – many will drop out completely and won't take the initiative to form their own team if a sense of connection is missing. </a:t>
            </a:r>
          </a:p>
          <a:p>
            <a:pPr marL="466725"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NZ" sz="1400" i="0" u="none" strike="noStrike" kern="0" cap="none" spc="0" normalizeH="0" baseline="0" noProof="0" dirty="0">
                <a:ln>
                  <a:noFill/>
                </a:ln>
                <a:solidFill>
                  <a:srgbClr val="000000"/>
                </a:solidFill>
                <a:effectLst/>
                <a:uLnTx/>
                <a:uFillTx/>
                <a:latin typeface="Arial"/>
                <a:ea typeface="+mn-ea"/>
                <a:cs typeface="+mn-cs"/>
              </a:rPr>
              <a:t>Rangatahi enjoy opportunities to bond together with their team, whether that be turning up to games together, after-game celebrations or making time to hang out together outside of the sport or before trainings.</a:t>
            </a:r>
          </a:p>
        </p:txBody>
      </p:sp>
      <p:cxnSp>
        <p:nvCxnSpPr>
          <p:cNvPr id="20" name="Straight Connector 19">
            <a:extLst>
              <a:ext uri="{FF2B5EF4-FFF2-40B4-BE49-F238E27FC236}">
                <a16:creationId xmlns:a16="http://schemas.microsoft.com/office/drawing/2014/main" id="{A4C9EEE3-DE4D-4BDB-EA3E-86329ACBC0D7}"/>
              </a:ext>
            </a:extLst>
          </p:cNvPr>
          <p:cNvCxnSpPr>
            <a:cxnSpLocks/>
          </p:cNvCxnSpPr>
          <p:nvPr>
            <p:custDataLst>
              <p:tags r:id="rId1"/>
            </p:custDataLst>
          </p:nvPr>
        </p:nvCxnSpPr>
        <p:spPr>
          <a:xfrm>
            <a:off x="360000" y="6120000"/>
            <a:ext cx="3252138" cy="0"/>
          </a:xfrm>
          <a:prstGeom prst="line">
            <a:avLst/>
          </a:prstGeom>
          <a:noFill/>
          <a:ln w="38100" cap="flat" cmpd="sng" algn="ctr">
            <a:solidFill>
              <a:srgbClr val="333333"/>
            </a:solidFill>
            <a:prstDash val="solid"/>
            <a:miter lim="800000"/>
            <a:tailEnd type="none"/>
          </a:ln>
          <a:effectLst/>
        </p:spPr>
      </p:cxnSp>
      <p:sp>
        <p:nvSpPr>
          <p:cNvPr id="23" name="TextBox 22">
            <a:extLst>
              <a:ext uri="{FF2B5EF4-FFF2-40B4-BE49-F238E27FC236}">
                <a16:creationId xmlns:a16="http://schemas.microsoft.com/office/drawing/2014/main" id="{40C6113C-1AF3-B573-98D4-7DC284A93580}"/>
              </a:ext>
            </a:extLst>
          </p:cNvPr>
          <p:cNvSpPr txBox="1"/>
          <p:nvPr/>
        </p:nvSpPr>
        <p:spPr>
          <a:xfrm>
            <a:off x="251290" y="203325"/>
            <a:ext cx="2691879" cy="255454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NZ" sz="3200" b="1" i="0" u="none" strike="noStrike" kern="0" cap="none" spc="0" normalizeH="0" baseline="0" noProof="0" dirty="0">
                <a:ln>
                  <a:noFill/>
                </a:ln>
                <a:solidFill>
                  <a:srgbClr val="080808"/>
                </a:solidFill>
                <a:effectLst/>
                <a:uLnTx/>
                <a:uFillTx/>
                <a:latin typeface="Arial"/>
                <a:ea typeface="+mn-ea"/>
                <a:cs typeface="+mn-cs"/>
              </a:rPr>
              <a:t>For rangatahi, playing sport is about ...</a:t>
            </a:r>
            <a:endParaRPr kumimoji="0" lang="en-NZ" sz="2000" b="0" i="0" u="none" strike="noStrike" kern="0" cap="none" spc="0" normalizeH="0" baseline="0" noProof="0" dirty="0">
              <a:ln>
                <a:noFill/>
              </a:ln>
              <a:solidFill>
                <a:srgbClr val="080808"/>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4E31FF6E-33E5-817E-C616-60DCED967EAB}"/>
              </a:ext>
            </a:extLst>
          </p:cNvPr>
          <p:cNvSpPr/>
          <p:nvPr/>
        </p:nvSpPr>
        <p:spPr bwMode="ltGray">
          <a:xfrm>
            <a:off x="8980744" y="569582"/>
            <a:ext cx="2620706" cy="72000"/>
          </a:xfrm>
          <a:prstGeom prst="rect">
            <a:avLst/>
          </a:prstGeom>
          <a:solidFill>
            <a:srgbClr val="F9C61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26" name="Group 25">
            <a:extLst>
              <a:ext uri="{FF2B5EF4-FFF2-40B4-BE49-F238E27FC236}">
                <a16:creationId xmlns:a16="http://schemas.microsoft.com/office/drawing/2014/main" id="{AF51F92C-D49E-CD5E-0162-9A800F55FB55}"/>
              </a:ext>
            </a:extLst>
          </p:cNvPr>
          <p:cNvGrpSpPr/>
          <p:nvPr/>
        </p:nvGrpSpPr>
        <p:grpSpPr>
          <a:xfrm>
            <a:off x="10095650" y="387182"/>
            <a:ext cx="422342" cy="422342"/>
            <a:chOff x="8883583" y="395223"/>
            <a:chExt cx="600075" cy="600075"/>
          </a:xfrm>
        </p:grpSpPr>
        <p:sp>
          <p:nvSpPr>
            <p:cNvPr id="27" name="Rectangle 26">
              <a:extLst>
                <a:ext uri="{FF2B5EF4-FFF2-40B4-BE49-F238E27FC236}">
                  <a16:creationId xmlns:a16="http://schemas.microsoft.com/office/drawing/2014/main" id="{FC1B8F5D-652A-4DFD-944F-AA60EFCEF646}"/>
                </a:ext>
              </a:extLst>
            </p:cNvPr>
            <p:cNvSpPr/>
            <p:nvPr/>
          </p:nvSpPr>
          <p:spPr bwMode="ltGray">
            <a:xfrm>
              <a:off x="8883583" y="395223"/>
              <a:ext cx="600075" cy="600075"/>
            </a:xfrm>
            <a:prstGeom prst="rect">
              <a:avLst/>
            </a:prstGeom>
            <a:solidFill>
              <a:srgbClr val="00A5B8"/>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28" name="Graphic 20">
              <a:extLst>
                <a:ext uri="{FF2B5EF4-FFF2-40B4-BE49-F238E27FC236}">
                  <a16:creationId xmlns:a16="http://schemas.microsoft.com/office/drawing/2014/main" id="{256425DA-92DA-2738-468F-48E9EF597522}"/>
                </a:ext>
              </a:extLst>
            </p:cNvPr>
            <p:cNvGrpSpPr/>
            <p:nvPr/>
          </p:nvGrpSpPr>
          <p:grpSpPr>
            <a:xfrm>
              <a:off x="8944460" y="518482"/>
              <a:ext cx="474419" cy="335478"/>
              <a:chOff x="-309623" y="1966848"/>
              <a:chExt cx="852607" cy="602907"/>
            </a:xfrm>
            <a:solidFill>
              <a:srgbClr val="FFFFFF"/>
            </a:solidFill>
          </p:grpSpPr>
          <p:sp>
            <p:nvSpPr>
              <p:cNvPr id="29" name="Freeform: Shape 28">
                <a:extLst>
                  <a:ext uri="{FF2B5EF4-FFF2-40B4-BE49-F238E27FC236}">
                    <a16:creationId xmlns:a16="http://schemas.microsoft.com/office/drawing/2014/main" id="{03FD5394-1443-B13F-CF65-6064B3E1C648}"/>
                  </a:ext>
                </a:extLst>
              </p:cNvPr>
              <p:cNvSpPr/>
              <p:nvPr/>
            </p:nvSpPr>
            <p:spPr>
              <a:xfrm>
                <a:off x="-309623" y="1966848"/>
                <a:ext cx="400614" cy="602907"/>
              </a:xfrm>
              <a:custGeom>
                <a:avLst/>
                <a:gdLst>
                  <a:gd name="connsiteX0" fmla="*/ 233993 w 400614"/>
                  <a:gd name="connsiteY0" fmla="*/ 263785 h 602907"/>
                  <a:gd name="connsiteX1" fmla="*/ 185435 w 400614"/>
                  <a:gd name="connsiteY1" fmla="*/ 276580 h 602907"/>
                  <a:gd name="connsiteX2" fmla="*/ 140801 w 400614"/>
                  <a:gd name="connsiteY2" fmla="*/ 289488 h 602907"/>
                  <a:gd name="connsiteX3" fmla="*/ 122993 w 400614"/>
                  <a:gd name="connsiteY3" fmla="*/ 249907 h 602907"/>
                  <a:gd name="connsiteX4" fmla="*/ 202269 w 400614"/>
                  <a:gd name="connsiteY4" fmla="*/ 96642 h 602907"/>
                  <a:gd name="connsiteX5" fmla="*/ 376711 w 400614"/>
                  <a:gd name="connsiteY5" fmla="*/ 29853 h 602907"/>
                  <a:gd name="connsiteX6" fmla="*/ 372731 w 400614"/>
                  <a:gd name="connsiteY6" fmla="*/ 64 h 602907"/>
                  <a:gd name="connsiteX7" fmla="*/ 109124 w 400614"/>
                  <a:gd name="connsiteY7" fmla="*/ 105139 h 602907"/>
                  <a:gd name="connsiteX8" fmla="*/ 61 w 400614"/>
                  <a:gd name="connsiteY8" fmla="*/ 356920 h 602907"/>
                  <a:gd name="connsiteX9" fmla="*/ 62503 w 400614"/>
                  <a:gd name="connsiteY9" fmla="*/ 530403 h 602907"/>
                  <a:gd name="connsiteX10" fmla="*/ 222110 w 400614"/>
                  <a:gd name="connsiteY10" fmla="*/ 602784 h 602907"/>
                  <a:gd name="connsiteX11" fmla="*/ 350951 w 400614"/>
                  <a:gd name="connsiteY11" fmla="*/ 551158 h 602907"/>
                  <a:gd name="connsiteX12" fmla="*/ 400534 w 400614"/>
                  <a:gd name="connsiteY12" fmla="*/ 422316 h 602907"/>
                  <a:gd name="connsiteX13" fmla="*/ 349982 w 400614"/>
                  <a:gd name="connsiteY13" fmla="*/ 308302 h 602907"/>
                  <a:gd name="connsiteX14" fmla="*/ 233993 w 400614"/>
                  <a:gd name="connsiteY14" fmla="*/ 263785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233993" y="263785"/>
                    </a:moveTo>
                    <a:cubicBezTo>
                      <a:pt x="217149" y="264975"/>
                      <a:pt x="200678" y="269315"/>
                      <a:pt x="185435" y="276580"/>
                    </a:cubicBezTo>
                    <a:cubicBezTo>
                      <a:pt x="171419" y="283440"/>
                      <a:pt x="156316" y="287808"/>
                      <a:pt x="140801" y="289488"/>
                    </a:cubicBezTo>
                    <a:cubicBezTo>
                      <a:pt x="128910" y="289488"/>
                      <a:pt x="122993" y="276253"/>
                      <a:pt x="122993" y="249907"/>
                    </a:cubicBezTo>
                    <a:cubicBezTo>
                      <a:pt x="124434" y="189344"/>
                      <a:pt x="153673" y="132814"/>
                      <a:pt x="202269" y="96642"/>
                    </a:cubicBezTo>
                    <a:cubicBezTo>
                      <a:pt x="250347" y="53884"/>
                      <a:pt x="312372" y="30136"/>
                      <a:pt x="376711" y="29853"/>
                    </a:cubicBezTo>
                    <a:lnTo>
                      <a:pt x="372731" y="64"/>
                    </a:lnTo>
                    <a:cubicBezTo>
                      <a:pt x="274310" y="-1770"/>
                      <a:pt x="179296" y="36103"/>
                      <a:pt x="109124" y="105139"/>
                    </a:cubicBezTo>
                    <a:cubicBezTo>
                      <a:pt x="38722" y="169811"/>
                      <a:pt x="-920" y="261327"/>
                      <a:pt x="61" y="356920"/>
                    </a:cubicBezTo>
                    <a:cubicBezTo>
                      <a:pt x="-1321" y="420484"/>
                      <a:pt x="20928" y="482301"/>
                      <a:pt x="62503" y="530403"/>
                    </a:cubicBezTo>
                    <a:cubicBezTo>
                      <a:pt x="101887" y="577602"/>
                      <a:pt x="160655" y="604253"/>
                      <a:pt x="222110" y="602784"/>
                    </a:cubicBezTo>
                    <a:cubicBezTo>
                      <a:pt x="270435" y="604625"/>
                      <a:pt x="317268" y="585859"/>
                      <a:pt x="350951" y="551158"/>
                    </a:cubicBezTo>
                    <a:cubicBezTo>
                      <a:pt x="384106" y="516609"/>
                      <a:pt x="401974" y="470178"/>
                      <a:pt x="400534" y="422316"/>
                    </a:cubicBezTo>
                    <a:cubicBezTo>
                      <a:pt x="401659" y="378649"/>
                      <a:pt x="383099" y="336788"/>
                      <a:pt x="349982" y="308302"/>
                    </a:cubicBezTo>
                    <a:cubicBezTo>
                      <a:pt x="318296" y="279401"/>
                      <a:pt x="276879" y="263505"/>
                      <a:pt x="233993" y="263785"/>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sp>
            <p:nvSpPr>
              <p:cNvPr id="30" name="Freeform: Shape 29">
                <a:extLst>
                  <a:ext uri="{FF2B5EF4-FFF2-40B4-BE49-F238E27FC236}">
                    <a16:creationId xmlns:a16="http://schemas.microsoft.com/office/drawing/2014/main" id="{7EEB089E-C180-0E68-8797-511506C005BF}"/>
                  </a:ext>
                </a:extLst>
              </p:cNvPr>
              <p:cNvSpPr/>
              <p:nvPr/>
            </p:nvSpPr>
            <p:spPr>
              <a:xfrm>
                <a:off x="142368" y="1966848"/>
                <a:ext cx="400614" cy="602907"/>
              </a:xfrm>
              <a:custGeom>
                <a:avLst/>
                <a:gdLst>
                  <a:gd name="connsiteX0" fmla="*/ 348955 w 400614"/>
                  <a:gd name="connsiteY0" fmla="*/ 309380 h 602907"/>
                  <a:gd name="connsiteX1" fmla="*/ 233987 w 400614"/>
                  <a:gd name="connsiteY1" fmla="*/ 263784 h 602907"/>
                  <a:gd name="connsiteX2" fmla="*/ 185420 w 400614"/>
                  <a:gd name="connsiteY2" fmla="*/ 276579 h 602907"/>
                  <a:gd name="connsiteX3" fmla="*/ 140786 w 400614"/>
                  <a:gd name="connsiteY3" fmla="*/ 289488 h 602907"/>
                  <a:gd name="connsiteX4" fmla="*/ 122993 w 400614"/>
                  <a:gd name="connsiteY4" fmla="*/ 249907 h 602907"/>
                  <a:gd name="connsiteX5" fmla="*/ 202251 w 400614"/>
                  <a:gd name="connsiteY5" fmla="*/ 96642 h 602907"/>
                  <a:gd name="connsiteX6" fmla="*/ 376705 w 400614"/>
                  <a:gd name="connsiteY6" fmla="*/ 29853 h 602907"/>
                  <a:gd name="connsiteX7" fmla="*/ 372731 w 400614"/>
                  <a:gd name="connsiteY7" fmla="*/ 64 h 602907"/>
                  <a:gd name="connsiteX8" fmla="*/ 109116 w 400614"/>
                  <a:gd name="connsiteY8" fmla="*/ 105139 h 602907"/>
                  <a:gd name="connsiteX9" fmla="*/ 61 w 400614"/>
                  <a:gd name="connsiteY9" fmla="*/ 356919 h 602907"/>
                  <a:gd name="connsiteX10" fmla="*/ 62488 w 400614"/>
                  <a:gd name="connsiteY10" fmla="*/ 530403 h 602907"/>
                  <a:gd name="connsiteX11" fmla="*/ 222092 w 400614"/>
                  <a:gd name="connsiteY11" fmla="*/ 602784 h 602907"/>
                  <a:gd name="connsiteX12" fmla="*/ 350949 w 400614"/>
                  <a:gd name="connsiteY12" fmla="*/ 551158 h 602907"/>
                  <a:gd name="connsiteX13" fmla="*/ 400535 w 400614"/>
                  <a:gd name="connsiteY13" fmla="*/ 422316 h 602907"/>
                  <a:gd name="connsiteX14" fmla="*/ 348955 w 400614"/>
                  <a:gd name="connsiteY14" fmla="*/ 309380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348955" y="309380"/>
                    </a:moveTo>
                    <a:cubicBezTo>
                      <a:pt x="317764" y="280209"/>
                      <a:pt x="276693" y="263920"/>
                      <a:pt x="233987" y="263784"/>
                    </a:cubicBezTo>
                    <a:cubicBezTo>
                      <a:pt x="217138" y="264975"/>
                      <a:pt x="200666" y="269315"/>
                      <a:pt x="185420" y="276579"/>
                    </a:cubicBezTo>
                    <a:cubicBezTo>
                      <a:pt x="171405" y="283444"/>
                      <a:pt x="156301" y="287811"/>
                      <a:pt x="140786" y="289488"/>
                    </a:cubicBezTo>
                    <a:cubicBezTo>
                      <a:pt x="128903" y="289488"/>
                      <a:pt x="122993" y="276253"/>
                      <a:pt x="122993" y="249907"/>
                    </a:cubicBezTo>
                    <a:cubicBezTo>
                      <a:pt x="124430" y="189347"/>
                      <a:pt x="153662" y="132819"/>
                      <a:pt x="202251" y="96642"/>
                    </a:cubicBezTo>
                    <a:cubicBezTo>
                      <a:pt x="250336" y="53885"/>
                      <a:pt x="312364" y="30138"/>
                      <a:pt x="376705" y="29853"/>
                    </a:cubicBezTo>
                    <a:lnTo>
                      <a:pt x="372731" y="64"/>
                    </a:lnTo>
                    <a:cubicBezTo>
                      <a:pt x="274306" y="-1768"/>
                      <a:pt x="179293" y="36104"/>
                      <a:pt x="109116" y="105139"/>
                    </a:cubicBezTo>
                    <a:cubicBezTo>
                      <a:pt x="38716" y="169811"/>
                      <a:pt x="-923" y="261327"/>
                      <a:pt x="61" y="356919"/>
                    </a:cubicBezTo>
                    <a:cubicBezTo>
                      <a:pt x="-1327" y="420482"/>
                      <a:pt x="20917" y="482299"/>
                      <a:pt x="62488" y="530403"/>
                    </a:cubicBezTo>
                    <a:cubicBezTo>
                      <a:pt x="101875" y="577598"/>
                      <a:pt x="160640" y="604248"/>
                      <a:pt x="222092" y="602784"/>
                    </a:cubicBezTo>
                    <a:cubicBezTo>
                      <a:pt x="270425" y="604624"/>
                      <a:pt x="317264" y="585859"/>
                      <a:pt x="350949" y="551158"/>
                    </a:cubicBezTo>
                    <a:cubicBezTo>
                      <a:pt x="384106" y="516607"/>
                      <a:pt x="401968" y="470178"/>
                      <a:pt x="400535" y="422316"/>
                    </a:cubicBezTo>
                    <a:cubicBezTo>
                      <a:pt x="401195" y="378831"/>
                      <a:pt x="382252" y="337356"/>
                      <a:pt x="348955" y="309380"/>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grpSp>
      </p:grpSp>
      <p:cxnSp>
        <p:nvCxnSpPr>
          <p:cNvPr id="37" name="Straight Connector 36">
            <a:extLst>
              <a:ext uri="{FF2B5EF4-FFF2-40B4-BE49-F238E27FC236}">
                <a16:creationId xmlns:a16="http://schemas.microsoft.com/office/drawing/2014/main" id="{414BAE9E-7509-B7B6-6247-7080C5E795D1}"/>
              </a:ext>
            </a:extLst>
          </p:cNvPr>
          <p:cNvCxnSpPr>
            <a:cxnSpLocks/>
          </p:cNvCxnSpPr>
          <p:nvPr/>
        </p:nvCxnSpPr>
        <p:spPr>
          <a:xfrm>
            <a:off x="379051" y="4351661"/>
            <a:ext cx="668699" cy="0"/>
          </a:xfrm>
          <a:prstGeom prst="line">
            <a:avLst/>
          </a:prstGeom>
          <a:noFill/>
          <a:ln w="28575" cap="flat" cmpd="sng" algn="ctr">
            <a:solidFill>
              <a:srgbClr val="080808"/>
            </a:solidFill>
            <a:prstDash val="solid"/>
            <a:miter lim="800000"/>
            <a:tailEnd type="none"/>
          </a:ln>
          <a:effectLst/>
        </p:spPr>
      </p:cxnSp>
      <p:grpSp>
        <p:nvGrpSpPr>
          <p:cNvPr id="46" name="Group 45">
            <a:extLst>
              <a:ext uri="{FF2B5EF4-FFF2-40B4-BE49-F238E27FC236}">
                <a16:creationId xmlns:a16="http://schemas.microsoft.com/office/drawing/2014/main" id="{F6F932DD-D664-B7EB-8643-35310120D507}"/>
              </a:ext>
            </a:extLst>
          </p:cNvPr>
          <p:cNvGrpSpPr/>
          <p:nvPr/>
        </p:nvGrpSpPr>
        <p:grpSpPr>
          <a:xfrm>
            <a:off x="359999" y="6387424"/>
            <a:ext cx="2079828" cy="203782"/>
            <a:chOff x="359999" y="6387424"/>
            <a:chExt cx="2079828" cy="203782"/>
          </a:xfrm>
        </p:grpSpPr>
        <p:sp>
          <p:nvSpPr>
            <p:cNvPr id="47" name="Freeform: Shape 46">
              <a:extLst>
                <a:ext uri="{FF2B5EF4-FFF2-40B4-BE49-F238E27FC236}">
                  <a16:creationId xmlns:a16="http://schemas.microsoft.com/office/drawing/2014/main" id="{BD014D30-C55E-C8E9-01CF-72B05B87FF03}"/>
                </a:ext>
              </a:extLst>
            </p:cNvPr>
            <p:cNvSpPr/>
            <p:nvPr/>
          </p:nvSpPr>
          <p:spPr>
            <a:xfrm>
              <a:off x="1495221" y="6390443"/>
              <a:ext cx="135728" cy="197916"/>
            </a:xfrm>
            <a:custGeom>
              <a:avLst/>
              <a:gdLst>
                <a:gd name="connsiteX0" fmla="*/ 28241 w 135728"/>
                <a:gd name="connsiteY0" fmla="*/ 198590 h 197916"/>
                <a:gd name="connsiteX1" fmla="*/ -57 w 135728"/>
                <a:gd name="connsiteY1" fmla="*/ 198590 h 197916"/>
                <a:gd name="connsiteX2" fmla="*/ -57 w 135728"/>
                <a:gd name="connsiteY2" fmla="*/ 674 h 197916"/>
                <a:gd name="connsiteX3" fmla="*/ 72613 w 135728"/>
                <a:gd name="connsiteY3" fmla="*/ 674 h 197916"/>
                <a:gd name="connsiteX4" fmla="*/ 118693 w 135728"/>
                <a:gd name="connsiteY4" fmla="*/ 17049 h 197916"/>
                <a:gd name="connsiteX5" fmla="*/ 135672 w 135728"/>
                <a:gd name="connsiteY5" fmla="*/ 57771 h 197916"/>
                <a:gd name="connsiteX6" fmla="*/ 118693 w 135728"/>
                <a:gd name="connsiteY6" fmla="*/ 98761 h 197916"/>
                <a:gd name="connsiteX7" fmla="*/ 72613 w 135728"/>
                <a:gd name="connsiteY7" fmla="*/ 115170 h 197916"/>
                <a:gd name="connsiteX8" fmla="*/ 28241 w 135728"/>
                <a:gd name="connsiteY8" fmla="*/ 115170 h 197916"/>
                <a:gd name="connsiteX9" fmla="*/ 28241 w 135728"/>
                <a:gd name="connsiteY9" fmla="*/ 88313 h 197916"/>
                <a:gd name="connsiteX10" fmla="*/ 71307 w 135728"/>
                <a:gd name="connsiteY10" fmla="*/ 88313 h 197916"/>
                <a:gd name="connsiteX11" fmla="*/ 99002 w 135728"/>
                <a:gd name="connsiteY11" fmla="*/ 79271 h 197916"/>
                <a:gd name="connsiteX12" fmla="*/ 107508 w 135728"/>
                <a:gd name="connsiteY12" fmla="*/ 57771 h 197916"/>
                <a:gd name="connsiteX13" fmla="*/ 99002 w 135728"/>
                <a:gd name="connsiteY13" fmla="*/ 36573 h 197916"/>
                <a:gd name="connsiteX14" fmla="*/ 71307 w 135728"/>
                <a:gd name="connsiteY14" fmla="*/ 27531 h 197916"/>
                <a:gd name="connsiteX15" fmla="*/ 28241 w 135728"/>
                <a:gd name="connsiteY15" fmla="*/ 27531 h 19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5728" h="197916">
                  <a:moveTo>
                    <a:pt x="28241" y="198590"/>
                  </a:moveTo>
                  <a:lnTo>
                    <a:pt x="-57" y="198590"/>
                  </a:lnTo>
                  <a:lnTo>
                    <a:pt x="-57" y="674"/>
                  </a:lnTo>
                  <a:lnTo>
                    <a:pt x="72613" y="674"/>
                  </a:lnTo>
                  <a:cubicBezTo>
                    <a:pt x="94381" y="674"/>
                    <a:pt x="108513" y="6869"/>
                    <a:pt x="118693" y="17049"/>
                  </a:cubicBezTo>
                  <a:cubicBezTo>
                    <a:pt x="129597" y="27789"/>
                    <a:pt x="135715" y="42467"/>
                    <a:pt x="135672" y="57771"/>
                  </a:cubicBezTo>
                  <a:cubicBezTo>
                    <a:pt x="135715" y="73153"/>
                    <a:pt x="129604" y="87914"/>
                    <a:pt x="118693" y="98761"/>
                  </a:cubicBezTo>
                  <a:cubicBezTo>
                    <a:pt x="108647" y="108808"/>
                    <a:pt x="94381" y="115170"/>
                    <a:pt x="72613" y="115170"/>
                  </a:cubicBezTo>
                  <a:lnTo>
                    <a:pt x="28241" y="115170"/>
                  </a:lnTo>
                  <a:close/>
                  <a:moveTo>
                    <a:pt x="28241" y="88313"/>
                  </a:moveTo>
                  <a:lnTo>
                    <a:pt x="71307" y="88313"/>
                  </a:lnTo>
                  <a:cubicBezTo>
                    <a:pt x="86008" y="88313"/>
                    <a:pt x="93644" y="84964"/>
                    <a:pt x="99002" y="79271"/>
                  </a:cubicBezTo>
                  <a:cubicBezTo>
                    <a:pt x="104581" y="73521"/>
                    <a:pt x="107642" y="65785"/>
                    <a:pt x="107508" y="57771"/>
                  </a:cubicBezTo>
                  <a:cubicBezTo>
                    <a:pt x="107652" y="49845"/>
                    <a:pt x="104584" y="42199"/>
                    <a:pt x="99002" y="36573"/>
                  </a:cubicBezTo>
                  <a:cubicBezTo>
                    <a:pt x="93644" y="30914"/>
                    <a:pt x="86008" y="27531"/>
                    <a:pt x="71307" y="27531"/>
                  </a:cubicBezTo>
                  <a:lnTo>
                    <a:pt x="28241" y="27531"/>
                  </a:lnTo>
                  <a:close/>
                </a:path>
              </a:pathLst>
            </a:custGeom>
            <a:solidFill>
              <a:srgbClr val="000000"/>
            </a:solidFill>
            <a:ln w="3348" cap="flat">
              <a:noFill/>
              <a:prstDash val="solid"/>
              <a:miter/>
            </a:ln>
          </p:spPr>
          <p:txBody>
            <a:bodyPr rtlCol="0" anchor="ctr"/>
            <a:lstStyle/>
            <a:p>
              <a:endParaRPr lang="en-NZ" dirty="0"/>
            </a:p>
          </p:txBody>
        </p:sp>
        <p:sp>
          <p:nvSpPr>
            <p:cNvPr id="48" name="Freeform: Shape 47">
              <a:extLst>
                <a:ext uri="{FF2B5EF4-FFF2-40B4-BE49-F238E27FC236}">
                  <a16:creationId xmlns:a16="http://schemas.microsoft.com/office/drawing/2014/main" id="{32D350A4-ECFE-21FF-32DA-2DC1E910F137}"/>
                </a:ext>
              </a:extLst>
            </p:cNvPr>
            <p:cNvSpPr/>
            <p:nvPr/>
          </p:nvSpPr>
          <p:spPr>
            <a:xfrm>
              <a:off x="1662060" y="6390376"/>
              <a:ext cx="163992" cy="200734"/>
            </a:xfrm>
            <a:custGeom>
              <a:avLst/>
              <a:gdLst>
                <a:gd name="connsiteX0" fmla="*/ 20606 w 163992"/>
                <a:gd name="connsiteY0" fmla="*/ 175382 h 200734"/>
                <a:gd name="connsiteX1" fmla="*/ -57 w 163992"/>
                <a:gd name="connsiteY1" fmla="*/ 116577 h 200734"/>
                <a:gd name="connsiteX2" fmla="*/ -57 w 163992"/>
                <a:gd name="connsiteY2" fmla="*/ 674 h 200734"/>
                <a:gd name="connsiteX3" fmla="*/ 28375 w 163992"/>
                <a:gd name="connsiteY3" fmla="*/ 674 h 200734"/>
                <a:gd name="connsiteX4" fmla="*/ 28375 w 163992"/>
                <a:gd name="connsiteY4" fmla="*/ 117883 h 200734"/>
                <a:gd name="connsiteX5" fmla="*/ 40833 w 163992"/>
                <a:gd name="connsiteY5" fmla="*/ 156897 h 200734"/>
                <a:gd name="connsiteX6" fmla="*/ 81956 w 163992"/>
                <a:gd name="connsiteY6" fmla="*/ 174545 h 200734"/>
                <a:gd name="connsiteX7" fmla="*/ 123214 w 163992"/>
                <a:gd name="connsiteY7" fmla="*/ 157031 h 200734"/>
                <a:gd name="connsiteX8" fmla="*/ 135672 w 163992"/>
                <a:gd name="connsiteY8" fmla="*/ 118017 h 200734"/>
                <a:gd name="connsiteX9" fmla="*/ 135672 w 163992"/>
                <a:gd name="connsiteY9" fmla="*/ 808 h 200734"/>
                <a:gd name="connsiteX10" fmla="*/ 163936 w 163992"/>
                <a:gd name="connsiteY10" fmla="*/ 808 h 200734"/>
                <a:gd name="connsiteX11" fmla="*/ 163936 w 163992"/>
                <a:gd name="connsiteY11" fmla="*/ 116711 h 200734"/>
                <a:gd name="connsiteX12" fmla="*/ 143307 w 163992"/>
                <a:gd name="connsiteY12" fmla="*/ 175517 h 200734"/>
                <a:gd name="connsiteX13" fmla="*/ 81956 w 163992"/>
                <a:gd name="connsiteY13" fmla="*/ 201403 h 200734"/>
                <a:gd name="connsiteX14" fmla="*/ 20606 w 163992"/>
                <a:gd name="connsiteY14" fmla="*/ 175382 h 20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3992" h="200734">
                  <a:moveTo>
                    <a:pt x="20606" y="175382"/>
                  </a:moveTo>
                  <a:cubicBezTo>
                    <a:pt x="7880" y="161552"/>
                    <a:pt x="-57" y="143167"/>
                    <a:pt x="-57" y="116577"/>
                  </a:cubicBezTo>
                  <a:lnTo>
                    <a:pt x="-57" y="674"/>
                  </a:lnTo>
                  <a:lnTo>
                    <a:pt x="28375" y="674"/>
                  </a:lnTo>
                  <a:lnTo>
                    <a:pt x="28375" y="117883"/>
                  </a:lnTo>
                  <a:cubicBezTo>
                    <a:pt x="28375" y="136536"/>
                    <a:pt x="32929" y="148023"/>
                    <a:pt x="40833" y="156897"/>
                  </a:cubicBezTo>
                  <a:cubicBezTo>
                    <a:pt x="51395" y="168377"/>
                    <a:pt x="66357" y="174796"/>
                    <a:pt x="81956" y="174545"/>
                  </a:cubicBezTo>
                  <a:cubicBezTo>
                    <a:pt x="97579" y="174870"/>
                    <a:pt x="112595" y="168497"/>
                    <a:pt x="123214" y="157031"/>
                  </a:cubicBezTo>
                  <a:cubicBezTo>
                    <a:pt x="131151" y="148257"/>
                    <a:pt x="135672" y="136670"/>
                    <a:pt x="135672" y="118017"/>
                  </a:cubicBezTo>
                  <a:lnTo>
                    <a:pt x="135672" y="808"/>
                  </a:lnTo>
                  <a:lnTo>
                    <a:pt x="163936" y="808"/>
                  </a:lnTo>
                  <a:lnTo>
                    <a:pt x="163936" y="116711"/>
                  </a:lnTo>
                  <a:cubicBezTo>
                    <a:pt x="163936" y="143301"/>
                    <a:pt x="156033" y="161686"/>
                    <a:pt x="143307" y="175517"/>
                  </a:cubicBezTo>
                  <a:cubicBezTo>
                    <a:pt x="127333" y="192284"/>
                    <a:pt x="105114" y="201661"/>
                    <a:pt x="81956" y="201403"/>
                  </a:cubicBezTo>
                  <a:cubicBezTo>
                    <a:pt x="58779" y="201631"/>
                    <a:pt x="36553" y="192204"/>
                    <a:pt x="20606" y="175382"/>
                  </a:cubicBezTo>
                  <a:close/>
                </a:path>
              </a:pathLst>
            </a:custGeom>
            <a:solidFill>
              <a:srgbClr val="000000"/>
            </a:solidFill>
            <a:ln w="3348" cap="flat">
              <a:noFill/>
              <a:prstDash val="solid"/>
              <a:miter/>
            </a:ln>
          </p:spPr>
          <p:txBody>
            <a:bodyPr rtlCol="0" anchor="ctr"/>
            <a:lstStyle/>
            <a:p>
              <a:endParaRPr lang="en-NZ" dirty="0"/>
            </a:p>
          </p:txBody>
        </p:sp>
        <p:sp>
          <p:nvSpPr>
            <p:cNvPr id="49" name="Freeform: Shape 48">
              <a:extLst>
                <a:ext uri="{FF2B5EF4-FFF2-40B4-BE49-F238E27FC236}">
                  <a16:creationId xmlns:a16="http://schemas.microsoft.com/office/drawing/2014/main" id="{362F4E79-28CA-8B06-09ED-E283AAFA3972}"/>
                </a:ext>
              </a:extLst>
            </p:cNvPr>
            <p:cNvSpPr/>
            <p:nvPr/>
          </p:nvSpPr>
          <p:spPr>
            <a:xfrm>
              <a:off x="1874142" y="6390443"/>
              <a:ext cx="138542" cy="197916"/>
            </a:xfrm>
            <a:custGeom>
              <a:avLst/>
              <a:gdLst>
                <a:gd name="connsiteX0" fmla="*/ 108814 w 138542"/>
                <a:gd name="connsiteY0" fmla="*/ 91929 h 197916"/>
                <a:gd name="connsiteX1" fmla="*/ 138485 w 138542"/>
                <a:gd name="connsiteY1" fmla="*/ 140554 h 197916"/>
                <a:gd name="connsiteX2" fmla="*/ 122075 w 138542"/>
                <a:gd name="connsiteY2" fmla="*/ 181276 h 197916"/>
                <a:gd name="connsiteX3" fmla="*/ 74890 w 138542"/>
                <a:gd name="connsiteY3" fmla="*/ 198590 h 197916"/>
                <a:gd name="connsiteX4" fmla="*/ -57 w 138542"/>
                <a:gd name="connsiteY4" fmla="*/ 198590 h 197916"/>
                <a:gd name="connsiteX5" fmla="*/ -57 w 138542"/>
                <a:gd name="connsiteY5" fmla="*/ 674 h 197916"/>
                <a:gd name="connsiteX6" fmla="*/ 65547 w 138542"/>
                <a:gd name="connsiteY6" fmla="*/ 674 h 197916"/>
                <a:gd name="connsiteX7" fmla="*/ 109651 w 138542"/>
                <a:gd name="connsiteY7" fmla="*/ 15643 h 197916"/>
                <a:gd name="connsiteX8" fmla="*/ 125759 w 138542"/>
                <a:gd name="connsiteY8" fmla="*/ 55226 h 197916"/>
                <a:gd name="connsiteX9" fmla="*/ 108814 w 138542"/>
                <a:gd name="connsiteY9" fmla="*/ 91929 h 197916"/>
                <a:gd name="connsiteX10" fmla="*/ 28208 w 138542"/>
                <a:gd name="connsiteY10" fmla="*/ 82586 h 197916"/>
                <a:gd name="connsiteX11" fmla="*/ 64107 w 138542"/>
                <a:gd name="connsiteY11" fmla="*/ 82586 h 197916"/>
                <a:gd name="connsiteX12" fmla="*/ 90094 w 138542"/>
                <a:gd name="connsiteY12" fmla="*/ 74114 h 197916"/>
                <a:gd name="connsiteX13" fmla="*/ 97462 w 138542"/>
                <a:gd name="connsiteY13" fmla="*/ 54891 h 197916"/>
                <a:gd name="connsiteX14" fmla="*/ 90094 w 138542"/>
                <a:gd name="connsiteY14" fmla="*/ 35937 h 197916"/>
                <a:gd name="connsiteX15" fmla="*/ 64107 w 138542"/>
                <a:gd name="connsiteY15" fmla="*/ 27464 h 197916"/>
                <a:gd name="connsiteX16" fmla="*/ 28208 w 138542"/>
                <a:gd name="connsiteY16" fmla="*/ 27464 h 197916"/>
                <a:gd name="connsiteX17" fmla="*/ 28208 w 138542"/>
                <a:gd name="connsiteY17" fmla="*/ 171665 h 197916"/>
                <a:gd name="connsiteX18" fmla="*/ 73450 w 138542"/>
                <a:gd name="connsiteY18" fmla="*/ 171665 h 197916"/>
                <a:gd name="connsiteX19" fmla="*/ 102585 w 138542"/>
                <a:gd name="connsiteY19" fmla="*/ 161619 h 197916"/>
                <a:gd name="connsiteX20" fmla="*/ 110221 w 138542"/>
                <a:gd name="connsiteY20" fmla="*/ 140689 h 197916"/>
                <a:gd name="connsiteX21" fmla="*/ 102585 w 138542"/>
                <a:gd name="connsiteY21" fmla="*/ 119758 h 197916"/>
                <a:gd name="connsiteX22" fmla="*/ 73450 w 138542"/>
                <a:gd name="connsiteY22" fmla="*/ 109712 h 197916"/>
                <a:gd name="connsiteX23" fmla="*/ 28208 w 138542"/>
                <a:gd name="connsiteY23" fmla="*/ 109712 h 19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8542" h="197916">
                  <a:moveTo>
                    <a:pt x="108814" y="91929"/>
                  </a:moveTo>
                  <a:cubicBezTo>
                    <a:pt x="127042" y="101289"/>
                    <a:pt x="138498" y="120063"/>
                    <a:pt x="138485" y="140554"/>
                  </a:cubicBezTo>
                  <a:cubicBezTo>
                    <a:pt x="138585" y="155758"/>
                    <a:pt x="132688" y="170389"/>
                    <a:pt x="122075" y="181276"/>
                  </a:cubicBezTo>
                  <a:cubicBezTo>
                    <a:pt x="111627" y="191892"/>
                    <a:pt x="96926" y="198590"/>
                    <a:pt x="74890" y="198590"/>
                  </a:cubicBezTo>
                  <a:lnTo>
                    <a:pt x="-57" y="198590"/>
                  </a:lnTo>
                  <a:lnTo>
                    <a:pt x="-57" y="674"/>
                  </a:lnTo>
                  <a:lnTo>
                    <a:pt x="65547" y="674"/>
                  </a:lnTo>
                  <a:cubicBezTo>
                    <a:pt x="86477" y="674"/>
                    <a:pt x="100040" y="6300"/>
                    <a:pt x="109651" y="15643"/>
                  </a:cubicBezTo>
                  <a:cubicBezTo>
                    <a:pt x="120277" y="26031"/>
                    <a:pt x="126111" y="40367"/>
                    <a:pt x="125759" y="55226"/>
                  </a:cubicBezTo>
                  <a:cubicBezTo>
                    <a:pt x="125615" y="69318"/>
                    <a:pt x="119447" y="82677"/>
                    <a:pt x="108814" y="91929"/>
                  </a:cubicBezTo>
                  <a:close/>
                  <a:moveTo>
                    <a:pt x="28208" y="82586"/>
                  </a:moveTo>
                  <a:lnTo>
                    <a:pt x="64107" y="82586"/>
                  </a:lnTo>
                  <a:cubicBezTo>
                    <a:pt x="77938" y="82586"/>
                    <a:pt x="85004" y="79472"/>
                    <a:pt x="90094" y="74114"/>
                  </a:cubicBezTo>
                  <a:cubicBezTo>
                    <a:pt x="95013" y="68943"/>
                    <a:pt x="97662" y="62024"/>
                    <a:pt x="97462" y="54891"/>
                  </a:cubicBezTo>
                  <a:cubicBezTo>
                    <a:pt x="97686" y="47835"/>
                    <a:pt x="95027" y="40990"/>
                    <a:pt x="90094" y="35937"/>
                  </a:cubicBezTo>
                  <a:cubicBezTo>
                    <a:pt x="85004" y="30579"/>
                    <a:pt x="77938" y="27464"/>
                    <a:pt x="64107" y="27464"/>
                  </a:cubicBezTo>
                  <a:lnTo>
                    <a:pt x="28208" y="27464"/>
                  </a:lnTo>
                  <a:close/>
                  <a:moveTo>
                    <a:pt x="28208" y="171665"/>
                  </a:moveTo>
                  <a:lnTo>
                    <a:pt x="73450" y="171665"/>
                  </a:lnTo>
                  <a:cubicBezTo>
                    <a:pt x="88721" y="171665"/>
                    <a:pt x="96892" y="167680"/>
                    <a:pt x="102585" y="161619"/>
                  </a:cubicBezTo>
                  <a:cubicBezTo>
                    <a:pt x="107612" y="155815"/>
                    <a:pt x="110331" y="148367"/>
                    <a:pt x="110221" y="140689"/>
                  </a:cubicBezTo>
                  <a:cubicBezTo>
                    <a:pt x="110331" y="133010"/>
                    <a:pt x="107612" y="125562"/>
                    <a:pt x="102585" y="119758"/>
                  </a:cubicBezTo>
                  <a:cubicBezTo>
                    <a:pt x="96926" y="113529"/>
                    <a:pt x="88721" y="109712"/>
                    <a:pt x="73450" y="109712"/>
                  </a:cubicBezTo>
                  <a:lnTo>
                    <a:pt x="28208" y="109712"/>
                  </a:lnTo>
                  <a:close/>
                </a:path>
              </a:pathLst>
            </a:custGeom>
            <a:solidFill>
              <a:srgbClr val="000000"/>
            </a:solidFill>
            <a:ln w="3348" cap="flat">
              <a:noFill/>
              <a:prstDash val="solid"/>
              <a:miter/>
            </a:ln>
          </p:spPr>
          <p:txBody>
            <a:bodyPr rtlCol="0" anchor="ctr"/>
            <a:lstStyle/>
            <a:p>
              <a:endParaRPr lang="en-NZ" dirty="0"/>
            </a:p>
          </p:txBody>
        </p:sp>
        <p:sp>
          <p:nvSpPr>
            <p:cNvPr id="50" name="Freeform: Shape 49">
              <a:extLst>
                <a:ext uri="{FF2B5EF4-FFF2-40B4-BE49-F238E27FC236}">
                  <a16:creationId xmlns:a16="http://schemas.microsoft.com/office/drawing/2014/main" id="{A4CFBC7E-8788-0813-A090-76C9394CF821}"/>
                </a:ext>
              </a:extLst>
            </p:cNvPr>
            <p:cNvSpPr/>
            <p:nvPr/>
          </p:nvSpPr>
          <p:spPr>
            <a:xfrm>
              <a:off x="2049453" y="6390443"/>
              <a:ext cx="115936" cy="197916"/>
            </a:xfrm>
            <a:custGeom>
              <a:avLst/>
              <a:gdLst>
                <a:gd name="connsiteX0" fmla="*/ 28241 w 115936"/>
                <a:gd name="connsiteY0" fmla="*/ 171799 h 197916"/>
                <a:gd name="connsiteX1" fmla="*/ 115880 w 115936"/>
                <a:gd name="connsiteY1" fmla="*/ 171799 h 197916"/>
                <a:gd name="connsiteX2" fmla="*/ 115880 w 115936"/>
                <a:gd name="connsiteY2" fmla="*/ 198590 h 197916"/>
                <a:gd name="connsiteX3" fmla="*/ -57 w 115936"/>
                <a:gd name="connsiteY3" fmla="*/ 198590 h 197916"/>
                <a:gd name="connsiteX4" fmla="*/ -57 w 115936"/>
                <a:gd name="connsiteY4" fmla="*/ 674 h 197916"/>
                <a:gd name="connsiteX5" fmla="*/ 28241 w 115936"/>
                <a:gd name="connsiteY5" fmla="*/ 674 h 19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936" h="197916">
                  <a:moveTo>
                    <a:pt x="28241" y="171799"/>
                  </a:moveTo>
                  <a:lnTo>
                    <a:pt x="115880" y="171799"/>
                  </a:lnTo>
                  <a:lnTo>
                    <a:pt x="115880" y="198590"/>
                  </a:lnTo>
                  <a:lnTo>
                    <a:pt x="-57" y="198590"/>
                  </a:lnTo>
                  <a:lnTo>
                    <a:pt x="-57" y="674"/>
                  </a:lnTo>
                  <a:lnTo>
                    <a:pt x="28241" y="674"/>
                  </a:lnTo>
                  <a:close/>
                </a:path>
              </a:pathLst>
            </a:custGeom>
            <a:solidFill>
              <a:srgbClr val="000000"/>
            </a:solidFill>
            <a:ln w="3348" cap="flat">
              <a:noFill/>
              <a:prstDash val="solid"/>
              <a:miter/>
            </a:ln>
          </p:spPr>
          <p:txBody>
            <a:bodyPr rtlCol="0" anchor="ctr"/>
            <a:lstStyle/>
            <a:p>
              <a:endParaRPr lang="en-NZ" dirty="0"/>
            </a:p>
          </p:txBody>
        </p:sp>
        <p:sp>
          <p:nvSpPr>
            <p:cNvPr id="51" name="Freeform: Shape 50">
              <a:extLst>
                <a:ext uri="{FF2B5EF4-FFF2-40B4-BE49-F238E27FC236}">
                  <a16:creationId xmlns:a16="http://schemas.microsoft.com/office/drawing/2014/main" id="{21A7CC83-F9C0-D385-27BE-15E2CBC212D8}"/>
                </a:ext>
              </a:extLst>
            </p:cNvPr>
            <p:cNvSpPr/>
            <p:nvPr/>
          </p:nvSpPr>
          <p:spPr>
            <a:xfrm>
              <a:off x="2196500" y="6390376"/>
              <a:ext cx="28264" cy="197983"/>
            </a:xfrm>
            <a:custGeom>
              <a:avLst/>
              <a:gdLst>
                <a:gd name="connsiteX0" fmla="*/ -57 w 28264"/>
                <a:gd name="connsiteY0" fmla="*/ 674 h 197983"/>
                <a:gd name="connsiteX1" fmla="*/ 28207 w 28264"/>
                <a:gd name="connsiteY1" fmla="*/ 674 h 197983"/>
                <a:gd name="connsiteX2" fmla="*/ 28207 w 28264"/>
                <a:gd name="connsiteY2" fmla="*/ 198657 h 197983"/>
                <a:gd name="connsiteX3" fmla="*/ -57 w 28264"/>
                <a:gd name="connsiteY3" fmla="*/ 198657 h 197983"/>
              </a:gdLst>
              <a:ahLst/>
              <a:cxnLst>
                <a:cxn ang="0">
                  <a:pos x="connsiteX0" y="connsiteY0"/>
                </a:cxn>
                <a:cxn ang="0">
                  <a:pos x="connsiteX1" y="connsiteY1"/>
                </a:cxn>
                <a:cxn ang="0">
                  <a:pos x="connsiteX2" y="connsiteY2"/>
                </a:cxn>
                <a:cxn ang="0">
                  <a:pos x="connsiteX3" y="connsiteY3"/>
                </a:cxn>
              </a:cxnLst>
              <a:rect l="l" t="t" r="r" b="b"/>
              <a:pathLst>
                <a:path w="28264" h="197983">
                  <a:moveTo>
                    <a:pt x="-57" y="674"/>
                  </a:moveTo>
                  <a:lnTo>
                    <a:pt x="28207" y="674"/>
                  </a:lnTo>
                  <a:lnTo>
                    <a:pt x="28207" y="198657"/>
                  </a:lnTo>
                  <a:lnTo>
                    <a:pt x="-57" y="198657"/>
                  </a:lnTo>
                  <a:close/>
                </a:path>
              </a:pathLst>
            </a:custGeom>
            <a:solidFill>
              <a:srgbClr val="000000"/>
            </a:solidFill>
            <a:ln w="3348" cap="flat">
              <a:noFill/>
              <a:prstDash val="solid"/>
              <a:miter/>
            </a:ln>
          </p:spPr>
          <p:txBody>
            <a:bodyPr rtlCol="0" anchor="ctr"/>
            <a:lstStyle/>
            <a:p>
              <a:endParaRPr lang="en-NZ" dirty="0"/>
            </a:p>
          </p:txBody>
        </p:sp>
        <p:sp>
          <p:nvSpPr>
            <p:cNvPr id="52" name="Freeform: Shape 51">
              <a:extLst>
                <a:ext uri="{FF2B5EF4-FFF2-40B4-BE49-F238E27FC236}">
                  <a16:creationId xmlns:a16="http://schemas.microsoft.com/office/drawing/2014/main" id="{37DCE98C-CD2B-30B4-F1C8-C1B85D50DC8A}"/>
                </a:ext>
              </a:extLst>
            </p:cNvPr>
            <p:cNvSpPr/>
            <p:nvPr/>
          </p:nvSpPr>
          <p:spPr>
            <a:xfrm>
              <a:off x="2260162" y="6387424"/>
              <a:ext cx="179665" cy="203782"/>
            </a:xfrm>
            <a:custGeom>
              <a:avLst/>
              <a:gdLst>
                <a:gd name="connsiteX0" fmla="*/ 100040 w 179665"/>
                <a:gd name="connsiteY0" fmla="*/ 679 h 203782"/>
                <a:gd name="connsiteX1" fmla="*/ 172408 w 179665"/>
                <a:gd name="connsiteY1" fmla="*/ 31220 h 203782"/>
                <a:gd name="connsiteX2" fmla="*/ 153621 w 179665"/>
                <a:gd name="connsiteY2" fmla="*/ 49974 h 203782"/>
                <a:gd name="connsiteX3" fmla="*/ 100040 w 179665"/>
                <a:gd name="connsiteY3" fmla="*/ 27637 h 203782"/>
                <a:gd name="connsiteX4" fmla="*/ 28208 w 179665"/>
                <a:gd name="connsiteY4" fmla="*/ 102584 h 203782"/>
                <a:gd name="connsiteX5" fmla="*/ 102585 w 179665"/>
                <a:gd name="connsiteY5" fmla="*/ 177498 h 203782"/>
                <a:gd name="connsiteX6" fmla="*/ 159515 w 179665"/>
                <a:gd name="connsiteY6" fmla="*/ 149501 h 203782"/>
                <a:gd name="connsiteX7" fmla="*/ 179608 w 179665"/>
                <a:gd name="connsiteY7" fmla="*/ 167618 h 203782"/>
                <a:gd name="connsiteX8" fmla="*/ 102585 w 179665"/>
                <a:gd name="connsiteY8" fmla="*/ 204456 h 203782"/>
                <a:gd name="connsiteX9" fmla="*/ -57 w 179665"/>
                <a:gd name="connsiteY9" fmla="*/ 102685 h 203782"/>
                <a:gd name="connsiteX10" fmla="*/ 100040 w 179665"/>
                <a:gd name="connsiteY10" fmla="*/ 679 h 203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665" h="203782">
                  <a:moveTo>
                    <a:pt x="100040" y="679"/>
                  </a:moveTo>
                  <a:cubicBezTo>
                    <a:pt x="127353" y="394"/>
                    <a:pt x="153558" y="11456"/>
                    <a:pt x="172408" y="31220"/>
                  </a:cubicBezTo>
                  <a:lnTo>
                    <a:pt x="153621" y="49974"/>
                  </a:lnTo>
                  <a:cubicBezTo>
                    <a:pt x="139473" y="35654"/>
                    <a:pt x="120170" y="27610"/>
                    <a:pt x="100040" y="27637"/>
                  </a:cubicBezTo>
                  <a:cubicBezTo>
                    <a:pt x="59586" y="27637"/>
                    <a:pt x="28208" y="59886"/>
                    <a:pt x="28208" y="102584"/>
                  </a:cubicBezTo>
                  <a:cubicBezTo>
                    <a:pt x="28208" y="147258"/>
                    <a:pt x="60457" y="177498"/>
                    <a:pt x="102585" y="177498"/>
                  </a:cubicBezTo>
                  <a:cubicBezTo>
                    <a:pt x="124801" y="177176"/>
                    <a:pt x="145698" y="166899"/>
                    <a:pt x="159515" y="149501"/>
                  </a:cubicBezTo>
                  <a:lnTo>
                    <a:pt x="179608" y="167618"/>
                  </a:lnTo>
                  <a:cubicBezTo>
                    <a:pt x="160765" y="190833"/>
                    <a:pt x="132487" y="204359"/>
                    <a:pt x="102585" y="204456"/>
                  </a:cubicBezTo>
                  <a:cubicBezTo>
                    <a:pt x="43478" y="204456"/>
                    <a:pt x="-57" y="161189"/>
                    <a:pt x="-57" y="102685"/>
                  </a:cubicBezTo>
                  <a:cubicBezTo>
                    <a:pt x="-90" y="45453"/>
                    <a:pt x="42875" y="679"/>
                    <a:pt x="100040" y="679"/>
                  </a:cubicBezTo>
                  <a:close/>
                </a:path>
              </a:pathLst>
            </a:custGeom>
            <a:solidFill>
              <a:srgbClr val="000000"/>
            </a:solidFill>
            <a:ln w="3348" cap="flat">
              <a:noFill/>
              <a:prstDash val="solid"/>
              <a:miter/>
            </a:ln>
          </p:spPr>
          <p:txBody>
            <a:bodyPr rtlCol="0" anchor="ctr"/>
            <a:lstStyle/>
            <a:p>
              <a:endParaRPr lang="en-NZ" dirty="0"/>
            </a:p>
          </p:txBody>
        </p:sp>
        <p:sp>
          <p:nvSpPr>
            <p:cNvPr id="53" name="Freeform: Shape 52">
              <a:extLst>
                <a:ext uri="{FF2B5EF4-FFF2-40B4-BE49-F238E27FC236}">
                  <a16:creationId xmlns:a16="http://schemas.microsoft.com/office/drawing/2014/main" id="{E1DB74A4-5C5E-2AAB-7467-2F5E050CDA84}"/>
                </a:ext>
              </a:extLst>
            </p:cNvPr>
            <p:cNvSpPr/>
            <p:nvPr/>
          </p:nvSpPr>
          <p:spPr>
            <a:xfrm>
              <a:off x="359999" y="6390108"/>
              <a:ext cx="1058433" cy="199490"/>
            </a:xfrm>
            <a:custGeom>
              <a:avLst/>
              <a:gdLst>
                <a:gd name="connsiteX0" fmla="*/ 170332 w 1058433"/>
                <a:gd name="connsiteY0" fmla="*/ 200130 h 199490"/>
                <a:gd name="connsiteX1" fmla="*/ 243370 w 1058433"/>
                <a:gd name="connsiteY1" fmla="*/ 674 h 199490"/>
                <a:gd name="connsiteX2" fmla="*/ 280207 w 1058433"/>
                <a:gd name="connsiteY2" fmla="*/ 674 h 199490"/>
                <a:gd name="connsiteX3" fmla="*/ 353380 w 1058433"/>
                <a:gd name="connsiteY3" fmla="*/ 200130 h 199490"/>
                <a:gd name="connsiteX4" fmla="*/ 314801 w 1058433"/>
                <a:gd name="connsiteY4" fmla="*/ 200130 h 199490"/>
                <a:gd name="connsiteX5" fmla="*/ 297521 w 1058433"/>
                <a:gd name="connsiteY5" fmla="*/ 153046 h 199490"/>
                <a:gd name="connsiteX6" fmla="*/ 225990 w 1058433"/>
                <a:gd name="connsiteY6" fmla="*/ 153046 h 199490"/>
                <a:gd name="connsiteX7" fmla="*/ 208777 w 1058433"/>
                <a:gd name="connsiteY7" fmla="*/ 200130 h 199490"/>
                <a:gd name="connsiteX8" fmla="*/ 238447 w 1058433"/>
                <a:gd name="connsiteY8" fmla="*/ 118921 h 199490"/>
                <a:gd name="connsiteX9" fmla="*/ 284996 w 1058433"/>
                <a:gd name="connsiteY9" fmla="*/ 118921 h 199490"/>
                <a:gd name="connsiteX10" fmla="*/ 261789 w 1058433"/>
                <a:gd name="connsiteY10" fmla="*/ 54925 h 199490"/>
                <a:gd name="connsiteX11" fmla="*/ 687459 w 1058433"/>
                <a:gd name="connsiteY11" fmla="*/ 200130 h 199490"/>
                <a:gd name="connsiteX12" fmla="*/ 760498 w 1058433"/>
                <a:gd name="connsiteY12" fmla="*/ 674 h 199490"/>
                <a:gd name="connsiteX13" fmla="*/ 797335 w 1058433"/>
                <a:gd name="connsiteY13" fmla="*/ 674 h 199490"/>
                <a:gd name="connsiteX14" fmla="*/ 870473 w 1058433"/>
                <a:gd name="connsiteY14" fmla="*/ 200130 h 199490"/>
                <a:gd name="connsiteX15" fmla="*/ 831828 w 1058433"/>
                <a:gd name="connsiteY15" fmla="*/ 200130 h 199490"/>
                <a:gd name="connsiteX16" fmla="*/ 814715 w 1058433"/>
                <a:gd name="connsiteY16" fmla="*/ 153046 h 199490"/>
                <a:gd name="connsiteX17" fmla="*/ 742983 w 1058433"/>
                <a:gd name="connsiteY17" fmla="*/ 153046 h 199490"/>
                <a:gd name="connsiteX18" fmla="*/ 725770 w 1058433"/>
                <a:gd name="connsiteY18" fmla="*/ 200130 h 199490"/>
                <a:gd name="connsiteX19" fmla="*/ 755575 w 1058433"/>
                <a:gd name="connsiteY19" fmla="*/ 118921 h 199490"/>
                <a:gd name="connsiteX20" fmla="*/ 802124 w 1058433"/>
                <a:gd name="connsiteY20" fmla="*/ 118921 h 199490"/>
                <a:gd name="connsiteX21" fmla="*/ 778782 w 1058433"/>
                <a:gd name="connsiteY21" fmla="*/ 54925 h 199490"/>
                <a:gd name="connsiteX22" fmla="*/ 371430 w 1058433"/>
                <a:gd name="connsiteY22" fmla="*/ 674 h 199490"/>
                <a:gd name="connsiteX23" fmla="*/ 400766 w 1058433"/>
                <a:gd name="connsiteY23" fmla="*/ 674 h 199490"/>
                <a:gd name="connsiteX24" fmla="*/ 502939 w 1058433"/>
                <a:gd name="connsiteY24" fmla="*/ 127528 h 199490"/>
                <a:gd name="connsiteX25" fmla="*/ 502939 w 1058433"/>
                <a:gd name="connsiteY25" fmla="*/ 674 h 199490"/>
                <a:gd name="connsiteX26" fmla="*/ 541350 w 1058433"/>
                <a:gd name="connsiteY26" fmla="*/ 674 h 199490"/>
                <a:gd name="connsiteX27" fmla="*/ 541350 w 1058433"/>
                <a:gd name="connsiteY27" fmla="*/ 200130 h 199490"/>
                <a:gd name="connsiteX28" fmla="*/ 514559 w 1058433"/>
                <a:gd name="connsiteY28" fmla="*/ 200130 h 199490"/>
                <a:gd name="connsiteX29" fmla="*/ 409841 w 1058433"/>
                <a:gd name="connsiteY29" fmla="*/ 70062 h 199490"/>
                <a:gd name="connsiteX30" fmla="*/ 409841 w 1058433"/>
                <a:gd name="connsiteY30" fmla="*/ 200130 h 199490"/>
                <a:gd name="connsiteX31" fmla="*/ 371430 w 1058433"/>
                <a:gd name="connsiteY31" fmla="*/ 200130 h 199490"/>
                <a:gd name="connsiteX32" fmla="*/ 707954 w 1058433"/>
                <a:gd name="connsiteY32" fmla="*/ 674 h 199490"/>
                <a:gd name="connsiteX33" fmla="*/ 707954 w 1058433"/>
                <a:gd name="connsiteY33" fmla="*/ 34832 h 199490"/>
                <a:gd name="connsiteX34" fmla="*/ 655311 w 1058433"/>
                <a:gd name="connsiteY34" fmla="*/ 34832 h 199490"/>
                <a:gd name="connsiteX35" fmla="*/ 655311 w 1058433"/>
                <a:gd name="connsiteY35" fmla="*/ 200164 h 199490"/>
                <a:gd name="connsiteX36" fmla="*/ 616899 w 1058433"/>
                <a:gd name="connsiteY36" fmla="*/ 200164 h 199490"/>
                <a:gd name="connsiteX37" fmla="*/ 616899 w 1058433"/>
                <a:gd name="connsiteY37" fmla="*/ 34832 h 199490"/>
                <a:gd name="connsiteX38" fmla="*/ 564289 w 1058433"/>
                <a:gd name="connsiteY38" fmla="*/ 34832 h 199490"/>
                <a:gd name="connsiteX39" fmla="*/ 564289 w 1058433"/>
                <a:gd name="connsiteY39" fmla="*/ 674 h 199490"/>
                <a:gd name="connsiteX40" fmla="*/ 1058377 w 1058433"/>
                <a:gd name="connsiteY40" fmla="*/ 200130 h 199490"/>
                <a:gd name="connsiteX41" fmla="*/ 996055 w 1058433"/>
                <a:gd name="connsiteY41" fmla="*/ 113831 h 199490"/>
                <a:gd name="connsiteX42" fmla="*/ 1015210 w 1058433"/>
                <a:gd name="connsiteY42" fmla="*/ 101239 h 199490"/>
                <a:gd name="connsiteX43" fmla="*/ 1030883 w 1058433"/>
                <a:gd name="connsiteY43" fmla="*/ 59915 h 199490"/>
                <a:gd name="connsiteX44" fmla="*/ 1015210 w 1058433"/>
                <a:gd name="connsiteY44" fmla="*/ 18590 h 199490"/>
                <a:gd name="connsiteX45" fmla="*/ 963370 w 1058433"/>
                <a:gd name="connsiteY45" fmla="*/ 674 h 199490"/>
                <a:gd name="connsiteX46" fmla="*/ 888390 w 1058433"/>
                <a:gd name="connsiteY46" fmla="*/ 674 h 199490"/>
                <a:gd name="connsiteX47" fmla="*/ 888390 w 1058433"/>
                <a:gd name="connsiteY47" fmla="*/ 200130 h 199490"/>
                <a:gd name="connsiteX48" fmla="*/ 926834 w 1058433"/>
                <a:gd name="connsiteY48" fmla="*/ 200130 h 199490"/>
                <a:gd name="connsiteX49" fmla="*/ 926834 w 1058433"/>
                <a:gd name="connsiteY49" fmla="*/ 118921 h 199490"/>
                <a:gd name="connsiteX50" fmla="*/ 958213 w 1058433"/>
                <a:gd name="connsiteY50" fmla="*/ 118921 h 199490"/>
                <a:gd name="connsiteX51" fmla="*/ 1016449 w 1058433"/>
                <a:gd name="connsiteY51" fmla="*/ 200130 h 199490"/>
                <a:gd name="connsiteX52" fmla="*/ 926868 w 1058433"/>
                <a:gd name="connsiteY52" fmla="*/ 34832 h 199490"/>
                <a:gd name="connsiteX53" fmla="*/ 961662 w 1058433"/>
                <a:gd name="connsiteY53" fmla="*/ 34832 h 199490"/>
                <a:gd name="connsiteX54" fmla="*/ 985874 w 1058433"/>
                <a:gd name="connsiteY54" fmla="*/ 42836 h 199490"/>
                <a:gd name="connsiteX55" fmla="*/ 992572 w 1058433"/>
                <a:gd name="connsiteY55" fmla="*/ 59915 h 199490"/>
                <a:gd name="connsiteX56" fmla="*/ 985874 w 1058433"/>
                <a:gd name="connsiteY56" fmla="*/ 76659 h 199490"/>
                <a:gd name="connsiteX57" fmla="*/ 961662 w 1058433"/>
                <a:gd name="connsiteY57" fmla="*/ 84663 h 199490"/>
                <a:gd name="connsiteX58" fmla="*/ 926868 w 1058433"/>
                <a:gd name="connsiteY58" fmla="*/ 84663 h 199490"/>
                <a:gd name="connsiteX59" fmla="*/ 161123 w 1058433"/>
                <a:gd name="connsiteY59" fmla="*/ 674 h 199490"/>
                <a:gd name="connsiteX60" fmla="*/ 119363 w 1058433"/>
                <a:gd name="connsiteY60" fmla="*/ 674 h 199490"/>
                <a:gd name="connsiteX61" fmla="*/ 47832 w 1058433"/>
                <a:gd name="connsiteY61" fmla="*/ 100402 h 199490"/>
                <a:gd name="connsiteX62" fmla="*/ 119296 w 1058433"/>
                <a:gd name="connsiteY62" fmla="*/ 200130 h 199490"/>
                <a:gd name="connsiteX63" fmla="*/ 161056 w 1058433"/>
                <a:gd name="connsiteY63" fmla="*/ 200130 h 199490"/>
                <a:gd name="connsiteX64" fmla="*/ 89659 w 1058433"/>
                <a:gd name="connsiteY64" fmla="*/ 100402 h 199490"/>
                <a:gd name="connsiteX65" fmla="*/ 25796 w 1058433"/>
                <a:gd name="connsiteY65" fmla="*/ 674 h 199490"/>
                <a:gd name="connsiteX66" fmla="*/ -57 w 1058433"/>
                <a:gd name="connsiteY66" fmla="*/ 674 h 199490"/>
                <a:gd name="connsiteX67" fmla="*/ -57 w 1058433"/>
                <a:gd name="connsiteY67" fmla="*/ 200130 h 199490"/>
                <a:gd name="connsiteX68" fmla="*/ 25796 w 1058433"/>
                <a:gd name="connsiteY68" fmla="*/ 200130 h 199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058433" h="199490">
                  <a:moveTo>
                    <a:pt x="170332" y="200130"/>
                  </a:moveTo>
                  <a:lnTo>
                    <a:pt x="243370" y="674"/>
                  </a:lnTo>
                  <a:lnTo>
                    <a:pt x="280207" y="674"/>
                  </a:lnTo>
                  <a:lnTo>
                    <a:pt x="353380" y="200130"/>
                  </a:lnTo>
                  <a:lnTo>
                    <a:pt x="314801" y="200130"/>
                  </a:lnTo>
                  <a:lnTo>
                    <a:pt x="297521" y="153046"/>
                  </a:lnTo>
                  <a:lnTo>
                    <a:pt x="225990" y="153046"/>
                  </a:lnTo>
                  <a:lnTo>
                    <a:pt x="208777" y="200130"/>
                  </a:lnTo>
                  <a:close/>
                  <a:moveTo>
                    <a:pt x="238447" y="118921"/>
                  </a:moveTo>
                  <a:lnTo>
                    <a:pt x="284996" y="118921"/>
                  </a:lnTo>
                  <a:lnTo>
                    <a:pt x="261789" y="54925"/>
                  </a:lnTo>
                  <a:close/>
                  <a:moveTo>
                    <a:pt x="687459" y="200130"/>
                  </a:moveTo>
                  <a:lnTo>
                    <a:pt x="760498" y="674"/>
                  </a:lnTo>
                  <a:lnTo>
                    <a:pt x="797335" y="674"/>
                  </a:lnTo>
                  <a:lnTo>
                    <a:pt x="870473" y="200130"/>
                  </a:lnTo>
                  <a:lnTo>
                    <a:pt x="831828" y="200130"/>
                  </a:lnTo>
                  <a:lnTo>
                    <a:pt x="814715" y="153046"/>
                  </a:lnTo>
                  <a:lnTo>
                    <a:pt x="742983" y="153046"/>
                  </a:lnTo>
                  <a:lnTo>
                    <a:pt x="725770" y="200130"/>
                  </a:lnTo>
                  <a:close/>
                  <a:moveTo>
                    <a:pt x="755575" y="118921"/>
                  </a:moveTo>
                  <a:lnTo>
                    <a:pt x="802124" y="118921"/>
                  </a:lnTo>
                  <a:lnTo>
                    <a:pt x="778782" y="54925"/>
                  </a:lnTo>
                  <a:close/>
                  <a:moveTo>
                    <a:pt x="371430" y="674"/>
                  </a:moveTo>
                  <a:lnTo>
                    <a:pt x="400766" y="674"/>
                  </a:lnTo>
                  <a:lnTo>
                    <a:pt x="502939" y="127528"/>
                  </a:lnTo>
                  <a:lnTo>
                    <a:pt x="502939" y="674"/>
                  </a:lnTo>
                  <a:lnTo>
                    <a:pt x="541350" y="674"/>
                  </a:lnTo>
                  <a:lnTo>
                    <a:pt x="541350" y="200130"/>
                  </a:lnTo>
                  <a:lnTo>
                    <a:pt x="514559" y="200130"/>
                  </a:lnTo>
                  <a:lnTo>
                    <a:pt x="409841" y="70062"/>
                  </a:lnTo>
                  <a:lnTo>
                    <a:pt x="409841" y="200130"/>
                  </a:lnTo>
                  <a:lnTo>
                    <a:pt x="371430" y="200130"/>
                  </a:lnTo>
                  <a:close/>
                  <a:moveTo>
                    <a:pt x="707954" y="674"/>
                  </a:moveTo>
                  <a:lnTo>
                    <a:pt x="707954" y="34832"/>
                  </a:lnTo>
                  <a:lnTo>
                    <a:pt x="655311" y="34832"/>
                  </a:lnTo>
                  <a:lnTo>
                    <a:pt x="655311" y="200164"/>
                  </a:lnTo>
                  <a:lnTo>
                    <a:pt x="616899" y="200164"/>
                  </a:lnTo>
                  <a:lnTo>
                    <a:pt x="616899" y="34832"/>
                  </a:lnTo>
                  <a:lnTo>
                    <a:pt x="564289" y="34832"/>
                  </a:lnTo>
                  <a:lnTo>
                    <a:pt x="564289" y="674"/>
                  </a:lnTo>
                  <a:close/>
                  <a:moveTo>
                    <a:pt x="1058377" y="200130"/>
                  </a:moveTo>
                  <a:lnTo>
                    <a:pt x="996055" y="113831"/>
                  </a:lnTo>
                  <a:cubicBezTo>
                    <a:pt x="1003322" y="111159"/>
                    <a:pt x="1009875" y="106852"/>
                    <a:pt x="1015210" y="101239"/>
                  </a:cubicBezTo>
                  <a:cubicBezTo>
                    <a:pt x="1025511" y="89964"/>
                    <a:pt x="1031117" y="75182"/>
                    <a:pt x="1030883" y="59915"/>
                  </a:cubicBezTo>
                  <a:cubicBezTo>
                    <a:pt x="1031110" y="44647"/>
                    <a:pt x="1025504" y="29869"/>
                    <a:pt x="1015210" y="18590"/>
                  </a:cubicBezTo>
                  <a:cubicBezTo>
                    <a:pt x="1004125" y="6902"/>
                    <a:pt x="988989" y="674"/>
                    <a:pt x="963370" y="674"/>
                  </a:cubicBezTo>
                  <a:lnTo>
                    <a:pt x="888390" y="674"/>
                  </a:lnTo>
                  <a:lnTo>
                    <a:pt x="888390" y="200130"/>
                  </a:lnTo>
                  <a:lnTo>
                    <a:pt x="926834" y="200130"/>
                  </a:lnTo>
                  <a:lnTo>
                    <a:pt x="926834" y="118921"/>
                  </a:lnTo>
                  <a:lnTo>
                    <a:pt x="958213" y="118921"/>
                  </a:lnTo>
                  <a:lnTo>
                    <a:pt x="1016449" y="200130"/>
                  </a:lnTo>
                  <a:close/>
                  <a:moveTo>
                    <a:pt x="926868" y="34832"/>
                  </a:moveTo>
                  <a:lnTo>
                    <a:pt x="961662" y="34832"/>
                  </a:lnTo>
                  <a:cubicBezTo>
                    <a:pt x="974756" y="34832"/>
                    <a:pt x="981320" y="37980"/>
                    <a:pt x="985874" y="42836"/>
                  </a:cubicBezTo>
                  <a:cubicBezTo>
                    <a:pt x="990234" y="47447"/>
                    <a:pt x="992636" y="53568"/>
                    <a:pt x="992572" y="59915"/>
                  </a:cubicBezTo>
                  <a:cubicBezTo>
                    <a:pt x="992615" y="66157"/>
                    <a:pt x="990211" y="72168"/>
                    <a:pt x="985874" y="76659"/>
                  </a:cubicBezTo>
                  <a:cubicBezTo>
                    <a:pt x="981320" y="81515"/>
                    <a:pt x="974756" y="84663"/>
                    <a:pt x="961662" y="84663"/>
                  </a:cubicBezTo>
                  <a:lnTo>
                    <a:pt x="926868" y="84663"/>
                  </a:lnTo>
                  <a:close/>
                  <a:moveTo>
                    <a:pt x="161123" y="674"/>
                  </a:moveTo>
                  <a:lnTo>
                    <a:pt x="119363" y="674"/>
                  </a:lnTo>
                  <a:lnTo>
                    <a:pt x="47832" y="100402"/>
                  </a:lnTo>
                  <a:lnTo>
                    <a:pt x="119296" y="200130"/>
                  </a:lnTo>
                  <a:lnTo>
                    <a:pt x="161056" y="200130"/>
                  </a:lnTo>
                  <a:lnTo>
                    <a:pt x="89659" y="100402"/>
                  </a:lnTo>
                  <a:close/>
                  <a:moveTo>
                    <a:pt x="25796" y="674"/>
                  </a:moveTo>
                  <a:lnTo>
                    <a:pt x="-57" y="674"/>
                  </a:lnTo>
                  <a:lnTo>
                    <a:pt x="-57" y="200130"/>
                  </a:lnTo>
                  <a:lnTo>
                    <a:pt x="25796" y="200130"/>
                  </a:lnTo>
                  <a:close/>
                </a:path>
              </a:pathLst>
            </a:custGeom>
            <a:solidFill>
              <a:srgbClr val="000000"/>
            </a:solidFill>
            <a:ln w="3348" cap="flat">
              <a:noFill/>
              <a:prstDash val="solid"/>
              <a:miter/>
            </a:ln>
          </p:spPr>
          <p:txBody>
            <a:bodyPr rtlCol="0" anchor="ctr"/>
            <a:lstStyle/>
            <a:p>
              <a:endParaRPr lang="en-NZ" dirty="0"/>
            </a:p>
          </p:txBody>
        </p:sp>
        <p:sp>
          <p:nvSpPr>
            <p:cNvPr id="54" name="Freeform: Shape 53">
              <a:extLst>
                <a:ext uri="{FF2B5EF4-FFF2-40B4-BE49-F238E27FC236}">
                  <a16:creationId xmlns:a16="http://schemas.microsoft.com/office/drawing/2014/main" id="{0F64A81A-B547-C17F-22F2-071E0038AC8C}"/>
                </a:ext>
              </a:extLst>
            </p:cNvPr>
            <p:cNvSpPr/>
            <p:nvPr/>
          </p:nvSpPr>
          <p:spPr>
            <a:xfrm>
              <a:off x="385852" y="6390108"/>
              <a:ext cx="21164" cy="199456"/>
            </a:xfrm>
            <a:custGeom>
              <a:avLst/>
              <a:gdLst>
                <a:gd name="connsiteX0" fmla="*/ 0 w 21164"/>
                <a:gd name="connsiteY0" fmla="*/ 0 h 199456"/>
                <a:gd name="connsiteX1" fmla="*/ 21165 w 21164"/>
                <a:gd name="connsiteY1" fmla="*/ 0 h 199456"/>
                <a:gd name="connsiteX2" fmla="*/ 21165 w 21164"/>
                <a:gd name="connsiteY2" fmla="*/ 199457 h 199456"/>
                <a:gd name="connsiteX3" fmla="*/ 0 w 21164"/>
                <a:gd name="connsiteY3" fmla="*/ 199457 h 199456"/>
              </a:gdLst>
              <a:ahLst/>
              <a:cxnLst>
                <a:cxn ang="0">
                  <a:pos x="connsiteX0" y="connsiteY0"/>
                </a:cxn>
                <a:cxn ang="0">
                  <a:pos x="connsiteX1" y="connsiteY1"/>
                </a:cxn>
                <a:cxn ang="0">
                  <a:pos x="connsiteX2" y="connsiteY2"/>
                </a:cxn>
                <a:cxn ang="0">
                  <a:pos x="connsiteX3" y="connsiteY3"/>
                </a:cxn>
              </a:cxnLst>
              <a:rect l="l" t="t" r="r" b="b"/>
              <a:pathLst>
                <a:path w="21164" h="199456">
                  <a:moveTo>
                    <a:pt x="0" y="0"/>
                  </a:moveTo>
                  <a:lnTo>
                    <a:pt x="21165" y="0"/>
                  </a:lnTo>
                  <a:lnTo>
                    <a:pt x="21165" y="199457"/>
                  </a:lnTo>
                  <a:lnTo>
                    <a:pt x="0" y="199457"/>
                  </a:lnTo>
                  <a:close/>
                </a:path>
              </a:pathLst>
            </a:custGeom>
            <a:solidFill>
              <a:srgbClr val="B28300"/>
            </a:solidFill>
            <a:ln w="3348" cap="flat">
              <a:noFill/>
              <a:prstDash val="solid"/>
              <a:miter/>
            </a:ln>
          </p:spPr>
          <p:txBody>
            <a:bodyPr rtlCol="0" anchor="ctr"/>
            <a:lstStyle/>
            <a:p>
              <a:endParaRPr lang="en-NZ" dirty="0"/>
            </a:p>
          </p:txBody>
        </p:sp>
      </p:grpSp>
      <p:sp>
        <p:nvSpPr>
          <p:cNvPr id="55" name="TextBox 1">
            <a:extLst>
              <a:ext uri="{FF2B5EF4-FFF2-40B4-BE49-F238E27FC236}">
                <a16:creationId xmlns:a16="http://schemas.microsoft.com/office/drawing/2014/main" id="{17932A34-E580-E4B4-A2E7-F899C065C9F3}"/>
              </a:ext>
            </a:extLst>
          </p:cNvPr>
          <p:cNvSpPr txBox="1"/>
          <p:nvPr/>
        </p:nvSpPr>
        <p:spPr>
          <a:xfrm>
            <a:off x="9031810" y="3576839"/>
            <a:ext cx="2780289" cy="251607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50" i="1" dirty="0">
              <a:latin typeface="Arial" panose="020B0604020202020204" pitchFamily="34" charset="0"/>
              <a:cs typeface="Arial" panose="020B0604020202020204" pitchFamily="34" charset="0"/>
            </a:endParaRPr>
          </a:p>
          <a:p>
            <a:endParaRPr lang="en-US" sz="1050" i="1" dirty="0">
              <a:latin typeface="Arial" panose="020B0604020202020204" pitchFamily="34" charset="0"/>
              <a:cs typeface="Arial" panose="020B0604020202020204" pitchFamily="34" charset="0"/>
            </a:endParaRPr>
          </a:p>
          <a:p>
            <a:r>
              <a:rPr lang="en-US" sz="1050" i="1" dirty="0">
                <a:latin typeface="Arial" panose="020B0604020202020204" pitchFamily="34" charset="0"/>
                <a:ea typeface="+mn-lt"/>
                <a:cs typeface="Arial" panose="020B0604020202020204" pitchFamily="34" charset="0"/>
              </a:rPr>
              <a:t>"I stopped playing soccer and started playing water polo.  All my mates decided we would make a team.  We didn't really care so much about the sport, it was just so we could hang out"  </a:t>
            </a:r>
            <a:r>
              <a:rPr lang="en-US" sz="1050" b="1" dirty="0">
                <a:latin typeface="Arial" panose="020B0604020202020204" pitchFamily="34" charset="0"/>
                <a:ea typeface="+mn-lt"/>
                <a:cs typeface="Arial" panose="020B0604020202020204" pitchFamily="34" charset="0"/>
              </a:rPr>
              <a:t>M</a:t>
            </a:r>
            <a:r>
              <a:rPr lang="en-NZ" sz="1050" b="1" dirty="0">
                <a:latin typeface="Arial" panose="020B0604020202020204" pitchFamily="34" charset="0"/>
                <a:ea typeface="+mn-lt"/>
                <a:cs typeface="Arial" panose="020B0604020202020204" pitchFamily="34" charset="0"/>
              </a:rPr>
              <a:t>ale, 17-18 years, Māori/Pākehā </a:t>
            </a:r>
            <a:endParaRPr lang="en-US" sz="1050" b="1" dirty="0">
              <a:latin typeface="Arial" panose="020B0604020202020204" pitchFamily="34" charset="0"/>
            </a:endParaRPr>
          </a:p>
          <a:p>
            <a:endParaRPr lang="en-US" sz="1050" i="1" dirty="0">
              <a:latin typeface="Arial" panose="020B0604020202020204" pitchFamily="34" charset="0"/>
              <a:cs typeface="Arial" panose="020B0604020202020204" pitchFamily="34" charset="0"/>
            </a:endParaRPr>
          </a:p>
          <a:p>
            <a:r>
              <a:rPr lang="en-US" sz="1050" i="1" dirty="0">
                <a:latin typeface="Arial" panose="020B0604020202020204" pitchFamily="34" charset="0"/>
                <a:ea typeface="+mn-lt"/>
                <a:cs typeface="Arial" panose="020B0604020202020204" pitchFamily="34" charset="0"/>
              </a:rPr>
              <a:t>"I'd want more social events with the team.  There's always an end of year thing, but an after-game celebration would be good, so we can bond as a team." </a:t>
            </a:r>
            <a:r>
              <a:rPr lang="en-US" sz="1050" b="1" dirty="0">
                <a:latin typeface="Arial" panose="020B0604020202020204" pitchFamily="34" charset="0"/>
                <a:ea typeface="+mn-lt"/>
                <a:cs typeface="Arial" panose="020B0604020202020204" pitchFamily="34" charset="0"/>
              </a:rPr>
              <a:t>Male, 17-18 years, Indian </a:t>
            </a:r>
            <a:endParaRPr lang="en-US" sz="1050" b="1" dirty="0">
              <a:latin typeface="Arial" panose="020B0604020202020204" pitchFamily="34" charset="0"/>
            </a:endParaRPr>
          </a:p>
        </p:txBody>
      </p:sp>
      <p:sp>
        <p:nvSpPr>
          <p:cNvPr id="56" name="TextBox 55">
            <a:extLst>
              <a:ext uri="{FF2B5EF4-FFF2-40B4-BE49-F238E27FC236}">
                <a16:creationId xmlns:a16="http://schemas.microsoft.com/office/drawing/2014/main" id="{A124EA2D-F10B-F21C-CB34-D85AC99E0D95}"/>
              </a:ext>
            </a:extLst>
          </p:cNvPr>
          <p:cNvSpPr txBox="1"/>
          <p:nvPr/>
        </p:nvSpPr>
        <p:spPr>
          <a:xfrm>
            <a:off x="9033152" y="778245"/>
            <a:ext cx="2721600" cy="18697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i="1" dirty="0">
                <a:latin typeface="Arial" panose="020B0604020202020204" pitchFamily="34" charset="0"/>
              </a:rPr>
              <a:t>"Sport was also time for my parents to come and see me and hang out with me because they worked a lot during the week. But Saturdays were the only day where they were like, 'let's go watch [name redacted] play' and it was our time together... My parents, and aunties and cousins would come and watch me play, they'd bring treats, and my dad would be there to give me tips, which was mostly positive." </a:t>
            </a:r>
            <a:r>
              <a:rPr lang="en-US" sz="1050" b="1" dirty="0">
                <a:latin typeface="Arial" panose="020B0604020202020204" pitchFamily="34" charset="0"/>
              </a:rPr>
              <a:t>Female, 17-18 years, Pasifika </a:t>
            </a:r>
          </a:p>
        </p:txBody>
      </p:sp>
      <p:sp>
        <p:nvSpPr>
          <p:cNvPr id="57" name="TextBox 56">
            <a:extLst>
              <a:ext uri="{FF2B5EF4-FFF2-40B4-BE49-F238E27FC236}">
                <a16:creationId xmlns:a16="http://schemas.microsoft.com/office/drawing/2014/main" id="{C12782EA-8AFF-7976-D5AE-50B62E844C42}"/>
              </a:ext>
            </a:extLst>
          </p:cNvPr>
          <p:cNvSpPr txBox="1"/>
          <p:nvPr/>
        </p:nvSpPr>
        <p:spPr>
          <a:xfrm>
            <a:off x="9033152" y="2647988"/>
            <a:ext cx="2721600" cy="12234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i="1" dirty="0">
                <a:latin typeface="Arial" panose="020B0604020202020204" pitchFamily="34" charset="0"/>
                <a:ea typeface="+mn-lt"/>
                <a:cs typeface="Arial" panose="020B0604020202020204" pitchFamily="34" charset="0"/>
              </a:rPr>
              <a:t>“[Badminton] was more about hanging out with my friends and just having fun... Whereas hockey was more competitive, it was different. I didn't know everyone on my team. So, it was kind of just a thing in my week that I went to.” </a:t>
            </a:r>
            <a:r>
              <a:rPr lang="en-US" sz="1050" b="1" kern="0" dirty="0">
                <a:solidFill>
                  <a:prstClr val="black"/>
                </a:solidFill>
              </a:rPr>
              <a:t>F</a:t>
            </a:r>
            <a:r>
              <a:rPr kumimoji="0" lang="en-US" sz="1050" b="1" u="none" strike="noStrike" kern="0" cap="none" spc="0" normalizeH="0" baseline="0" noProof="0" dirty="0">
                <a:ln>
                  <a:noFill/>
                </a:ln>
                <a:solidFill>
                  <a:prstClr val="black"/>
                </a:solidFill>
                <a:effectLst/>
                <a:uLnTx/>
                <a:uFillTx/>
              </a:rPr>
              <a:t>emale, 17-18 years, Chinese </a:t>
            </a:r>
            <a:endParaRPr lang="en-US" sz="1050" b="1" dirty="0">
              <a:latin typeface="Arial" panose="020B0604020202020204" pitchFamily="34" charset="0"/>
            </a:endParaRPr>
          </a:p>
        </p:txBody>
      </p:sp>
      <p:pic>
        <p:nvPicPr>
          <p:cNvPr id="5" name="Picture 4">
            <a:extLst>
              <a:ext uri="{FF2B5EF4-FFF2-40B4-BE49-F238E27FC236}">
                <a16:creationId xmlns:a16="http://schemas.microsoft.com/office/drawing/2014/main" id="{5B0BA3A7-D546-345B-4FA7-5021719EE2BA}"/>
              </a:ext>
            </a:extLst>
          </p:cNvPr>
          <p:cNvPicPr>
            <a:picLocks noChangeAspect="1"/>
          </p:cNvPicPr>
          <p:nvPr/>
        </p:nvPicPr>
        <p:blipFill>
          <a:blip r:embed="rId4"/>
          <a:stretch>
            <a:fillRect/>
          </a:stretch>
        </p:blipFill>
        <p:spPr>
          <a:xfrm>
            <a:off x="-2059" y="3352359"/>
            <a:ext cx="2840982" cy="1182727"/>
          </a:xfrm>
          <a:prstGeom prst="rect">
            <a:avLst/>
          </a:prstGeom>
        </p:spPr>
      </p:pic>
      <p:sp>
        <p:nvSpPr>
          <p:cNvPr id="4" name="Slide Number Placeholder 3">
            <a:extLst>
              <a:ext uri="{FF2B5EF4-FFF2-40B4-BE49-F238E27FC236}">
                <a16:creationId xmlns:a16="http://schemas.microsoft.com/office/drawing/2014/main" id="{8B39D446-3D8D-E251-CCB9-F2DDC2A1D5C7}"/>
              </a:ext>
            </a:extLst>
          </p:cNvPr>
          <p:cNvSpPr>
            <a:spLocks noGrp="1"/>
          </p:cNvSpPr>
          <p:nvPr>
            <p:ph type="sldNum" sz="quarter" idx="10"/>
          </p:nvPr>
        </p:nvSpPr>
        <p:spPr/>
        <p:txBody>
          <a:bodyPr/>
          <a:lstStyle/>
          <a:p>
            <a:fld id="{4034BEE3-566C-4068-A777-C3A4762E861B}" type="slidenum">
              <a:rPr lang="en-GB" smtClean="0"/>
              <a:pPr/>
              <a:t>17</a:t>
            </a:fld>
            <a:endParaRPr lang="en-GB" dirty="0"/>
          </a:p>
        </p:txBody>
      </p:sp>
    </p:spTree>
    <p:extLst>
      <p:ext uri="{BB962C8B-B14F-4D97-AF65-F5344CB8AC3E}">
        <p14:creationId xmlns:p14="http://schemas.microsoft.com/office/powerpoint/2010/main" val="2221647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picture containing outdoor, grass, person, crowd&#10;&#10;Description automatically generated">
            <a:extLst>
              <a:ext uri="{FF2B5EF4-FFF2-40B4-BE49-F238E27FC236}">
                <a16:creationId xmlns:a16="http://schemas.microsoft.com/office/drawing/2014/main" id="{FEED6AE5-70CB-6EF9-018A-3CA20DD6308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3632260" cy="6858000"/>
          </a:xfrm>
          <a:prstGeom prst="rect">
            <a:avLst/>
          </a:prstGeom>
        </p:spPr>
      </p:pic>
      <p:sp>
        <p:nvSpPr>
          <p:cNvPr id="12" name="Rectangle 11">
            <a:extLst>
              <a:ext uri="{FF2B5EF4-FFF2-40B4-BE49-F238E27FC236}">
                <a16:creationId xmlns:a16="http://schemas.microsoft.com/office/drawing/2014/main" id="{96AE1244-97F3-0D01-A409-98DAC80FBC35}"/>
              </a:ext>
            </a:extLst>
          </p:cNvPr>
          <p:cNvSpPr/>
          <p:nvPr/>
        </p:nvSpPr>
        <p:spPr bwMode="ltGray">
          <a:xfrm>
            <a:off x="0" y="0"/>
            <a:ext cx="2943169" cy="6858000"/>
          </a:xfrm>
          <a:prstGeom prst="rect">
            <a:avLst/>
          </a:prstGeom>
          <a:solidFill>
            <a:srgbClr val="00A5B8">
              <a:alpha val="8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62B84C58-3E1A-F7A8-73FB-0DC7CE5A3BD9}"/>
              </a:ext>
            </a:extLst>
          </p:cNvPr>
          <p:cNvSpPr/>
          <p:nvPr/>
        </p:nvSpPr>
        <p:spPr bwMode="ltGray">
          <a:xfrm>
            <a:off x="8807429" y="271151"/>
            <a:ext cx="3019445" cy="5719580"/>
          </a:xfrm>
          <a:prstGeom prst="rect">
            <a:avLst/>
          </a:prstGeom>
          <a:solidFill>
            <a:srgbClr val="FFFFFF">
              <a:lumMod val="95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sp>
        <p:nvSpPr>
          <p:cNvPr id="16" name="TextBox 15">
            <a:extLst>
              <a:ext uri="{FF2B5EF4-FFF2-40B4-BE49-F238E27FC236}">
                <a16:creationId xmlns:a16="http://schemas.microsoft.com/office/drawing/2014/main" id="{2E0CA50F-DDB6-6E9F-50E1-063708F74856}"/>
              </a:ext>
            </a:extLst>
          </p:cNvPr>
          <p:cNvSpPr txBox="1"/>
          <p:nvPr/>
        </p:nvSpPr>
        <p:spPr>
          <a:xfrm>
            <a:off x="3921990" y="829061"/>
            <a:ext cx="4670770" cy="4201150"/>
          </a:xfrm>
          <a:prstGeom prst="rect">
            <a:avLst/>
          </a:prstGeom>
          <a:noFill/>
        </p:spPr>
        <p:txBody>
          <a:bodyPr wrap="square">
            <a:spAutoFit/>
          </a:bodyPr>
          <a:lstStyle/>
          <a:p>
            <a:pPr marL="466725"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NZ" sz="1600" i="0" u="none" strike="noStrike" kern="0" cap="none" spc="0" normalizeH="0" baseline="0" noProof="0" dirty="0">
                <a:ln>
                  <a:noFill/>
                </a:ln>
                <a:solidFill>
                  <a:srgbClr val="000000"/>
                </a:solidFill>
                <a:effectLst/>
                <a:uLnTx/>
                <a:uFillTx/>
                <a:latin typeface="Arial"/>
                <a:ea typeface="+mn-ea"/>
                <a:cs typeface="+mn-cs"/>
              </a:rPr>
              <a:t>Sport in the early years is all about having fun and working together as a team. There is little expectation (inwardly and outwardly) of anything but having fun. </a:t>
            </a:r>
          </a:p>
          <a:p>
            <a:pPr marL="466725"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NZ" sz="1600" i="0" u="none" strike="noStrike" kern="0" cap="none" spc="0" normalizeH="0" baseline="0" noProof="0" dirty="0">
                <a:ln>
                  <a:noFill/>
                </a:ln>
                <a:solidFill>
                  <a:srgbClr val="000000"/>
                </a:solidFill>
                <a:effectLst/>
                <a:uLnTx/>
                <a:uFillTx/>
                <a:latin typeface="Arial"/>
                <a:ea typeface="+mn-ea"/>
                <a:cs typeface="+mn-cs"/>
              </a:rPr>
              <a:t>As rangatahi get older, this changes. This sense of fun is lost, as pressure to perform increases.</a:t>
            </a:r>
          </a:p>
          <a:p>
            <a:pPr marL="923925" lvl="2" indent="-285750">
              <a:spcAft>
                <a:spcPts val="1200"/>
              </a:spcAft>
              <a:buFont typeface="Arial" panose="020B0604020202020204" pitchFamily="34" charset="0"/>
              <a:buChar char="•"/>
              <a:defRPr/>
            </a:pPr>
            <a:r>
              <a:rPr kumimoji="0" lang="en-NZ" sz="1400" i="0" u="none" strike="noStrike" kern="0" cap="none" spc="0" normalizeH="0" baseline="0" noProof="0" dirty="0">
                <a:ln>
                  <a:noFill/>
                </a:ln>
                <a:solidFill>
                  <a:srgbClr val="000000"/>
                </a:solidFill>
                <a:effectLst/>
                <a:uLnTx/>
                <a:uFillTx/>
                <a:latin typeface="Arial"/>
                <a:ea typeface="+mn-ea"/>
                <a:cs typeface="+mn-cs"/>
              </a:rPr>
              <a:t>Talented rangatahi are expected to pursue professional pathways, which is not always the pathway they want to take.</a:t>
            </a:r>
          </a:p>
          <a:p>
            <a:pPr marL="466725"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NZ" sz="1600" i="0" u="none" strike="noStrike" kern="0" cap="none" spc="0" normalizeH="0" baseline="0" noProof="0" dirty="0">
                <a:ln>
                  <a:noFill/>
                </a:ln>
                <a:solidFill>
                  <a:srgbClr val="000000"/>
                </a:solidFill>
                <a:effectLst/>
                <a:uLnTx/>
                <a:uFillTx/>
                <a:latin typeface="Arial"/>
                <a:ea typeface="+mn-ea"/>
                <a:cs typeface="+mn-cs"/>
              </a:rPr>
              <a:t>To find the joy and fun in sport again, rangatahi look for other activities to engage in with their friends, e.g. social leagues, badminton, skateboarding.</a:t>
            </a:r>
          </a:p>
          <a:p>
            <a:pPr marL="638175" marR="0" lvl="2" algn="l" defTabSz="914400" rtl="0" eaLnBrk="1" fontAlgn="auto" latinLnBrk="0" hangingPunct="1">
              <a:lnSpc>
                <a:spcPct val="100000"/>
              </a:lnSpc>
              <a:spcBef>
                <a:spcPts val="0"/>
              </a:spcBef>
              <a:spcAft>
                <a:spcPts val="1200"/>
              </a:spcAft>
              <a:buClrTx/>
              <a:buSzTx/>
              <a:tabLst/>
              <a:defRPr/>
            </a:pPr>
            <a:endParaRPr lang="en-NZ" sz="1400" b="1" kern="0" dirty="0">
              <a:solidFill>
                <a:srgbClr val="000000"/>
              </a:solidFill>
              <a:latin typeface="Arial"/>
            </a:endParaRPr>
          </a:p>
        </p:txBody>
      </p:sp>
      <p:cxnSp>
        <p:nvCxnSpPr>
          <p:cNvPr id="20" name="Straight Connector 19">
            <a:extLst>
              <a:ext uri="{FF2B5EF4-FFF2-40B4-BE49-F238E27FC236}">
                <a16:creationId xmlns:a16="http://schemas.microsoft.com/office/drawing/2014/main" id="{A4C9EEE3-DE4D-4BDB-EA3E-86329ACBC0D7}"/>
              </a:ext>
            </a:extLst>
          </p:cNvPr>
          <p:cNvCxnSpPr>
            <a:cxnSpLocks/>
          </p:cNvCxnSpPr>
          <p:nvPr>
            <p:custDataLst>
              <p:tags r:id="rId1"/>
            </p:custDataLst>
          </p:nvPr>
        </p:nvCxnSpPr>
        <p:spPr>
          <a:xfrm>
            <a:off x="360000" y="6120000"/>
            <a:ext cx="3252138" cy="0"/>
          </a:xfrm>
          <a:prstGeom prst="line">
            <a:avLst/>
          </a:prstGeom>
          <a:noFill/>
          <a:ln w="38100" cap="flat" cmpd="sng" algn="ctr">
            <a:solidFill>
              <a:srgbClr val="FFFFFF"/>
            </a:solidFill>
            <a:prstDash val="solid"/>
            <a:miter lim="800000"/>
            <a:tailEnd type="none"/>
          </a:ln>
          <a:effectLst/>
        </p:spPr>
      </p:cxnSp>
      <p:pic>
        <p:nvPicPr>
          <p:cNvPr id="21" name="Picture 20">
            <a:extLst>
              <a:ext uri="{FF2B5EF4-FFF2-40B4-BE49-F238E27FC236}">
                <a16:creationId xmlns:a16="http://schemas.microsoft.com/office/drawing/2014/main" id="{23D2E680-35A4-A8E9-9613-A9F13A1240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9051" y="6388850"/>
            <a:ext cx="2016156" cy="198000"/>
          </a:xfrm>
          <a:prstGeom prst="rect">
            <a:avLst/>
          </a:prstGeom>
        </p:spPr>
      </p:pic>
      <p:sp>
        <p:nvSpPr>
          <p:cNvPr id="25" name="Rectangle 24">
            <a:extLst>
              <a:ext uri="{FF2B5EF4-FFF2-40B4-BE49-F238E27FC236}">
                <a16:creationId xmlns:a16="http://schemas.microsoft.com/office/drawing/2014/main" id="{4E31FF6E-33E5-817E-C616-60DCED967EAB}"/>
              </a:ext>
            </a:extLst>
          </p:cNvPr>
          <p:cNvSpPr/>
          <p:nvPr/>
        </p:nvSpPr>
        <p:spPr bwMode="ltGray">
          <a:xfrm>
            <a:off x="8980744" y="569582"/>
            <a:ext cx="2620706" cy="72000"/>
          </a:xfrm>
          <a:prstGeom prst="rect">
            <a:avLst/>
          </a:prstGeom>
          <a:solidFill>
            <a:srgbClr val="F9C61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26" name="Group 25">
            <a:extLst>
              <a:ext uri="{FF2B5EF4-FFF2-40B4-BE49-F238E27FC236}">
                <a16:creationId xmlns:a16="http://schemas.microsoft.com/office/drawing/2014/main" id="{AF51F92C-D49E-CD5E-0162-9A800F55FB55}"/>
              </a:ext>
            </a:extLst>
          </p:cNvPr>
          <p:cNvGrpSpPr/>
          <p:nvPr/>
        </p:nvGrpSpPr>
        <p:grpSpPr>
          <a:xfrm>
            <a:off x="10095650" y="387182"/>
            <a:ext cx="422342" cy="422342"/>
            <a:chOff x="8883583" y="395223"/>
            <a:chExt cx="600075" cy="600075"/>
          </a:xfrm>
        </p:grpSpPr>
        <p:sp>
          <p:nvSpPr>
            <p:cNvPr id="27" name="Rectangle 26">
              <a:extLst>
                <a:ext uri="{FF2B5EF4-FFF2-40B4-BE49-F238E27FC236}">
                  <a16:creationId xmlns:a16="http://schemas.microsoft.com/office/drawing/2014/main" id="{FC1B8F5D-652A-4DFD-944F-AA60EFCEF646}"/>
                </a:ext>
              </a:extLst>
            </p:cNvPr>
            <p:cNvSpPr/>
            <p:nvPr/>
          </p:nvSpPr>
          <p:spPr bwMode="ltGray">
            <a:xfrm>
              <a:off x="8883583" y="395223"/>
              <a:ext cx="600075" cy="600075"/>
            </a:xfrm>
            <a:prstGeom prst="rect">
              <a:avLst/>
            </a:prstGeom>
            <a:solidFill>
              <a:srgbClr val="00A5B8"/>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28" name="Graphic 20">
              <a:extLst>
                <a:ext uri="{FF2B5EF4-FFF2-40B4-BE49-F238E27FC236}">
                  <a16:creationId xmlns:a16="http://schemas.microsoft.com/office/drawing/2014/main" id="{256425DA-92DA-2738-468F-48E9EF597522}"/>
                </a:ext>
              </a:extLst>
            </p:cNvPr>
            <p:cNvGrpSpPr/>
            <p:nvPr/>
          </p:nvGrpSpPr>
          <p:grpSpPr>
            <a:xfrm>
              <a:off x="8944460" y="518482"/>
              <a:ext cx="474419" cy="335478"/>
              <a:chOff x="-309623" y="1966848"/>
              <a:chExt cx="852607" cy="602907"/>
            </a:xfrm>
            <a:solidFill>
              <a:srgbClr val="FFFFFF"/>
            </a:solidFill>
          </p:grpSpPr>
          <p:sp>
            <p:nvSpPr>
              <p:cNvPr id="29" name="Freeform: Shape 28">
                <a:extLst>
                  <a:ext uri="{FF2B5EF4-FFF2-40B4-BE49-F238E27FC236}">
                    <a16:creationId xmlns:a16="http://schemas.microsoft.com/office/drawing/2014/main" id="{03FD5394-1443-B13F-CF65-6064B3E1C648}"/>
                  </a:ext>
                </a:extLst>
              </p:cNvPr>
              <p:cNvSpPr/>
              <p:nvPr/>
            </p:nvSpPr>
            <p:spPr>
              <a:xfrm>
                <a:off x="-309623" y="1966848"/>
                <a:ext cx="400614" cy="602907"/>
              </a:xfrm>
              <a:custGeom>
                <a:avLst/>
                <a:gdLst>
                  <a:gd name="connsiteX0" fmla="*/ 233993 w 400614"/>
                  <a:gd name="connsiteY0" fmla="*/ 263785 h 602907"/>
                  <a:gd name="connsiteX1" fmla="*/ 185435 w 400614"/>
                  <a:gd name="connsiteY1" fmla="*/ 276580 h 602907"/>
                  <a:gd name="connsiteX2" fmla="*/ 140801 w 400614"/>
                  <a:gd name="connsiteY2" fmla="*/ 289488 h 602907"/>
                  <a:gd name="connsiteX3" fmla="*/ 122993 w 400614"/>
                  <a:gd name="connsiteY3" fmla="*/ 249907 h 602907"/>
                  <a:gd name="connsiteX4" fmla="*/ 202269 w 400614"/>
                  <a:gd name="connsiteY4" fmla="*/ 96642 h 602907"/>
                  <a:gd name="connsiteX5" fmla="*/ 376711 w 400614"/>
                  <a:gd name="connsiteY5" fmla="*/ 29853 h 602907"/>
                  <a:gd name="connsiteX6" fmla="*/ 372731 w 400614"/>
                  <a:gd name="connsiteY6" fmla="*/ 64 h 602907"/>
                  <a:gd name="connsiteX7" fmla="*/ 109124 w 400614"/>
                  <a:gd name="connsiteY7" fmla="*/ 105139 h 602907"/>
                  <a:gd name="connsiteX8" fmla="*/ 61 w 400614"/>
                  <a:gd name="connsiteY8" fmla="*/ 356920 h 602907"/>
                  <a:gd name="connsiteX9" fmla="*/ 62503 w 400614"/>
                  <a:gd name="connsiteY9" fmla="*/ 530403 h 602907"/>
                  <a:gd name="connsiteX10" fmla="*/ 222110 w 400614"/>
                  <a:gd name="connsiteY10" fmla="*/ 602784 h 602907"/>
                  <a:gd name="connsiteX11" fmla="*/ 350951 w 400614"/>
                  <a:gd name="connsiteY11" fmla="*/ 551158 h 602907"/>
                  <a:gd name="connsiteX12" fmla="*/ 400534 w 400614"/>
                  <a:gd name="connsiteY12" fmla="*/ 422316 h 602907"/>
                  <a:gd name="connsiteX13" fmla="*/ 349982 w 400614"/>
                  <a:gd name="connsiteY13" fmla="*/ 308302 h 602907"/>
                  <a:gd name="connsiteX14" fmla="*/ 233993 w 400614"/>
                  <a:gd name="connsiteY14" fmla="*/ 263785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233993" y="263785"/>
                    </a:moveTo>
                    <a:cubicBezTo>
                      <a:pt x="217149" y="264975"/>
                      <a:pt x="200678" y="269315"/>
                      <a:pt x="185435" y="276580"/>
                    </a:cubicBezTo>
                    <a:cubicBezTo>
                      <a:pt x="171419" y="283440"/>
                      <a:pt x="156316" y="287808"/>
                      <a:pt x="140801" y="289488"/>
                    </a:cubicBezTo>
                    <a:cubicBezTo>
                      <a:pt x="128910" y="289488"/>
                      <a:pt x="122993" y="276253"/>
                      <a:pt x="122993" y="249907"/>
                    </a:cubicBezTo>
                    <a:cubicBezTo>
                      <a:pt x="124434" y="189344"/>
                      <a:pt x="153673" y="132814"/>
                      <a:pt x="202269" y="96642"/>
                    </a:cubicBezTo>
                    <a:cubicBezTo>
                      <a:pt x="250347" y="53884"/>
                      <a:pt x="312372" y="30136"/>
                      <a:pt x="376711" y="29853"/>
                    </a:cubicBezTo>
                    <a:lnTo>
                      <a:pt x="372731" y="64"/>
                    </a:lnTo>
                    <a:cubicBezTo>
                      <a:pt x="274310" y="-1770"/>
                      <a:pt x="179296" y="36103"/>
                      <a:pt x="109124" y="105139"/>
                    </a:cubicBezTo>
                    <a:cubicBezTo>
                      <a:pt x="38722" y="169811"/>
                      <a:pt x="-920" y="261327"/>
                      <a:pt x="61" y="356920"/>
                    </a:cubicBezTo>
                    <a:cubicBezTo>
                      <a:pt x="-1321" y="420484"/>
                      <a:pt x="20928" y="482301"/>
                      <a:pt x="62503" y="530403"/>
                    </a:cubicBezTo>
                    <a:cubicBezTo>
                      <a:pt x="101887" y="577602"/>
                      <a:pt x="160655" y="604253"/>
                      <a:pt x="222110" y="602784"/>
                    </a:cubicBezTo>
                    <a:cubicBezTo>
                      <a:pt x="270435" y="604625"/>
                      <a:pt x="317268" y="585859"/>
                      <a:pt x="350951" y="551158"/>
                    </a:cubicBezTo>
                    <a:cubicBezTo>
                      <a:pt x="384106" y="516609"/>
                      <a:pt x="401974" y="470178"/>
                      <a:pt x="400534" y="422316"/>
                    </a:cubicBezTo>
                    <a:cubicBezTo>
                      <a:pt x="401659" y="378649"/>
                      <a:pt x="383099" y="336788"/>
                      <a:pt x="349982" y="308302"/>
                    </a:cubicBezTo>
                    <a:cubicBezTo>
                      <a:pt x="318296" y="279401"/>
                      <a:pt x="276879" y="263505"/>
                      <a:pt x="233993" y="263785"/>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sp>
            <p:nvSpPr>
              <p:cNvPr id="30" name="Freeform: Shape 29">
                <a:extLst>
                  <a:ext uri="{FF2B5EF4-FFF2-40B4-BE49-F238E27FC236}">
                    <a16:creationId xmlns:a16="http://schemas.microsoft.com/office/drawing/2014/main" id="{7EEB089E-C180-0E68-8797-511506C005BF}"/>
                  </a:ext>
                </a:extLst>
              </p:cNvPr>
              <p:cNvSpPr/>
              <p:nvPr/>
            </p:nvSpPr>
            <p:spPr>
              <a:xfrm>
                <a:off x="142368" y="1966848"/>
                <a:ext cx="400614" cy="602907"/>
              </a:xfrm>
              <a:custGeom>
                <a:avLst/>
                <a:gdLst>
                  <a:gd name="connsiteX0" fmla="*/ 348955 w 400614"/>
                  <a:gd name="connsiteY0" fmla="*/ 309380 h 602907"/>
                  <a:gd name="connsiteX1" fmla="*/ 233987 w 400614"/>
                  <a:gd name="connsiteY1" fmla="*/ 263784 h 602907"/>
                  <a:gd name="connsiteX2" fmla="*/ 185420 w 400614"/>
                  <a:gd name="connsiteY2" fmla="*/ 276579 h 602907"/>
                  <a:gd name="connsiteX3" fmla="*/ 140786 w 400614"/>
                  <a:gd name="connsiteY3" fmla="*/ 289488 h 602907"/>
                  <a:gd name="connsiteX4" fmla="*/ 122993 w 400614"/>
                  <a:gd name="connsiteY4" fmla="*/ 249907 h 602907"/>
                  <a:gd name="connsiteX5" fmla="*/ 202251 w 400614"/>
                  <a:gd name="connsiteY5" fmla="*/ 96642 h 602907"/>
                  <a:gd name="connsiteX6" fmla="*/ 376705 w 400614"/>
                  <a:gd name="connsiteY6" fmla="*/ 29853 h 602907"/>
                  <a:gd name="connsiteX7" fmla="*/ 372731 w 400614"/>
                  <a:gd name="connsiteY7" fmla="*/ 64 h 602907"/>
                  <a:gd name="connsiteX8" fmla="*/ 109116 w 400614"/>
                  <a:gd name="connsiteY8" fmla="*/ 105139 h 602907"/>
                  <a:gd name="connsiteX9" fmla="*/ 61 w 400614"/>
                  <a:gd name="connsiteY9" fmla="*/ 356919 h 602907"/>
                  <a:gd name="connsiteX10" fmla="*/ 62488 w 400614"/>
                  <a:gd name="connsiteY10" fmla="*/ 530403 h 602907"/>
                  <a:gd name="connsiteX11" fmla="*/ 222092 w 400614"/>
                  <a:gd name="connsiteY11" fmla="*/ 602784 h 602907"/>
                  <a:gd name="connsiteX12" fmla="*/ 350949 w 400614"/>
                  <a:gd name="connsiteY12" fmla="*/ 551158 h 602907"/>
                  <a:gd name="connsiteX13" fmla="*/ 400535 w 400614"/>
                  <a:gd name="connsiteY13" fmla="*/ 422316 h 602907"/>
                  <a:gd name="connsiteX14" fmla="*/ 348955 w 400614"/>
                  <a:gd name="connsiteY14" fmla="*/ 309380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348955" y="309380"/>
                    </a:moveTo>
                    <a:cubicBezTo>
                      <a:pt x="317764" y="280209"/>
                      <a:pt x="276693" y="263920"/>
                      <a:pt x="233987" y="263784"/>
                    </a:cubicBezTo>
                    <a:cubicBezTo>
                      <a:pt x="217138" y="264975"/>
                      <a:pt x="200666" y="269315"/>
                      <a:pt x="185420" y="276579"/>
                    </a:cubicBezTo>
                    <a:cubicBezTo>
                      <a:pt x="171405" y="283444"/>
                      <a:pt x="156301" y="287811"/>
                      <a:pt x="140786" y="289488"/>
                    </a:cubicBezTo>
                    <a:cubicBezTo>
                      <a:pt x="128903" y="289488"/>
                      <a:pt x="122993" y="276253"/>
                      <a:pt x="122993" y="249907"/>
                    </a:cubicBezTo>
                    <a:cubicBezTo>
                      <a:pt x="124430" y="189347"/>
                      <a:pt x="153662" y="132819"/>
                      <a:pt x="202251" y="96642"/>
                    </a:cubicBezTo>
                    <a:cubicBezTo>
                      <a:pt x="250336" y="53885"/>
                      <a:pt x="312364" y="30138"/>
                      <a:pt x="376705" y="29853"/>
                    </a:cubicBezTo>
                    <a:lnTo>
                      <a:pt x="372731" y="64"/>
                    </a:lnTo>
                    <a:cubicBezTo>
                      <a:pt x="274306" y="-1768"/>
                      <a:pt x="179293" y="36104"/>
                      <a:pt x="109116" y="105139"/>
                    </a:cubicBezTo>
                    <a:cubicBezTo>
                      <a:pt x="38716" y="169811"/>
                      <a:pt x="-923" y="261327"/>
                      <a:pt x="61" y="356919"/>
                    </a:cubicBezTo>
                    <a:cubicBezTo>
                      <a:pt x="-1327" y="420482"/>
                      <a:pt x="20917" y="482299"/>
                      <a:pt x="62488" y="530403"/>
                    </a:cubicBezTo>
                    <a:cubicBezTo>
                      <a:pt x="101875" y="577598"/>
                      <a:pt x="160640" y="604248"/>
                      <a:pt x="222092" y="602784"/>
                    </a:cubicBezTo>
                    <a:cubicBezTo>
                      <a:pt x="270425" y="604624"/>
                      <a:pt x="317264" y="585859"/>
                      <a:pt x="350949" y="551158"/>
                    </a:cubicBezTo>
                    <a:cubicBezTo>
                      <a:pt x="384106" y="516607"/>
                      <a:pt x="401968" y="470178"/>
                      <a:pt x="400535" y="422316"/>
                    </a:cubicBezTo>
                    <a:cubicBezTo>
                      <a:pt x="401195" y="378831"/>
                      <a:pt x="382252" y="337356"/>
                      <a:pt x="348955" y="309380"/>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grpSp>
      </p:grpSp>
      <p:sp>
        <p:nvSpPr>
          <p:cNvPr id="42" name="TextBox 41">
            <a:extLst>
              <a:ext uri="{FF2B5EF4-FFF2-40B4-BE49-F238E27FC236}">
                <a16:creationId xmlns:a16="http://schemas.microsoft.com/office/drawing/2014/main" id="{E40417DB-A0D6-0F84-1828-4BEB366B1AEB}"/>
              </a:ext>
            </a:extLst>
          </p:cNvPr>
          <p:cNvSpPr txBox="1"/>
          <p:nvPr/>
        </p:nvSpPr>
        <p:spPr>
          <a:xfrm>
            <a:off x="251290" y="203325"/>
            <a:ext cx="2691879" cy="255454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NZ" sz="3200" b="1" i="0" u="none" strike="noStrike" kern="0" cap="none" spc="0" normalizeH="0" baseline="0" noProof="0" dirty="0">
                <a:ln>
                  <a:noFill/>
                </a:ln>
                <a:solidFill>
                  <a:srgbClr val="FFFFFF"/>
                </a:solidFill>
                <a:effectLst/>
                <a:uLnTx/>
                <a:uFillTx/>
                <a:latin typeface="Arial"/>
                <a:ea typeface="+mn-ea"/>
                <a:cs typeface="+mn-cs"/>
              </a:rPr>
              <a:t>For rangatahi, playing sport is about ...</a:t>
            </a:r>
            <a:endParaRPr kumimoji="0" lang="en-NZ" sz="2000" b="0" i="0" u="none" strike="noStrike" kern="0" cap="none" spc="0" normalizeH="0" baseline="0" noProof="0" dirty="0">
              <a:ln>
                <a:noFill/>
              </a:ln>
              <a:solidFill>
                <a:srgbClr val="FFFFFF"/>
              </a:solidFill>
              <a:effectLst/>
              <a:uLnTx/>
              <a:uFillTx/>
              <a:latin typeface="Arial"/>
              <a:ea typeface="+mn-ea"/>
              <a:cs typeface="+mn-cs"/>
            </a:endParaRPr>
          </a:p>
        </p:txBody>
      </p:sp>
      <p:cxnSp>
        <p:nvCxnSpPr>
          <p:cNvPr id="44" name="Straight Connector 43">
            <a:extLst>
              <a:ext uri="{FF2B5EF4-FFF2-40B4-BE49-F238E27FC236}">
                <a16:creationId xmlns:a16="http://schemas.microsoft.com/office/drawing/2014/main" id="{154292B9-9349-85FE-FB1E-E5ED34DA7679}"/>
              </a:ext>
            </a:extLst>
          </p:cNvPr>
          <p:cNvCxnSpPr>
            <a:cxnSpLocks/>
          </p:cNvCxnSpPr>
          <p:nvPr/>
        </p:nvCxnSpPr>
        <p:spPr>
          <a:xfrm>
            <a:off x="379051" y="4351661"/>
            <a:ext cx="668699" cy="0"/>
          </a:xfrm>
          <a:prstGeom prst="line">
            <a:avLst/>
          </a:prstGeom>
          <a:noFill/>
          <a:ln w="28575" cap="flat" cmpd="sng" algn="ctr">
            <a:solidFill>
              <a:srgbClr val="F9C612"/>
            </a:solidFill>
            <a:prstDash val="solid"/>
            <a:miter lim="800000"/>
            <a:tailEnd type="none"/>
          </a:ln>
          <a:effectLst/>
        </p:spPr>
      </p:cxnSp>
      <p:sp>
        <p:nvSpPr>
          <p:cNvPr id="32" name="TextBox 31">
            <a:extLst>
              <a:ext uri="{FF2B5EF4-FFF2-40B4-BE49-F238E27FC236}">
                <a16:creationId xmlns:a16="http://schemas.microsoft.com/office/drawing/2014/main" id="{9E723F98-7093-6962-509E-B8B9F87A73F3}"/>
              </a:ext>
            </a:extLst>
          </p:cNvPr>
          <p:cNvSpPr txBox="1"/>
          <p:nvPr/>
        </p:nvSpPr>
        <p:spPr>
          <a:xfrm>
            <a:off x="8954707" y="1140209"/>
            <a:ext cx="2721600"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i="1" dirty="0">
                <a:latin typeface="Arial" panose="020B0604020202020204" pitchFamily="34" charset="0"/>
                <a:cs typeface="Arial" panose="020B0604020202020204" pitchFamily="34" charset="0"/>
              </a:rPr>
              <a:t>"We stopped playing water polo because we started playing teams who were heaps better than us and we were getting thrashed.  It felt like there was pressure to perform better." </a:t>
            </a:r>
            <a:r>
              <a:rPr lang="en-US" sz="1100" b="1" dirty="0">
                <a:latin typeface="Arial" panose="020B0604020202020204" pitchFamily="34" charset="0"/>
                <a:cs typeface="Arial" panose="020B0604020202020204" pitchFamily="34" charset="0"/>
              </a:rPr>
              <a:t>M</a:t>
            </a:r>
            <a:r>
              <a:rPr lang="en-NZ" sz="1100" b="1" dirty="0">
                <a:latin typeface="Arial" panose="020B0604020202020204" pitchFamily="34" charset="0"/>
                <a:cs typeface="Arial" panose="020B0604020202020204" pitchFamily="34" charset="0"/>
              </a:rPr>
              <a:t>ale, 17-18 years, Māori/Pākehā </a:t>
            </a:r>
            <a:endParaRPr lang="en-US" sz="1100" b="1" dirty="0">
              <a:latin typeface="Arial" panose="020B0604020202020204" pitchFamily="34" charset="0"/>
            </a:endParaRPr>
          </a:p>
        </p:txBody>
      </p:sp>
      <p:sp>
        <p:nvSpPr>
          <p:cNvPr id="33" name="TextBox 1">
            <a:extLst>
              <a:ext uri="{FF2B5EF4-FFF2-40B4-BE49-F238E27FC236}">
                <a16:creationId xmlns:a16="http://schemas.microsoft.com/office/drawing/2014/main" id="{11BDACAE-5018-D367-CF1B-105F9DBAA2C4}"/>
              </a:ext>
            </a:extLst>
          </p:cNvPr>
          <p:cNvSpPr txBox="1"/>
          <p:nvPr/>
        </p:nvSpPr>
        <p:spPr>
          <a:xfrm>
            <a:off x="8954707" y="2466780"/>
            <a:ext cx="2754257" cy="161582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latin typeface="Arial" panose="020B0604020202020204" pitchFamily="34" charset="0"/>
                <a:cs typeface="Arial" panose="020B0604020202020204" pitchFamily="34" charset="0"/>
              </a:rPr>
              <a:t>"I think what sport is all about it being able to have fun and having something that you really enjoy. Being able to do it with friends and your team and sharing the experiences with them. It can be really rewarding, and it make you feel good." </a:t>
            </a:r>
            <a:r>
              <a:rPr lang="en-US" sz="1100" b="1" dirty="0">
                <a:latin typeface="Arial" panose="020B0604020202020204" pitchFamily="34" charset="0"/>
                <a:cs typeface="Arial" panose="020B0604020202020204" pitchFamily="34" charset="0"/>
              </a:rPr>
              <a:t>Female, 15-16 years, Pākehā </a:t>
            </a:r>
            <a:endParaRPr lang="en-US" sz="1100" b="1" dirty="0">
              <a:latin typeface="Arial" panose="020B0604020202020204" pitchFamily="34" charset="0"/>
            </a:endParaRPr>
          </a:p>
          <a:p>
            <a:endParaRPr lang="en-US" sz="1100" b="1" dirty="0">
              <a:latin typeface="Arial" panose="020B0604020202020204" pitchFamily="34" charset="0"/>
            </a:endParaRPr>
          </a:p>
          <a:p>
            <a:endParaRPr lang="en-US" sz="1100" i="1" dirty="0">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21A238C3-86D2-1FD7-BAF5-8E4F6E529C92}"/>
              </a:ext>
            </a:extLst>
          </p:cNvPr>
          <p:cNvSpPr txBox="1"/>
          <p:nvPr/>
        </p:nvSpPr>
        <p:spPr>
          <a:xfrm>
            <a:off x="8954707" y="4042476"/>
            <a:ext cx="2721600"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i="1" dirty="0">
                <a:latin typeface="Arial" panose="020B0604020202020204" pitchFamily="34" charset="0"/>
              </a:rPr>
              <a:t>"I feel like I only got the motivation for competitiveness as I got older. At the start I think it was about hanging out with my friends. Having fun with everyone because I hated doing nothing. So, it was filling in the time, doing fun things instead of just sitting around at home." </a:t>
            </a:r>
            <a:r>
              <a:rPr lang="en-US" sz="1100" b="1" dirty="0">
                <a:latin typeface="Arial" panose="020B0604020202020204" pitchFamily="34" charset="0"/>
              </a:rPr>
              <a:t>Female, 17-18 years, Pākehā </a:t>
            </a:r>
          </a:p>
        </p:txBody>
      </p:sp>
      <p:pic>
        <p:nvPicPr>
          <p:cNvPr id="6" name="Picture 5">
            <a:extLst>
              <a:ext uri="{FF2B5EF4-FFF2-40B4-BE49-F238E27FC236}">
                <a16:creationId xmlns:a16="http://schemas.microsoft.com/office/drawing/2014/main" id="{679C2DC4-71E3-1257-44E9-67466C9CFA18}"/>
              </a:ext>
            </a:extLst>
          </p:cNvPr>
          <p:cNvPicPr>
            <a:picLocks noChangeAspect="1"/>
          </p:cNvPicPr>
          <p:nvPr/>
        </p:nvPicPr>
        <p:blipFill>
          <a:blip r:embed="rId5"/>
          <a:stretch>
            <a:fillRect/>
          </a:stretch>
        </p:blipFill>
        <p:spPr>
          <a:xfrm>
            <a:off x="51093" y="3349578"/>
            <a:ext cx="2840982" cy="1176630"/>
          </a:xfrm>
          <a:prstGeom prst="rect">
            <a:avLst/>
          </a:prstGeom>
        </p:spPr>
      </p:pic>
      <p:sp>
        <p:nvSpPr>
          <p:cNvPr id="5" name="Slide Number Placeholder 4">
            <a:extLst>
              <a:ext uri="{FF2B5EF4-FFF2-40B4-BE49-F238E27FC236}">
                <a16:creationId xmlns:a16="http://schemas.microsoft.com/office/drawing/2014/main" id="{062AEABE-694D-9082-1942-780A3B758158}"/>
              </a:ext>
            </a:extLst>
          </p:cNvPr>
          <p:cNvSpPr>
            <a:spLocks noGrp="1"/>
          </p:cNvSpPr>
          <p:nvPr>
            <p:ph type="sldNum" sz="quarter" idx="10"/>
          </p:nvPr>
        </p:nvSpPr>
        <p:spPr/>
        <p:txBody>
          <a:bodyPr/>
          <a:lstStyle/>
          <a:p>
            <a:fld id="{4034BEE3-566C-4068-A777-C3A4762E861B}" type="slidenum">
              <a:rPr lang="en-GB" smtClean="0"/>
              <a:pPr/>
              <a:t>18</a:t>
            </a:fld>
            <a:endParaRPr lang="en-GB" dirty="0"/>
          </a:p>
        </p:txBody>
      </p:sp>
    </p:spTree>
    <p:extLst>
      <p:ext uri="{BB962C8B-B14F-4D97-AF65-F5344CB8AC3E}">
        <p14:creationId xmlns:p14="http://schemas.microsoft.com/office/powerpoint/2010/main" val="2571713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7" descr="A person jumping over a football ball&#10;&#10;Description automatically generated">
            <a:extLst>
              <a:ext uri="{FF2B5EF4-FFF2-40B4-BE49-F238E27FC236}">
                <a16:creationId xmlns:a16="http://schemas.microsoft.com/office/drawing/2014/main" id="{4B085EB0-77F2-9318-7124-2A69B71197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52000" y="0"/>
            <a:ext cx="9240000" cy="6858000"/>
          </a:xfrm>
          <a:prstGeom prst="rect">
            <a:avLst/>
          </a:prstGeom>
        </p:spPr>
      </p:pic>
      <p:sp>
        <p:nvSpPr>
          <p:cNvPr id="14" name="Rectangle 13">
            <a:extLst>
              <a:ext uri="{FF2B5EF4-FFF2-40B4-BE49-F238E27FC236}">
                <a16:creationId xmlns:a16="http://schemas.microsoft.com/office/drawing/2014/main" id="{758072DC-7A24-E50C-368B-BF5222BBC997}"/>
              </a:ext>
            </a:extLst>
          </p:cNvPr>
          <p:cNvSpPr/>
          <p:nvPr/>
        </p:nvSpPr>
        <p:spPr bwMode="ltGray">
          <a:xfrm>
            <a:off x="0" y="-10334"/>
            <a:ext cx="2943169" cy="6868334"/>
          </a:xfrm>
          <a:prstGeom prst="rect">
            <a:avLst/>
          </a:prstGeom>
          <a:solidFill>
            <a:srgbClr val="00A5B8"/>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err="1">
              <a:ln>
                <a:noFill/>
              </a:ln>
              <a:solidFill>
                <a:srgbClr val="FFFFFF"/>
              </a:solidFill>
              <a:effectLst/>
              <a:uLnTx/>
              <a:uFillTx/>
              <a:latin typeface="Arial"/>
              <a:ea typeface="+mn-ea"/>
              <a:cs typeface="+mn-cs"/>
            </a:endParaRPr>
          </a:p>
        </p:txBody>
      </p:sp>
      <p:cxnSp>
        <p:nvCxnSpPr>
          <p:cNvPr id="15" name="Straight Connector 14">
            <a:extLst>
              <a:ext uri="{FF2B5EF4-FFF2-40B4-BE49-F238E27FC236}">
                <a16:creationId xmlns:a16="http://schemas.microsoft.com/office/drawing/2014/main" id="{8FF22F82-2469-7762-2CE1-0005B4C6CAF8}"/>
              </a:ext>
            </a:extLst>
          </p:cNvPr>
          <p:cNvCxnSpPr>
            <a:cxnSpLocks/>
          </p:cNvCxnSpPr>
          <p:nvPr>
            <p:custDataLst>
              <p:tags r:id="rId1"/>
            </p:custDataLst>
          </p:nvPr>
        </p:nvCxnSpPr>
        <p:spPr>
          <a:xfrm>
            <a:off x="360000" y="6120000"/>
            <a:ext cx="11448000" cy="0"/>
          </a:xfrm>
          <a:prstGeom prst="line">
            <a:avLst/>
          </a:prstGeom>
          <a:noFill/>
          <a:ln w="38100" cap="flat" cmpd="sng" algn="ctr">
            <a:solidFill>
              <a:srgbClr val="FFFFFF"/>
            </a:solidFill>
            <a:prstDash val="solid"/>
            <a:miter lim="800000"/>
            <a:tailEnd type="none"/>
          </a:ln>
          <a:effectLst/>
        </p:spPr>
      </p:cxnSp>
      <p:pic>
        <p:nvPicPr>
          <p:cNvPr id="16" name="Picture 15">
            <a:extLst>
              <a:ext uri="{FF2B5EF4-FFF2-40B4-BE49-F238E27FC236}">
                <a16:creationId xmlns:a16="http://schemas.microsoft.com/office/drawing/2014/main" id="{8270D5C0-2A19-1011-CB37-E5E7FEB6AD4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9051" y="6388850"/>
            <a:ext cx="2016156" cy="198000"/>
          </a:xfrm>
          <a:prstGeom prst="rect">
            <a:avLst/>
          </a:prstGeom>
        </p:spPr>
      </p:pic>
      <p:sp>
        <p:nvSpPr>
          <p:cNvPr id="17" name="TextBox 16">
            <a:extLst>
              <a:ext uri="{FF2B5EF4-FFF2-40B4-BE49-F238E27FC236}">
                <a16:creationId xmlns:a16="http://schemas.microsoft.com/office/drawing/2014/main" id="{600E2085-029E-02F5-BBCE-BF905AC234A3}"/>
              </a:ext>
            </a:extLst>
          </p:cNvPr>
          <p:cNvSpPr txBox="1"/>
          <p:nvPr/>
        </p:nvSpPr>
        <p:spPr>
          <a:xfrm>
            <a:off x="6530109" y="4915657"/>
            <a:ext cx="5389130" cy="1107996"/>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0" i="1" u="none" strike="noStrike" kern="0" cap="none" spc="0" normalizeH="0" baseline="0" noProof="0" dirty="0">
                <a:ln>
                  <a:noFill/>
                </a:ln>
                <a:solidFill>
                  <a:schemeClr val="bg1"/>
                </a:solidFill>
                <a:effectLst/>
                <a:uLnTx/>
                <a:uFillTx/>
              </a:rPr>
              <a:t>“As you grow up, you start to think 'oh, I could be going to hang out with my friends', 'if my friend doesn't play netball, I don't want to play anymore either, because then I can't see her'. Then you end up skipping trainings and [playing sport] is kind of a waste of time, if you don't actually turn up." </a:t>
            </a:r>
            <a:r>
              <a:rPr lang="en-US" sz="1400" b="1" dirty="0">
                <a:solidFill>
                  <a:schemeClr val="bg1"/>
                </a:solidFill>
                <a:latin typeface="Arial" panose="020B0604020202020204" pitchFamily="34" charset="0"/>
              </a:rPr>
              <a:t>Female, 15-16 years, </a:t>
            </a:r>
            <a:r>
              <a:rPr lang="en-US" sz="1400" b="1" dirty="0" err="1">
                <a:solidFill>
                  <a:schemeClr val="bg1"/>
                </a:solidFill>
                <a:latin typeface="Arial" panose="020B0604020202020204" pitchFamily="34" charset="0"/>
              </a:rPr>
              <a:t>Pākehā</a:t>
            </a:r>
            <a:r>
              <a:rPr lang="en-US" sz="1400" b="1" dirty="0">
                <a:solidFill>
                  <a:schemeClr val="bg1"/>
                </a:solidFill>
                <a:latin typeface="Arial" panose="020B0604020202020204" pitchFamily="34" charset="0"/>
              </a:rPr>
              <a:t> </a:t>
            </a:r>
            <a:endParaRPr lang="en-US" sz="1300" b="1" dirty="0">
              <a:solidFill>
                <a:schemeClr val="bg1"/>
              </a:solidFill>
              <a:cs typeface="Arial" panose="020B0604020202020204" pitchFamily="34" charset="0"/>
            </a:endParaRPr>
          </a:p>
        </p:txBody>
      </p:sp>
      <p:sp>
        <p:nvSpPr>
          <p:cNvPr id="18" name="TextBox 17">
            <a:extLst>
              <a:ext uri="{FF2B5EF4-FFF2-40B4-BE49-F238E27FC236}">
                <a16:creationId xmlns:a16="http://schemas.microsoft.com/office/drawing/2014/main" id="{5847B556-2B5C-A6E9-82D9-B68CE006E86A}"/>
              </a:ext>
            </a:extLst>
          </p:cNvPr>
          <p:cNvSpPr txBox="1"/>
          <p:nvPr/>
        </p:nvSpPr>
        <p:spPr>
          <a:xfrm>
            <a:off x="7250545" y="245976"/>
            <a:ext cx="4470400" cy="12926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0" i="1" u="none" strike="noStrike" kern="0" cap="none" spc="0" normalizeH="0" baseline="0" noProof="0" dirty="0">
                <a:ln>
                  <a:noFill/>
                </a:ln>
                <a:solidFill>
                  <a:schemeClr val="bg1"/>
                </a:solidFill>
                <a:effectLst/>
                <a:uLnTx/>
                <a:uFillTx/>
              </a:rPr>
              <a:t>"I joined [hockey] quite late. So, my coach was quite hard on me trying to get me at the same level as the other girls, who had already made a connection with each other as well. I was left out a bit. So that's probably what really put me off of it in the end." </a:t>
            </a:r>
            <a:r>
              <a:rPr lang="en-US" sz="1300" b="1" dirty="0">
                <a:solidFill>
                  <a:schemeClr val="bg1"/>
                </a:solidFill>
                <a:cs typeface="Arial" panose="020B0604020202020204" pitchFamily="34" charset="0"/>
              </a:rPr>
              <a:t>Lily </a:t>
            </a:r>
            <a:r>
              <a:rPr lang="en-NZ" sz="1300" b="1" dirty="0">
                <a:solidFill>
                  <a:schemeClr val="bg1"/>
                </a:solidFill>
                <a:cs typeface="Arial" panose="020B0604020202020204" pitchFamily="34" charset="0"/>
              </a:rPr>
              <a:t>Female, 17-18 years, Māori/</a:t>
            </a:r>
            <a:r>
              <a:rPr lang="en-NZ" sz="1300" b="1" dirty="0" err="1">
                <a:solidFill>
                  <a:schemeClr val="bg1"/>
                </a:solidFill>
                <a:cs typeface="Arial" panose="020B0604020202020204" pitchFamily="34" charset="0"/>
              </a:rPr>
              <a:t>Pākehā</a:t>
            </a:r>
            <a:r>
              <a:rPr lang="en-NZ" sz="1300" b="1" dirty="0">
                <a:solidFill>
                  <a:schemeClr val="bg1"/>
                </a:solidFill>
                <a:cs typeface="Arial" panose="020B0604020202020204" pitchFamily="34" charset="0"/>
              </a:rPr>
              <a:t> </a:t>
            </a:r>
            <a:endParaRPr lang="en-US" sz="1300" b="1" dirty="0">
              <a:solidFill>
                <a:schemeClr val="bg1"/>
              </a:solidFill>
              <a:cs typeface="Arial" panose="020B0604020202020204" pitchFamily="34" charset="0"/>
            </a:endParaRPr>
          </a:p>
        </p:txBody>
      </p:sp>
      <p:sp>
        <p:nvSpPr>
          <p:cNvPr id="22" name="TextBox 21">
            <a:extLst>
              <a:ext uri="{FF2B5EF4-FFF2-40B4-BE49-F238E27FC236}">
                <a16:creationId xmlns:a16="http://schemas.microsoft.com/office/drawing/2014/main" id="{F3792A8A-5F44-FC5F-3EEE-181909AF75D9}"/>
              </a:ext>
            </a:extLst>
          </p:cNvPr>
          <p:cNvSpPr txBox="1"/>
          <p:nvPr/>
        </p:nvSpPr>
        <p:spPr>
          <a:xfrm>
            <a:off x="3204472" y="245976"/>
            <a:ext cx="3112655" cy="129266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0" i="1" u="none" strike="noStrike" kern="0" cap="none" spc="0" normalizeH="0" baseline="0" noProof="0" dirty="0">
                <a:ln>
                  <a:noFill/>
                </a:ln>
                <a:solidFill>
                  <a:schemeClr val="bg1"/>
                </a:solidFill>
                <a:effectLst/>
                <a:uLnTx/>
                <a:uFillTx/>
                <a:ea typeface="+mn-lt"/>
                <a:cs typeface="Arial" panose="020B0604020202020204" pitchFamily="34" charset="0"/>
              </a:rPr>
              <a:t>"My [younger] sister had hockey trials last year as well, but she decided not to go to them and just went to hang out with her friends instead. So, I guess, just making more time for like other things that matter to us.</a:t>
            </a:r>
            <a:endParaRPr kumimoji="0" lang="en-US" sz="1300" b="0" i="0" u="none" strike="noStrike" kern="0" cap="none" spc="0" normalizeH="0" baseline="0" noProof="0" dirty="0">
              <a:ln>
                <a:noFill/>
              </a:ln>
              <a:solidFill>
                <a:schemeClr val="bg1"/>
              </a:solidFill>
              <a:effectLst/>
              <a:uLnTx/>
              <a:uFillTx/>
            </a:endParaRPr>
          </a:p>
        </p:txBody>
      </p:sp>
      <p:sp>
        <p:nvSpPr>
          <p:cNvPr id="23" name="TextBox 1">
            <a:extLst>
              <a:ext uri="{FF2B5EF4-FFF2-40B4-BE49-F238E27FC236}">
                <a16:creationId xmlns:a16="http://schemas.microsoft.com/office/drawing/2014/main" id="{0EEED3EB-21A4-50B8-CC61-335428963807}"/>
              </a:ext>
            </a:extLst>
          </p:cNvPr>
          <p:cNvSpPr txBox="1"/>
          <p:nvPr/>
        </p:nvSpPr>
        <p:spPr>
          <a:xfrm>
            <a:off x="3475750" y="2057658"/>
            <a:ext cx="2993859" cy="352404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00" i="1" dirty="0">
                <a:solidFill>
                  <a:schemeClr val="bg1"/>
                </a:solidFill>
                <a:cs typeface="Arial" panose="020B0604020202020204" pitchFamily="34" charset="0"/>
              </a:rPr>
              <a:t>"When I first started playing rugby, I was the youngest and the newbie. I didn't have much pressure to be great, and if I did something above average, everyone would mention it and I'd feel great. When I finished playing rugby, I was the oldest and the biggest on the team. I felt really old and felt a lot of pressure to tell the newer players what to do and I felt like I shouldn't be mucking around that much. I also compared myself to them because they were so much better than I was at their age. I wish I could've kept playing at the same level that I started at." </a:t>
            </a:r>
            <a:r>
              <a:rPr lang="en-US" sz="1400" b="1" dirty="0">
                <a:solidFill>
                  <a:schemeClr val="bg1"/>
                </a:solidFill>
                <a:latin typeface="Arial" panose="020B0604020202020204" pitchFamily="34" charset="0"/>
              </a:rPr>
              <a:t>Female, 17-18 years, Pasifika </a:t>
            </a:r>
            <a:endParaRPr lang="en-US" sz="1300" b="1" dirty="0">
              <a:solidFill>
                <a:schemeClr val="bg1"/>
              </a:solidFill>
              <a:cs typeface="Arial" panose="020B0604020202020204" pitchFamily="34" charset="0"/>
            </a:endParaRPr>
          </a:p>
        </p:txBody>
      </p:sp>
      <p:sp>
        <p:nvSpPr>
          <p:cNvPr id="24" name="TextBox 23">
            <a:extLst>
              <a:ext uri="{FF2B5EF4-FFF2-40B4-BE49-F238E27FC236}">
                <a16:creationId xmlns:a16="http://schemas.microsoft.com/office/drawing/2014/main" id="{DE1BF1E4-74ED-5675-D5D3-0F8173B68E87}"/>
              </a:ext>
            </a:extLst>
          </p:cNvPr>
          <p:cNvSpPr txBox="1"/>
          <p:nvPr/>
        </p:nvSpPr>
        <p:spPr>
          <a:xfrm>
            <a:off x="7066055" y="2839210"/>
            <a:ext cx="4714463" cy="19236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0" i="1" u="none" strike="noStrike" kern="0" cap="none" spc="0" normalizeH="0" baseline="0" noProof="0" dirty="0">
                <a:ln>
                  <a:noFill/>
                </a:ln>
                <a:solidFill>
                  <a:schemeClr val="bg1"/>
                </a:solidFill>
                <a:effectLst/>
                <a:uLnTx/>
                <a:uFillTx/>
              </a:rPr>
              <a:t>I'm really grateful that like, what my parents did was they like, really pushed me into them at the beginning. But if I wasn't having a good time, like let me quit. Because like, obviously, there's some, like circumstances that like you need to like, keep pushing forward and like not just quit straight away. But I'm just much happier with them, like letting me just like stop when I need to stop but like pushing me into like a new thing straightaway. So I was never just doing nothing. </a:t>
            </a:r>
            <a:r>
              <a:rPr lang="en-US" sz="1400" b="1" dirty="0">
                <a:solidFill>
                  <a:schemeClr val="bg1"/>
                </a:solidFill>
                <a:latin typeface="Arial" panose="020B0604020202020204" pitchFamily="34" charset="0"/>
              </a:rPr>
              <a:t>Female, 17-18 years, </a:t>
            </a:r>
            <a:r>
              <a:rPr lang="en-US" sz="1400" b="1" dirty="0" err="1">
                <a:solidFill>
                  <a:schemeClr val="bg1"/>
                </a:solidFill>
                <a:latin typeface="Arial" panose="020B0604020202020204" pitchFamily="34" charset="0"/>
              </a:rPr>
              <a:t>Pākehā</a:t>
            </a:r>
            <a:r>
              <a:rPr lang="en-US" sz="1400" b="1" dirty="0">
                <a:solidFill>
                  <a:schemeClr val="bg1"/>
                </a:solidFill>
                <a:latin typeface="Arial" panose="020B0604020202020204" pitchFamily="34" charset="0"/>
              </a:rPr>
              <a:t> </a:t>
            </a:r>
            <a:endParaRPr lang="en-US" sz="1300" b="1" dirty="0">
              <a:solidFill>
                <a:schemeClr val="bg1"/>
              </a:solidFill>
              <a:cs typeface="Arial" panose="020B0604020202020204" pitchFamily="34" charset="0"/>
            </a:endParaRPr>
          </a:p>
        </p:txBody>
      </p:sp>
      <p:sp>
        <p:nvSpPr>
          <p:cNvPr id="25" name="TextBox 24">
            <a:extLst>
              <a:ext uri="{FF2B5EF4-FFF2-40B4-BE49-F238E27FC236}">
                <a16:creationId xmlns:a16="http://schemas.microsoft.com/office/drawing/2014/main" id="{D4189A5B-102F-BC55-19A8-9A9F270E7008}"/>
              </a:ext>
            </a:extLst>
          </p:cNvPr>
          <p:cNvSpPr txBox="1"/>
          <p:nvPr/>
        </p:nvSpPr>
        <p:spPr>
          <a:xfrm>
            <a:off x="6828269" y="1554399"/>
            <a:ext cx="4564322"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0" i="1" u="none" strike="noStrike" kern="0" cap="none" spc="0" normalizeH="0" baseline="0" noProof="0" dirty="0">
                <a:ln>
                  <a:noFill/>
                </a:ln>
                <a:solidFill>
                  <a:schemeClr val="bg1"/>
                </a:solidFill>
                <a:effectLst/>
                <a:uLnTx/>
                <a:uFillTx/>
                <a:cs typeface="Arial" panose="020B0604020202020204" pitchFamily="34" charset="0"/>
              </a:rPr>
              <a:t>"</a:t>
            </a:r>
            <a:r>
              <a:rPr kumimoji="0" lang="en-US" sz="1300" b="0" i="1" u="none" strike="noStrike" kern="0" cap="none" spc="0" normalizeH="0" baseline="0" noProof="0" dirty="0">
                <a:ln>
                  <a:noFill/>
                </a:ln>
                <a:solidFill>
                  <a:schemeClr val="bg1"/>
                </a:solidFill>
                <a:effectLst/>
                <a:uLnTx/>
                <a:uFillTx/>
              </a:rPr>
              <a:t>Organised sport is such a great way to make friends and like learn social skills. Not only are you active but you also learn how to prioritise your time, making sure that you're turning up to training on time. I think it teaches young people a lot." </a:t>
            </a:r>
            <a:r>
              <a:rPr lang="en-US" sz="1400" b="1" dirty="0">
                <a:solidFill>
                  <a:schemeClr val="bg1"/>
                </a:solidFill>
                <a:latin typeface="Arial" panose="020B0604020202020204" pitchFamily="34" charset="0"/>
              </a:rPr>
              <a:t>Female, 17-18 years, Pasifika </a:t>
            </a:r>
            <a:endParaRPr lang="en-US" sz="1300" b="1" dirty="0">
              <a:solidFill>
                <a:schemeClr val="bg1"/>
              </a:solidFill>
              <a:cs typeface="Arial" panose="020B0604020202020204" pitchFamily="34" charset="0"/>
            </a:endParaRPr>
          </a:p>
        </p:txBody>
      </p:sp>
      <p:grpSp>
        <p:nvGrpSpPr>
          <p:cNvPr id="21" name="Graphic 20">
            <a:extLst>
              <a:ext uri="{FF2B5EF4-FFF2-40B4-BE49-F238E27FC236}">
                <a16:creationId xmlns:a16="http://schemas.microsoft.com/office/drawing/2014/main" id="{F184B1C1-4625-4683-FA50-F20BBC953DCD}"/>
              </a:ext>
            </a:extLst>
          </p:cNvPr>
          <p:cNvGrpSpPr/>
          <p:nvPr/>
        </p:nvGrpSpPr>
        <p:grpSpPr>
          <a:xfrm>
            <a:off x="1313244" y="459163"/>
            <a:ext cx="1243635" cy="879420"/>
            <a:chOff x="-309623" y="1966848"/>
            <a:chExt cx="852607" cy="602907"/>
          </a:xfrm>
          <a:solidFill>
            <a:srgbClr val="F9C612"/>
          </a:solidFill>
        </p:grpSpPr>
        <p:sp>
          <p:nvSpPr>
            <p:cNvPr id="27" name="Freeform: Shape 26">
              <a:extLst>
                <a:ext uri="{FF2B5EF4-FFF2-40B4-BE49-F238E27FC236}">
                  <a16:creationId xmlns:a16="http://schemas.microsoft.com/office/drawing/2014/main" id="{7320DBBD-A8F2-45FD-2D21-EA693E4357CC}"/>
                </a:ext>
              </a:extLst>
            </p:cNvPr>
            <p:cNvSpPr/>
            <p:nvPr/>
          </p:nvSpPr>
          <p:spPr>
            <a:xfrm>
              <a:off x="-309623" y="1966848"/>
              <a:ext cx="400614" cy="602907"/>
            </a:xfrm>
            <a:custGeom>
              <a:avLst/>
              <a:gdLst>
                <a:gd name="connsiteX0" fmla="*/ 233993 w 400614"/>
                <a:gd name="connsiteY0" fmla="*/ 263785 h 602907"/>
                <a:gd name="connsiteX1" fmla="*/ 185435 w 400614"/>
                <a:gd name="connsiteY1" fmla="*/ 276580 h 602907"/>
                <a:gd name="connsiteX2" fmla="*/ 140801 w 400614"/>
                <a:gd name="connsiteY2" fmla="*/ 289488 h 602907"/>
                <a:gd name="connsiteX3" fmla="*/ 122993 w 400614"/>
                <a:gd name="connsiteY3" fmla="*/ 249907 h 602907"/>
                <a:gd name="connsiteX4" fmla="*/ 202269 w 400614"/>
                <a:gd name="connsiteY4" fmla="*/ 96642 h 602907"/>
                <a:gd name="connsiteX5" fmla="*/ 376711 w 400614"/>
                <a:gd name="connsiteY5" fmla="*/ 29853 h 602907"/>
                <a:gd name="connsiteX6" fmla="*/ 372731 w 400614"/>
                <a:gd name="connsiteY6" fmla="*/ 64 h 602907"/>
                <a:gd name="connsiteX7" fmla="*/ 109124 w 400614"/>
                <a:gd name="connsiteY7" fmla="*/ 105139 h 602907"/>
                <a:gd name="connsiteX8" fmla="*/ 61 w 400614"/>
                <a:gd name="connsiteY8" fmla="*/ 356920 h 602907"/>
                <a:gd name="connsiteX9" fmla="*/ 62503 w 400614"/>
                <a:gd name="connsiteY9" fmla="*/ 530403 h 602907"/>
                <a:gd name="connsiteX10" fmla="*/ 222110 w 400614"/>
                <a:gd name="connsiteY10" fmla="*/ 602784 h 602907"/>
                <a:gd name="connsiteX11" fmla="*/ 350951 w 400614"/>
                <a:gd name="connsiteY11" fmla="*/ 551158 h 602907"/>
                <a:gd name="connsiteX12" fmla="*/ 400534 w 400614"/>
                <a:gd name="connsiteY12" fmla="*/ 422316 h 602907"/>
                <a:gd name="connsiteX13" fmla="*/ 349982 w 400614"/>
                <a:gd name="connsiteY13" fmla="*/ 308302 h 602907"/>
                <a:gd name="connsiteX14" fmla="*/ 233993 w 400614"/>
                <a:gd name="connsiteY14" fmla="*/ 263785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233993" y="263785"/>
                  </a:moveTo>
                  <a:cubicBezTo>
                    <a:pt x="217149" y="264975"/>
                    <a:pt x="200678" y="269315"/>
                    <a:pt x="185435" y="276580"/>
                  </a:cubicBezTo>
                  <a:cubicBezTo>
                    <a:pt x="171419" y="283440"/>
                    <a:pt x="156316" y="287808"/>
                    <a:pt x="140801" y="289488"/>
                  </a:cubicBezTo>
                  <a:cubicBezTo>
                    <a:pt x="128910" y="289488"/>
                    <a:pt x="122993" y="276253"/>
                    <a:pt x="122993" y="249907"/>
                  </a:cubicBezTo>
                  <a:cubicBezTo>
                    <a:pt x="124434" y="189344"/>
                    <a:pt x="153673" y="132814"/>
                    <a:pt x="202269" y="96642"/>
                  </a:cubicBezTo>
                  <a:cubicBezTo>
                    <a:pt x="250347" y="53884"/>
                    <a:pt x="312372" y="30136"/>
                    <a:pt x="376711" y="29853"/>
                  </a:cubicBezTo>
                  <a:lnTo>
                    <a:pt x="372731" y="64"/>
                  </a:lnTo>
                  <a:cubicBezTo>
                    <a:pt x="274310" y="-1770"/>
                    <a:pt x="179296" y="36103"/>
                    <a:pt x="109124" y="105139"/>
                  </a:cubicBezTo>
                  <a:cubicBezTo>
                    <a:pt x="38722" y="169811"/>
                    <a:pt x="-920" y="261327"/>
                    <a:pt x="61" y="356920"/>
                  </a:cubicBezTo>
                  <a:cubicBezTo>
                    <a:pt x="-1321" y="420484"/>
                    <a:pt x="20928" y="482301"/>
                    <a:pt x="62503" y="530403"/>
                  </a:cubicBezTo>
                  <a:cubicBezTo>
                    <a:pt x="101887" y="577602"/>
                    <a:pt x="160655" y="604253"/>
                    <a:pt x="222110" y="602784"/>
                  </a:cubicBezTo>
                  <a:cubicBezTo>
                    <a:pt x="270435" y="604625"/>
                    <a:pt x="317268" y="585859"/>
                    <a:pt x="350951" y="551158"/>
                  </a:cubicBezTo>
                  <a:cubicBezTo>
                    <a:pt x="384106" y="516609"/>
                    <a:pt x="401974" y="470178"/>
                    <a:pt x="400534" y="422316"/>
                  </a:cubicBezTo>
                  <a:cubicBezTo>
                    <a:pt x="401659" y="378649"/>
                    <a:pt x="383099" y="336788"/>
                    <a:pt x="349982" y="308302"/>
                  </a:cubicBezTo>
                  <a:cubicBezTo>
                    <a:pt x="318296" y="279401"/>
                    <a:pt x="276879" y="263505"/>
                    <a:pt x="233993" y="263785"/>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srgbClr val="333333"/>
                </a:solidFill>
                <a:effectLst/>
                <a:uLnTx/>
                <a:uFillTx/>
                <a:latin typeface="Arial"/>
                <a:ea typeface="+mn-ea"/>
                <a:cs typeface="+mn-cs"/>
              </a:endParaRPr>
            </a:p>
          </p:txBody>
        </p:sp>
        <p:sp>
          <p:nvSpPr>
            <p:cNvPr id="28" name="Freeform: Shape 27">
              <a:extLst>
                <a:ext uri="{FF2B5EF4-FFF2-40B4-BE49-F238E27FC236}">
                  <a16:creationId xmlns:a16="http://schemas.microsoft.com/office/drawing/2014/main" id="{5AA35D66-0524-D81A-3B95-29CCD7A16800}"/>
                </a:ext>
              </a:extLst>
            </p:cNvPr>
            <p:cNvSpPr/>
            <p:nvPr/>
          </p:nvSpPr>
          <p:spPr>
            <a:xfrm>
              <a:off x="142368" y="1966848"/>
              <a:ext cx="400614" cy="602907"/>
            </a:xfrm>
            <a:custGeom>
              <a:avLst/>
              <a:gdLst>
                <a:gd name="connsiteX0" fmla="*/ 348955 w 400614"/>
                <a:gd name="connsiteY0" fmla="*/ 309380 h 602907"/>
                <a:gd name="connsiteX1" fmla="*/ 233987 w 400614"/>
                <a:gd name="connsiteY1" fmla="*/ 263784 h 602907"/>
                <a:gd name="connsiteX2" fmla="*/ 185420 w 400614"/>
                <a:gd name="connsiteY2" fmla="*/ 276579 h 602907"/>
                <a:gd name="connsiteX3" fmla="*/ 140786 w 400614"/>
                <a:gd name="connsiteY3" fmla="*/ 289488 h 602907"/>
                <a:gd name="connsiteX4" fmla="*/ 122993 w 400614"/>
                <a:gd name="connsiteY4" fmla="*/ 249907 h 602907"/>
                <a:gd name="connsiteX5" fmla="*/ 202251 w 400614"/>
                <a:gd name="connsiteY5" fmla="*/ 96642 h 602907"/>
                <a:gd name="connsiteX6" fmla="*/ 376705 w 400614"/>
                <a:gd name="connsiteY6" fmla="*/ 29853 h 602907"/>
                <a:gd name="connsiteX7" fmla="*/ 372731 w 400614"/>
                <a:gd name="connsiteY7" fmla="*/ 64 h 602907"/>
                <a:gd name="connsiteX8" fmla="*/ 109116 w 400614"/>
                <a:gd name="connsiteY8" fmla="*/ 105139 h 602907"/>
                <a:gd name="connsiteX9" fmla="*/ 61 w 400614"/>
                <a:gd name="connsiteY9" fmla="*/ 356919 h 602907"/>
                <a:gd name="connsiteX10" fmla="*/ 62488 w 400614"/>
                <a:gd name="connsiteY10" fmla="*/ 530403 h 602907"/>
                <a:gd name="connsiteX11" fmla="*/ 222092 w 400614"/>
                <a:gd name="connsiteY11" fmla="*/ 602784 h 602907"/>
                <a:gd name="connsiteX12" fmla="*/ 350949 w 400614"/>
                <a:gd name="connsiteY12" fmla="*/ 551158 h 602907"/>
                <a:gd name="connsiteX13" fmla="*/ 400535 w 400614"/>
                <a:gd name="connsiteY13" fmla="*/ 422316 h 602907"/>
                <a:gd name="connsiteX14" fmla="*/ 348955 w 400614"/>
                <a:gd name="connsiteY14" fmla="*/ 309380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348955" y="309380"/>
                  </a:moveTo>
                  <a:cubicBezTo>
                    <a:pt x="317764" y="280209"/>
                    <a:pt x="276693" y="263920"/>
                    <a:pt x="233987" y="263784"/>
                  </a:cubicBezTo>
                  <a:cubicBezTo>
                    <a:pt x="217138" y="264975"/>
                    <a:pt x="200666" y="269315"/>
                    <a:pt x="185420" y="276579"/>
                  </a:cubicBezTo>
                  <a:cubicBezTo>
                    <a:pt x="171405" y="283444"/>
                    <a:pt x="156301" y="287811"/>
                    <a:pt x="140786" y="289488"/>
                  </a:cubicBezTo>
                  <a:cubicBezTo>
                    <a:pt x="128903" y="289488"/>
                    <a:pt x="122993" y="276253"/>
                    <a:pt x="122993" y="249907"/>
                  </a:cubicBezTo>
                  <a:cubicBezTo>
                    <a:pt x="124430" y="189347"/>
                    <a:pt x="153662" y="132819"/>
                    <a:pt x="202251" y="96642"/>
                  </a:cubicBezTo>
                  <a:cubicBezTo>
                    <a:pt x="250336" y="53885"/>
                    <a:pt x="312364" y="30138"/>
                    <a:pt x="376705" y="29853"/>
                  </a:cubicBezTo>
                  <a:lnTo>
                    <a:pt x="372731" y="64"/>
                  </a:lnTo>
                  <a:cubicBezTo>
                    <a:pt x="274306" y="-1768"/>
                    <a:pt x="179293" y="36104"/>
                    <a:pt x="109116" y="105139"/>
                  </a:cubicBezTo>
                  <a:cubicBezTo>
                    <a:pt x="38716" y="169811"/>
                    <a:pt x="-923" y="261327"/>
                    <a:pt x="61" y="356919"/>
                  </a:cubicBezTo>
                  <a:cubicBezTo>
                    <a:pt x="-1327" y="420482"/>
                    <a:pt x="20917" y="482299"/>
                    <a:pt x="62488" y="530403"/>
                  </a:cubicBezTo>
                  <a:cubicBezTo>
                    <a:pt x="101875" y="577598"/>
                    <a:pt x="160640" y="604248"/>
                    <a:pt x="222092" y="602784"/>
                  </a:cubicBezTo>
                  <a:cubicBezTo>
                    <a:pt x="270425" y="604624"/>
                    <a:pt x="317264" y="585859"/>
                    <a:pt x="350949" y="551158"/>
                  </a:cubicBezTo>
                  <a:cubicBezTo>
                    <a:pt x="384106" y="516607"/>
                    <a:pt x="401968" y="470178"/>
                    <a:pt x="400535" y="422316"/>
                  </a:cubicBezTo>
                  <a:cubicBezTo>
                    <a:pt x="401195" y="378831"/>
                    <a:pt x="382252" y="337356"/>
                    <a:pt x="348955" y="309380"/>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srgbClr val="333333"/>
                </a:solidFill>
                <a:effectLst/>
                <a:uLnTx/>
                <a:uFillTx/>
                <a:latin typeface="Arial"/>
                <a:ea typeface="+mn-ea"/>
                <a:cs typeface="+mn-cs"/>
              </a:endParaRPr>
            </a:p>
          </p:txBody>
        </p:sp>
      </p:grpSp>
      <p:sp>
        <p:nvSpPr>
          <p:cNvPr id="4" name="Slide Number Placeholder 3">
            <a:extLst>
              <a:ext uri="{FF2B5EF4-FFF2-40B4-BE49-F238E27FC236}">
                <a16:creationId xmlns:a16="http://schemas.microsoft.com/office/drawing/2014/main" id="{391C5BB1-FF73-C65E-FC5F-E88996566C72}"/>
              </a:ext>
            </a:extLst>
          </p:cNvPr>
          <p:cNvSpPr>
            <a:spLocks noGrp="1"/>
          </p:cNvSpPr>
          <p:nvPr>
            <p:ph type="sldNum" sz="quarter" idx="10"/>
          </p:nvPr>
        </p:nvSpPr>
        <p:spPr/>
        <p:txBody>
          <a:bodyPr/>
          <a:lstStyle/>
          <a:p>
            <a:fld id="{4034BEE3-566C-4068-A777-C3A4762E861B}" type="slidenum">
              <a:rPr lang="en-GB" smtClean="0"/>
              <a:pPr/>
              <a:t>19</a:t>
            </a:fld>
            <a:endParaRPr lang="en-GB" dirty="0"/>
          </a:p>
        </p:txBody>
      </p:sp>
    </p:spTree>
    <p:extLst>
      <p:ext uri="{BB962C8B-B14F-4D97-AF65-F5344CB8AC3E}">
        <p14:creationId xmlns:p14="http://schemas.microsoft.com/office/powerpoint/2010/main" val="1650886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A picture containing person, player, sport, crowd&#10;&#10;Description automatically generated">
            <a:extLst>
              <a:ext uri="{FF2B5EF4-FFF2-40B4-BE49-F238E27FC236}">
                <a16:creationId xmlns:a16="http://schemas.microsoft.com/office/drawing/2014/main" id="{D861C63F-B605-EBD8-95B7-B060B96A3F1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683110" y="69279"/>
            <a:ext cx="9352942" cy="6590131"/>
          </a:xfrm>
          <a:prstGeom prst="rect">
            <a:avLst/>
          </a:prstGeom>
        </p:spPr>
      </p:pic>
      <p:sp>
        <p:nvSpPr>
          <p:cNvPr id="3" name="Rectangle 2">
            <a:extLst>
              <a:ext uri="{FF2B5EF4-FFF2-40B4-BE49-F238E27FC236}">
                <a16:creationId xmlns:a16="http://schemas.microsoft.com/office/drawing/2014/main" id="{B7797899-A5D8-6017-FA45-0A0650751523}"/>
              </a:ext>
            </a:extLst>
          </p:cNvPr>
          <p:cNvSpPr/>
          <p:nvPr/>
        </p:nvSpPr>
        <p:spPr bwMode="ltGray">
          <a:xfrm>
            <a:off x="143749" y="72814"/>
            <a:ext cx="2580585" cy="6590134"/>
          </a:xfrm>
          <a:prstGeom prst="rect">
            <a:avLst/>
          </a:prstGeom>
          <a:solidFill>
            <a:srgbClr val="0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TextBox 3">
            <a:extLst>
              <a:ext uri="{FF2B5EF4-FFF2-40B4-BE49-F238E27FC236}">
                <a16:creationId xmlns:a16="http://schemas.microsoft.com/office/drawing/2014/main" id="{37985F01-BB3B-A388-55C4-C3B75729A4A8}"/>
              </a:ext>
            </a:extLst>
          </p:cNvPr>
          <p:cNvSpPr txBox="1"/>
          <p:nvPr/>
        </p:nvSpPr>
        <p:spPr>
          <a:xfrm>
            <a:off x="428318" y="2783106"/>
            <a:ext cx="2473785"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3200" b="0"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Content</a:t>
            </a:r>
          </a:p>
        </p:txBody>
      </p:sp>
      <p:cxnSp>
        <p:nvCxnSpPr>
          <p:cNvPr id="5" name="Straight Connector 4">
            <a:extLst>
              <a:ext uri="{FF2B5EF4-FFF2-40B4-BE49-F238E27FC236}">
                <a16:creationId xmlns:a16="http://schemas.microsoft.com/office/drawing/2014/main" id="{50E7FAC8-5EB4-A5DB-AEAF-37BA1A6C0F6A}"/>
              </a:ext>
            </a:extLst>
          </p:cNvPr>
          <p:cNvCxnSpPr/>
          <p:nvPr/>
        </p:nvCxnSpPr>
        <p:spPr>
          <a:xfrm>
            <a:off x="514009" y="3693374"/>
            <a:ext cx="710214" cy="0"/>
          </a:xfrm>
          <a:prstGeom prst="line">
            <a:avLst/>
          </a:prstGeom>
          <a:ln w="28575">
            <a:solidFill>
              <a:srgbClr val="F9C612"/>
            </a:solidFill>
            <a:tailEnd type="non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1A6116CC-0497-5B69-E109-C62D2F645557}"/>
              </a:ext>
            </a:extLst>
          </p:cNvPr>
          <p:cNvSpPr/>
          <p:nvPr/>
        </p:nvSpPr>
        <p:spPr bwMode="ltGray">
          <a:xfrm>
            <a:off x="2683110" y="79409"/>
            <a:ext cx="9352945" cy="6580000"/>
          </a:xfrm>
          <a:prstGeom prst="rect">
            <a:avLst/>
          </a:prstGeom>
          <a:solidFill>
            <a:srgbClr val="000000">
              <a:alpha val="23922"/>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endParaRPr>
          </a:p>
        </p:txBody>
      </p:sp>
      <p:grpSp>
        <p:nvGrpSpPr>
          <p:cNvPr id="41" name="Group 40">
            <a:extLst>
              <a:ext uri="{FF2B5EF4-FFF2-40B4-BE49-F238E27FC236}">
                <a16:creationId xmlns:a16="http://schemas.microsoft.com/office/drawing/2014/main" id="{9F8177D5-A8F6-ECD1-7C5C-9164AA94C4B4}"/>
              </a:ext>
            </a:extLst>
          </p:cNvPr>
          <p:cNvGrpSpPr/>
          <p:nvPr/>
        </p:nvGrpSpPr>
        <p:grpSpPr>
          <a:xfrm>
            <a:off x="2997944" y="326604"/>
            <a:ext cx="8836793" cy="648000"/>
            <a:chOff x="2997944" y="564729"/>
            <a:chExt cx="8836793" cy="648000"/>
          </a:xfrm>
        </p:grpSpPr>
        <p:sp>
          <p:nvSpPr>
            <p:cNvPr id="10" name="Rectangle 9">
              <a:extLst>
                <a:ext uri="{FF2B5EF4-FFF2-40B4-BE49-F238E27FC236}">
                  <a16:creationId xmlns:a16="http://schemas.microsoft.com/office/drawing/2014/main" id="{38BEB7A0-8E9D-AF52-2DCC-0CBB9C7FA438}"/>
                </a:ext>
              </a:extLst>
            </p:cNvPr>
            <p:cNvSpPr/>
            <p:nvPr/>
          </p:nvSpPr>
          <p:spPr bwMode="ltGray">
            <a:xfrm>
              <a:off x="2997944" y="564729"/>
              <a:ext cx="8836793" cy="648000"/>
            </a:xfrm>
            <a:prstGeom prst="rect">
              <a:avLst/>
            </a:prstGeom>
            <a:solidFill>
              <a:srgbClr val="FFFFFF">
                <a:alpha val="8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a:p>
          </p:txBody>
        </p:sp>
        <p:sp>
          <p:nvSpPr>
            <p:cNvPr id="15" name="TextBox 14">
              <a:extLst>
                <a:ext uri="{FF2B5EF4-FFF2-40B4-BE49-F238E27FC236}">
                  <a16:creationId xmlns:a16="http://schemas.microsoft.com/office/drawing/2014/main" id="{B8016401-EA34-837E-2C98-BCD70D6B11B1}"/>
                </a:ext>
              </a:extLst>
            </p:cNvPr>
            <p:cNvSpPr txBox="1"/>
            <p:nvPr/>
          </p:nvSpPr>
          <p:spPr>
            <a:xfrm>
              <a:off x="3126962" y="605386"/>
              <a:ext cx="592550" cy="553998"/>
            </a:xfrm>
            <a:prstGeom prst="rect">
              <a:avLst/>
            </a:prstGeom>
            <a:noFill/>
          </p:spPr>
          <p:txBody>
            <a:bodyPr wrap="square" lIns="0" tIns="0" rIns="0" bIns="0" rtlCol="0">
              <a:spAutoFit/>
            </a:bodyPr>
            <a:lstStyle/>
            <a:p>
              <a:pPr algn="r"/>
              <a:r>
                <a:rPr lang="en-NZ" sz="3600" b="1" dirty="0">
                  <a:solidFill>
                    <a:srgbClr val="00A5B8"/>
                  </a:solidFill>
                  <a:latin typeface="Arial" panose="020B0604020202020204" pitchFamily="34" charset="0"/>
                  <a:cs typeface="Arial" panose="020B0604020202020204" pitchFamily="34" charset="0"/>
                </a:rPr>
                <a:t>01</a:t>
              </a:r>
            </a:p>
          </p:txBody>
        </p:sp>
      </p:grpSp>
      <p:grpSp>
        <p:nvGrpSpPr>
          <p:cNvPr id="40" name="Group 39">
            <a:extLst>
              <a:ext uri="{FF2B5EF4-FFF2-40B4-BE49-F238E27FC236}">
                <a16:creationId xmlns:a16="http://schemas.microsoft.com/office/drawing/2014/main" id="{44152424-ED8F-C79C-9DFE-AB203DC78FD3}"/>
              </a:ext>
            </a:extLst>
          </p:cNvPr>
          <p:cNvGrpSpPr/>
          <p:nvPr/>
        </p:nvGrpSpPr>
        <p:grpSpPr>
          <a:xfrm>
            <a:off x="2997944" y="2074742"/>
            <a:ext cx="8836793" cy="648000"/>
            <a:chOff x="2997944" y="1559808"/>
            <a:chExt cx="8836793" cy="648000"/>
          </a:xfrm>
        </p:grpSpPr>
        <p:sp>
          <p:nvSpPr>
            <p:cNvPr id="11" name="Rectangle 10">
              <a:extLst>
                <a:ext uri="{FF2B5EF4-FFF2-40B4-BE49-F238E27FC236}">
                  <a16:creationId xmlns:a16="http://schemas.microsoft.com/office/drawing/2014/main" id="{74CFB2FA-7473-6225-712C-4CC7B025BA1D}"/>
                </a:ext>
              </a:extLst>
            </p:cNvPr>
            <p:cNvSpPr/>
            <p:nvPr/>
          </p:nvSpPr>
          <p:spPr bwMode="ltGray">
            <a:xfrm>
              <a:off x="2997944" y="1559808"/>
              <a:ext cx="8836793" cy="648000"/>
            </a:xfrm>
            <a:prstGeom prst="rect">
              <a:avLst/>
            </a:prstGeom>
            <a:solidFill>
              <a:srgbClr val="FFFFFF">
                <a:alpha val="8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a:p>
          </p:txBody>
        </p:sp>
        <p:sp>
          <p:nvSpPr>
            <p:cNvPr id="16" name="TextBox 15">
              <a:extLst>
                <a:ext uri="{FF2B5EF4-FFF2-40B4-BE49-F238E27FC236}">
                  <a16:creationId xmlns:a16="http://schemas.microsoft.com/office/drawing/2014/main" id="{8C829DCC-0A7B-D73E-A830-74C198F18473}"/>
                </a:ext>
              </a:extLst>
            </p:cNvPr>
            <p:cNvSpPr txBox="1"/>
            <p:nvPr/>
          </p:nvSpPr>
          <p:spPr>
            <a:xfrm>
              <a:off x="3126962" y="1606783"/>
              <a:ext cx="592550" cy="553998"/>
            </a:xfrm>
            <a:prstGeom prst="rect">
              <a:avLst/>
            </a:prstGeom>
            <a:noFill/>
          </p:spPr>
          <p:txBody>
            <a:bodyPr wrap="square" lIns="0" tIns="0" rIns="0" bIns="0" rtlCol="0">
              <a:spAutoFit/>
            </a:bodyPr>
            <a:lstStyle/>
            <a:p>
              <a:pPr algn="r"/>
              <a:r>
                <a:rPr lang="en-NZ" sz="3600" b="1" dirty="0">
                  <a:solidFill>
                    <a:srgbClr val="00A5B8"/>
                  </a:solidFill>
                  <a:latin typeface="Arial" panose="020B0604020202020204" pitchFamily="34" charset="0"/>
                  <a:cs typeface="Arial" panose="020B0604020202020204" pitchFamily="34" charset="0"/>
                </a:rPr>
                <a:t>03</a:t>
              </a:r>
            </a:p>
          </p:txBody>
        </p:sp>
      </p:grpSp>
      <p:grpSp>
        <p:nvGrpSpPr>
          <p:cNvPr id="39" name="Group 38">
            <a:extLst>
              <a:ext uri="{FF2B5EF4-FFF2-40B4-BE49-F238E27FC236}">
                <a16:creationId xmlns:a16="http://schemas.microsoft.com/office/drawing/2014/main" id="{52CE7A74-CD7D-0EC5-388D-C4FC831BD737}"/>
              </a:ext>
            </a:extLst>
          </p:cNvPr>
          <p:cNvGrpSpPr/>
          <p:nvPr/>
        </p:nvGrpSpPr>
        <p:grpSpPr>
          <a:xfrm>
            <a:off x="2997944" y="2948811"/>
            <a:ext cx="8836793" cy="648000"/>
            <a:chOff x="2997944" y="2554887"/>
            <a:chExt cx="8836793" cy="648000"/>
          </a:xfrm>
        </p:grpSpPr>
        <p:sp>
          <p:nvSpPr>
            <p:cNvPr id="12" name="Rectangle 11">
              <a:extLst>
                <a:ext uri="{FF2B5EF4-FFF2-40B4-BE49-F238E27FC236}">
                  <a16:creationId xmlns:a16="http://schemas.microsoft.com/office/drawing/2014/main" id="{47419C79-A870-CA9C-B618-8BA0BCF302DF}"/>
                </a:ext>
              </a:extLst>
            </p:cNvPr>
            <p:cNvSpPr/>
            <p:nvPr/>
          </p:nvSpPr>
          <p:spPr bwMode="ltGray">
            <a:xfrm>
              <a:off x="2997944" y="2554887"/>
              <a:ext cx="8836793" cy="648000"/>
            </a:xfrm>
            <a:prstGeom prst="rect">
              <a:avLst/>
            </a:prstGeom>
            <a:solidFill>
              <a:srgbClr val="FFFFFF">
                <a:alpha val="8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a:p>
          </p:txBody>
        </p:sp>
        <p:sp>
          <p:nvSpPr>
            <p:cNvPr id="17" name="TextBox 16">
              <a:extLst>
                <a:ext uri="{FF2B5EF4-FFF2-40B4-BE49-F238E27FC236}">
                  <a16:creationId xmlns:a16="http://schemas.microsoft.com/office/drawing/2014/main" id="{3BC04858-04B9-E9B6-63D8-4B88875188DB}"/>
                </a:ext>
              </a:extLst>
            </p:cNvPr>
            <p:cNvSpPr txBox="1"/>
            <p:nvPr/>
          </p:nvSpPr>
          <p:spPr>
            <a:xfrm>
              <a:off x="3126962" y="2608180"/>
              <a:ext cx="592550" cy="553998"/>
            </a:xfrm>
            <a:prstGeom prst="rect">
              <a:avLst/>
            </a:prstGeom>
            <a:noFill/>
          </p:spPr>
          <p:txBody>
            <a:bodyPr wrap="square" lIns="0" tIns="0" rIns="0" bIns="0" rtlCol="0">
              <a:spAutoFit/>
            </a:bodyPr>
            <a:lstStyle/>
            <a:p>
              <a:pPr algn="r"/>
              <a:r>
                <a:rPr lang="en-NZ" sz="3600" b="1" dirty="0">
                  <a:solidFill>
                    <a:srgbClr val="00A5B8"/>
                  </a:solidFill>
                  <a:latin typeface="Arial" panose="020B0604020202020204" pitchFamily="34" charset="0"/>
                  <a:cs typeface="Arial" panose="020B0604020202020204" pitchFamily="34" charset="0"/>
                </a:rPr>
                <a:t>04</a:t>
              </a:r>
            </a:p>
          </p:txBody>
        </p:sp>
      </p:grpSp>
      <p:grpSp>
        <p:nvGrpSpPr>
          <p:cNvPr id="38" name="Group 37">
            <a:extLst>
              <a:ext uri="{FF2B5EF4-FFF2-40B4-BE49-F238E27FC236}">
                <a16:creationId xmlns:a16="http://schemas.microsoft.com/office/drawing/2014/main" id="{870C43DE-7F18-FC68-6E53-03F7DF18FD17}"/>
              </a:ext>
            </a:extLst>
          </p:cNvPr>
          <p:cNvGrpSpPr/>
          <p:nvPr/>
        </p:nvGrpSpPr>
        <p:grpSpPr>
          <a:xfrm>
            <a:off x="2997944" y="3822880"/>
            <a:ext cx="8836793" cy="648000"/>
            <a:chOff x="2997944" y="3549966"/>
            <a:chExt cx="8836793" cy="648000"/>
          </a:xfrm>
        </p:grpSpPr>
        <p:sp>
          <p:nvSpPr>
            <p:cNvPr id="13" name="Rectangle 12">
              <a:extLst>
                <a:ext uri="{FF2B5EF4-FFF2-40B4-BE49-F238E27FC236}">
                  <a16:creationId xmlns:a16="http://schemas.microsoft.com/office/drawing/2014/main" id="{23DC2001-7747-3AA5-8DDE-AC81BFC8FEA4}"/>
                </a:ext>
              </a:extLst>
            </p:cNvPr>
            <p:cNvSpPr/>
            <p:nvPr/>
          </p:nvSpPr>
          <p:spPr bwMode="ltGray">
            <a:xfrm>
              <a:off x="2997944" y="3549966"/>
              <a:ext cx="8836793" cy="648000"/>
            </a:xfrm>
            <a:prstGeom prst="rect">
              <a:avLst/>
            </a:prstGeom>
            <a:solidFill>
              <a:srgbClr val="FFFFFF">
                <a:alpha val="8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a:p>
          </p:txBody>
        </p:sp>
        <p:sp>
          <p:nvSpPr>
            <p:cNvPr id="18" name="TextBox 17">
              <a:extLst>
                <a:ext uri="{FF2B5EF4-FFF2-40B4-BE49-F238E27FC236}">
                  <a16:creationId xmlns:a16="http://schemas.microsoft.com/office/drawing/2014/main" id="{7C23E2C9-E0B7-1831-D94B-014613E01C5B}"/>
                </a:ext>
              </a:extLst>
            </p:cNvPr>
            <p:cNvSpPr txBox="1"/>
            <p:nvPr/>
          </p:nvSpPr>
          <p:spPr>
            <a:xfrm>
              <a:off x="3126962" y="3600341"/>
              <a:ext cx="592550" cy="553998"/>
            </a:xfrm>
            <a:prstGeom prst="rect">
              <a:avLst/>
            </a:prstGeom>
            <a:noFill/>
          </p:spPr>
          <p:txBody>
            <a:bodyPr wrap="square" lIns="0" tIns="0" rIns="0" bIns="0" rtlCol="0">
              <a:spAutoFit/>
            </a:bodyPr>
            <a:lstStyle/>
            <a:p>
              <a:pPr algn="r"/>
              <a:r>
                <a:rPr lang="en-NZ" sz="3600" b="1" dirty="0">
                  <a:solidFill>
                    <a:srgbClr val="00A5B8"/>
                  </a:solidFill>
                  <a:latin typeface="Arial" panose="020B0604020202020204" pitchFamily="34" charset="0"/>
                  <a:cs typeface="Arial" panose="020B0604020202020204" pitchFamily="34" charset="0"/>
                </a:rPr>
                <a:t>05</a:t>
              </a:r>
            </a:p>
          </p:txBody>
        </p:sp>
      </p:grpSp>
      <p:grpSp>
        <p:nvGrpSpPr>
          <p:cNvPr id="37" name="Group 36">
            <a:extLst>
              <a:ext uri="{FF2B5EF4-FFF2-40B4-BE49-F238E27FC236}">
                <a16:creationId xmlns:a16="http://schemas.microsoft.com/office/drawing/2014/main" id="{E68D7236-B637-D24A-C3FC-6D2B1D6B87C9}"/>
              </a:ext>
            </a:extLst>
          </p:cNvPr>
          <p:cNvGrpSpPr/>
          <p:nvPr/>
        </p:nvGrpSpPr>
        <p:grpSpPr>
          <a:xfrm>
            <a:off x="2997944" y="4696949"/>
            <a:ext cx="8836793" cy="648000"/>
            <a:chOff x="2997944" y="4545045"/>
            <a:chExt cx="8836793" cy="648000"/>
          </a:xfrm>
        </p:grpSpPr>
        <p:sp>
          <p:nvSpPr>
            <p:cNvPr id="14" name="Rectangle 13">
              <a:extLst>
                <a:ext uri="{FF2B5EF4-FFF2-40B4-BE49-F238E27FC236}">
                  <a16:creationId xmlns:a16="http://schemas.microsoft.com/office/drawing/2014/main" id="{BC4B1436-0965-DFDD-B538-D0BAC4CBA8FC}"/>
                </a:ext>
              </a:extLst>
            </p:cNvPr>
            <p:cNvSpPr/>
            <p:nvPr/>
          </p:nvSpPr>
          <p:spPr bwMode="ltGray">
            <a:xfrm>
              <a:off x="2997944" y="4545045"/>
              <a:ext cx="8836793" cy="648000"/>
            </a:xfrm>
            <a:prstGeom prst="rect">
              <a:avLst/>
            </a:prstGeom>
            <a:solidFill>
              <a:srgbClr val="FFFFFF">
                <a:alpha val="8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a:p>
          </p:txBody>
        </p:sp>
        <p:sp>
          <p:nvSpPr>
            <p:cNvPr id="19" name="TextBox 18">
              <a:extLst>
                <a:ext uri="{FF2B5EF4-FFF2-40B4-BE49-F238E27FC236}">
                  <a16:creationId xmlns:a16="http://schemas.microsoft.com/office/drawing/2014/main" id="{7CAF8047-F89F-2FA7-C65D-EF8D8F951256}"/>
                </a:ext>
              </a:extLst>
            </p:cNvPr>
            <p:cNvSpPr txBox="1"/>
            <p:nvPr/>
          </p:nvSpPr>
          <p:spPr>
            <a:xfrm>
              <a:off x="3126962" y="4601738"/>
              <a:ext cx="592550" cy="553998"/>
            </a:xfrm>
            <a:prstGeom prst="rect">
              <a:avLst/>
            </a:prstGeom>
            <a:noFill/>
          </p:spPr>
          <p:txBody>
            <a:bodyPr wrap="square" lIns="0" tIns="0" rIns="0" bIns="0" rtlCol="0">
              <a:spAutoFit/>
            </a:bodyPr>
            <a:lstStyle/>
            <a:p>
              <a:pPr algn="r"/>
              <a:r>
                <a:rPr lang="en-NZ" sz="3600" b="1" dirty="0">
                  <a:solidFill>
                    <a:srgbClr val="00A5B8"/>
                  </a:solidFill>
                  <a:latin typeface="Arial" panose="020B0604020202020204" pitchFamily="34" charset="0"/>
                  <a:cs typeface="Arial" panose="020B0604020202020204" pitchFamily="34" charset="0"/>
                </a:rPr>
                <a:t>06</a:t>
              </a:r>
            </a:p>
          </p:txBody>
        </p:sp>
      </p:grpSp>
      <p:grpSp>
        <p:nvGrpSpPr>
          <p:cNvPr id="23" name="Group 22">
            <a:extLst>
              <a:ext uri="{FF2B5EF4-FFF2-40B4-BE49-F238E27FC236}">
                <a16:creationId xmlns:a16="http://schemas.microsoft.com/office/drawing/2014/main" id="{96F1864A-A293-8E21-DA64-3638DBC13BC3}"/>
              </a:ext>
            </a:extLst>
          </p:cNvPr>
          <p:cNvGrpSpPr/>
          <p:nvPr/>
        </p:nvGrpSpPr>
        <p:grpSpPr>
          <a:xfrm>
            <a:off x="10211378" y="6383299"/>
            <a:ext cx="1537277" cy="150374"/>
            <a:chOff x="459821" y="549832"/>
            <a:chExt cx="3798933" cy="371605"/>
          </a:xfrm>
        </p:grpSpPr>
        <p:sp>
          <p:nvSpPr>
            <p:cNvPr id="24" name="Freeform: Shape 23">
              <a:extLst>
                <a:ext uri="{FF2B5EF4-FFF2-40B4-BE49-F238E27FC236}">
                  <a16:creationId xmlns:a16="http://schemas.microsoft.com/office/drawing/2014/main" id="{0B280612-E919-0982-8547-869388065450}"/>
                </a:ext>
              </a:extLst>
            </p:cNvPr>
            <p:cNvSpPr/>
            <p:nvPr/>
          </p:nvSpPr>
          <p:spPr>
            <a:xfrm>
              <a:off x="2534989" y="555150"/>
              <a:ext cx="247690" cy="361103"/>
            </a:xfrm>
            <a:custGeom>
              <a:avLst/>
              <a:gdLst>
                <a:gd name="connsiteX0" fmla="*/ 51556 w 247690"/>
                <a:gd name="connsiteY0" fmla="*/ 361541 h 361103"/>
                <a:gd name="connsiteX1" fmla="*/ -57 w 247690"/>
                <a:gd name="connsiteY1" fmla="*/ 361541 h 361103"/>
                <a:gd name="connsiteX2" fmla="*/ -57 w 247690"/>
                <a:gd name="connsiteY2" fmla="*/ 438 h 361103"/>
                <a:gd name="connsiteX3" fmla="*/ 132573 w 247690"/>
                <a:gd name="connsiteY3" fmla="*/ 438 h 361103"/>
                <a:gd name="connsiteX4" fmla="*/ 216703 w 247690"/>
                <a:gd name="connsiteY4" fmla="*/ 30392 h 361103"/>
                <a:gd name="connsiteX5" fmla="*/ 247634 w 247690"/>
                <a:gd name="connsiteY5" fmla="*/ 104699 h 361103"/>
                <a:gd name="connsiteX6" fmla="*/ 216703 w 247690"/>
                <a:gd name="connsiteY6" fmla="*/ 179555 h 361103"/>
                <a:gd name="connsiteX7" fmla="*/ 132573 w 247690"/>
                <a:gd name="connsiteY7" fmla="*/ 209449 h 361103"/>
                <a:gd name="connsiteX8" fmla="*/ 51556 w 247690"/>
                <a:gd name="connsiteY8" fmla="*/ 209449 h 361103"/>
                <a:gd name="connsiteX9" fmla="*/ 51556 w 247690"/>
                <a:gd name="connsiteY9" fmla="*/ 160216 h 361103"/>
                <a:gd name="connsiteX10" fmla="*/ 129950 w 247690"/>
                <a:gd name="connsiteY10" fmla="*/ 160216 h 361103"/>
                <a:gd name="connsiteX11" fmla="*/ 180586 w 247690"/>
                <a:gd name="connsiteY11" fmla="*/ 143683 h 361103"/>
                <a:gd name="connsiteX12" fmla="*/ 196021 w 247690"/>
                <a:gd name="connsiteY12" fmla="*/ 104455 h 361103"/>
                <a:gd name="connsiteX13" fmla="*/ 180586 w 247690"/>
                <a:gd name="connsiteY13" fmla="*/ 65776 h 361103"/>
                <a:gd name="connsiteX14" fmla="*/ 129950 w 247690"/>
                <a:gd name="connsiteY14" fmla="*/ 49243 h 361103"/>
                <a:gd name="connsiteX15" fmla="*/ 51556 w 247690"/>
                <a:gd name="connsiteY15" fmla="*/ 49243 h 36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7690" h="361103">
                  <a:moveTo>
                    <a:pt x="51556" y="361541"/>
                  </a:moveTo>
                  <a:lnTo>
                    <a:pt x="-57" y="361541"/>
                  </a:lnTo>
                  <a:lnTo>
                    <a:pt x="-57" y="438"/>
                  </a:lnTo>
                  <a:lnTo>
                    <a:pt x="132573" y="438"/>
                  </a:lnTo>
                  <a:cubicBezTo>
                    <a:pt x="172289" y="438"/>
                    <a:pt x="198095" y="11785"/>
                    <a:pt x="216703" y="30392"/>
                  </a:cubicBezTo>
                  <a:cubicBezTo>
                    <a:pt x="236567" y="50006"/>
                    <a:pt x="247713" y="76782"/>
                    <a:pt x="247634" y="104699"/>
                  </a:cubicBezTo>
                  <a:cubicBezTo>
                    <a:pt x="247719" y="132775"/>
                    <a:pt x="236579" y="159728"/>
                    <a:pt x="216703" y="179555"/>
                  </a:cubicBezTo>
                  <a:cubicBezTo>
                    <a:pt x="198095" y="197858"/>
                    <a:pt x="172289" y="209449"/>
                    <a:pt x="132573" y="209449"/>
                  </a:cubicBezTo>
                  <a:lnTo>
                    <a:pt x="51556" y="209449"/>
                  </a:lnTo>
                  <a:close/>
                  <a:moveTo>
                    <a:pt x="51556" y="160216"/>
                  </a:moveTo>
                  <a:lnTo>
                    <a:pt x="129950" y="160216"/>
                  </a:lnTo>
                  <a:cubicBezTo>
                    <a:pt x="156793" y="160216"/>
                    <a:pt x="170764" y="154115"/>
                    <a:pt x="180586" y="143683"/>
                  </a:cubicBezTo>
                  <a:cubicBezTo>
                    <a:pt x="190744" y="133184"/>
                    <a:pt x="196302" y="119067"/>
                    <a:pt x="196021" y="104455"/>
                  </a:cubicBezTo>
                  <a:cubicBezTo>
                    <a:pt x="196290" y="90009"/>
                    <a:pt x="190726" y="76068"/>
                    <a:pt x="180586" y="65776"/>
                  </a:cubicBezTo>
                  <a:cubicBezTo>
                    <a:pt x="170764" y="55405"/>
                    <a:pt x="156793" y="49243"/>
                    <a:pt x="129950" y="49243"/>
                  </a:cubicBezTo>
                  <a:lnTo>
                    <a:pt x="51556" y="49243"/>
                  </a:ln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25" name="Freeform: Shape 24">
              <a:extLst>
                <a:ext uri="{FF2B5EF4-FFF2-40B4-BE49-F238E27FC236}">
                  <a16:creationId xmlns:a16="http://schemas.microsoft.com/office/drawing/2014/main" id="{1B40D4A1-1937-63F6-0559-38A6DD788CC9}"/>
                </a:ext>
              </a:extLst>
            </p:cNvPr>
            <p:cNvSpPr/>
            <p:nvPr/>
          </p:nvSpPr>
          <p:spPr>
            <a:xfrm>
              <a:off x="2839477" y="555150"/>
              <a:ext cx="299363" cy="366054"/>
            </a:xfrm>
            <a:custGeom>
              <a:avLst/>
              <a:gdLst>
                <a:gd name="connsiteX0" fmla="*/ 37646 w 299363"/>
                <a:gd name="connsiteY0" fmla="*/ 319201 h 366054"/>
                <a:gd name="connsiteX1" fmla="*/ -57 w 299363"/>
                <a:gd name="connsiteY1" fmla="*/ 211889 h 366054"/>
                <a:gd name="connsiteX2" fmla="*/ -57 w 299363"/>
                <a:gd name="connsiteY2" fmla="*/ 438 h 366054"/>
                <a:gd name="connsiteX3" fmla="*/ 51556 w 299363"/>
                <a:gd name="connsiteY3" fmla="*/ 438 h 366054"/>
                <a:gd name="connsiteX4" fmla="*/ 51556 w 299363"/>
                <a:gd name="connsiteY4" fmla="*/ 214635 h 366054"/>
                <a:gd name="connsiteX5" fmla="*/ 74250 w 299363"/>
                <a:gd name="connsiteY5" fmla="*/ 285830 h 366054"/>
                <a:gd name="connsiteX6" fmla="*/ 149655 w 299363"/>
                <a:gd name="connsiteY6" fmla="*/ 317676 h 366054"/>
                <a:gd name="connsiteX7" fmla="*/ 225000 w 299363"/>
                <a:gd name="connsiteY7" fmla="*/ 285647 h 366054"/>
                <a:gd name="connsiteX8" fmla="*/ 247694 w 299363"/>
                <a:gd name="connsiteY8" fmla="*/ 214452 h 366054"/>
                <a:gd name="connsiteX9" fmla="*/ 247694 w 299363"/>
                <a:gd name="connsiteY9" fmla="*/ 438 h 366054"/>
                <a:gd name="connsiteX10" fmla="*/ 299307 w 299363"/>
                <a:gd name="connsiteY10" fmla="*/ 438 h 366054"/>
                <a:gd name="connsiteX11" fmla="*/ 299307 w 299363"/>
                <a:gd name="connsiteY11" fmla="*/ 212072 h 366054"/>
                <a:gd name="connsiteX12" fmla="*/ 261604 w 299363"/>
                <a:gd name="connsiteY12" fmla="*/ 319384 h 366054"/>
                <a:gd name="connsiteX13" fmla="*/ 149655 w 299363"/>
                <a:gd name="connsiteY13" fmla="*/ 366482 h 366054"/>
                <a:gd name="connsiteX14" fmla="*/ 37646 w 299363"/>
                <a:gd name="connsiteY14" fmla="*/ 319201 h 36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363" h="366054">
                  <a:moveTo>
                    <a:pt x="37646" y="319201"/>
                  </a:moveTo>
                  <a:cubicBezTo>
                    <a:pt x="14402" y="293944"/>
                    <a:pt x="-57" y="260390"/>
                    <a:pt x="-57" y="211889"/>
                  </a:cubicBezTo>
                  <a:lnTo>
                    <a:pt x="-57" y="438"/>
                  </a:lnTo>
                  <a:lnTo>
                    <a:pt x="51556" y="438"/>
                  </a:lnTo>
                  <a:lnTo>
                    <a:pt x="51556" y="214635"/>
                  </a:lnTo>
                  <a:cubicBezTo>
                    <a:pt x="51556" y="248677"/>
                    <a:pt x="59852" y="269846"/>
                    <a:pt x="74250" y="285830"/>
                  </a:cubicBezTo>
                  <a:cubicBezTo>
                    <a:pt x="93687" y="306719"/>
                    <a:pt x="121128" y="318305"/>
                    <a:pt x="149655" y="317676"/>
                  </a:cubicBezTo>
                  <a:cubicBezTo>
                    <a:pt x="178195" y="318256"/>
                    <a:pt x="205618" y="306597"/>
                    <a:pt x="225000" y="285647"/>
                  </a:cubicBezTo>
                  <a:cubicBezTo>
                    <a:pt x="239458" y="269663"/>
                    <a:pt x="247694" y="248494"/>
                    <a:pt x="247694" y="214452"/>
                  </a:cubicBezTo>
                  <a:lnTo>
                    <a:pt x="247694" y="438"/>
                  </a:lnTo>
                  <a:lnTo>
                    <a:pt x="299307" y="438"/>
                  </a:lnTo>
                  <a:lnTo>
                    <a:pt x="299307" y="212072"/>
                  </a:lnTo>
                  <a:cubicBezTo>
                    <a:pt x="299307" y="260573"/>
                    <a:pt x="284848" y="294127"/>
                    <a:pt x="261604" y="319384"/>
                  </a:cubicBezTo>
                  <a:cubicBezTo>
                    <a:pt x="232418" y="349906"/>
                    <a:pt x="191885" y="366958"/>
                    <a:pt x="149655" y="366482"/>
                  </a:cubicBezTo>
                  <a:cubicBezTo>
                    <a:pt x="107377" y="366928"/>
                    <a:pt x="66814" y="349803"/>
                    <a:pt x="37646" y="319201"/>
                  </a:cubicBez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26" name="Freeform: Shape 25">
              <a:extLst>
                <a:ext uri="{FF2B5EF4-FFF2-40B4-BE49-F238E27FC236}">
                  <a16:creationId xmlns:a16="http://schemas.microsoft.com/office/drawing/2014/main" id="{6535B9E3-7546-B6E0-0FF7-87B3A79BDFE3}"/>
                </a:ext>
              </a:extLst>
            </p:cNvPr>
            <p:cNvSpPr/>
            <p:nvPr/>
          </p:nvSpPr>
          <p:spPr>
            <a:xfrm>
              <a:off x="3226569" y="555150"/>
              <a:ext cx="252938" cy="360920"/>
            </a:xfrm>
            <a:custGeom>
              <a:avLst/>
              <a:gdLst>
                <a:gd name="connsiteX0" fmla="*/ 198645 w 252938"/>
                <a:gd name="connsiteY0" fmla="*/ 166988 h 360920"/>
                <a:gd name="connsiteX1" fmla="*/ 252880 w 252938"/>
                <a:gd name="connsiteY1" fmla="*/ 255754 h 360920"/>
                <a:gd name="connsiteX2" fmla="*/ 222926 w 252938"/>
                <a:gd name="connsiteY2" fmla="*/ 329878 h 360920"/>
                <a:gd name="connsiteX3" fmla="*/ 136722 w 252938"/>
                <a:gd name="connsiteY3" fmla="*/ 361358 h 360920"/>
                <a:gd name="connsiteX4" fmla="*/ -57 w 252938"/>
                <a:gd name="connsiteY4" fmla="*/ 361358 h 360920"/>
                <a:gd name="connsiteX5" fmla="*/ -57 w 252938"/>
                <a:gd name="connsiteY5" fmla="*/ 438 h 360920"/>
                <a:gd name="connsiteX6" fmla="*/ 119701 w 252938"/>
                <a:gd name="connsiteY6" fmla="*/ 438 h 360920"/>
                <a:gd name="connsiteX7" fmla="*/ 200231 w 252938"/>
                <a:gd name="connsiteY7" fmla="*/ 27830 h 360920"/>
                <a:gd name="connsiteX8" fmla="*/ 229636 w 252938"/>
                <a:gd name="connsiteY8" fmla="*/ 100063 h 360920"/>
                <a:gd name="connsiteX9" fmla="*/ 198645 w 252938"/>
                <a:gd name="connsiteY9" fmla="*/ 166988 h 360920"/>
                <a:gd name="connsiteX10" fmla="*/ 51556 w 252938"/>
                <a:gd name="connsiteY10" fmla="*/ 149967 h 360920"/>
                <a:gd name="connsiteX11" fmla="*/ 117139 w 252938"/>
                <a:gd name="connsiteY11" fmla="*/ 149967 h 360920"/>
                <a:gd name="connsiteX12" fmla="*/ 164603 w 252938"/>
                <a:gd name="connsiteY12" fmla="*/ 134471 h 360920"/>
                <a:gd name="connsiteX13" fmla="*/ 178024 w 252938"/>
                <a:gd name="connsiteY13" fmla="*/ 99331 h 360920"/>
                <a:gd name="connsiteX14" fmla="*/ 164603 w 252938"/>
                <a:gd name="connsiteY14" fmla="*/ 64800 h 360920"/>
                <a:gd name="connsiteX15" fmla="*/ 117139 w 252938"/>
                <a:gd name="connsiteY15" fmla="*/ 49305 h 360920"/>
                <a:gd name="connsiteX16" fmla="*/ 51556 w 252938"/>
                <a:gd name="connsiteY16" fmla="*/ 49305 h 360920"/>
                <a:gd name="connsiteX17" fmla="*/ 51556 w 252938"/>
                <a:gd name="connsiteY17" fmla="*/ 312491 h 360920"/>
                <a:gd name="connsiteX18" fmla="*/ 134160 w 252938"/>
                <a:gd name="connsiteY18" fmla="*/ 312491 h 360920"/>
                <a:gd name="connsiteX19" fmla="*/ 187297 w 252938"/>
                <a:gd name="connsiteY19" fmla="*/ 294188 h 360920"/>
                <a:gd name="connsiteX20" fmla="*/ 201268 w 252938"/>
                <a:gd name="connsiteY20" fmla="*/ 255998 h 360920"/>
                <a:gd name="connsiteX21" fmla="*/ 187297 w 252938"/>
                <a:gd name="connsiteY21" fmla="*/ 217807 h 360920"/>
                <a:gd name="connsiteX22" fmla="*/ 134160 w 252938"/>
                <a:gd name="connsiteY22" fmla="*/ 199505 h 360920"/>
                <a:gd name="connsiteX23" fmla="*/ 51556 w 252938"/>
                <a:gd name="connsiteY23" fmla="*/ 199505 h 36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938" h="360920">
                  <a:moveTo>
                    <a:pt x="198645" y="166988"/>
                  </a:moveTo>
                  <a:cubicBezTo>
                    <a:pt x="231942" y="184064"/>
                    <a:pt x="252880" y="218332"/>
                    <a:pt x="252880" y="255754"/>
                  </a:cubicBezTo>
                  <a:cubicBezTo>
                    <a:pt x="253033" y="283439"/>
                    <a:pt x="242271" y="310075"/>
                    <a:pt x="222926" y="329878"/>
                  </a:cubicBezTo>
                  <a:cubicBezTo>
                    <a:pt x="203830" y="349461"/>
                    <a:pt x="176987" y="361358"/>
                    <a:pt x="136722" y="361358"/>
                  </a:cubicBezTo>
                  <a:lnTo>
                    <a:pt x="-57" y="361358"/>
                  </a:lnTo>
                  <a:lnTo>
                    <a:pt x="-57" y="438"/>
                  </a:lnTo>
                  <a:lnTo>
                    <a:pt x="119701" y="438"/>
                  </a:lnTo>
                  <a:cubicBezTo>
                    <a:pt x="157891" y="438"/>
                    <a:pt x="182660" y="10748"/>
                    <a:pt x="200231" y="27830"/>
                  </a:cubicBezTo>
                  <a:cubicBezTo>
                    <a:pt x="219643" y="46773"/>
                    <a:pt x="230295" y="72945"/>
                    <a:pt x="229636" y="100063"/>
                  </a:cubicBezTo>
                  <a:cubicBezTo>
                    <a:pt x="229325" y="125771"/>
                    <a:pt x="218051" y="150119"/>
                    <a:pt x="198645" y="166988"/>
                  </a:cubicBezTo>
                  <a:close/>
                  <a:moveTo>
                    <a:pt x="51556" y="149967"/>
                  </a:moveTo>
                  <a:lnTo>
                    <a:pt x="117139" y="149967"/>
                  </a:lnTo>
                  <a:cubicBezTo>
                    <a:pt x="142396" y="149967"/>
                    <a:pt x="155329" y="144232"/>
                    <a:pt x="164603" y="134471"/>
                  </a:cubicBezTo>
                  <a:cubicBezTo>
                    <a:pt x="173595" y="125021"/>
                    <a:pt x="178427" y="112368"/>
                    <a:pt x="178024" y="99331"/>
                  </a:cubicBezTo>
                  <a:cubicBezTo>
                    <a:pt x="178433" y="86476"/>
                    <a:pt x="173589" y="74006"/>
                    <a:pt x="164603" y="64800"/>
                  </a:cubicBezTo>
                  <a:cubicBezTo>
                    <a:pt x="155329" y="54978"/>
                    <a:pt x="142396" y="49305"/>
                    <a:pt x="117139" y="49305"/>
                  </a:cubicBezTo>
                  <a:lnTo>
                    <a:pt x="51556" y="49305"/>
                  </a:lnTo>
                  <a:close/>
                  <a:moveTo>
                    <a:pt x="51556" y="312491"/>
                  </a:moveTo>
                  <a:lnTo>
                    <a:pt x="134160" y="312491"/>
                  </a:lnTo>
                  <a:cubicBezTo>
                    <a:pt x="162040" y="312491"/>
                    <a:pt x="176865" y="305292"/>
                    <a:pt x="187297" y="294188"/>
                  </a:cubicBezTo>
                  <a:cubicBezTo>
                    <a:pt x="196503" y="283616"/>
                    <a:pt x="201475" y="270017"/>
                    <a:pt x="201268" y="255998"/>
                  </a:cubicBezTo>
                  <a:cubicBezTo>
                    <a:pt x="201494" y="241978"/>
                    <a:pt x="196516" y="228374"/>
                    <a:pt x="187297" y="217807"/>
                  </a:cubicBezTo>
                  <a:cubicBezTo>
                    <a:pt x="176987" y="206460"/>
                    <a:pt x="162040" y="199505"/>
                    <a:pt x="134160" y="199505"/>
                  </a:cubicBezTo>
                  <a:lnTo>
                    <a:pt x="51556" y="199505"/>
                  </a:ln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27" name="Freeform: Shape 26">
              <a:extLst>
                <a:ext uri="{FF2B5EF4-FFF2-40B4-BE49-F238E27FC236}">
                  <a16:creationId xmlns:a16="http://schemas.microsoft.com/office/drawing/2014/main" id="{C9363F4F-ACC4-3FB8-999F-EF50BDA367EF}"/>
                </a:ext>
              </a:extLst>
            </p:cNvPr>
            <p:cNvSpPr/>
            <p:nvPr/>
          </p:nvSpPr>
          <p:spPr>
            <a:xfrm>
              <a:off x="3546614" y="555150"/>
              <a:ext cx="211573" cy="360858"/>
            </a:xfrm>
            <a:custGeom>
              <a:avLst/>
              <a:gdLst>
                <a:gd name="connsiteX0" fmla="*/ 51556 w 211573"/>
                <a:gd name="connsiteY0" fmla="*/ 312491 h 360858"/>
                <a:gd name="connsiteX1" fmla="*/ 211517 w 211573"/>
                <a:gd name="connsiteY1" fmla="*/ 312491 h 360858"/>
                <a:gd name="connsiteX2" fmla="*/ 211517 w 211573"/>
                <a:gd name="connsiteY2" fmla="*/ 361297 h 360858"/>
                <a:gd name="connsiteX3" fmla="*/ -57 w 211573"/>
                <a:gd name="connsiteY3" fmla="*/ 361297 h 360858"/>
                <a:gd name="connsiteX4" fmla="*/ -57 w 211573"/>
                <a:gd name="connsiteY4" fmla="*/ 438 h 360858"/>
                <a:gd name="connsiteX5" fmla="*/ 51556 w 211573"/>
                <a:gd name="connsiteY5" fmla="*/ 438 h 36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573" h="360858">
                  <a:moveTo>
                    <a:pt x="51556" y="312491"/>
                  </a:moveTo>
                  <a:lnTo>
                    <a:pt x="211517" y="312491"/>
                  </a:lnTo>
                  <a:lnTo>
                    <a:pt x="211517" y="361297"/>
                  </a:lnTo>
                  <a:lnTo>
                    <a:pt x="-57" y="361297"/>
                  </a:lnTo>
                  <a:lnTo>
                    <a:pt x="-57" y="438"/>
                  </a:lnTo>
                  <a:lnTo>
                    <a:pt x="51556" y="438"/>
                  </a:ln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28" name="Freeform: Shape 27">
              <a:extLst>
                <a:ext uri="{FF2B5EF4-FFF2-40B4-BE49-F238E27FC236}">
                  <a16:creationId xmlns:a16="http://schemas.microsoft.com/office/drawing/2014/main" id="{8B4AC09D-C4F1-5D1E-4D51-5E1C718623B3}"/>
                </a:ext>
              </a:extLst>
            </p:cNvPr>
            <p:cNvSpPr/>
            <p:nvPr/>
          </p:nvSpPr>
          <p:spPr>
            <a:xfrm>
              <a:off x="3814986" y="555150"/>
              <a:ext cx="51612" cy="361286"/>
            </a:xfrm>
            <a:custGeom>
              <a:avLst/>
              <a:gdLst>
                <a:gd name="connsiteX0" fmla="*/ -57 w 51612"/>
                <a:gd name="connsiteY0" fmla="*/ 438 h 361286"/>
                <a:gd name="connsiteX1" fmla="*/ 51556 w 51612"/>
                <a:gd name="connsiteY1" fmla="*/ 438 h 361286"/>
                <a:gd name="connsiteX2" fmla="*/ 51556 w 51612"/>
                <a:gd name="connsiteY2" fmla="*/ 361724 h 361286"/>
                <a:gd name="connsiteX3" fmla="*/ -57 w 51612"/>
                <a:gd name="connsiteY3" fmla="*/ 361724 h 361286"/>
              </a:gdLst>
              <a:ahLst/>
              <a:cxnLst>
                <a:cxn ang="0">
                  <a:pos x="connsiteX0" y="connsiteY0"/>
                </a:cxn>
                <a:cxn ang="0">
                  <a:pos x="connsiteX1" y="connsiteY1"/>
                </a:cxn>
                <a:cxn ang="0">
                  <a:pos x="connsiteX2" y="connsiteY2"/>
                </a:cxn>
                <a:cxn ang="0">
                  <a:pos x="connsiteX3" y="connsiteY3"/>
                </a:cxn>
              </a:cxnLst>
              <a:rect l="l" t="t" r="r" b="b"/>
              <a:pathLst>
                <a:path w="51612" h="361286">
                  <a:moveTo>
                    <a:pt x="-57" y="438"/>
                  </a:moveTo>
                  <a:lnTo>
                    <a:pt x="51556" y="438"/>
                  </a:lnTo>
                  <a:lnTo>
                    <a:pt x="51556" y="361724"/>
                  </a:lnTo>
                  <a:lnTo>
                    <a:pt x="-57" y="361724"/>
                  </a:ln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29" name="Freeform: Shape 28">
              <a:extLst>
                <a:ext uri="{FF2B5EF4-FFF2-40B4-BE49-F238E27FC236}">
                  <a16:creationId xmlns:a16="http://schemas.microsoft.com/office/drawing/2014/main" id="{F78AD02C-D3F7-C826-877D-2B51F6397A8E}"/>
                </a:ext>
              </a:extLst>
            </p:cNvPr>
            <p:cNvSpPr/>
            <p:nvPr/>
          </p:nvSpPr>
          <p:spPr>
            <a:xfrm>
              <a:off x="3931083" y="549832"/>
              <a:ext cx="327671" cy="371605"/>
            </a:xfrm>
            <a:custGeom>
              <a:avLst/>
              <a:gdLst>
                <a:gd name="connsiteX0" fmla="*/ 182661 w 327671"/>
                <a:gd name="connsiteY0" fmla="*/ 447 h 371605"/>
                <a:gd name="connsiteX1" fmla="*/ 314803 w 327671"/>
                <a:gd name="connsiteY1" fmla="*/ 56147 h 371605"/>
                <a:gd name="connsiteX2" fmla="*/ 280212 w 327671"/>
                <a:gd name="connsiteY2" fmla="*/ 90250 h 371605"/>
                <a:gd name="connsiteX3" fmla="*/ 182600 w 327671"/>
                <a:gd name="connsiteY3" fmla="*/ 49436 h 371605"/>
                <a:gd name="connsiteX4" fmla="*/ 51556 w 327671"/>
                <a:gd name="connsiteY4" fmla="*/ 186215 h 371605"/>
                <a:gd name="connsiteX5" fmla="*/ 187297 w 327671"/>
                <a:gd name="connsiteY5" fmla="*/ 322993 h 371605"/>
                <a:gd name="connsiteX6" fmla="*/ 291010 w 327671"/>
                <a:gd name="connsiteY6" fmla="*/ 271869 h 371605"/>
                <a:gd name="connsiteX7" fmla="*/ 327614 w 327671"/>
                <a:gd name="connsiteY7" fmla="*/ 304935 h 371605"/>
                <a:gd name="connsiteX8" fmla="*/ 187297 w 327671"/>
                <a:gd name="connsiteY8" fmla="*/ 372043 h 371605"/>
                <a:gd name="connsiteX9" fmla="*/ -57 w 327671"/>
                <a:gd name="connsiteY9" fmla="*/ 186215 h 371605"/>
                <a:gd name="connsiteX10" fmla="*/ 182661 w 327671"/>
                <a:gd name="connsiteY10" fmla="*/ 447 h 371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7671" h="371605">
                  <a:moveTo>
                    <a:pt x="182661" y="447"/>
                  </a:moveTo>
                  <a:cubicBezTo>
                    <a:pt x="232516" y="-65"/>
                    <a:pt x="280358" y="20098"/>
                    <a:pt x="314803" y="56147"/>
                  </a:cubicBezTo>
                  <a:lnTo>
                    <a:pt x="280212" y="90250"/>
                  </a:lnTo>
                  <a:cubicBezTo>
                    <a:pt x="254460" y="64114"/>
                    <a:pt x="219289" y="49412"/>
                    <a:pt x="182600" y="49436"/>
                  </a:cubicBezTo>
                  <a:cubicBezTo>
                    <a:pt x="108841" y="49436"/>
                    <a:pt x="51556" y="108308"/>
                    <a:pt x="51556" y="186215"/>
                  </a:cubicBezTo>
                  <a:cubicBezTo>
                    <a:pt x="51556" y="267782"/>
                    <a:pt x="110367" y="322993"/>
                    <a:pt x="187297" y="322993"/>
                  </a:cubicBezTo>
                  <a:cubicBezTo>
                    <a:pt x="227782" y="322341"/>
                    <a:pt x="265838" y="303581"/>
                    <a:pt x="291010" y="271869"/>
                  </a:cubicBezTo>
                  <a:lnTo>
                    <a:pt x="327614" y="304935"/>
                  </a:lnTo>
                  <a:cubicBezTo>
                    <a:pt x="293218" y="347146"/>
                    <a:pt x="241746" y="371763"/>
                    <a:pt x="187297" y="372043"/>
                  </a:cubicBezTo>
                  <a:cubicBezTo>
                    <a:pt x="79436" y="372043"/>
                    <a:pt x="-57" y="292734"/>
                    <a:pt x="-57" y="186215"/>
                  </a:cubicBezTo>
                  <a:cubicBezTo>
                    <a:pt x="4" y="81953"/>
                    <a:pt x="78460" y="447"/>
                    <a:pt x="182661" y="447"/>
                  </a:cubicBez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30" name="Freeform: Shape 29">
              <a:extLst>
                <a:ext uri="{FF2B5EF4-FFF2-40B4-BE49-F238E27FC236}">
                  <a16:creationId xmlns:a16="http://schemas.microsoft.com/office/drawing/2014/main" id="{3FD6FF86-1456-BC1E-983D-1199F1DEA367}"/>
                </a:ext>
              </a:extLst>
            </p:cNvPr>
            <p:cNvSpPr/>
            <p:nvPr/>
          </p:nvSpPr>
          <p:spPr>
            <a:xfrm>
              <a:off x="459821" y="554479"/>
              <a:ext cx="1934728" cy="364641"/>
            </a:xfrm>
            <a:custGeom>
              <a:avLst/>
              <a:gdLst>
                <a:gd name="connsiteX0" fmla="*/ 311447 w 1934728"/>
                <a:gd name="connsiteY0" fmla="*/ 365079 h 364641"/>
                <a:gd name="connsiteX1" fmla="*/ 444932 w 1934728"/>
                <a:gd name="connsiteY1" fmla="*/ 438 h 364641"/>
                <a:gd name="connsiteX2" fmla="*/ 512040 w 1934728"/>
                <a:gd name="connsiteY2" fmla="*/ 438 h 364641"/>
                <a:gd name="connsiteX3" fmla="*/ 645829 w 1934728"/>
                <a:gd name="connsiteY3" fmla="*/ 365079 h 364641"/>
                <a:gd name="connsiteX4" fmla="*/ 575243 w 1934728"/>
                <a:gd name="connsiteY4" fmla="*/ 365079 h 364641"/>
                <a:gd name="connsiteX5" fmla="*/ 543642 w 1934728"/>
                <a:gd name="connsiteY5" fmla="*/ 278997 h 364641"/>
                <a:gd name="connsiteX6" fmla="*/ 413147 w 1934728"/>
                <a:gd name="connsiteY6" fmla="*/ 278997 h 364641"/>
                <a:gd name="connsiteX7" fmla="*/ 381667 w 1934728"/>
                <a:gd name="connsiteY7" fmla="*/ 365079 h 364641"/>
                <a:gd name="connsiteX8" fmla="*/ 435963 w 1934728"/>
                <a:gd name="connsiteY8" fmla="*/ 216587 h 364641"/>
                <a:gd name="connsiteX9" fmla="*/ 521008 w 1934728"/>
                <a:gd name="connsiteY9" fmla="*/ 216587 h 364641"/>
                <a:gd name="connsiteX10" fmla="*/ 478303 w 1934728"/>
                <a:gd name="connsiteY10" fmla="*/ 99880 h 364641"/>
                <a:gd name="connsiteX11" fmla="*/ 1256514 w 1934728"/>
                <a:gd name="connsiteY11" fmla="*/ 365079 h 364641"/>
                <a:gd name="connsiteX12" fmla="*/ 1389998 w 1934728"/>
                <a:gd name="connsiteY12" fmla="*/ 498 h 364641"/>
                <a:gd name="connsiteX13" fmla="*/ 1457106 w 1934728"/>
                <a:gd name="connsiteY13" fmla="*/ 498 h 364641"/>
                <a:gd name="connsiteX14" fmla="*/ 1590834 w 1934728"/>
                <a:gd name="connsiteY14" fmla="*/ 365079 h 364641"/>
                <a:gd name="connsiteX15" fmla="*/ 1520859 w 1934728"/>
                <a:gd name="connsiteY15" fmla="*/ 365079 h 364641"/>
                <a:gd name="connsiteX16" fmla="*/ 1489318 w 1934728"/>
                <a:gd name="connsiteY16" fmla="*/ 278997 h 364641"/>
                <a:gd name="connsiteX17" fmla="*/ 1358213 w 1934728"/>
                <a:gd name="connsiteY17" fmla="*/ 278997 h 364641"/>
                <a:gd name="connsiteX18" fmla="*/ 1326733 w 1934728"/>
                <a:gd name="connsiteY18" fmla="*/ 365079 h 364641"/>
                <a:gd name="connsiteX19" fmla="*/ 1381030 w 1934728"/>
                <a:gd name="connsiteY19" fmla="*/ 216587 h 364641"/>
                <a:gd name="connsiteX20" fmla="*/ 1465952 w 1934728"/>
                <a:gd name="connsiteY20" fmla="*/ 216587 h 364641"/>
                <a:gd name="connsiteX21" fmla="*/ 1423552 w 1934728"/>
                <a:gd name="connsiteY21" fmla="*/ 99880 h 364641"/>
                <a:gd name="connsiteX22" fmla="*/ 678956 w 1934728"/>
                <a:gd name="connsiteY22" fmla="*/ 498 h 364641"/>
                <a:gd name="connsiteX23" fmla="*/ 732582 w 1934728"/>
                <a:gd name="connsiteY23" fmla="*/ 498 h 364641"/>
                <a:gd name="connsiteX24" fmla="*/ 919325 w 1934728"/>
                <a:gd name="connsiteY24" fmla="*/ 232327 h 364641"/>
                <a:gd name="connsiteX25" fmla="*/ 919325 w 1934728"/>
                <a:gd name="connsiteY25" fmla="*/ 498 h 364641"/>
                <a:gd name="connsiteX26" fmla="*/ 989545 w 1934728"/>
                <a:gd name="connsiteY26" fmla="*/ 498 h 364641"/>
                <a:gd name="connsiteX27" fmla="*/ 989545 w 1934728"/>
                <a:gd name="connsiteY27" fmla="*/ 365079 h 364641"/>
                <a:gd name="connsiteX28" fmla="*/ 940739 w 1934728"/>
                <a:gd name="connsiteY28" fmla="*/ 365079 h 364641"/>
                <a:gd name="connsiteX29" fmla="*/ 749237 w 1934728"/>
                <a:gd name="connsiteY29" fmla="*/ 127150 h 364641"/>
                <a:gd name="connsiteX30" fmla="*/ 749237 w 1934728"/>
                <a:gd name="connsiteY30" fmla="*/ 365079 h 364641"/>
                <a:gd name="connsiteX31" fmla="*/ 678956 w 1934728"/>
                <a:gd name="connsiteY31" fmla="*/ 365079 h 364641"/>
                <a:gd name="connsiteX32" fmla="*/ 1294094 w 1934728"/>
                <a:gd name="connsiteY32" fmla="*/ 498 h 364641"/>
                <a:gd name="connsiteX33" fmla="*/ 1294094 w 1934728"/>
                <a:gd name="connsiteY33" fmla="*/ 62848 h 364641"/>
                <a:gd name="connsiteX34" fmla="*/ 1197947 w 1934728"/>
                <a:gd name="connsiteY34" fmla="*/ 62848 h 364641"/>
                <a:gd name="connsiteX35" fmla="*/ 1197947 w 1934728"/>
                <a:gd name="connsiteY35" fmla="*/ 365079 h 364641"/>
                <a:gd name="connsiteX36" fmla="*/ 1127727 w 1934728"/>
                <a:gd name="connsiteY36" fmla="*/ 365079 h 364641"/>
                <a:gd name="connsiteX37" fmla="*/ 1127727 w 1934728"/>
                <a:gd name="connsiteY37" fmla="*/ 62848 h 364641"/>
                <a:gd name="connsiteX38" fmla="*/ 1031518 w 1934728"/>
                <a:gd name="connsiteY38" fmla="*/ 62848 h 364641"/>
                <a:gd name="connsiteX39" fmla="*/ 1031518 w 1934728"/>
                <a:gd name="connsiteY39" fmla="*/ 498 h 364641"/>
                <a:gd name="connsiteX40" fmla="*/ 1934672 w 1934728"/>
                <a:gd name="connsiteY40" fmla="*/ 365079 h 364641"/>
                <a:gd name="connsiteX41" fmla="*/ 1820710 w 1934728"/>
                <a:gd name="connsiteY41" fmla="*/ 207375 h 364641"/>
                <a:gd name="connsiteX42" fmla="*/ 1855790 w 1934728"/>
                <a:gd name="connsiteY42" fmla="*/ 184314 h 364641"/>
                <a:gd name="connsiteX43" fmla="*/ 1884402 w 1934728"/>
                <a:gd name="connsiteY43" fmla="*/ 108787 h 364641"/>
                <a:gd name="connsiteX44" fmla="*/ 1855790 w 1934728"/>
                <a:gd name="connsiteY44" fmla="*/ 33259 h 364641"/>
                <a:gd name="connsiteX45" fmla="*/ 1760984 w 1934728"/>
                <a:gd name="connsiteY45" fmla="*/ 498 h 364641"/>
                <a:gd name="connsiteX46" fmla="*/ 1624022 w 1934728"/>
                <a:gd name="connsiteY46" fmla="*/ 498 h 364641"/>
                <a:gd name="connsiteX47" fmla="*/ 1624022 w 1934728"/>
                <a:gd name="connsiteY47" fmla="*/ 365079 h 364641"/>
                <a:gd name="connsiteX48" fmla="*/ 1694364 w 1934728"/>
                <a:gd name="connsiteY48" fmla="*/ 365079 h 364641"/>
                <a:gd name="connsiteX49" fmla="*/ 1694364 w 1934728"/>
                <a:gd name="connsiteY49" fmla="*/ 216587 h 364641"/>
                <a:gd name="connsiteX50" fmla="*/ 1751711 w 1934728"/>
                <a:gd name="connsiteY50" fmla="*/ 216587 h 364641"/>
                <a:gd name="connsiteX51" fmla="*/ 1858108 w 1934728"/>
                <a:gd name="connsiteY51" fmla="*/ 365079 h 364641"/>
                <a:gd name="connsiteX52" fmla="*/ 1694303 w 1934728"/>
                <a:gd name="connsiteY52" fmla="*/ 62970 h 364641"/>
                <a:gd name="connsiteX53" fmla="*/ 1757812 w 1934728"/>
                <a:gd name="connsiteY53" fmla="*/ 62970 h 364641"/>
                <a:gd name="connsiteX54" fmla="*/ 1802103 w 1934728"/>
                <a:gd name="connsiteY54" fmla="*/ 77551 h 364641"/>
                <a:gd name="connsiteX55" fmla="*/ 1814305 w 1934728"/>
                <a:gd name="connsiteY55" fmla="*/ 108787 h 364641"/>
                <a:gd name="connsiteX56" fmla="*/ 1802103 w 1934728"/>
                <a:gd name="connsiteY56" fmla="*/ 139290 h 364641"/>
                <a:gd name="connsiteX57" fmla="*/ 1757812 w 1934728"/>
                <a:gd name="connsiteY57" fmla="*/ 153871 h 364641"/>
                <a:gd name="connsiteX58" fmla="*/ 1694364 w 1934728"/>
                <a:gd name="connsiteY58" fmla="*/ 153871 h 364641"/>
                <a:gd name="connsiteX59" fmla="*/ 294609 w 1934728"/>
                <a:gd name="connsiteY59" fmla="*/ 498 h 364641"/>
                <a:gd name="connsiteX60" fmla="*/ 218228 w 1934728"/>
                <a:gd name="connsiteY60" fmla="*/ 498 h 364641"/>
                <a:gd name="connsiteX61" fmla="*/ 87550 w 1934728"/>
                <a:gd name="connsiteY61" fmla="*/ 182789 h 364641"/>
                <a:gd name="connsiteX62" fmla="*/ 218289 w 1934728"/>
                <a:gd name="connsiteY62" fmla="*/ 365079 h 364641"/>
                <a:gd name="connsiteX63" fmla="*/ 294609 w 1934728"/>
                <a:gd name="connsiteY63" fmla="*/ 365079 h 364641"/>
                <a:gd name="connsiteX64" fmla="*/ 163931 w 1934728"/>
                <a:gd name="connsiteY64" fmla="*/ 182789 h 364641"/>
                <a:gd name="connsiteX65" fmla="*/ 47224 w 1934728"/>
                <a:gd name="connsiteY65" fmla="*/ 498 h 364641"/>
                <a:gd name="connsiteX66" fmla="*/ -57 w 1934728"/>
                <a:gd name="connsiteY66" fmla="*/ 498 h 364641"/>
                <a:gd name="connsiteX67" fmla="*/ -57 w 1934728"/>
                <a:gd name="connsiteY67" fmla="*/ 365079 h 364641"/>
                <a:gd name="connsiteX68" fmla="*/ 47163 w 1934728"/>
                <a:gd name="connsiteY68" fmla="*/ 365079 h 364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934728" h="364641">
                  <a:moveTo>
                    <a:pt x="311447" y="365079"/>
                  </a:moveTo>
                  <a:lnTo>
                    <a:pt x="444932" y="438"/>
                  </a:lnTo>
                  <a:lnTo>
                    <a:pt x="512040" y="438"/>
                  </a:lnTo>
                  <a:lnTo>
                    <a:pt x="645829" y="365079"/>
                  </a:lnTo>
                  <a:lnTo>
                    <a:pt x="575243" y="365079"/>
                  </a:lnTo>
                  <a:lnTo>
                    <a:pt x="543642" y="278997"/>
                  </a:lnTo>
                  <a:lnTo>
                    <a:pt x="413147" y="278997"/>
                  </a:lnTo>
                  <a:lnTo>
                    <a:pt x="381667" y="365079"/>
                  </a:lnTo>
                  <a:close/>
                  <a:moveTo>
                    <a:pt x="435963" y="216587"/>
                  </a:moveTo>
                  <a:lnTo>
                    <a:pt x="521008" y="216587"/>
                  </a:lnTo>
                  <a:lnTo>
                    <a:pt x="478303" y="99880"/>
                  </a:lnTo>
                  <a:close/>
                  <a:moveTo>
                    <a:pt x="1256514" y="365079"/>
                  </a:moveTo>
                  <a:lnTo>
                    <a:pt x="1389998" y="498"/>
                  </a:lnTo>
                  <a:lnTo>
                    <a:pt x="1457106" y="498"/>
                  </a:lnTo>
                  <a:lnTo>
                    <a:pt x="1590834" y="365079"/>
                  </a:lnTo>
                  <a:lnTo>
                    <a:pt x="1520859" y="365079"/>
                  </a:lnTo>
                  <a:lnTo>
                    <a:pt x="1489318" y="278997"/>
                  </a:lnTo>
                  <a:lnTo>
                    <a:pt x="1358213" y="278997"/>
                  </a:lnTo>
                  <a:lnTo>
                    <a:pt x="1326733" y="365079"/>
                  </a:lnTo>
                  <a:close/>
                  <a:moveTo>
                    <a:pt x="1381030" y="216587"/>
                  </a:moveTo>
                  <a:lnTo>
                    <a:pt x="1465952" y="216587"/>
                  </a:lnTo>
                  <a:lnTo>
                    <a:pt x="1423552" y="99880"/>
                  </a:lnTo>
                  <a:close/>
                  <a:moveTo>
                    <a:pt x="678956" y="498"/>
                  </a:moveTo>
                  <a:lnTo>
                    <a:pt x="732582" y="498"/>
                  </a:lnTo>
                  <a:lnTo>
                    <a:pt x="919325" y="232327"/>
                  </a:lnTo>
                  <a:lnTo>
                    <a:pt x="919325" y="498"/>
                  </a:lnTo>
                  <a:lnTo>
                    <a:pt x="989545" y="498"/>
                  </a:lnTo>
                  <a:lnTo>
                    <a:pt x="989545" y="365079"/>
                  </a:lnTo>
                  <a:lnTo>
                    <a:pt x="940739" y="365079"/>
                  </a:lnTo>
                  <a:lnTo>
                    <a:pt x="749237" y="127150"/>
                  </a:lnTo>
                  <a:lnTo>
                    <a:pt x="749237" y="365079"/>
                  </a:lnTo>
                  <a:lnTo>
                    <a:pt x="678956" y="365079"/>
                  </a:lnTo>
                  <a:close/>
                  <a:moveTo>
                    <a:pt x="1294094" y="498"/>
                  </a:moveTo>
                  <a:lnTo>
                    <a:pt x="1294094" y="62848"/>
                  </a:lnTo>
                  <a:lnTo>
                    <a:pt x="1197947" y="62848"/>
                  </a:lnTo>
                  <a:lnTo>
                    <a:pt x="1197947" y="365079"/>
                  </a:lnTo>
                  <a:lnTo>
                    <a:pt x="1127727" y="365079"/>
                  </a:lnTo>
                  <a:lnTo>
                    <a:pt x="1127727" y="62848"/>
                  </a:lnTo>
                  <a:lnTo>
                    <a:pt x="1031518" y="62848"/>
                  </a:lnTo>
                  <a:lnTo>
                    <a:pt x="1031518" y="498"/>
                  </a:lnTo>
                  <a:close/>
                  <a:moveTo>
                    <a:pt x="1934672" y="365079"/>
                  </a:moveTo>
                  <a:lnTo>
                    <a:pt x="1820710" y="207375"/>
                  </a:lnTo>
                  <a:cubicBezTo>
                    <a:pt x="1833998" y="202445"/>
                    <a:pt x="1845992" y="194557"/>
                    <a:pt x="1855790" y="184314"/>
                  </a:cubicBezTo>
                  <a:cubicBezTo>
                    <a:pt x="1874574" y="163687"/>
                    <a:pt x="1884805" y="136685"/>
                    <a:pt x="1884402" y="108787"/>
                  </a:cubicBezTo>
                  <a:cubicBezTo>
                    <a:pt x="1884805" y="80888"/>
                    <a:pt x="1874574" y="53886"/>
                    <a:pt x="1855790" y="33259"/>
                  </a:cubicBezTo>
                  <a:cubicBezTo>
                    <a:pt x="1835474" y="11907"/>
                    <a:pt x="1807838" y="498"/>
                    <a:pt x="1760984" y="498"/>
                  </a:cubicBezTo>
                  <a:lnTo>
                    <a:pt x="1624022" y="498"/>
                  </a:lnTo>
                  <a:lnTo>
                    <a:pt x="1624022" y="365079"/>
                  </a:lnTo>
                  <a:lnTo>
                    <a:pt x="1694364" y="365079"/>
                  </a:lnTo>
                  <a:lnTo>
                    <a:pt x="1694364" y="216587"/>
                  </a:lnTo>
                  <a:lnTo>
                    <a:pt x="1751711" y="216587"/>
                  </a:lnTo>
                  <a:lnTo>
                    <a:pt x="1858108" y="365079"/>
                  </a:lnTo>
                  <a:close/>
                  <a:moveTo>
                    <a:pt x="1694303" y="62970"/>
                  </a:moveTo>
                  <a:lnTo>
                    <a:pt x="1757812" y="62970"/>
                  </a:lnTo>
                  <a:cubicBezTo>
                    <a:pt x="1781788" y="62970"/>
                    <a:pt x="1793806" y="68644"/>
                    <a:pt x="1802103" y="77551"/>
                  </a:cubicBezTo>
                  <a:cubicBezTo>
                    <a:pt x="1810040" y="86000"/>
                    <a:pt x="1814408" y="97189"/>
                    <a:pt x="1814305" y="108787"/>
                  </a:cubicBezTo>
                  <a:cubicBezTo>
                    <a:pt x="1814335" y="120152"/>
                    <a:pt x="1809961" y="131085"/>
                    <a:pt x="1802103" y="139290"/>
                  </a:cubicBezTo>
                  <a:cubicBezTo>
                    <a:pt x="1793806" y="148136"/>
                    <a:pt x="1781788" y="153871"/>
                    <a:pt x="1757812" y="153871"/>
                  </a:cubicBezTo>
                  <a:lnTo>
                    <a:pt x="1694364" y="153871"/>
                  </a:lnTo>
                  <a:close/>
                  <a:moveTo>
                    <a:pt x="294609" y="498"/>
                  </a:moveTo>
                  <a:lnTo>
                    <a:pt x="218228" y="498"/>
                  </a:lnTo>
                  <a:lnTo>
                    <a:pt x="87550" y="182789"/>
                  </a:lnTo>
                  <a:lnTo>
                    <a:pt x="218289" y="365079"/>
                  </a:lnTo>
                  <a:lnTo>
                    <a:pt x="294609" y="365079"/>
                  </a:lnTo>
                  <a:lnTo>
                    <a:pt x="163931" y="182789"/>
                  </a:lnTo>
                  <a:close/>
                  <a:moveTo>
                    <a:pt x="47224" y="498"/>
                  </a:moveTo>
                  <a:lnTo>
                    <a:pt x="-57" y="498"/>
                  </a:lnTo>
                  <a:lnTo>
                    <a:pt x="-57" y="365079"/>
                  </a:lnTo>
                  <a:lnTo>
                    <a:pt x="47163" y="365079"/>
                  </a:ln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31" name="Freeform: Shape 30">
              <a:extLst>
                <a:ext uri="{FF2B5EF4-FFF2-40B4-BE49-F238E27FC236}">
                  <a16:creationId xmlns:a16="http://schemas.microsoft.com/office/drawing/2014/main" id="{18FF1843-0211-B363-C703-BEC1D697E31C}"/>
                </a:ext>
              </a:extLst>
            </p:cNvPr>
            <p:cNvSpPr/>
            <p:nvPr/>
          </p:nvSpPr>
          <p:spPr>
            <a:xfrm>
              <a:off x="507101" y="554539"/>
              <a:ext cx="38678" cy="364580"/>
            </a:xfrm>
            <a:custGeom>
              <a:avLst/>
              <a:gdLst>
                <a:gd name="connsiteX0" fmla="*/ 0 w 38678"/>
                <a:gd name="connsiteY0" fmla="*/ 0 h 364580"/>
                <a:gd name="connsiteX1" fmla="*/ 38679 w 38678"/>
                <a:gd name="connsiteY1" fmla="*/ 0 h 364580"/>
                <a:gd name="connsiteX2" fmla="*/ 38679 w 38678"/>
                <a:gd name="connsiteY2" fmla="*/ 364580 h 364580"/>
                <a:gd name="connsiteX3" fmla="*/ 0 w 38678"/>
                <a:gd name="connsiteY3" fmla="*/ 364580 h 364580"/>
              </a:gdLst>
              <a:ahLst/>
              <a:cxnLst>
                <a:cxn ang="0">
                  <a:pos x="connsiteX0" y="connsiteY0"/>
                </a:cxn>
                <a:cxn ang="0">
                  <a:pos x="connsiteX1" y="connsiteY1"/>
                </a:cxn>
                <a:cxn ang="0">
                  <a:pos x="connsiteX2" y="connsiteY2"/>
                </a:cxn>
                <a:cxn ang="0">
                  <a:pos x="connsiteX3" y="connsiteY3"/>
                </a:cxn>
              </a:cxnLst>
              <a:rect l="l" t="t" r="r" b="b"/>
              <a:pathLst>
                <a:path w="38678" h="364580">
                  <a:moveTo>
                    <a:pt x="0" y="0"/>
                  </a:moveTo>
                  <a:lnTo>
                    <a:pt x="38679" y="0"/>
                  </a:lnTo>
                  <a:lnTo>
                    <a:pt x="38679" y="364580"/>
                  </a:lnTo>
                  <a:lnTo>
                    <a:pt x="0" y="364580"/>
                  </a:lnTo>
                  <a:close/>
                </a:path>
              </a:pathLst>
            </a:custGeom>
            <a:solidFill>
              <a:srgbClr val="B28300"/>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grpSp>
      <p:grpSp>
        <p:nvGrpSpPr>
          <p:cNvPr id="2" name="Group 1">
            <a:extLst>
              <a:ext uri="{FF2B5EF4-FFF2-40B4-BE49-F238E27FC236}">
                <a16:creationId xmlns:a16="http://schemas.microsoft.com/office/drawing/2014/main" id="{AF7BF7AD-DB8D-19B3-F864-703CD5832C32}"/>
              </a:ext>
            </a:extLst>
          </p:cNvPr>
          <p:cNvGrpSpPr/>
          <p:nvPr/>
        </p:nvGrpSpPr>
        <p:grpSpPr>
          <a:xfrm>
            <a:off x="2997944" y="5571016"/>
            <a:ext cx="8836793" cy="648000"/>
            <a:chOff x="2997944" y="4545045"/>
            <a:chExt cx="8836793" cy="648000"/>
          </a:xfrm>
        </p:grpSpPr>
        <p:sp>
          <p:nvSpPr>
            <p:cNvPr id="7" name="Rectangle 6">
              <a:extLst>
                <a:ext uri="{FF2B5EF4-FFF2-40B4-BE49-F238E27FC236}">
                  <a16:creationId xmlns:a16="http://schemas.microsoft.com/office/drawing/2014/main" id="{C299CE9A-D865-D5A6-C1D1-DB1FB5652773}"/>
                </a:ext>
              </a:extLst>
            </p:cNvPr>
            <p:cNvSpPr/>
            <p:nvPr/>
          </p:nvSpPr>
          <p:spPr bwMode="ltGray">
            <a:xfrm>
              <a:off x="2997944" y="4545045"/>
              <a:ext cx="8836793" cy="648000"/>
            </a:xfrm>
            <a:prstGeom prst="rect">
              <a:avLst/>
            </a:prstGeom>
            <a:solidFill>
              <a:srgbClr val="FFFFFF">
                <a:alpha val="8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a:p>
          </p:txBody>
        </p:sp>
        <p:sp>
          <p:nvSpPr>
            <p:cNvPr id="8" name="TextBox 7">
              <a:extLst>
                <a:ext uri="{FF2B5EF4-FFF2-40B4-BE49-F238E27FC236}">
                  <a16:creationId xmlns:a16="http://schemas.microsoft.com/office/drawing/2014/main" id="{8095525F-1FB3-AB9B-9EE9-011FA1BE30B0}"/>
                </a:ext>
              </a:extLst>
            </p:cNvPr>
            <p:cNvSpPr txBox="1"/>
            <p:nvPr/>
          </p:nvSpPr>
          <p:spPr>
            <a:xfrm>
              <a:off x="3126962" y="4601738"/>
              <a:ext cx="592550" cy="553998"/>
            </a:xfrm>
            <a:prstGeom prst="rect">
              <a:avLst/>
            </a:prstGeom>
            <a:noFill/>
          </p:spPr>
          <p:txBody>
            <a:bodyPr wrap="square" lIns="0" tIns="0" rIns="0" bIns="0" rtlCol="0">
              <a:spAutoFit/>
            </a:bodyPr>
            <a:lstStyle/>
            <a:p>
              <a:pPr algn="r"/>
              <a:r>
                <a:rPr lang="en-NZ" sz="3600" b="1" dirty="0">
                  <a:solidFill>
                    <a:srgbClr val="00A5B8"/>
                  </a:solidFill>
                  <a:latin typeface="Arial" panose="020B0604020202020204" pitchFamily="34" charset="0"/>
                  <a:cs typeface="Arial" panose="020B0604020202020204" pitchFamily="34" charset="0"/>
                </a:rPr>
                <a:t>07</a:t>
              </a:r>
            </a:p>
          </p:txBody>
        </p:sp>
      </p:grpSp>
      <p:grpSp>
        <p:nvGrpSpPr>
          <p:cNvPr id="9" name="Group 8">
            <a:extLst>
              <a:ext uri="{FF2B5EF4-FFF2-40B4-BE49-F238E27FC236}">
                <a16:creationId xmlns:a16="http://schemas.microsoft.com/office/drawing/2014/main" id="{9E1A44DE-176D-1093-8B5D-65A25661CB73}"/>
              </a:ext>
            </a:extLst>
          </p:cNvPr>
          <p:cNvGrpSpPr/>
          <p:nvPr/>
        </p:nvGrpSpPr>
        <p:grpSpPr>
          <a:xfrm>
            <a:off x="2997944" y="1200673"/>
            <a:ext cx="8836793" cy="648000"/>
            <a:chOff x="2997944" y="1559808"/>
            <a:chExt cx="8836793" cy="648000"/>
          </a:xfrm>
        </p:grpSpPr>
        <p:sp>
          <p:nvSpPr>
            <p:cNvPr id="20" name="Rectangle 19">
              <a:extLst>
                <a:ext uri="{FF2B5EF4-FFF2-40B4-BE49-F238E27FC236}">
                  <a16:creationId xmlns:a16="http://schemas.microsoft.com/office/drawing/2014/main" id="{E7103066-23D4-77D4-E2BD-194FAD720F6E}"/>
                </a:ext>
              </a:extLst>
            </p:cNvPr>
            <p:cNvSpPr/>
            <p:nvPr/>
          </p:nvSpPr>
          <p:spPr bwMode="ltGray">
            <a:xfrm>
              <a:off x="2997944" y="1559808"/>
              <a:ext cx="8836793" cy="648000"/>
            </a:xfrm>
            <a:prstGeom prst="rect">
              <a:avLst/>
            </a:prstGeom>
            <a:solidFill>
              <a:srgbClr val="FFFFFF">
                <a:alpha val="8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a:p>
          </p:txBody>
        </p:sp>
        <p:sp>
          <p:nvSpPr>
            <p:cNvPr id="21" name="TextBox 20">
              <a:extLst>
                <a:ext uri="{FF2B5EF4-FFF2-40B4-BE49-F238E27FC236}">
                  <a16:creationId xmlns:a16="http://schemas.microsoft.com/office/drawing/2014/main" id="{D524B428-8B28-9128-75C3-B9CD2545E9F9}"/>
                </a:ext>
              </a:extLst>
            </p:cNvPr>
            <p:cNvSpPr txBox="1"/>
            <p:nvPr/>
          </p:nvSpPr>
          <p:spPr>
            <a:xfrm>
              <a:off x="3126962" y="1606783"/>
              <a:ext cx="592550" cy="553998"/>
            </a:xfrm>
            <a:prstGeom prst="rect">
              <a:avLst/>
            </a:prstGeom>
            <a:noFill/>
          </p:spPr>
          <p:txBody>
            <a:bodyPr wrap="square" lIns="0" tIns="0" rIns="0" bIns="0" rtlCol="0">
              <a:spAutoFit/>
            </a:bodyPr>
            <a:lstStyle/>
            <a:p>
              <a:pPr algn="r"/>
              <a:r>
                <a:rPr lang="en-NZ" sz="3600" b="1" dirty="0">
                  <a:solidFill>
                    <a:srgbClr val="00A5B8"/>
                  </a:solidFill>
                  <a:latin typeface="Arial" panose="020B0604020202020204" pitchFamily="34" charset="0"/>
                  <a:cs typeface="Arial" panose="020B0604020202020204" pitchFamily="34" charset="0"/>
                </a:rPr>
                <a:t>02</a:t>
              </a:r>
            </a:p>
          </p:txBody>
        </p:sp>
      </p:grpSp>
      <p:graphicFrame>
        <p:nvGraphicFramePr>
          <p:cNvPr id="22" name="Table 21">
            <a:extLst>
              <a:ext uri="{FF2B5EF4-FFF2-40B4-BE49-F238E27FC236}">
                <a16:creationId xmlns:a16="http://schemas.microsoft.com/office/drawing/2014/main" id="{C8940336-E73E-2568-1AAB-AE9A663CF3CD}"/>
              </a:ext>
            </a:extLst>
          </p:cNvPr>
          <p:cNvGraphicFramePr>
            <a:graphicFrameLocks noGrp="1"/>
          </p:cNvGraphicFramePr>
          <p:nvPr>
            <p:extLst>
              <p:ext uri="{D42A27DB-BD31-4B8C-83A1-F6EECF244321}">
                <p14:modId xmlns:p14="http://schemas.microsoft.com/office/powerpoint/2010/main" val="1101112186"/>
              </p:ext>
            </p:extLst>
          </p:nvPr>
        </p:nvGraphicFramePr>
        <p:xfrm>
          <a:off x="3888808" y="198590"/>
          <a:ext cx="7789183" cy="6181168"/>
        </p:xfrm>
        <a:graphic>
          <a:graphicData uri="http://schemas.openxmlformats.org/drawingml/2006/table">
            <a:tbl>
              <a:tblPr>
                <a:tableStyleId>{5C22544A-7EE6-4342-B048-85BDC9FD1C3A}</a:tableStyleId>
              </a:tblPr>
              <a:tblGrid>
                <a:gridCol w="7789183">
                  <a:extLst>
                    <a:ext uri="{9D8B030D-6E8A-4147-A177-3AD203B41FA5}">
                      <a16:colId xmlns:a16="http://schemas.microsoft.com/office/drawing/2014/main" val="2498811810"/>
                    </a:ext>
                  </a:extLst>
                </a:gridCol>
              </a:tblGrid>
              <a:tr h="883024">
                <a:tc>
                  <a:txBody>
                    <a:bodyPr/>
                    <a:lstStyle/>
                    <a:p>
                      <a:pPr algn="l" rtl="0" fontAlgn="ctr">
                        <a:lnSpc>
                          <a:spcPct val="90000"/>
                        </a:lnSpc>
                      </a:pPr>
                      <a:r>
                        <a:rPr lang="en-NZ" sz="1800" b="1" u="none" strike="noStrike" dirty="0">
                          <a:solidFill>
                            <a:schemeClr val="tx1"/>
                          </a:solidFill>
                          <a:effectLst/>
                          <a:latin typeface="Arial" panose="020B0604020202020204" pitchFamily="34" charset="0"/>
                          <a:cs typeface="Arial" panose="020B0604020202020204" pitchFamily="34" charset="0"/>
                        </a:rPr>
                        <a:t>Background information</a:t>
                      </a:r>
                    </a:p>
                  </a:txBody>
                  <a:tcPr marL="6062" marR="6062" marT="606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9600977"/>
                  </a:ext>
                </a:extLst>
              </a:tr>
              <a:tr h="883024">
                <a:tc>
                  <a:txBody>
                    <a:bodyPr/>
                    <a:lstStyle/>
                    <a:p>
                      <a:pPr marL="0" marR="0" lvl="0" indent="0" algn="l" defTabSz="914400" rtl="0" eaLnBrk="1" fontAlgn="ctr" latinLnBrk="0" hangingPunct="1">
                        <a:lnSpc>
                          <a:spcPct val="90000"/>
                        </a:lnSpc>
                        <a:spcBef>
                          <a:spcPts val="0"/>
                        </a:spcBef>
                        <a:spcAft>
                          <a:spcPts val="0"/>
                        </a:spcAft>
                        <a:buClrTx/>
                        <a:buSzTx/>
                        <a:buFontTx/>
                        <a:buNone/>
                        <a:tabLst/>
                        <a:defRPr/>
                      </a:pPr>
                      <a:r>
                        <a:rPr kumimoji="0" lang="en-NZ"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Key insights from the qualitative and quantitative research </a:t>
                      </a:r>
                    </a:p>
                  </a:txBody>
                  <a:tcPr marL="6062" marR="6062" marT="606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4268307"/>
                  </a:ext>
                </a:extLst>
              </a:tr>
              <a:tr h="883024">
                <a:tc>
                  <a:txBody>
                    <a:bodyPr/>
                    <a:lstStyle/>
                    <a:p>
                      <a:pPr marL="0" marR="0" lvl="0" indent="0" algn="l" defTabSz="914400" rtl="0" eaLnBrk="1" fontAlgn="ctr" latinLnBrk="0" hangingPunct="1">
                        <a:lnSpc>
                          <a:spcPct val="90000"/>
                        </a:lnSpc>
                        <a:spcBef>
                          <a:spcPts val="0"/>
                        </a:spcBef>
                        <a:spcAft>
                          <a:spcPts val="0"/>
                        </a:spcAft>
                        <a:buClrTx/>
                        <a:buSzTx/>
                        <a:buFontTx/>
                        <a:buNone/>
                        <a:tabLst/>
                        <a:defRPr/>
                      </a:pPr>
                      <a:r>
                        <a:rPr kumimoji="0" lang="en-NZ"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Qualitative research findings</a:t>
                      </a:r>
                    </a:p>
                  </a:txBody>
                  <a:tcPr marL="6062" marR="6062" marT="606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7409840"/>
                  </a:ext>
                </a:extLst>
              </a:tr>
              <a:tr h="883024">
                <a:tc>
                  <a:txBody>
                    <a:bodyPr/>
                    <a:lstStyle/>
                    <a:p>
                      <a:pPr marL="0" marR="0" lvl="0" indent="0" algn="l" defTabSz="914400" rtl="0" eaLnBrk="1" fontAlgn="ctr" latinLnBrk="0" hangingPunct="1">
                        <a:lnSpc>
                          <a:spcPct val="90000"/>
                        </a:lnSpc>
                        <a:spcBef>
                          <a:spcPts val="0"/>
                        </a:spcBef>
                        <a:spcAft>
                          <a:spcPts val="0"/>
                        </a:spcAft>
                        <a:buClrTx/>
                        <a:buSzTx/>
                        <a:buFontTx/>
                        <a:buNone/>
                        <a:tabLst/>
                        <a:defRPr/>
                      </a:pPr>
                      <a:r>
                        <a:rPr lang="en-NZ" sz="1800" b="1" u="none" strike="noStrike" dirty="0">
                          <a:solidFill>
                            <a:schemeClr val="tx1"/>
                          </a:solidFill>
                          <a:effectLst/>
                          <a:latin typeface="Arial" panose="020B0604020202020204" pitchFamily="34" charset="0"/>
                          <a:cs typeface="Arial" panose="020B0604020202020204" pitchFamily="34" charset="0"/>
                        </a:rPr>
                        <a:t>Quantitative summary</a:t>
                      </a:r>
                    </a:p>
                  </a:txBody>
                  <a:tcPr marL="6062" marR="6062" marT="606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52648640"/>
                  </a:ext>
                </a:extLst>
              </a:tr>
              <a:tr h="883024">
                <a:tc>
                  <a:txBody>
                    <a:bodyPr/>
                    <a:lstStyle/>
                    <a:p>
                      <a:pPr marL="0" marR="0" lvl="0" indent="0" algn="l" defTabSz="914400" rtl="0" eaLnBrk="1" fontAlgn="ctr" latinLnBrk="0" hangingPunct="1">
                        <a:lnSpc>
                          <a:spcPct val="90000"/>
                        </a:lnSpc>
                        <a:spcBef>
                          <a:spcPts val="0"/>
                        </a:spcBef>
                        <a:spcAft>
                          <a:spcPts val="0"/>
                        </a:spcAft>
                        <a:buClrTx/>
                        <a:buSzTx/>
                        <a:buFontTx/>
                        <a:buNone/>
                        <a:tabLst/>
                        <a:defRPr/>
                      </a:pPr>
                      <a:r>
                        <a:rPr kumimoji="0" lang="en-NZ"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National level quantitative findings</a:t>
                      </a:r>
                    </a:p>
                  </a:txBody>
                  <a:tcPr marL="6062" marR="6062" marT="606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13380754"/>
                  </a:ext>
                </a:extLst>
              </a:tr>
              <a:tr h="883024">
                <a:tc>
                  <a:txBody>
                    <a:bodyPr/>
                    <a:lstStyle/>
                    <a:p>
                      <a:pPr marL="0" marR="0" lvl="0" indent="0" algn="l" defTabSz="914400" rtl="0" eaLnBrk="1" fontAlgn="ctr" latinLnBrk="0" hangingPunct="1">
                        <a:lnSpc>
                          <a:spcPct val="90000"/>
                        </a:lnSpc>
                        <a:spcBef>
                          <a:spcPts val="0"/>
                        </a:spcBef>
                        <a:spcAft>
                          <a:spcPts val="0"/>
                        </a:spcAft>
                        <a:buClrTx/>
                        <a:buSzTx/>
                        <a:buFontTx/>
                        <a:buNone/>
                        <a:tabLst/>
                        <a:defRPr/>
                      </a:pPr>
                      <a:r>
                        <a:rPr kumimoji="0" lang="en-NZ"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Wellington region quantitative findings</a:t>
                      </a:r>
                    </a:p>
                  </a:txBody>
                  <a:tcPr marL="6062" marR="6062" marT="606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3364166"/>
                  </a:ext>
                </a:extLst>
              </a:tr>
              <a:tr h="883024">
                <a:tc>
                  <a:txBody>
                    <a:bodyPr/>
                    <a:lstStyle/>
                    <a:p>
                      <a:pPr marL="0" marR="0" lvl="0" indent="0" algn="l" defTabSz="914400" rtl="0" eaLnBrk="1" fontAlgn="ctr" latinLnBrk="0" hangingPunct="1">
                        <a:lnSpc>
                          <a:spcPct val="90000"/>
                        </a:lnSpc>
                        <a:spcBef>
                          <a:spcPts val="0"/>
                        </a:spcBef>
                        <a:spcAft>
                          <a:spcPts val="0"/>
                        </a:spcAft>
                        <a:buClrTx/>
                        <a:buSzTx/>
                        <a:buFontTx/>
                        <a:buNone/>
                        <a:tabLst/>
                        <a:defRPr/>
                      </a:pPr>
                      <a:r>
                        <a:rPr kumimoji="0" lang="en-NZ"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Focus on the key sports</a:t>
                      </a:r>
                    </a:p>
                  </a:txBody>
                  <a:tcPr marL="6062" marR="6062" marT="606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06786241"/>
                  </a:ext>
                </a:extLst>
              </a:tr>
            </a:tbl>
          </a:graphicData>
        </a:graphic>
      </p:graphicFrame>
    </p:spTree>
    <p:extLst>
      <p:ext uri="{BB962C8B-B14F-4D97-AF65-F5344CB8AC3E}">
        <p14:creationId xmlns:p14="http://schemas.microsoft.com/office/powerpoint/2010/main" val="1548907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close-up of people shaking hands&#10;&#10;Description automatically generated with low confidence">
            <a:extLst>
              <a:ext uri="{FF2B5EF4-FFF2-40B4-BE49-F238E27FC236}">
                <a16:creationId xmlns:a16="http://schemas.microsoft.com/office/drawing/2014/main" id="{0E7D8788-0B37-CCFE-31CE-E1171455F97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20403"/>
            <a:ext cx="12192000" cy="6878403"/>
          </a:xfrm>
          <a:prstGeom prst="rect">
            <a:avLst/>
          </a:prstGeom>
        </p:spPr>
      </p:pic>
      <p:sp>
        <p:nvSpPr>
          <p:cNvPr id="3" name="Rectangle 2">
            <a:extLst>
              <a:ext uri="{FF2B5EF4-FFF2-40B4-BE49-F238E27FC236}">
                <a16:creationId xmlns:a16="http://schemas.microsoft.com/office/drawing/2014/main" id="{D4F84FCD-9F08-14AA-7268-0D268194BB4D}"/>
              </a:ext>
            </a:extLst>
          </p:cNvPr>
          <p:cNvSpPr/>
          <p:nvPr/>
        </p:nvSpPr>
        <p:spPr bwMode="ltGray">
          <a:xfrm rot="16200000">
            <a:off x="5397306" y="63303"/>
            <a:ext cx="6762749" cy="6826642"/>
          </a:xfrm>
          <a:prstGeom prst="rect">
            <a:avLst/>
          </a:prstGeom>
          <a:gradFill flip="none" rotWithShape="1">
            <a:gsLst>
              <a:gs pos="0">
                <a:srgbClr val="000000"/>
              </a:gs>
              <a:gs pos="40000">
                <a:srgbClr val="000000">
                  <a:alpha val="0"/>
                </a:srgbClr>
              </a:gs>
            </a:gsLst>
            <a:lin ang="189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endParaRPr>
          </a:p>
        </p:txBody>
      </p:sp>
      <p:sp>
        <p:nvSpPr>
          <p:cNvPr id="4" name="Rectangle 3">
            <a:extLst>
              <a:ext uri="{FF2B5EF4-FFF2-40B4-BE49-F238E27FC236}">
                <a16:creationId xmlns:a16="http://schemas.microsoft.com/office/drawing/2014/main" id="{9F8D0044-8785-7B11-0206-CA17168216C7}"/>
              </a:ext>
            </a:extLst>
          </p:cNvPr>
          <p:cNvSpPr/>
          <p:nvPr/>
        </p:nvSpPr>
        <p:spPr bwMode="ltGray">
          <a:xfrm>
            <a:off x="-68" y="-20402"/>
            <a:ext cx="7039043" cy="6878401"/>
          </a:xfrm>
          <a:prstGeom prst="rect">
            <a:avLst/>
          </a:prstGeom>
          <a:gradFill flip="none" rotWithShape="1">
            <a:gsLst>
              <a:gs pos="0">
                <a:srgbClr val="000000"/>
              </a:gs>
              <a:gs pos="100000">
                <a:srgbClr val="000000">
                  <a:alpha val="0"/>
                </a:srgb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endParaRPr>
          </a:p>
        </p:txBody>
      </p:sp>
      <p:grpSp>
        <p:nvGrpSpPr>
          <p:cNvPr id="5" name="Group 4">
            <a:extLst>
              <a:ext uri="{FF2B5EF4-FFF2-40B4-BE49-F238E27FC236}">
                <a16:creationId xmlns:a16="http://schemas.microsoft.com/office/drawing/2014/main" id="{D07FDB01-14F7-AFD4-12AA-7CDE73595F65}"/>
              </a:ext>
            </a:extLst>
          </p:cNvPr>
          <p:cNvGrpSpPr/>
          <p:nvPr/>
        </p:nvGrpSpPr>
        <p:grpSpPr>
          <a:xfrm>
            <a:off x="523876" y="549833"/>
            <a:ext cx="3373870" cy="330026"/>
            <a:chOff x="459821" y="549832"/>
            <a:chExt cx="3798933" cy="371605"/>
          </a:xfrm>
        </p:grpSpPr>
        <p:sp>
          <p:nvSpPr>
            <p:cNvPr id="6" name="Freeform: Shape 5">
              <a:extLst>
                <a:ext uri="{FF2B5EF4-FFF2-40B4-BE49-F238E27FC236}">
                  <a16:creationId xmlns:a16="http://schemas.microsoft.com/office/drawing/2014/main" id="{C05D7CCF-0F0A-5EB8-EB31-2400E58986E8}"/>
                </a:ext>
              </a:extLst>
            </p:cNvPr>
            <p:cNvSpPr/>
            <p:nvPr/>
          </p:nvSpPr>
          <p:spPr>
            <a:xfrm>
              <a:off x="2534989" y="555150"/>
              <a:ext cx="247690" cy="361103"/>
            </a:xfrm>
            <a:custGeom>
              <a:avLst/>
              <a:gdLst>
                <a:gd name="connsiteX0" fmla="*/ 51556 w 247690"/>
                <a:gd name="connsiteY0" fmla="*/ 361541 h 361103"/>
                <a:gd name="connsiteX1" fmla="*/ -57 w 247690"/>
                <a:gd name="connsiteY1" fmla="*/ 361541 h 361103"/>
                <a:gd name="connsiteX2" fmla="*/ -57 w 247690"/>
                <a:gd name="connsiteY2" fmla="*/ 438 h 361103"/>
                <a:gd name="connsiteX3" fmla="*/ 132573 w 247690"/>
                <a:gd name="connsiteY3" fmla="*/ 438 h 361103"/>
                <a:gd name="connsiteX4" fmla="*/ 216703 w 247690"/>
                <a:gd name="connsiteY4" fmla="*/ 30392 h 361103"/>
                <a:gd name="connsiteX5" fmla="*/ 247634 w 247690"/>
                <a:gd name="connsiteY5" fmla="*/ 104699 h 361103"/>
                <a:gd name="connsiteX6" fmla="*/ 216703 w 247690"/>
                <a:gd name="connsiteY6" fmla="*/ 179555 h 361103"/>
                <a:gd name="connsiteX7" fmla="*/ 132573 w 247690"/>
                <a:gd name="connsiteY7" fmla="*/ 209449 h 361103"/>
                <a:gd name="connsiteX8" fmla="*/ 51556 w 247690"/>
                <a:gd name="connsiteY8" fmla="*/ 209449 h 361103"/>
                <a:gd name="connsiteX9" fmla="*/ 51556 w 247690"/>
                <a:gd name="connsiteY9" fmla="*/ 160216 h 361103"/>
                <a:gd name="connsiteX10" fmla="*/ 129950 w 247690"/>
                <a:gd name="connsiteY10" fmla="*/ 160216 h 361103"/>
                <a:gd name="connsiteX11" fmla="*/ 180586 w 247690"/>
                <a:gd name="connsiteY11" fmla="*/ 143683 h 361103"/>
                <a:gd name="connsiteX12" fmla="*/ 196021 w 247690"/>
                <a:gd name="connsiteY12" fmla="*/ 104455 h 361103"/>
                <a:gd name="connsiteX13" fmla="*/ 180586 w 247690"/>
                <a:gd name="connsiteY13" fmla="*/ 65776 h 361103"/>
                <a:gd name="connsiteX14" fmla="*/ 129950 w 247690"/>
                <a:gd name="connsiteY14" fmla="*/ 49243 h 361103"/>
                <a:gd name="connsiteX15" fmla="*/ 51556 w 247690"/>
                <a:gd name="connsiteY15" fmla="*/ 49243 h 36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7690" h="361103">
                  <a:moveTo>
                    <a:pt x="51556" y="361541"/>
                  </a:moveTo>
                  <a:lnTo>
                    <a:pt x="-57" y="361541"/>
                  </a:lnTo>
                  <a:lnTo>
                    <a:pt x="-57" y="438"/>
                  </a:lnTo>
                  <a:lnTo>
                    <a:pt x="132573" y="438"/>
                  </a:lnTo>
                  <a:cubicBezTo>
                    <a:pt x="172289" y="438"/>
                    <a:pt x="198095" y="11785"/>
                    <a:pt x="216703" y="30392"/>
                  </a:cubicBezTo>
                  <a:cubicBezTo>
                    <a:pt x="236567" y="50006"/>
                    <a:pt x="247713" y="76782"/>
                    <a:pt x="247634" y="104699"/>
                  </a:cubicBezTo>
                  <a:cubicBezTo>
                    <a:pt x="247719" y="132775"/>
                    <a:pt x="236579" y="159728"/>
                    <a:pt x="216703" y="179555"/>
                  </a:cubicBezTo>
                  <a:cubicBezTo>
                    <a:pt x="198095" y="197858"/>
                    <a:pt x="172289" y="209449"/>
                    <a:pt x="132573" y="209449"/>
                  </a:cubicBezTo>
                  <a:lnTo>
                    <a:pt x="51556" y="209449"/>
                  </a:lnTo>
                  <a:close/>
                  <a:moveTo>
                    <a:pt x="51556" y="160216"/>
                  </a:moveTo>
                  <a:lnTo>
                    <a:pt x="129950" y="160216"/>
                  </a:lnTo>
                  <a:cubicBezTo>
                    <a:pt x="156793" y="160216"/>
                    <a:pt x="170764" y="154115"/>
                    <a:pt x="180586" y="143683"/>
                  </a:cubicBezTo>
                  <a:cubicBezTo>
                    <a:pt x="190744" y="133184"/>
                    <a:pt x="196302" y="119067"/>
                    <a:pt x="196021" y="104455"/>
                  </a:cubicBezTo>
                  <a:cubicBezTo>
                    <a:pt x="196290" y="90009"/>
                    <a:pt x="190726" y="76068"/>
                    <a:pt x="180586" y="65776"/>
                  </a:cubicBezTo>
                  <a:cubicBezTo>
                    <a:pt x="170764" y="55405"/>
                    <a:pt x="156793" y="49243"/>
                    <a:pt x="129950" y="49243"/>
                  </a:cubicBezTo>
                  <a:lnTo>
                    <a:pt x="51556" y="49243"/>
                  </a:ln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7" name="Freeform: Shape 6">
              <a:extLst>
                <a:ext uri="{FF2B5EF4-FFF2-40B4-BE49-F238E27FC236}">
                  <a16:creationId xmlns:a16="http://schemas.microsoft.com/office/drawing/2014/main" id="{6AF50481-DB6E-7204-F3BA-FDBBEDA37518}"/>
                </a:ext>
              </a:extLst>
            </p:cNvPr>
            <p:cNvSpPr/>
            <p:nvPr/>
          </p:nvSpPr>
          <p:spPr>
            <a:xfrm>
              <a:off x="2839477" y="555150"/>
              <a:ext cx="299363" cy="366054"/>
            </a:xfrm>
            <a:custGeom>
              <a:avLst/>
              <a:gdLst>
                <a:gd name="connsiteX0" fmla="*/ 37646 w 299363"/>
                <a:gd name="connsiteY0" fmla="*/ 319201 h 366054"/>
                <a:gd name="connsiteX1" fmla="*/ -57 w 299363"/>
                <a:gd name="connsiteY1" fmla="*/ 211889 h 366054"/>
                <a:gd name="connsiteX2" fmla="*/ -57 w 299363"/>
                <a:gd name="connsiteY2" fmla="*/ 438 h 366054"/>
                <a:gd name="connsiteX3" fmla="*/ 51556 w 299363"/>
                <a:gd name="connsiteY3" fmla="*/ 438 h 366054"/>
                <a:gd name="connsiteX4" fmla="*/ 51556 w 299363"/>
                <a:gd name="connsiteY4" fmla="*/ 214635 h 366054"/>
                <a:gd name="connsiteX5" fmla="*/ 74250 w 299363"/>
                <a:gd name="connsiteY5" fmla="*/ 285830 h 366054"/>
                <a:gd name="connsiteX6" fmla="*/ 149655 w 299363"/>
                <a:gd name="connsiteY6" fmla="*/ 317676 h 366054"/>
                <a:gd name="connsiteX7" fmla="*/ 225000 w 299363"/>
                <a:gd name="connsiteY7" fmla="*/ 285647 h 366054"/>
                <a:gd name="connsiteX8" fmla="*/ 247694 w 299363"/>
                <a:gd name="connsiteY8" fmla="*/ 214452 h 366054"/>
                <a:gd name="connsiteX9" fmla="*/ 247694 w 299363"/>
                <a:gd name="connsiteY9" fmla="*/ 438 h 366054"/>
                <a:gd name="connsiteX10" fmla="*/ 299307 w 299363"/>
                <a:gd name="connsiteY10" fmla="*/ 438 h 366054"/>
                <a:gd name="connsiteX11" fmla="*/ 299307 w 299363"/>
                <a:gd name="connsiteY11" fmla="*/ 212072 h 366054"/>
                <a:gd name="connsiteX12" fmla="*/ 261604 w 299363"/>
                <a:gd name="connsiteY12" fmla="*/ 319384 h 366054"/>
                <a:gd name="connsiteX13" fmla="*/ 149655 w 299363"/>
                <a:gd name="connsiteY13" fmla="*/ 366482 h 366054"/>
                <a:gd name="connsiteX14" fmla="*/ 37646 w 299363"/>
                <a:gd name="connsiteY14" fmla="*/ 319201 h 36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363" h="366054">
                  <a:moveTo>
                    <a:pt x="37646" y="319201"/>
                  </a:moveTo>
                  <a:cubicBezTo>
                    <a:pt x="14402" y="293944"/>
                    <a:pt x="-57" y="260390"/>
                    <a:pt x="-57" y="211889"/>
                  </a:cubicBezTo>
                  <a:lnTo>
                    <a:pt x="-57" y="438"/>
                  </a:lnTo>
                  <a:lnTo>
                    <a:pt x="51556" y="438"/>
                  </a:lnTo>
                  <a:lnTo>
                    <a:pt x="51556" y="214635"/>
                  </a:lnTo>
                  <a:cubicBezTo>
                    <a:pt x="51556" y="248677"/>
                    <a:pt x="59852" y="269846"/>
                    <a:pt x="74250" y="285830"/>
                  </a:cubicBezTo>
                  <a:cubicBezTo>
                    <a:pt x="93687" y="306719"/>
                    <a:pt x="121128" y="318305"/>
                    <a:pt x="149655" y="317676"/>
                  </a:cubicBezTo>
                  <a:cubicBezTo>
                    <a:pt x="178195" y="318256"/>
                    <a:pt x="205618" y="306597"/>
                    <a:pt x="225000" y="285647"/>
                  </a:cubicBezTo>
                  <a:cubicBezTo>
                    <a:pt x="239458" y="269663"/>
                    <a:pt x="247694" y="248494"/>
                    <a:pt x="247694" y="214452"/>
                  </a:cubicBezTo>
                  <a:lnTo>
                    <a:pt x="247694" y="438"/>
                  </a:lnTo>
                  <a:lnTo>
                    <a:pt x="299307" y="438"/>
                  </a:lnTo>
                  <a:lnTo>
                    <a:pt x="299307" y="212072"/>
                  </a:lnTo>
                  <a:cubicBezTo>
                    <a:pt x="299307" y="260573"/>
                    <a:pt x="284848" y="294127"/>
                    <a:pt x="261604" y="319384"/>
                  </a:cubicBezTo>
                  <a:cubicBezTo>
                    <a:pt x="232418" y="349906"/>
                    <a:pt x="191885" y="366958"/>
                    <a:pt x="149655" y="366482"/>
                  </a:cubicBezTo>
                  <a:cubicBezTo>
                    <a:pt x="107377" y="366928"/>
                    <a:pt x="66814" y="349803"/>
                    <a:pt x="37646" y="319201"/>
                  </a:cubicBez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8" name="Freeform: Shape 7">
              <a:extLst>
                <a:ext uri="{FF2B5EF4-FFF2-40B4-BE49-F238E27FC236}">
                  <a16:creationId xmlns:a16="http://schemas.microsoft.com/office/drawing/2014/main" id="{0B8E57DE-6FE7-34D0-54A2-B44A6D8FCCAF}"/>
                </a:ext>
              </a:extLst>
            </p:cNvPr>
            <p:cNvSpPr/>
            <p:nvPr/>
          </p:nvSpPr>
          <p:spPr>
            <a:xfrm>
              <a:off x="3226569" y="555150"/>
              <a:ext cx="252938" cy="360920"/>
            </a:xfrm>
            <a:custGeom>
              <a:avLst/>
              <a:gdLst>
                <a:gd name="connsiteX0" fmla="*/ 198645 w 252938"/>
                <a:gd name="connsiteY0" fmla="*/ 166988 h 360920"/>
                <a:gd name="connsiteX1" fmla="*/ 252880 w 252938"/>
                <a:gd name="connsiteY1" fmla="*/ 255754 h 360920"/>
                <a:gd name="connsiteX2" fmla="*/ 222926 w 252938"/>
                <a:gd name="connsiteY2" fmla="*/ 329878 h 360920"/>
                <a:gd name="connsiteX3" fmla="*/ 136722 w 252938"/>
                <a:gd name="connsiteY3" fmla="*/ 361358 h 360920"/>
                <a:gd name="connsiteX4" fmla="*/ -57 w 252938"/>
                <a:gd name="connsiteY4" fmla="*/ 361358 h 360920"/>
                <a:gd name="connsiteX5" fmla="*/ -57 w 252938"/>
                <a:gd name="connsiteY5" fmla="*/ 438 h 360920"/>
                <a:gd name="connsiteX6" fmla="*/ 119701 w 252938"/>
                <a:gd name="connsiteY6" fmla="*/ 438 h 360920"/>
                <a:gd name="connsiteX7" fmla="*/ 200231 w 252938"/>
                <a:gd name="connsiteY7" fmla="*/ 27830 h 360920"/>
                <a:gd name="connsiteX8" fmla="*/ 229636 w 252938"/>
                <a:gd name="connsiteY8" fmla="*/ 100063 h 360920"/>
                <a:gd name="connsiteX9" fmla="*/ 198645 w 252938"/>
                <a:gd name="connsiteY9" fmla="*/ 166988 h 360920"/>
                <a:gd name="connsiteX10" fmla="*/ 51556 w 252938"/>
                <a:gd name="connsiteY10" fmla="*/ 149967 h 360920"/>
                <a:gd name="connsiteX11" fmla="*/ 117139 w 252938"/>
                <a:gd name="connsiteY11" fmla="*/ 149967 h 360920"/>
                <a:gd name="connsiteX12" fmla="*/ 164603 w 252938"/>
                <a:gd name="connsiteY12" fmla="*/ 134471 h 360920"/>
                <a:gd name="connsiteX13" fmla="*/ 178024 w 252938"/>
                <a:gd name="connsiteY13" fmla="*/ 99331 h 360920"/>
                <a:gd name="connsiteX14" fmla="*/ 164603 w 252938"/>
                <a:gd name="connsiteY14" fmla="*/ 64800 h 360920"/>
                <a:gd name="connsiteX15" fmla="*/ 117139 w 252938"/>
                <a:gd name="connsiteY15" fmla="*/ 49305 h 360920"/>
                <a:gd name="connsiteX16" fmla="*/ 51556 w 252938"/>
                <a:gd name="connsiteY16" fmla="*/ 49305 h 360920"/>
                <a:gd name="connsiteX17" fmla="*/ 51556 w 252938"/>
                <a:gd name="connsiteY17" fmla="*/ 312491 h 360920"/>
                <a:gd name="connsiteX18" fmla="*/ 134160 w 252938"/>
                <a:gd name="connsiteY18" fmla="*/ 312491 h 360920"/>
                <a:gd name="connsiteX19" fmla="*/ 187297 w 252938"/>
                <a:gd name="connsiteY19" fmla="*/ 294188 h 360920"/>
                <a:gd name="connsiteX20" fmla="*/ 201268 w 252938"/>
                <a:gd name="connsiteY20" fmla="*/ 255998 h 360920"/>
                <a:gd name="connsiteX21" fmla="*/ 187297 w 252938"/>
                <a:gd name="connsiteY21" fmla="*/ 217807 h 360920"/>
                <a:gd name="connsiteX22" fmla="*/ 134160 w 252938"/>
                <a:gd name="connsiteY22" fmla="*/ 199505 h 360920"/>
                <a:gd name="connsiteX23" fmla="*/ 51556 w 252938"/>
                <a:gd name="connsiteY23" fmla="*/ 199505 h 36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938" h="360920">
                  <a:moveTo>
                    <a:pt x="198645" y="166988"/>
                  </a:moveTo>
                  <a:cubicBezTo>
                    <a:pt x="231942" y="184064"/>
                    <a:pt x="252880" y="218332"/>
                    <a:pt x="252880" y="255754"/>
                  </a:cubicBezTo>
                  <a:cubicBezTo>
                    <a:pt x="253033" y="283439"/>
                    <a:pt x="242271" y="310075"/>
                    <a:pt x="222926" y="329878"/>
                  </a:cubicBezTo>
                  <a:cubicBezTo>
                    <a:pt x="203830" y="349461"/>
                    <a:pt x="176987" y="361358"/>
                    <a:pt x="136722" y="361358"/>
                  </a:cubicBezTo>
                  <a:lnTo>
                    <a:pt x="-57" y="361358"/>
                  </a:lnTo>
                  <a:lnTo>
                    <a:pt x="-57" y="438"/>
                  </a:lnTo>
                  <a:lnTo>
                    <a:pt x="119701" y="438"/>
                  </a:lnTo>
                  <a:cubicBezTo>
                    <a:pt x="157891" y="438"/>
                    <a:pt x="182660" y="10748"/>
                    <a:pt x="200231" y="27830"/>
                  </a:cubicBezTo>
                  <a:cubicBezTo>
                    <a:pt x="219643" y="46773"/>
                    <a:pt x="230295" y="72945"/>
                    <a:pt x="229636" y="100063"/>
                  </a:cubicBezTo>
                  <a:cubicBezTo>
                    <a:pt x="229325" y="125771"/>
                    <a:pt x="218051" y="150119"/>
                    <a:pt x="198645" y="166988"/>
                  </a:cubicBezTo>
                  <a:close/>
                  <a:moveTo>
                    <a:pt x="51556" y="149967"/>
                  </a:moveTo>
                  <a:lnTo>
                    <a:pt x="117139" y="149967"/>
                  </a:lnTo>
                  <a:cubicBezTo>
                    <a:pt x="142396" y="149967"/>
                    <a:pt x="155329" y="144232"/>
                    <a:pt x="164603" y="134471"/>
                  </a:cubicBezTo>
                  <a:cubicBezTo>
                    <a:pt x="173595" y="125021"/>
                    <a:pt x="178427" y="112368"/>
                    <a:pt x="178024" y="99331"/>
                  </a:cubicBezTo>
                  <a:cubicBezTo>
                    <a:pt x="178433" y="86476"/>
                    <a:pt x="173589" y="74006"/>
                    <a:pt x="164603" y="64800"/>
                  </a:cubicBezTo>
                  <a:cubicBezTo>
                    <a:pt x="155329" y="54978"/>
                    <a:pt x="142396" y="49305"/>
                    <a:pt x="117139" y="49305"/>
                  </a:cubicBezTo>
                  <a:lnTo>
                    <a:pt x="51556" y="49305"/>
                  </a:lnTo>
                  <a:close/>
                  <a:moveTo>
                    <a:pt x="51556" y="312491"/>
                  </a:moveTo>
                  <a:lnTo>
                    <a:pt x="134160" y="312491"/>
                  </a:lnTo>
                  <a:cubicBezTo>
                    <a:pt x="162040" y="312491"/>
                    <a:pt x="176865" y="305292"/>
                    <a:pt x="187297" y="294188"/>
                  </a:cubicBezTo>
                  <a:cubicBezTo>
                    <a:pt x="196503" y="283616"/>
                    <a:pt x="201475" y="270017"/>
                    <a:pt x="201268" y="255998"/>
                  </a:cubicBezTo>
                  <a:cubicBezTo>
                    <a:pt x="201494" y="241978"/>
                    <a:pt x="196516" y="228374"/>
                    <a:pt x="187297" y="217807"/>
                  </a:cubicBezTo>
                  <a:cubicBezTo>
                    <a:pt x="176987" y="206460"/>
                    <a:pt x="162040" y="199505"/>
                    <a:pt x="134160" y="199505"/>
                  </a:cubicBezTo>
                  <a:lnTo>
                    <a:pt x="51556" y="199505"/>
                  </a:ln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9" name="Freeform: Shape 8">
              <a:extLst>
                <a:ext uri="{FF2B5EF4-FFF2-40B4-BE49-F238E27FC236}">
                  <a16:creationId xmlns:a16="http://schemas.microsoft.com/office/drawing/2014/main" id="{F7BF201A-7147-3399-FC97-DC84765586DB}"/>
                </a:ext>
              </a:extLst>
            </p:cNvPr>
            <p:cNvSpPr/>
            <p:nvPr/>
          </p:nvSpPr>
          <p:spPr>
            <a:xfrm>
              <a:off x="3546614" y="555150"/>
              <a:ext cx="211573" cy="360858"/>
            </a:xfrm>
            <a:custGeom>
              <a:avLst/>
              <a:gdLst>
                <a:gd name="connsiteX0" fmla="*/ 51556 w 211573"/>
                <a:gd name="connsiteY0" fmla="*/ 312491 h 360858"/>
                <a:gd name="connsiteX1" fmla="*/ 211517 w 211573"/>
                <a:gd name="connsiteY1" fmla="*/ 312491 h 360858"/>
                <a:gd name="connsiteX2" fmla="*/ 211517 w 211573"/>
                <a:gd name="connsiteY2" fmla="*/ 361297 h 360858"/>
                <a:gd name="connsiteX3" fmla="*/ -57 w 211573"/>
                <a:gd name="connsiteY3" fmla="*/ 361297 h 360858"/>
                <a:gd name="connsiteX4" fmla="*/ -57 w 211573"/>
                <a:gd name="connsiteY4" fmla="*/ 438 h 360858"/>
                <a:gd name="connsiteX5" fmla="*/ 51556 w 211573"/>
                <a:gd name="connsiteY5" fmla="*/ 438 h 36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573" h="360858">
                  <a:moveTo>
                    <a:pt x="51556" y="312491"/>
                  </a:moveTo>
                  <a:lnTo>
                    <a:pt x="211517" y="312491"/>
                  </a:lnTo>
                  <a:lnTo>
                    <a:pt x="211517" y="361297"/>
                  </a:lnTo>
                  <a:lnTo>
                    <a:pt x="-57" y="361297"/>
                  </a:lnTo>
                  <a:lnTo>
                    <a:pt x="-57" y="438"/>
                  </a:lnTo>
                  <a:lnTo>
                    <a:pt x="51556" y="438"/>
                  </a:ln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10" name="Freeform: Shape 9">
              <a:extLst>
                <a:ext uri="{FF2B5EF4-FFF2-40B4-BE49-F238E27FC236}">
                  <a16:creationId xmlns:a16="http://schemas.microsoft.com/office/drawing/2014/main" id="{DE674519-46A2-66BB-095C-770E153B60E1}"/>
                </a:ext>
              </a:extLst>
            </p:cNvPr>
            <p:cNvSpPr/>
            <p:nvPr/>
          </p:nvSpPr>
          <p:spPr>
            <a:xfrm>
              <a:off x="3814986" y="555150"/>
              <a:ext cx="51612" cy="361286"/>
            </a:xfrm>
            <a:custGeom>
              <a:avLst/>
              <a:gdLst>
                <a:gd name="connsiteX0" fmla="*/ -57 w 51612"/>
                <a:gd name="connsiteY0" fmla="*/ 438 h 361286"/>
                <a:gd name="connsiteX1" fmla="*/ 51556 w 51612"/>
                <a:gd name="connsiteY1" fmla="*/ 438 h 361286"/>
                <a:gd name="connsiteX2" fmla="*/ 51556 w 51612"/>
                <a:gd name="connsiteY2" fmla="*/ 361724 h 361286"/>
                <a:gd name="connsiteX3" fmla="*/ -57 w 51612"/>
                <a:gd name="connsiteY3" fmla="*/ 361724 h 361286"/>
              </a:gdLst>
              <a:ahLst/>
              <a:cxnLst>
                <a:cxn ang="0">
                  <a:pos x="connsiteX0" y="connsiteY0"/>
                </a:cxn>
                <a:cxn ang="0">
                  <a:pos x="connsiteX1" y="connsiteY1"/>
                </a:cxn>
                <a:cxn ang="0">
                  <a:pos x="connsiteX2" y="connsiteY2"/>
                </a:cxn>
                <a:cxn ang="0">
                  <a:pos x="connsiteX3" y="connsiteY3"/>
                </a:cxn>
              </a:cxnLst>
              <a:rect l="l" t="t" r="r" b="b"/>
              <a:pathLst>
                <a:path w="51612" h="361286">
                  <a:moveTo>
                    <a:pt x="-57" y="438"/>
                  </a:moveTo>
                  <a:lnTo>
                    <a:pt x="51556" y="438"/>
                  </a:lnTo>
                  <a:lnTo>
                    <a:pt x="51556" y="361724"/>
                  </a:lnTo>
                  <a:lnTo>
                    <a:pt x="-57" y="361724"/>
                  </a:ln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11" name="Freeform: Shape 10">
              <a:extLst>
                <a:ext uri="{FF2B5EF4-FFF2-40B4-BE49-F238E27FC236}">
                  <a16:creationId xmlns:a16="http://schemas.microsoft.com/office/drawing/2014/main" id="{3C9C968D-2E62-E0F8-C4F4-FC56E835A1CC}"/>
                </a:ext>
              </a:extLst>
            </p:cNvPr>
            <p:cNvSpPr/>
            <p:nvPr/>
          </p:nvSpPr>
          <p:spPr>
            <a:xfrm>
              <a:off x="3931083" y="549832"/>
              <a:ext cx="327671" cy="371605"/>
            </a:xfrm>
            <a:custGeom>
              <a:avLst/>
              <a:gdLst>
                <a:gd name="connsiteX0" fmla="*/ 182661 w 327671"/>
                <a:gd name="connsiteY0" fmla="*/ 447 h 371605"/>
                <a:gd name="connsiteX1" fmla="*/ 314803 w 327671"/>
                <a:gd name="connsiteY1" fmla="*/ 56147 h 371605"/>
                <a:gd name="connsiteX2" fmla="*/ 280212 w 327671"/>
                <a:gd name="connsiteY2" fmla="*/ 90250 h 371605"/>
                <a:gd name="connsiteX3" fmla="*/ 182600 w 327671"/>
                <a:gd name="connsiteY3" fmla="*/ 49436 h 371605"/>
                <a:gd name="connsiteX4" fmla="*/ 51556 w 327671"/>
                <a:gd name="connsiteY4" fmla="*/ 186215 h 371605"/>
                <a:gd name="connsiteX5" fmla="*/ 187297 w 327671"/>
                <a:gd name="connsiteY5" fmla="*/ 322993 h 371605"/>
                <a:gd name="connsiteX6" fmla="*/ 291010 w 327671"/>
                <a:gd name="connsiteY6" fmla="*/ 271869 h 371605"/>
                <a:gd name="connsiteX7" fmla="*/ 327614 w 327671"/>
                <a:gd name="connsiteY7" fmla="*/ 304935 h 371605"/>
                <a:gd name="connsiteX8" fmla="*/ 187297 w 327671"/>
                <a:gd name="connsiteY8" fmla="*/ 372043 h 371605"/>
                <a:gd name="connsiteX9" fmla="*/ -57 w 327671"/>
                <a:gd name="connsiteY9" fmla="*/ 186215 h 371605"/>
                <a:gd name="connsiteX10" fmla="*/ 182661 w 327671"/>
                <a:gd name="connsiteY10" fmla="*/ 447 h 371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7671" h="371605">
                  <a:moveTo>
                    <a:pt x="182661" y="447"/>
                  </a:moveTo>
                  <a:cubicBezTo>
                    <a:pt x="232516" y="-65"/>
                    <a:pt x="280358" y="20098"/>
                    <a:pt x="314803" y="56147"/>
                  </a:cubicBezTo>
                  <a:lnTo>
                    <a:pt x="280212" y="90250"/>
                  </a:lnTo>
                  <a:cubicBezTo>
                    <a:pt x="254460" y="64114"/>
                    <a:pt x="219289" y="49412"/>
                    <a:pt x="182600" y="49436"/>
                  </a:cubicBezTo>
                  <a:cubicBezTo>
                    <a:pt x="108841" y="49436"/>
                    <a:pt x="51556" y="108308"/>
                    <a:pt x="51556" y="186215"/>
                  </a:cubicBezTo>
                  <a:cubicBezTo>
                    <a:pt x="51556" y="267782"/>
                    <a:pt x="110367" y="322993"/>
                    <a:pt x="187297" y="322993"/>
                  </a:cubicBezTo>
                  <a:cubicBezTo>
                    <a:pt x="227782" y="322341"/>
                    <a:pt x="265838" y="303581"/>
                    <a:pt x="291010" y="271869"/>
                  </a:cubicBezTo>
                  <a:lnTo>
                    <a:pt x="327614" y="304935"/>
                  </a:lnTo>
                  <a:cubicBezTo>
                    <a:pt x="293218" y="347146"/>
                    <a:pt x="241746" y="371763"/>
                    <a:pt x="187297" y="372043"/>
                  </a:cubicBezTo>
                  <a:cubicBezTo>
                    <a:pt x="79436" y="372043"/>
                    <a:pt x="-57" y="292734"/>
                    <a:pt x="-57" y="186215"/>
                  </a:cubicBezTo>
                  <a:cubicBezTo>
                    <a:pt x="4" y="81953"/>
                    <a:pt x="78460" y="447"/>
                    <a:pt x="182661" y="447"/>
                  </a:cubicBez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12" name="Freeform: Shape 11">
              <a:extLst>
                <a:ext uri="{FF2B5EF4-FFF2-40B4-BE49-F238E27FC236}">
                  <a16:creationId xmlns:a16="http://schemas.microsoft.com/office/drawing/2014/main" id="{1380978B-15AB-DBD4-A73D-8E9AAEC7C7F7}"/>
                </a:ext>
              </a:extLst>
            </p:cNvPr>
            <p:cNvSpPr/>
            <p:nvPr/>
          </p:nvSpPr>
          <p:spPr>
            <a:xfrm>
              <a:off x="459821" y="554479"/>
              <a:ext cx="1934728" cy="364641"/>
            </a:xfrm>
            <a:custGeom>
              <a:avLst/>
              <a:gdLst>
                <a:gd name="connsiteX0" fmla="*/ 311447 w 1934728"/>
                <a:gd name="connsiteY0" fmla="*/ 365079 h 364641"/>
                <a:gd name="connsiteX1" fmla="*/ 444932 w 1934728"/>
                <a:gd name="connsiteY1" fmla="*/ 438 h 364641"/>
                <a:gd name="connsiteX2" fmla="*/ 512040 w 1934728"/>
                <a:gd name="connsiteY2" fmla="*/ 438 h 364641"/>
                <a:gd name="connsiteX3" fmla="*/ 645829 w 1934728"/>
                <a:gd name="connsiteY3" fmla="*/ 365079 h 364641"/>
                <a:gd name="connsiteX4" fmla="*/ 575243 w 1934728"/>
                <a:gd name="connsiteY4" fmla="*/ 365079 h 364641"/>
                <a:gd name="connsiteX5" fmla="*/ 543642 w 1934728"/>
                <a:gd name="connsiteY5" fmla="*/ 278997 h 364641"/>
                <a:gd name="connsiteX6" fmla="*/ 413147 w 1934728"/>
                <a:gd name="connsiteY6" fmla="*/ 278997 h 364641"/>
                <a:gd name="connsiteX7" fmla="*/ 381667 w 1934728"/>
                <a:gd name="connsiteY7" fmla="*/ 365079 h 364641"/>
                <a:gd name="connsiteX8" fmla="*/ 435963 w 1934728"/>
                <a:gd name="connsiteY8" fmla="*/ 216587 h 364641"/>
                <a:gd name="connsiteX9" fmla="*/ 521008 w 1934728"/>
                <a:gd name="connsiteY9" fmla="*/ 216587 h 364641"/>
                <a:gd name="connsiteX10" fmla="*/ 478303 w 1934728"/>
                <a:gd name="connsiteY10" fmla="*/ 99880 h 364641"/>
                <a:gd name="connsiteX11" fmla="*/ 1256514 w 1934728"/>
                <a:gd name="connsiteY11" fmla="*/ 365079 h 364641"/>
                <a:gd name="connsiteX12" fmla="*/ 1389998 w 1934728"/>
                <a:gd name="connsiteY12" fmla="*/ 498 h 364641"/>
                <a:gd name="connsiteX13" fmla="*/ 1457106 w 1934728"/>
                <a:gd name="connsiteY13" fmla="*/ 498 h 364641"/>
                <a:gd name="connsiteX14" fmla="*/ 1590834 w 1934728"/>
                <a:gd name="connsiteY14" fmla="*/ 365079 h 364641"/>
                <a:gd name="connsiteX15" fmla="*/ 1520859 w 1934728"/>
                <a:gd name="connsiteY15" fmla="*/ 365079 h 364641"/>
                <a:gd name="connsiteX16" fmla="*/ 1489318 w 1934728"/>
                <a:gd name="connsiteY16" fmla="*/ 278997 h 364641"/>
                <a:gd name="connsiteX17" fmla="*/ 1358213 w 1934728"/>
                <a:gd name="connsiteY17" fmla="*/ 278997 h 364641"/>
                <a:gd name="connsiteX18" fmla="*/ 1326733 w 1934728"/>
                <a:gd name="connsiteY18" fmla="*/ 365079 h 364641"/>
                <a:gd name="connsiteX19" fmla="*/ 1381030 w 1934728"/>
                <a:gd name="connsiteY19" fmla="*/ 216587 h 364641"/>
                <a:gd name="connsiteX20" fmla="*/ 1465952 w 1934728"/>
                <a:gd name="connsiteY20" fmla="*/ 216587 h 364641"/>
                <a:gd name="connsiteX21" fmla="*/ 1423552 w 1934728"/>
                <a:gd name="connsiteY21" fmla="*/ 99880 h 364641"/>
                <a:gd name="connsiteX22" fmla="*/ 678956 w 1934728"/>
                <a:gd name="connsiteY22" fmla="*/ 498 h 364641"/>
                <a:gd name="connsiteX23" fmla="*/ 732582 w 1934728"/>
                <a:gd name="connsiteY23" fmla="*/ 498 h 364641"/>
                <a:gd name="connsiteX24" fmla="*/ 919325 w 1934728"/>
                <a:gd name="connsiteY24" fmla="*/ 232327 h 364641"/>
                <a:gd name="connsiteX25" fmla="*/ 919325 w 1934728"/>
                <a:gd name="connsiteY25" fmla="*/ 498 h 364641"/>
                <a:gd name="connsiteX26" fmla="*/ 989545 w 1934728"/>
                <a:gd name="connsiteY26" fmla="*/ 498 h 364641"/>
                <a:gd name="connsiteX27" fmla="*/ 989545 w 1934728"/>
                <a:gd name="connsiteY27" fmla="*/ 365079 h 364641"/>
                <a:gd name="connsiteX28" fmla="*/ 940739 w 1934728"/>
                <a:gd name="connsiteY28" fmla="*/ 365079 h 364641"/>
                <a:gd name="connsiteX29" fmla="*/ 749237 w 1934728"/>
                <a:gd name="connsiteY29" fmla="*/ 127150 h 364641"/>
                <a:gd name="connsiteX30" fmla="*/ 749237 w 1934728"/>
                <a:gd name="connsiteY30" fmla="*/ 365079 h 364641"/>
                <a:gd name="connsiteX31" fmla="*/ 678956 w 1934728"/>
                <a:gd name="connsiteY31" fmla="*/ 365079 h 364641"/>
                <a:gd name="connsiteX32" fmla="*/ 1294094 w 1934728"/>
                <a:gd name="connsiteY32" fmla="*/ 498 h 364641"/>
                <a:gd name="connsiteX33" fmla="*/ 1294094 w 1934728"/>
                <a:gd name="connsiteY33" fmla="*/ 62848 h 364641"/>
                <a:gd name="connsiteX34" fmla="*/ 1197947 w 1934728"/>
                <a:gd name="connsiteY34" fmla="*/ 62848 h 364641"/>
                <a:gd name="connsiteX35" fmla="*/ 1197947 w 1934728"/>
                <a:gd name="connsiteY35" fmla="*/ 365079 h 364641"/>
                <a:gd name="connsiteX36" fmla="*/ 1127727 w 1934728"/>
                <a:gd name="connsiteY36" fmla="*/ 365079 h 364641"/>
                <a:gd name="connsiteX37" fmla="*/ 1127727 w 1934728"/>
                <a:gd name="connsiteY37" fmla="*/ 62848 h 364641"/>
                <a:gd name="connsiteX38" fmla="*/ 1031518 w 1934728"/>
                <a:gd name="connsiteY38" fmla="*/ 62848 h 364641"/>
                <a:gd name="connsiteX39" fmla="*/ 1031518 w 1934728"/>
                <a:gd name="connsiteY39" fmla="*/ 498 h 364641"/>
                <a:gd name="connsiteX40" fmla="*/ 1934672 w 1934728"/>
                <a:gd name="connsiteY40" fmla="*/ 365079 h 364641"/>
                <a:gd name="connsiteX41" fmla="*/ 1820710 w 1934728"/>
                <a:gd name="connsiteY41" fmla="*/ 207375 h 364641"/>
                <a:gd name="connsiteX42" fmla="*/ 1855790 w 1934728"/>
                <a:gd name="connsiteY42" fmla="*/ 184314 h 364641"/>
                <a:gd name="connsiteX43" fmla="*/ 1884402 w 1934728"/>
                <a:gd name="connsiteY43" fmla="*/ 108787 h 364641"/>
                <a:gd name="connsiteX44" fmla="*/ 1855790 w 1934728"/>
                <a:gd name="connsiteY44" fmla="*/ 33259 h 364641"/>
                <a:gd name="connsiteX45" fmla="*/ 1760984 w 1934728"/>
                <a:gd name="connsiteY45" fmla="*/ 498 h 364641"/>
                <a:gd name="connsiteX46" fmla="*/ 1624022 w 1934728"/>
                <a:gd name="connsiteY46" fmla="*/ 498 h 364641"/>
                <a:gd name="connsiteX47" fmla="*/ 1624022 w 1934728"/>
                <a:gd name="connsiteY47" fmla="*/ 365079 h 364641"/>
                <a:gd name="connsiteX48" fmla="*/ 1694364 w 1934728"/>
                <a:gd name="connsiteY48" fmla="*/ 365079 h 364641"/>
                <a:gd name="connsiteX49" fmla="*/ 1694364 w 1934728"/>
                <a:gd name="connsiteY49" fmla="*/ 216587 h 364641"/>
                <a:gd name="connsiteX50" fmla="*/ 1751711 w 1934728"/>
                <a:gd name="connsiteY50" fmla="*/ 216587 h 364641"/>
                <a:gd name="connsiteX51" fmla="*/ 1858108 w 1934728"/>
                <a:gd name="connsiteY51" fmla="*/ 365079 h 364641"/>
                <a:gd name="connsiteX52" fmla="*/ 1694303 w 1934728"/>
                <a:gd name="connsiteY52" fmla="*/ 62970 h 364641"/>
                <a:gd name="connsiteX53" fmla="*/ 1757812 w 1934728"/>
                <a:gd name="connsiteY53" fmla="*/ 62970 h 364641"/>
                <a:gd name="connsiteX54" fmla="*/ 1802103 w 1934728"/>
                <a:gd name="connsiteY54" fmla="*/ 77551 h 364641"/>
                <a:gd name="connsiteX55" fmla="*/ 1814305 w 1934728"/>
                <a:gd name="connsiteY55" fmla="*/ 108787 h 364641"/>
                <a:gd name="connsiteX56" fmla="*/ 1802103 w 1934728"/>
                <a:gd name="connsiteY56" fmla="*/ 139290 h 364641"/>
                <a:gd name="connsiteX57" fmla="*/ 1757812 w 1934728"/>
                <a:gd name="connsiteY57" fmla="*/ 153871 h 364641"/>
                <a:gd name="connsiteX58" fmla="*/ 1694364 w 1934728"/>
                <a:gd name="connsiteY58" fmla="*/ 153871 h 364641"/>
                <a:gd name="connsiteX59" fmla="*/ 294609 w 1934728"/>
                <a:gd name="connsiteY59" fmla="*/ 498 h 364641"/>
                <a:gd name="connsiteX60" fmla="*/ 218228 w 1934728"/>
                <a:gd name="connsiteY60" fmla="*/ 498 h 364641"/>
                <a:gd name="connsiteX61" fmla="*/ 87550 w 1934728"/>
                <a:gd name="connsiteY61" fmla="*/ 182789 h 364641"/>
                <a:gd name="connsiteX62" fmla="*/ 218289 w 1934728"/>
                <a:gd name="connsiteY62" fmla="*/ 365079 h 364641"/>
                <a:gd name="connsiteX63" fmla="*/ 294609 w 1934728"/>
                <a:gd name="connsiteY63" fmla="*/ 365079 h 364641"/>
                <a:gd name="connsiteX64" fmla="*/ 163931 w 1934728"/>
                <a:gd name="connsiteY64" fmla="*/ 182789 h 364641"/>
                <a:gd name="connsiteX65" fmla="*/ 47224 w 1934728"/>
                <a:gd name="connsiteY65" fmla="*/ 498 h 364641"/>
                <a:gd name="connsiteX66" fmla="*/ -57 w 1934728"/>
                <a:gd name="connsiteY66" fmla="*/ 498 h 364641"/>
                <a:gd name="connsiteX67" fmla="*/ -57 w 1934728"/>
                <a:gd name="connsiteY67" fmla="*/ 365079 h 364641"/>
                <a:gd name="connsiteX68" fmla="*/ 47163 w 1934728"/>
                <a:gd name="connsiteY68" fmla="*/ 365079 h 364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934728" h="364641">
                  <a:moveTo>
                    <a:pt x="311447" y="365079"/>
                  </a:moveTo>
                  <a:lnTo>
                    <a:pt x="444932" y="438"/>
                  </a:lnTo>
                  <a:lnTo>
                    <a:pt x="512040" y="438"/>
                  </a:lnTo>
                  <a:lnTo>
                    <a:pt x="645829" y="365079"/>
                  </a:lnTo>
                  <a:lnTo>
                    <a:pt x="575243" y="365079"/>
                  </a:lnTo>
                  <a:lnTo>
                    <a:pt x="543642" y="278997"/>
                  </a:lnTo>
                  <a:lnTo>
                    <a:pt x="413147" y="278997"/>
                  </a:lnTo>
                  <a:lnTo>
                    <a:pt x="381667" y="365079"/>
                  </a:lnTo>
                  <a:close/>
                  <a:moveTo>
                    <a:pt x="435963" y="216587"/>
                  </a:moveTo>
                  <a:lnTo>
                    <a:pt x="521008" y="216587"/>
                  </a:lnTo>
                  <a:lnTo>
                    <a:pt x="478303" y="99880"/>
                  </a:lnTo>
                  <a:close/>
                  <a:moveTo>
                    <a:pt x="1256514" y="365079"/>
                  </a:moveTo>
                  <a:lnTo>
                    <a:pt x="1389998" y="498"/>
                  </a:lnTo>
                  <a:lnTo>
                    <a:pt x="1457106" y="498"/>
                  </a:lnTo>
                  <a:lnTo>
                    <a:pt x="1590834" y="365079"/>
                  </a:lnTo>
                  <a:lnTo>
                    <a:pt x="1520859" y="365079"/>
                  </a:lnTo>
                  <a:lnTo>
                    <a:pt x="1489318" y="278997"/>
                  </a:lnTo>
                  <a:lnTo>
                    <a:pt x="1358213" y="278997"/>
                  </a:lnTo>
                  <a:lnTo>
                    <a:pt x="1326733" y="365079"/>
                  </a:lnTo>
                  <a:close/>
                  <a:moveTo>
                    <a:pt x="1381030" y="216587"/>
                  </a:moveTo>
                  <a:lnTo>
                    <a:pt x="1465952" y="216587"/>
                  </a:lnTo>
                  <a:lnTo>
                    <a:pt x="1423552" y="99880"/>
                  </a:lnTo>
                  <a:close/>
                  <a:moveTo>
                    <a:pt x="678956" y="498"/>
                  </a:moveTo>
                  <a:lnTo>
                    <a:pt x="732582" y="498"/>
                  </a:lnTo>
                  <a:lnTo>
                    <a:pt x="919325" y="232327"/>
                  </a:lnTo>
                  <a:lnTo>
                    <a:pt x="919325" y="498"/>
                  </a:lnTo>
                  <a:lnTo>
                    <a:pt x="989545" y="498"/>
                  </a:lnTo>
                  <a:lnTo>
                    <a:pt x="989545" y="365079"/>
                  </a:lnTo>
                  <a:lnTo>
                    <a:pt x="940739" y="365079"/>
                  </a:lnTo>
                  <a:lnTo>
                    <a:pt x="749237" y="127150"/>
                  </a:lnTo>
                  <a:lnTo>
                    <a:pt x="749237" y="365079"/>
                  </a:lnTo>
                  <a:lnTo>
                    <a:pt x="678956" y="365079"/>
                  </a:lnTo>
                  <a:close/>
                  <a:moveTo>
                    <a:pt x="1294094" y="498"/>
                  </a:moveTo>
                  <a:lnTo>
                    <a:pt x="1294094" y="62848"/>
                  </a:lnTo>
                  <a:lnTo>
                    <a:pt x="1197947" y="62848"/>
                  </a:lnTo>
                  <a:lnTo>
                    <a:pt x="1197947" y="365079"/>
                  </a:lnTo>
                  <a:lnTo>
                    <a:pt x="1127727" y="365079"/>
                  </a:lnTo>
                  <a:lnTo>
                    <a:pt x="1127727" y="62848"/>
                  </a:lnTo>
                  <a:lnTo>
                    <a:pt x="1031518" y="62848"/>
                  </a:lnTo>
                  <a:lnTo>
                    <a:pt x="1031518" y="498"/>
                  </a:lnTo>
                  <a:close/>
                  <a:moveTo>
                    <a:pt x="1934672" y="365079"/>
                  </a:moveTo>
                  <a:lnTo>
                    <a:pt x="1820710" y="207375"/>
                  </a:lnTo>
                  <a:cubicBezTo>
                    <a:pt x="1833998" y="202445"/>
                    <a:pt x="1845992" y="194557"/>
                    <a:pt x="1855790" y="184314"/>
                  </a:cubicBezTo>
                  <a:cubicBezTo>
                    <a:pt x="1874574" y="163687"/>
                    <a:pt x="1884805" y="136685"/>
                    <a:pt x="1884402" y="108787"/>
                  </a:cubicBezTo>
                  <a:cubicBezTo>
                    <a:pt x="1884805" y="80888"/>
                    <a:pt x="1874574" y="53886"/>
                    <a:pt x="1855790" y="33259"/>
                  </a:cubicBezTo>
                  <a:cubicBezTo>
                    <a:pt x="1835474" y="11907"/>
                    <a:pt x="1807838" y="498"/>
                    <a:pt x="1760984" y="498"/>
                  </a:cubicBezTo>
                  <a:lnTo>
                    <a:pt x="1624022" y="498"/>
                  </a:lnTo>
                  <a:lnTo>
                    <a:pt x="1624022" y="365079"/>
                  </a:lnTo>
                  <a:lnTo>
                    <a:pt x="1694364" y="365079"/>
                  </a:lnTo>
                  <a:lnTo>
                    <a:pt x="1694364" y="216587"/>
                  </a:lnTo>
                  <a:lnTo>
                    <a:pt x="1751711" y="216587"/>
                  </a:lnTo>
                  <a:lnTo>
                    <a:pt x="1858108" y="365079"/>
                  </a:lnTo>
                  <a:close/>
                  <a:moveTo>
                    <a:pt x="1694303" y="62970"/>
                  </a:moveTo>
                  <a:lnTo>
                    <a:pt x="1757812" y="62970"/>
                  </a:lnTo>
                  <a:cubicBezTo>
                    <a:pt x="1781788" y="62970"/>
                    <a:pt x="1793806" y="68644"/>
                    <a:pt x="1802103" y="77551"/>
                  </a:cubicBezTo>
                  <a:cubicBezTo>
                    <a:pt x="1810040" y="86000"/>
                    <a:pt x="1814408" y="97189"/>
                    <a:pt x="1814305" y="108787"/>
                  </a:cubicBezTo>
                  <a:cubicBezTo>
                    <a:pt x="1814335" y="120152"/>
                    <a:pt x="1809961" y="131085"/>
                    <a:pt x="1802103" y="139290"/>
                  </a:cubicBezTo>
                  <a:cubicBezTo>
                    <a:pt x="1793806" y="148136"/>
                    <a:pt x="1781788" y="153871"/>
                    <a:pt x="1757812" y="153871"/>
                  </a:cubicBezTo>
                  <a:lnTo>
                    <a:pt x="1694364" y="153871"/>
                  </a:lnTo>
                  <a:close/>
                  <a:moveTo>
                    <a:pt x="294609" y="498"/>
                  </a:moveTo>
                  <a:lnTo>
                    <a:pt x="218228" y="498"/>
                  </a:lnTo>
                  <a:lnTo>
                    <a:pt x="87550" y="182789"/>
                  </a:lnTo>
                  <a:lnTo>
                    <a:pt x="218289" y="365079"/>
                  </a:lnTo>
                  <a:lnTo>
                    <a:pt x="294609" y="365079"/>
                  </a:lnTo>
                  <a:lnTo>
                    <a:pt x="163931" y="182789"/>
                  </a:lnTo>
                  <a:close/>
                  <a:moveTo>
                    <a:pt x="47224" y="498"/>
                  </a:moveTo>
                  <a:lnTo>
                    <a:pt x="-57" y="498"/>
                  </a:lnTo>
                  <a:lnTo>
                    <a:pt x="-57" y="365079"/>
                  </a:lnTo>
                  <a:lnTo>
                    <a:pt x="47163" y="365079"/>
                  </a:ln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13" name="Freeform: Shape 12">
              <a:extLst>
                <a:ext uri="{FF2B5EF4-FFF2-40B4-BE49-F238E27FC236}">
                  <a16:creationId xmlns:a16="http://schemas.microsoft.com/office/drawing/2014/main" id="{05090ABE-A69C-8B36-A11E-407120C8B327}"/>
                </a:ext>
              </a:extLst>
            </p:cNvPr>
            <p:cNvSpPr/>
            <p:nvPr/>
          </p:nvSpPr>
          <p:spPr>
            <a:xfrm>
              <a:off x="507101" y="554539"/>
              <a:ext cx="38678" cy="364580"/>
            </a:xfrm>
            <a:custGeom>
              <a:avLst/>
              <a:gdLst>
                <a:gd name="connsiteX0" fmla="*/ 0 w 38678"/>
                <a:gd name="connsiteY0" fmla="*/ 0 h 364580"/>
                <a:gd name="connsiteX1" fmla="*/ 38679 w 38678"/>
                <a:gd name="connsiteY1" fmla="*/ 0 h 364580"/>
                <a:gd name="connsiteX2" fmla="*/ 38679 w 38678"/>
                <a:gd name="connsiteY2" fmla="*/ 364580 h 364580"/>
                <a:gd name="connsiteX3" fmla="*/ 0 w 38678"/>
                <a:gd name="connsiteY3" fmla="*/ 364580 h 364580"/>
              </a:gdLst>
              <a:ahLst/>
              <a:cxnLst>
                <a:cxn ang="0">
                  <a:pos x="connsiteX0" y="connsiteY0"/>
                </a:cxn>
                <a:cxn ang="0">
                  <a:pos x="connsiteX1" y="connsiteY1"/>
                </a:cxn>
                <a:cxn ang="0">
                  <a:pos x="connsiteX2" y="connsiteY2"/>
                </a:cxn>
                <a:cxn ang="0">
                  <a:pos x="connsiteX3" y="connsiteY3"/>
                </a:cxn>
              </a:cxnLst>
              <a:rect l="l" t="t" r="r" b="b"/>
              <a:pathLst>
                <a:path w="38678" h="364580">
                  <a:moveTo>
                    <a:pt x="0" y="0"/>
                  </a:moveTo>
                  <a:lnTo>
                    <a:pt x="38679" y="0"/>
                  </a:lnTo>
                  <a:lnTo>
                    <a:pt x="38679" y="364580"/>
                  </a:lnTo>
                  <a:lnTo>
                    <a:pt x="0" y="364580"/>
                  </a:lnTo>
                  <a:close/>
                </a:path>
              </a:pathLst>
            </a:custGeom>
            <a:solidFill>
              <a:srgbClr val="B28300"/>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grpSp>
      <p:sp>
        <p:nvSpPr>
          <p:cNvPr id="14" name="Title 2">
            <a:extLst>
              <a:ext uri="{FF2B5EF4-FFF2-40B4-BE49-F238E27FC236}">
                <a16:creationId xmlns:a16="http://schemas.microsoft.com/office/drawing/2014/main" id="{2069A608-A7B8-E6F4-52FD-FCBF1AD7E487}"/>
              </a:ext>
            </a:extLst>
          </p:cNvPr>
          <p:cNvSpPr txBox="1">
            <a:spLocks/>
          </p:cNvSpPr>
          <p:nvPr/>
        </p:nvSpPr>
        <p:spPr>
          <a:xfrm>
            <a:off x="359999" y="2690550"/>
            <a:ext cx="4147345" cy="1976400"/>
          </a:xfrm>
          <a:prstGeom prst="rect">
            <a:avLst/>
          </a:prstGeom>
        </p:spPr>
        <p:txBody>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GB" sz="3200" b="0" i="0" u="none" strike="noStrike" kern="1200" cap="none" spc="0" normalizeH="0" baseline="0" noProof="0" dirty="0">
              <a:ln>
                <a:noFill/>
              </a:ln>
              <a:solidFill>
                <a:srgbClr val="FFFFFF"/>
              </a:solidFill>
              <a:effectLst/>
              <a:uLnTx/>
              <a:uFillTx/>
              <a:latin typeface="Arial"/>
              <a:ea typeface="+mj-ea"/>
              <a:cs typeface="Kantar Brown" panose="020B0504020101010102" pitchFamily="34" charset="0"/>
            </a:endParaRPr>
          </a:p>
        </p:txBody>
      </p:sp>
      <p:cxnSp>
        <p:nvCxnSpPr>
          <p:cNvPr id="18" name="Straight Connector 17">
            <a:extLst>
              <a:ext uri="{FF2B5EF4-FFF2-40B4-BE49-F238E27FC236}">
                <a16:creationId xmlns:a16="http://schemas.microsoft.com/office/drawing/2014/main" id="{B469131F-D4CD-DC74-DB8E-1E66E5D056D7}"/>
              </a:ext>
            </a:extLst>
          </p:cNvPr>
          <p:cNvCxnSpPr/>
          <p:nvPr/>
        </p:nvCxnSpPr>
        <p:spPr>
          <a:xfrm>
            <a:off x="612146" y="2463789"/>
            <a:ext cx="0" cy="4356000"/>
          </a:xfrm>
          <a:prstGeom prst="line">
            <a:avLst/>
          </a:prstGeom>
          <a:ln w="12700">
            <a:solidFill>
              <a:srgbClr val="FFFFFF">
                <a:alpha val="50196"/>
              </a:srgbClr>
            </a:solidFill>
            <a:tailEnd type="none"/>
          </a:ln>
        </p:spPr>
        <p:style>
          <a:lnRef idx="1">
            <a:schemeClr val="accent1"/>
          </a:lnRef>
          <a:fillRef idx="0">
            <a:schemeClr val="accent1"/>
          </a:fillRef>
          <a:effectRef idx="0">
            <a:schemeClr val="accent1"/>
          </a:effectRef>
          <a:fontRef idx="minor">
            <a:schemeClr val="tx1"/>
          </a:fontRef>
        </p:style>
      </p:cxnSp>
      <p:pic>
        <p:nvPicPr>
          <p:cNvPr id="19" name="Picture 2" descr="Home | Nuku Ora">
            <a:extLst>
              <a:ext uri="{FF2B5EF4-FFF2-40B4-BE49-F238E27FC236}">
                <a16:creationId xmlns:a16="http://schemas.microsoft.com/office/drawing/2014/main" id="{0437A188-8268-D5D0-491D-32961CF7D01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115858" y="5574765"/>
            <a:ext cx="2895486" cy="1073182"/>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71">
            <a:extLst>
              <a:ext uri="{FF2B5EF4-FFF2-40B4-BE49-F238E27FC236}">
                <a16:creationId xmlns:a16="http://schemas.microsoft.com/office/drawing/2014/main" id="{07AD1712-69EF-5384-CBD7-4F831E4B2D6B}"/>
              </a:ext>
            </a:extLst>
          </p:cNvPr>
          <p:cNvSpPr txBox="1">
            <a:spLocks/>
          </p:cNvSpPr>
          <p:nvPr/>
        </p:nvSpPr>
        <p:spPr>
          <a:xfrm>
            <a:off x="909331" y="2481281"/>
            <a:ext cx="2481341" cy="233638"/>
          </a:xfrm>
          <a:prstGeom prst="rect">
            <a:avLst/>
          </a:prstGeom>
        </p:spPr>
        <p:txBody>
          <a:bodyPr lIns="0" tIns="0" rIns="0" bIns="27000" anchor="t"/>
          <a:lstStyle>
            <a:lvl1pPr marL="228600" indent="-228600" algn="l" defTabSz="914400" rtl="0" eaLnBrk="1" latinLnBrk="0" hangingPunct="1">
              <a:spcBef>
                <a:spcPct val="20000"/>
              </a:spcBef>
              <a:buClr>
                <a:schemeClr val="accent1"/>
              </a:buClr>
              <a:buSzPct val="99000"/>
              <a:buFont typeface="Arial" pitchFamily="34" charset="0"/>
              <a:buChar char="•"/>
              <a:defRPr lang="en-US" sz="2000" i="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1pPr>
            <a:lvl2pPr marL="400050" indent="-171450" algn="l" defTabSz="914400" rtl="0" eaLnBrk="1" latinLnBrk="0" hangingPunct="1">
              <a:spcBef>
                <a:spcPct val="20000"/>
              </a:spcBef>
              <a:buClr>
                <a:schemeClr val="accent1"/>
              </a:buClr>
              <a:buSzPct val="99000"/>
              <a:buFont typeface="Arial" pitchFamily="34" charset="0"/>
              <a:buChar char="•"/>
              <a:defRPr lang="en-US" sz="1600" i="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2pPr>
            <a:lvl3pPr marL="571500" indent="-171450" algn="l" defTabSz="914400" rtl="0" eaLnBrk="1" latinLnBrk="0" hangingPunct="1">
              <a:spcBef>
                <a:spcPct val="20000"/>
              </a:spcBef>
              <a:buClr>
                <a:schemeClr val="accent1"/>
              </a:buClr>
              <a:buSzPct val="99000"/>
              <a:buFont typeface="Arial" pitchFamily="34" charset="0"/>
              <a:buChar char="•"/>
              <a:defRPr lang="en-US" sz="1600" i="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3pPr>
            <a:lvl4pPr marL="742950" indent="-171450" algn="l" defTabSz="914400" rtl="0" eaLnBrk="1" latinLnBrk="0" hangingPunct="1">
              <a:spcBef>
                <a:spcPct val="20000"/>
              </a:spcBef>
              <a:buClr>
                <a:schemeClr val="accent1"/>
              </a:buClr>
              <a:buSzPct val="99000"/>
              <a:buFont typeface="Arial" pitchFamily="34" charset="0"/>
              <a:buChar char="•"/>
              <a:tabLst/>
              <a:defRPr lang="en-US" sz="1600" i="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4pPr>
            <a:lvl5pPr marL="914400" indent="-171450" algn="l" defTabSz="914400" rtl="0" eaLnBrk="1" latinLnBrk="0" hangingPunct="1">
              <a:spcBef>
                <a:spcPct val="20000"/>
              </a:spcBef>
              <a:buClr>
                <a:schemeClr val="accent1"/>
              </a:buClr>
              <a:buSzPct val="99000"/>
              <a:buFont typeface="Arial" pitchFamily="34" charset="0"/>
              <a:buChar char="•"/>
              <a:defRPr lang="en-US" sz="1600" i="0" kern="1200" dirty="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ctr" latinLnBrk="0" hangingPunct="1">
              <a:lnSpc>
                <a:spcPct val="90000"/>
              </a:lnSpc>
              <a:spcBef>
                <a:spcPts val="0"/>
              </a:spcBef>
              <a:spcAft>
                <a:spcPts val="0"/>
              </a:spcAft>
              <a:buClrTx/>
              <a:buSzTx/>
              <a:buFontTx/>
              <a:buNone/>
              <a:tabLst/>
              <a:defRPr/>
            </a:pPr>
            <a:r>
              <a:rPr lang="en-NZ" sz="2800" dirty="0">
                <a:solidFill>
                  <a:srgbClr val="FFFFFF"/>
                </a:solidFill>
                <a:latin typeface="Arial"/>
              </a:rPr>
              <a:t>What's getting in the way of young people wanting to continue </a:t>
            </a:r>
          </a:p>
          <a:p>
            <a:pPr marL="0" marR="0" lvl="0" indent="0" algn="l" defTabSz="914400" rtl="0" eaLnBrk="1" fontAlgn="ctr" latinLnBrk="0" hangingPunct="1">
              <a:lnSpc>
                <a:spcPct val="90000"/>
              </a:lnSpc>
              <a:spcBef>
                <a:spcPts val="0"/>
              </a:spcBef>
              <a:spcAft>
                <a:spcPts val="0"/>
              </a:spcAft>
              <a:buClrTx/>
              <a:buSzTx/>
              <a:buFontTx/>
              <a:buNone/>
              <a:tabLst/>
              <a:defRPr/>
            </a:pPr>
            <a:r>
              <a:rPr lang="en-NZ" sz="2800" dirty="0">
                <a:solidFill>
                  <a:srgbClr val="FFFFFF"/>
                </a:solidFill>
                <a:latin typeface="Arial"/>
              </a:rPr>
              <a:t>playing sport?</a:t>
            </a:r>
          </a:p>
        </p:txBody>
      </p:sp>
    </p:spTree>
    <p:extLst>
      <p:ext uri="{BB962C8B-B14F-4D97-AF65-F5344CB8AC3E}">
        <p14:creationId xmlns:p14="http://schemas.microsoft.com/office/powerpoint/2010/main" val="316640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2" name="Picture 41" descr="A picture containing water, outdoor, sport, wave&#10;&#10;Description automatically generated">
            <a:extLst>
              <a:ext uri="{FF2B5EF4-FFF2-40B4-BE49-F238E27FC236}">
                <a16:creationId xmlns:a16="http://schemas.microsoft.com/office/drawing/2014/main" id="{ABFD9658-BA4E-9350-D79C-7D5EF85E02C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3612138" cy="6858000"/>
          </a:xfrm>
          <a:prstGeom prst="rect">
            <a:avLst/>
          </a:prstGeom>
        </p:spPr>
      </p:pic>
      <p:sp>
        <p:nvSpPr>
          <p:cNvPr id="12" name="Rectangle 11">
            <a:extLst>
              <a:ext uri="{FF2B5EF4-FFF2-40B4-BE49-F238E27FC236}">
                <a16:creationId xmlns:a16="http://schemas.microsoft.com/office/drawing/2014/main" id="{96AE1244-97F3-0D01-A409-98DAC80FBC35}"/>
              </a:ext>
            </a:extLst>
          </p:cNvPr>
          <p:cNvSpPr/>
          <p:nvPr/>
        </p:nvSpPr>
        <p:spPr bwMode="ltGray">
          <a:xfrm>
            <a:off x="0" y="-10334"/>
            <a:ext cx="2943169" cy="6868334"/>
          </a:xfrm>
          <a:prstGeom prst="rect">
            <a:avLst/>
          </a:prstGeom>
          <a:solidFill>
            <a:srgbClr val="080808">
              <a:alpha val="69804"/>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62B84C58-3E1A-F7A8-73FB-0DC7CE5A3BD9}"/>
              </a:ext>
            </a:extLst>
          </p:cNvPr>
          <p:cNvSpPr/>
          <p:nvPr/>
        </p:nvSpPr>
        <p:spPr bwMode="ltGray">
          <a:xfrm>
            <a:off x="8807429" y="271151"/>
            <a:ext cx="3019445" cy="5719580"/>
          </a:xfrm>
          <a:prstGeom prst="rect">
            <a:avLst/>
          </a:prstGeom>
          <a:solidFill>
            <a:srgbClr val="FFFFFF">
              <a:lumMod val="95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cxnSp>
        <p:nvCxnSpPr>
          <p:cNvPr id="20" name="Straight Connector 19">
            <a:extLst>
              <a:ext uri="{FF2B5EF4-FFF2-40B4-BE49-F238E27FC236}">
                <a16:creationId xmlns:a16="http://schemas.microsoft.com/office/drawing/2014/main" id="{A4C9EEE3-DE4D-4BDB-EA3E-86329ACBC0D7}"/>
              </a:ext>
            </a:extLst>
          </p:cNvPr>
          <p:cNvCxnSpPr>
            <a:cxnSpLocks/>
          </p:cNvCxnSpPr>
          <p:nvPr>
            <p:custDataLst>
              <p:tags r:id="rId1"/>
            </p:custDataLst>
          </p:nvPr>
        </p:nvCxnSpPr>
        <p:spPr>
          <a:xfrm>
            <a:off x="360000" y="6120000"/>
            <a:ext cx="3252138" cy="0"/>
          </a:xfrm>
          <a:prstGeom prst="line">
            <a:avLst/>
          </a:prstGeom>
          <a:noFill/>
          <a:ln w="38100" cap="flat" cmpd="sng" algn="ctr">
            <a:solidFill>
              <a:srgbClr val="FFFFFF"/>
            </a:solidFill>
            <a:prstDash val="solid"/>
            <a:miter lim="800000"/>
            <a:tailEnd type="none"/>
          </a:ln>
          <a:effectLst/>
        </p:spPr>
      </p:cxnSp>
      <p:pic>
        <p:nvPicPr>
          <p:cNvPr id="21" name="Picture 20">
            <a:extLst>
              <a:ext uri="{FF2B5EF4-FFF2-40B4-BE49-F238E27FC236}">
                <a16:creationId xmlns:a16="http://schemas.microsoft.com/office/drawing/2014/main" id="{23D2E680-35A4-A8E9-9613-A9F13A1240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9051" y="6388850"/>
            <a:ext cx="2016156" cy="198000"/>
          </a:xfrm>
          <a:prstGeom prst="rect">
            <a:avLst/>
          </a:prstGeom>
        </p:spPr>
      </p:pic>
      <p:sp>
        <p:nvSpPr>
          <p:cNvPr id="23" name="TextBox 22">
            <a:extLst>
              <a:ext uri="{FF2B5EF4-FFF2-40B4-BE49-F238E27FC236}">
                <a16:creationId xmlns:a16="http://schemas.microsoft.com/office/drawing/2014/main" id="{40C6113C-1AF3-B573-98D4-7DC284A93580}"/>
              </a:ext>
            </a:extLst>
          </p:cNvPr>
          <p:cNvSpPr txBox="1"/>
          <p:nvPr/>
        </p:nvSpPr>
        <p:spPr>
          <a:xfrm>
            <a:off x="278998" y="203325"/>
            <a:ext cx="2545085" cy="440120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lang="en-NZ" sz="2800" b="1" kern="0" dirty="0">
                <a:solidFill>
                  <a:srgbClr val="FFFFFF"/>
                </a:solidFill>
                <a:latin typeface="Arial"/>
              </a:rPr>
              <a:t>Many</a:t>
            </a:r>
            <a:r>
              <a:rPr kumimoji="0" lang="en-NZ" sz="2800" b="1" i="0" u="none" strike="noStrike" kern="0" cap="none" spc="0" normalizeH="0" baseline="0" noProof="0" dirty="0">
                <a:ln>
                  <a:noFill/>
                </a:ln>
                <a:solidFill>
                  <a:srgbClr val="FFFFFF"/>
                </a:solidFill>
                <a:effectLst/>
                <a:uLnTx/>
                <a:uFillTx/>
                <a:latin typeface="Arial"/>
                <a:ea typeface="+mn-ea"/>
                <a:cs typeface="+mn-cs"/>
              </a:rPr>
              <a:t> rangatahi experience  </a:t>
            </a:r>
            <a:br>
              <a:rPr kumimoji="0" lang="en-NZ" sz="2800" b="1" i="0" u="none" strike="noStrike" kern="0" cap="none" spc="0" normalizeH="0" baseline="0" noProof="0" dirty="0">
                <a:ln>
                  <a:noFill/>
                </a:ln>
                <a:solidFill>
                  <a:srgbClr val="FFFFFF"/>
                </a:solidFill>
                <a:effectLst/>
                <a:uLnTx/>
                <a:uFillTx/>
                <a:latin typeface="Arial"/>
                <a:ea typeface="+mn-ea"/>
                <a:cs typeface="+mn-cs"/>
              </a:rPr>
            </a:br>
            <a:r>
              <a:rPr kumimoji="0" lang="en-NZ" sz="2800" b="1" i="0" u="none" strike="noStrike" kern="0" cap="none" spc="0" normalizeH="0" baseline="0" noProof="0" dirty="0">
                <a:ln>
                  <a:noFill/>
                </a:ln>
                <a:solidFill>
                  <a:srgbClr val="F9C612"/>
                </a:solidFill>
                <a:effectLst/>
                <a:uLnTx/>
                <a:uFillTx/>
                <a:latin typeface="Arial"/>
                <a:ea typeface="+mn-ea"/>
                <a:cs typeface="+mn-cs"/>
              </a:rPr>
              <a:t>pressure to perform </a:t>
            </a:r>
            <a:r>
              <a:rPr kumimoji="0" lang="en-NZ" sz="2800" b="1" i="0" u="none" strike="noStrike" kern="0" cap="none" spc="0" normalizeH="0" baseline="0" noProof="0" dirty="0">
                <a:ln>
                  <a:noFill/>
                </a:ln>
                <a:solidFill>
                  <a:srgbClr val="FFFFFF"/>
                </a:solidFill>
                <a:effectLst/>
                <a:uLnTx/>
                <a:uFillTx/>
                <a:latin typeface="Arial"/>
                <a:ea typeface="+mn-ea"/>
                <a:cs typeface="+mn-cs"/>
              </a:rPr>
              <a:t>that leads to a sense of overwhelm. </a:t>
            </a:r>
            <a:br>
              <a:rPr kumimoji="0" lang="en-NZ" sz="2800" b="1" i="0" u="none" strike="noStrike" kern="0" cap="none" spc="0" normalizeH="0" baseline="0" noProof="0" dirty="0">
                <a:ln>
                  <a:noFill/>
                </a:ln>
                <a:solidFill>
                  <a:srgbClr val="FFFFFF"/>
                </a:solidFill>
                <a:effectLst/>
                <a:uLnTx/>
                <a:uFillTx/>
                <a:latin typeface="Arial"/>
                <a:ea typeface="+mn-ea"/>
                <a:cs typeface="+mn-cs"/>
              </a:rPr>
            </a:br>
            <a:br>
              <a:rPr kumimoji="0" lang="en-NZ" sz="2800" b="1" i="0" u="none" strike="noStrike" kern="0" cap="none" spc="0" normalizeH="0" baseline="0" noProof="0" dirty="0">
                <a:ln>
                  <a:noFill/>
                </a:ln>
                <a:solidFill>
                  <a:srgbClr val="FFFFFF"/>
                </a:solidFill>
                <a:effectLst/>
                <a:uLnTx/>
                <a:uFillTx/>
                <a:latin typeface="Arial"/>
                <a:ea typeface="+mn-ea"/>
                <a:cs typeface="+mn-cs"/>
              </a:rPr>
            </a:br>
            <a:endParaRPr kumimoji="0" lang="en-NZ" sz="2800" b="1" i="1" u="none" strike="noStrike" kern="0" cap="none" spc="0" normalizeH="0" baseline="0" noProof="0" dirty="0">
              <a:ln>
                <a:noFill/>
              </a:ln>
              <a:solidFill>
                <a:srgbClr val="F9C612"/>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E357A11C-BD3E-3B90-D950-7FBC9C1F4BEE}"/>
              </a:ext>
            </a:extLst>
          </p:cNvPr>
          <p:cNvGrpSpPr/>
          <p:nvPr/>
        </p:nvGrpSpPr>
        <p:grpSpPr>
          <a:xfrm>
            <a:off x="8980744" y="387182"/>
            <a:ext cx="2620706" cy="422342"/>
            <a:chOff x="8980744" y="387182"/>
            <a:chExt cx="2620706" cy="422342"/>
          </a:xfrm>
        </p:grpSpPr>
        <p:sp>
          <p:nvSpPr>
            <p:cNvPr id="25" name="Rectangle 24">
              <a:extLst>
                <a:ext uri="{FF2B5EF4-FFF2-40B4-BE49-F238E27FC236}">
                  <a16:creationId xmlns:a16="http://schemas.microsoft.com/office/drawing/2014/main" id="{4E31FF6E-33E5-817E-C616-60DCED967EAB}"/>
                </a:ext>
              </a:extLst>
            </p:cNvPr>
            <p:cNvSpPr/>
            <p:nvPr/>
          </p:nvSpPr>
          <p:spPr bwMode="ltGray">
            <a:xfrm>
              <a:off x="8980744" y="569582"/>
              <a:ext cx="2620706" cy="72000"/>
            </a:xfrm>
            <a:prstGeom prst="rect">
              <a:avLst/>
            </a:prstGeom>
            <a:solidFill>
              <a:srgbClr val="F9C61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26" name="Group 25">
              <a:extLst>
                <a:ext uri="{FF2B5EF4-FFF2-40B4-BE49-F238E27FC236}">
                  <a16:creationId xmlns:a16="http://schemas.microsoft.com/office/drawing/2014/main" id="{AF51F92C-D49E-CD5E-0162-9A800F55FB55}"/>
                </a:ext>
              </a:extLst>
            </p:cNvPr>
            <p:cNvGrpSpPr/>
            <p:nvPr/>
          </p:nvGrpSpPr>
          <p:grpSpPr>
            <a:xfrm>
              <a:off x="10095650" y="387182"/>
              <a:ext cx="422342" cy="422342"/>
              <a:chOff x="8883583" y="395223"/>
              <a:chExt cx="600075" cy="600075"/>
            </a:xfrm>
          </p:grpSpPr>
          <p:sp>
            <p:nvSpPr>
              <p:cNvPr id="27" name="Rectangle 26">
                <a:extLst>
                  <a:ext uri="{FF2B5EF4-FFF2-40B4-BE49-F238E27FC236}">
                    <a16:creationId xmlns:a16="http://schemas.microsoft.com/office/drawing/2014/main" id="{FC1B8F5D-652A-4DFD-944F-AA60EFCEF646}"/>
                  </a:ext>
                </a:extLst>
              </p:cNvPr>
              <p:cNvSpPr/>
              <p:nvPr/>
            </p:nvSpPr>
            <p:spPr bwMode="ltGray">
              <a:xfrm>
                <a:off x="8883583" y="395223"/>
                <a:ext cx="600075" cy="600075"/>
              </a:xfrm>
              <a:prstGeom prst="rect">
                <a:avLst/>
              </a:prstGeom>
              <a:solidFill>
                <a:srgbClr val="00A5B8"/>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28" name="Graphic 20">
                <a:extLst>
                  <a:ext uri="{FF2B5EF4-FFF2-40B4-BE49-F238E27FC236}">
                    <a16:creationId xmlns:a16="http://schemas.microsoft.com/office/drawing/2014/main" id="{256425DA-92DA-2738-468F-48E9EF597522}"/>
                  </a:ext>
                </a:extLst>
              </p:cNvPr>
              <p:cNvGrpSpPr/>
              <p:nvPr/>
            </p:nvGrpSpPr>
            <p:grpSpPr>
              <a:xfrm>
                <a:off x="8944460" y="518482"/>
                <a:ext cx="474419" cy="335478"/>
                <a:chOff x="-309623" y="1966848"/>
                <a:chExt cx="852607" cy="602907"/>
              </a:xfrm>
              <a:solidFill>
                <a:srgbClr val="FFFFFF"/>
              </a:solidFill>
            </p:grpSpPr>
            <p:sp>
              <p:nvSpPr>
                <p:cNvPr id="29" name="Freeform: Shape 28">
                  <a:extLst>
                    <a:ext uri="{FF2B5EF4-FFF2-40B4-BE49-F238E27FC236}">
                      <a16:creationId xmlns:a16="http://schemas.microsoft.com/office/drawing/2014/main" id="{03FD5394-1443-B13F-CF65-6064B3E1C648}"/>
                    </a:ext>
                  </a:extLst>
                </p:cNvPr>
                <p:cNvSpPr/>
                <p:nvPr/>
              </p:nvSpPr>
              <p:spPr>
                <a:xfrm>
                  <a:off x="-309623" y="1966848"/>
                  <a:ext cx="400614" cy="602907"/>
                </a:xfrm>
                <a:custGeom>
                  <a:avLst/>
                  <a:gdLst>
                    <a:gd name="connsiteX0" fmla="*/ 233993 w 400614"/>
                    <a:gd name="connsiteY0" fmla="*/ 263785 h 602907"/>
                    <a:gd name="connsiteX1" fmla="*/ 185435 w 400614"/>
                    <a:gd name="connsiteY1" fmla="*/ 276580 h 602907"/>
                    <a:gd name="connsiteX2" fmla="*/ 140801 w 400614"/>
                    <a:gd name="connsiteY2" fmla="*/ 289488 h 602907"/>
                    <a:gd name="connsiteX3" fmla="*/ 122993 w 400614"/>
                    <a:gd name="connsiteY3" fmla="*/ 249907 h 602907"/>
                    <a:gd name="connsiteX4" fmla="*/ 202269 w 400614"/>
                    <a:gd name="connsiteY4" fmla="*/ 96642 h 602907"/>
                    <a:gd name="connsiteX5" fmla="*/ 376711 w 400614"/>
                    <a:gd name="connsiteY5" fmla="*/ 29853 h 602907"/>
                    <a:gd name="connsiteX6" fmla="*/ 372731 w 400614"/>
                    <a:gd name="connsiteY6" fmla="*/ 64 h 602907"/>
                    <a:gd name="connsiteX7" fmla="*/ 109124 w 400614"/>
                    <a:gd name="connsiteY7" fmla="*/ 105139 h 602907"/>
                    <a:gd name="connsiteX8" fmla="*/ 61 w 400614"/>
                    <a:gd name="connsiteY8" fmla="*/ 356920 h 602907"/>
                    <a:gd name="connsiteX9" fmla="*/ 62503 w 400614"/>
                    <a:gd name="connsiteY9" fmla="*/ 530403 h 602907"/>
                    <a:gd name="connsiteX10" fmla="*/ 222110 w 400614"/>
                    <a:gd name="connsiteY10" fmla="*/ 602784 h 602907"/>
                    <a:gd name="connsiteX11" fmla="*/ 350951 w 400614"/>
                    <a:gd name="connsiteY11" fmla="*/ 551158 h 602907"/>
                    <a:gd name="connsiteX12" fmla="*/ 400534 w 400614"/>
                    <a:gd name="connsiteY12" fmla="*/ 422316 h 602907"/>
                    <a:gd name="connsiteX13" fmla="*/ 349982 w 400614"/>
                    <a:gd name="connsiteY13" fmla="*/ 308302 h 602907"/>
                    <a:gd name="connsiteX14" fmla="*/ 233993 w 400614"/>
                    <a:gd name="connsiteY14" fmla="*/ 263785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233993" y="263785"/>
                      </a:moveTo>
                      <a:cubicBezTo>
                        <a:pt x="217149" y="264975"/>
                        <a:pt x="200678" y="269315"/>
                        <a:pt x="185435" y="276580"/>
                      </a:cubicBezTo>
                      <a:cubicBezTo>
                        <a:pt x="171419" y="283440"/>
                        <a:pt x="156316" y="287808"/>
                        <a:pt x="140801" y="289488"/>
                      </a:cubicBezTo>
                      <a:cubicBezTo>
                        <a:pt x="128910" y="289488"/>
                        <a:pt x="122993" y="276253"/>
                        <a:pt x="122993" y="249907"/>
                      </a:cubicBezTo>
                      <a:cubicBezTo>
                        <a:pt x="124434" y="189344"/>
                        <a:pt x="153673" y="132814"/>
                        <a:pt x="202269" y="96642"/>
                      </a:cubicBezTo>
                      <a:cubicBezTo>
                        <a:pt x="250347" y="53884"/>
                        <a:pt x="312372" y="30136"/>
                        <a:pt x="376711" y="29853"/>
                      </a:cubicBezTo>
                      <a:lnTo>
                        <a:pt x="372731" y="64"/>
                      </a:lnTo>
                      <a:cubicBezTo>
                        <a:pt x="274310" y="-1770"/>
                        <a:pt x="179296" y="36103"/>
                        <a:pt x="109124" y="105139"/>
                      </a:cubicBezTo>
                      <a:cubicBezTo>
                        <a:pt x="38722" y="169811"/>
                        <a:pt x="-920" y="261327"/>
                        <a:pt x="61" y="356920"/>
                      </a:cubicBezTo>
                      <a:cubicBezTo>
                        <a:pt x="-1321" y="420484"/>
                        <a:pt x="20928" y="482301"/>
                        <a:pt x="62503" y="530403"/>
                      </a:cubicBezTo>
                      <a:cubicBezTo>
                        <a:pt x="101887" y="577602"/>
                        <a:pt x="160655" y="604253"/>
                        <a:pt x="222110" y="602784"/>
                      </a:cubicBezTo>
                      <a:cubicBezTo>
                        <a:pt x="270435" y="604625"/>
                        <a:pt x="317268" y="585859"/>
                        <a:pt x="350951" y="551158"/>
                      </a:cubicBezTo>
                      <a:cubicBezTo>
                        <a:pt x="384106" y="516609"/>
                        <a:pt x="401974" y="470178"/>
                        <a:pt x="400534" y="422316"/>
                      </a:cubicBezTo>
                      <a:cubicBezTo>
                        <a:pt x="401659" y="378649"/>
                        <a:pt x="383099" y="336788"/>
                        <a:pt x="349982" y="308302"/>
                      </a:cubicBezTo>
                      <a:cubicBezTo>
                        <a:pt x="318296" y="279401"/>
                        <a:pt x="276879" y="263505"/>
                        <a:pt x="233993" y="263785"/>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sp>
              <p:nvSpPr>
                <p:cNvPr id="30" name="Freeform: Shape 29">
                  <a:extLst>
                    <a:ext uri="{FF2B5EF4-FFF2-40B4-BE49-F238E27FC236}">
                      <a16:creationId xmlns:a16="http://schemas.microsoft.com/office/drawing/2014/main" id="{7EEB089E-C180-0E68-8797-511506C005BF}"/>
                    </a:ext>
                  </a:extLst>
                </p:cNvPr>
                <p:cNvSpPr/>
                <p:nvPr/>
              </p:nvSpPr>
              <p:spPr>
                <a:xfrm>
                  <a:off x="142368" y="1966848"/>
                  <a:ext cx="400614" cy="602907"/>
                </a:xfrm>
                <a:custGeom>
                  <a:avLst/>
                  <a:gdLst>
                    <a:gd name="connsiteX0" fmla="*/ 348955 w 400614"/>
                    <a:gd name="connsiteY0" fmla="*/ 309380 h 602907"/>
                    <a:gd name="connsiteX1" fmla="*/ 233987 w 400614"/>
                    <a:gd name="connsiteY1" fmla="*/ 263784 h 602907"/>
                    <a:gd name="connsiteX2" fmla="*/ 185420 w 400614"/>
                    <a:gd name="connsiteY2" fmla="*/ 276579 h 602907"/>
                    <a:gd name="connsiteX3" fmla="*/ 140786 w 400614"/>
                    <a:gd name="connsiteY3" fmla="*/ 289488 h 602907"/>
                    <a:gd name="connsiteX4" fmla="*/ 122993 w 400614"/>
                    <a:gd name="connsiteY4" fmla="*/ 249907 h 602907"/>
                    <a:gd name="connsiteX5" fmla="*/ 202251 w 400614"/>
                    <a:gd name="connsiteY5" fmla="*/ 96642 h 602907"/>
                    <a:gd name="connsiteX6" fmla="*/ 376705 w 400614"/>
                    <a:gd name="connsiteY6" fmla="*/ 29853 h 602907"/>
                    <a:gd name="connsiteX7" fmla="*/ 372731 w 400614"/>
                    <a:gd name="connsiteY7" fmla="*/ 64 h 602907"/>
                    <a:gd name="connsiteX8" fmla="*/ 109116 w 400614"/>
                    <a:gd name="connsiteY8" fmla="*/ 105139 h 602907"/>
                    <a:gd name="connsiteX9" fmla="*/ 61 w 400614"/>
                    <a:gd name="connsiteY9" fmla="*/ 356919 h 602907"/>
                    <a:gd name="connsiteX10" fmla="*/ 62488 w 400614"/>
                    <a:gd name="connsiteY10" fmla="*/ 530403 h 602907"/>
                    <a:gd name="connsiteX11" fmla="*/ 222092 w 400614"/>
                    <a:gd name="connsiteY11" fmla="*/ 602784 h 602907"/>
                    <a:gd name="connsiteX12" fmla="*/ 350949 w 400614"/>
                    <a:gd name="connsiteY12" fmla="*/ 551158 h 602907"/>
                    <a:gd name="connsiteX13" fmla="*/ 400535 w 400614"/>
                    <a:gd name="connsiteY13" fmla="*/ 422316 h 602907"/>
                    <a:gd name="connsiteX14" fmla="*/ 348955 w 400614"/>
                    <a:gd name="connsiteY14" fmla="*/ 309380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348955" y="309380"/>
                      </a:moveTo>
                      <a:cubicBezTo>
                        <a:pt x="317764" y="280209"/>
                        <a:pt x="276693" y="263920"/>
                        <a:pt x="233987" y="263784"/>
                      </a:cubicBezTo>
                      <a:cubicBezTo>
                        <a:pt x="217138" y="264975"/>
                        <a:pt x="200666" y="269315"/>
                        <a:pt x="185420" y="276579"/>
                      </a:cubicBezTo>
                      <a:cubicBezTo>
                        <a:pt x="171405" y="283444"/>
                        <a:pt x="156301" y="287811"/>
                        <a:pt x="140786" y="289488"/>
                      </a:cubicBezTo>
                      <a:cubicBezTo>
                        <a:pt x="128903" y="289488"/>
                        <a:pt x="122993" y="276253"/>
                        <a:pt x="122993" y="249907"/>
                      </a:cubicBezTo>
                      <a:cubicBezTo>
                        <a:pt x="124430" y="189347"/>
                        <a:pt x="153662" y="132819"/>
                        <a:pt x="202251" y="96642"/>
                      </a:cubicBezTo>
                      <a:cubicBezTo>
                        <a:pt x="250336" y="53885"/>
                        <a:pt x="312364" y="30138"/>
                        <a:pt x="376705" y="29853"/>
                      </a:cubicBezTo>
                      <a:lnTo>
                        <a:pt x="372731" y="64"/>
                      </a:lnTo>
                      <a:cubicBezTo>
                        <a:pt x="274306" y="-1768"/>
                        <a:pt x="179293" y="36104"/>
                        <a:pt x="109116" y="105139"/>
                      </a:cubicBezTo>
                      <a:cubicBezTo>
                        <a:pt x="38716" y="169811"/>
                        <a:pt x="-923" y="261327"/>
                        <a:pt x="61" y="356919"/>
                      </a:cubicBezTo>
                      <a:cubicBezTo>
                        <a:pt x="-1327" y="420482"/>
                        <a:pt x="20917" y="482299"/>
                        <a:pt x="62488" y="530403"/>
                      </a:cubicBezTo>
                      <a:cubicBezTo>
                        <a:pt x="101875" y="577598"/>
                        <a:pt x="160640" y="604248"/>
                        <a:pt x="222092" y="602784"/>
                      </a:cubicBezTo>
                      <a:cubicBezTo>
                        <a:pt x="270425" y="604624"/>
                        <a:pt x="317264" y="585859"/>
                        <a:pt x="350949" y="551158"/>
                      </a:cubicBezTo>
                      <a:cubicBezTo>
                        <a:pt x="384106" y="516607"/>
                        <a:pt x="401968" y="470178"/>
                        <a:pt x="400535" y="422316"/>
                      </a:cubicBezTo>
                      <a:cubicBezTo>
                        <a:pt x="401195" y="378831"/>
                        <a:pt x="382252" y="337356"/>
                        <a:pt x="348955" y="309380"/>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grpSp>
        </p:grpSp>
      </p:grpSp>
      <p:sp>
        <p:nvSpPr>
          <p:cNvPr id="37" name="Content Placeholder 2">
            <a:extLst>
              <a:ext uri="{FF2B5EF4-FFF2-40B4-BE49-F238E27FC236}">
                <a16:creationId xmlns:a16="http://schemas.microsoft.com/office/drawing/2014/main" id="{F7442DDE-9F23-93E2-01FC-0F8F70E0A1B3}"/>
              </a:ext>
            </a:extLst>
          </p:cNvPr>
          <p:cNvSpPr txBox="1">
            <a:spLocks/>
          </p:cNvSpPr>
          <p:nvPr/>
        </p:nvSpPr>
        <p:spPr>
          <a:xfrm>
            <a:off x="8934587" y="1074204"/>
            <a:ext cx="2810570" cy="217419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NZ" sz="1050" i="1" dirty="0">
                <a:latin typeface="Arial" panose="020B0604020202020204" pitchFamily="34" charset="0"/>
              </a:rPr>
              <a:t>The overwhelm is a bit of fear, like there are too many things going on at once. You might be thinking, 'what am I going to do during the game, how am I going to react if they do this thing.’ </a:t>
            </a:r>
            <a:r>
              <a:rPr lang="en-NZ" sz="1050" b="1" dirty="0">
                <a:latin typeface="Arial" panose="020B0604020202020204" pitchFamily="34" charset="0"/>
              </a:rPr>
              <a:t>Male, 17-18 years, Pākehā</a:t>
            </a:r>
            <a:br>
              <a:rPr lang="en-NZ" sz="1050" b="1" dirty="0">
                <a:latin typeface="Arial" panose="020B0604020202020204" pitchFamily="34" charset="0"/>
              </a:rPr>
            </a:br>
            <a:endParaRPr lang="en-NZ" sz="1050" i="1" dirty="0">
              <a:latin typeface="Arial" panose="020B0604020202020204" pitchFamily="34" charset="0"/>
            </a:endParaRPr>
          </a:p>
          <a:p>
            <a:pPr marL="0" indent="0">
              <a:lnSpc>
                <a:spcPct val="100000"/>
              </a:lnSpc>
              <a:spcBef>
                <a:spcPts val="0"/>
              </a:spcBef>
              <a:buNone/>
            </a:pPr>
            <a:r>
              <a:rPr lang="en-NZ" sz="1050" i="1" dirty="0">
                <a:latin typeface="Arial" panose="020B0604020202020204" pitchFamily="34" charset="0"/>
              </a:rPr>
              <a:t>Sometimes you’re expected to win, and you think, what if I do something wrong, that will be so embarrassing.  </a:t>
            </a:r>
            <a:r>
              <a:rPr lang="en-NZ" sz="1050" b="1" dirty="0">
                <a:latin typeface="Arial" panose="020B0604020202020204" pitchFamily="34" charset="0"/>
              </a:rPr>
              <a:t>Male, 17-18 years, Indian</a:t>
            </a:r>
            <a:br>
              <a:rPr lang="en-NZ" sz="1050" b="1" dirty="0">
                <a:latin typeface="Arial" panose="020B0604020202020204" pitchFamily="34" charset="0"/>
              </a:rPr>
            </a:br>
            <a:endParaRPr lang="en-NZ" sz="1050" i="1" dirty="0">
              <a:latin typeface="Arial" panose="020B0604020202020204" pitchFamily="34" charset="0"/>
            </a:endParaRPr>
          </a:p>
          <a:p>
            <a:pPr marL="0" indent="0">
              <a:lnSpc>
                <a:spcPct val="100000"/>
              </a:lnSpc>
              <a:spcBef>
                <a:spcPts val="0"/>
              </a:spcBef>
              <a:buNone/>
            </a:pPr>
            <a:r>
              <a:rPr lang="en-NZ" sz="1050" i="1" dirty="0">
                <a:latin typeface="Arial" panose="020B0604020202020204" pitchFamily="34" charset="0"/>
              </a:rPr>
              <a:t>I usually have to force myself to try and have positive thoughts and self talk.  Because usually I have negative thoughts and I don't have self-belief.’  </a:t>
            </a:r>
            <a:r>
              <a:rPr lang="en-NZ" sz="1050" b="1" dirty="0">
                <a:latin typeface="Arial" panose="020B0604020202020204" pitchFamily="34" charset="0"/>
              </a:rPr>
              <a:t>Male, 15-16 years, Pākehā  </a:t>
            </a:r>
          </a:p>
        </p:txBody>
      </p:sp>
      <p:sp>
        <p:nvSpPr>
          <p:cNvPr id="38" name="TextBox 1">
            <a:extLst>
              <a:ext uri="{FF2B5EF4-FFF2-40B4-BE49-F238E27FC236}">
                <a16:creationId xmlns:a16="http://schemas.microsoft.com/office/drawing/2014/main" id="{CF925701-6EDC-2E9B-1344-30045CC7E355}"/>
              </a:ext>
            </a:extLst>
          </p:cNvPr>
          <p:cNvSpPr txBox="1"/>
          <p:nvPr/>
        </p:nvSpPr>
        <p:spPr>
          <a:xfrm>
            <a:off x="8934587" y="3987944"/>
            <a:ext cx="2721600" cy="138499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i="1" dirty="0">
                <a:latin typeface="Arial" panose="020B0604020202020204" pitchFamily="34" charset="0"/>
              </a:rPr>
              <a:t>“After you make a mistake, you’re self-conscious for your next few games. You’re worrying about if you’re going to make a mistake again or scared you or someone else is going to be yelled at. It just makes you feel quite crappy, and you don’t enjoy the sport as much.” </a:t>
            </a:r>
            <a:r>
              <a:rPr lang="en-US" sz="1050" b="1" dirty="0">
                <a:latin typeface="Arial" panose="020B0604020202020204" pitchFamily="34" charset="0"/>
              </a:rPr>
              <a:t>Female, 17-18 years, Chinese</a:t>
            </a:r>
          </a:p>
        </p:txBody>
      </p:sp>
      <p:sp>
        <p:nvSpPr>
          <p:cNvPr id="39" name="TextBox 1">
            <a:extLst>
              <a:ext uri="{FF2B5EF4-FFF2-40B4-BE49-F238E27FC236}">
                <a16:creationId xmlns:a16="http://schemas.microsoft.com/office/drawing/2014/main" id="{CC91098A-4DA5-DDDD-0343-8CB50FE0D008}"/>
              </a:ext>
            </a:extLst>
          </p:cNvPr>
          <p:cNvSpPr txBox="1"/>
          <p:nvPr/>
        </p:nvSpPr>
        <p:spPr>
          <a:xfrm>
            <a:off x="8934587" y="5372939"/>
            <a:ext cx="2721600" cy="57708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i="1" dirty="0">
                <a:latin typeface="Arial" panose="020B0604020202020204" pitchFamily="34" charset="0"/>
              </a:rPr>
              <a:t>For me it's the fear of holding back the team.  I put it on myself... </a:t>
            </a:r>
            <a:r>
              <a:rPr lang="en-US" sz="1050" b="1" dirty="0">
                <a:latin typeface="Arial" panose="020B0604020202020204" pitchFamily="34" charset="0"/>
              </a:rPr>
              <a:t>Male, 15-16 years, Pasifika</a:t>
            </a:r>
          </a:p>
        </p:txBody>
      </p:sp>
      <p:sp>
        <p:nvSpPr>
          <p:cNvPr id="41" name="Rectangle 40">
            <a:extLst>
              <a:ext uri="{FF2B5EF4-FFF2-40B4-BE49-F238E27FC236}">
                <a16:creationId xmlns:a16="http://schemas.microsoft.com/office/drawing/2014/main" id="{C98827B1-E2F0-327F-34CB-95BF48188248}"/>
              </a:ext>
            </a:extLst>
          </p:cNvPr>
          <p:cNvSpPr/>
          <p:nvPr/>
        </p:nvSpPr>
        <p:spPr bwMode="ltGray">
          <a:xfrm>
            <a:off x="3862027" y="1191492"/>
            <a:ext cx="4690844" cy="333852"/>
          </a:xfrm>
          <a:prstGeom prst="rect">
            <a:avLst/>
          </a:prstGeom>
          <a:solidFill>
            <a:srgbClr val="00A5B8"/>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sp>
        <p:nvSpPr>
          <p:cNvPr id="40" name="TextBox 39">
            <a:extLst>
              <a:ext uri="{FF2B5EF4-FFF2-40B4-BE49-F238E27FC236}">
                <a16:creationId xmlns:a16="http://schemas.microsoft.com/office/drawing/2014/main" id="{C292CC40-B523-59B7-9274-D29C100AC4C8}"/>
              </a:ext>
            </a:extLst>
          </p:cNvPr>
          <p:cNvSpPr txBox="1"/>
          <p:nvPr/>
        </p:nvSpPr>
        <p:spPr>
          <a:xfrm>
            <a:off x="3825082" y="208230"/>
            <a:ext cx="4794411" cy="57246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prstClr val="black"/>
                </a:solidFill>
                <a:cs typeface="Segoe UI"/>
              </a:rPr>
              <a:t>Many rangatahi feel that they aren't good enough. This come both from external pressure (coaches and parents) and internal pressure. ​</a:t>
            </a:r>
          </a:p>
          <a:p>
            <a:pPr>
              <a:buFontTx/>
              <a:buChar char="•"/>
            </a:pPr>
            <a:endParaRPr lang="en-US" sz="1600" dirty="0">
              <a:solidFill>
                <a:prstClr val="black"/>
              </a:solidFill>
              <a:cs typeface="Arial"/>
            </a:endParaRPr>
          </a:p>
          <a:p>
            <a:r>
              <a:rPr lang="en-US" sz="1600" i="1" dirty="0">
                <a:solidFill>
                  <a:schemeClr val="bg1"/>
                </a:solidFill>
                <a:cs typeface="Arial"/>
              </a:rPr>
              <a:t>This fear of judgment usually centers around...​</a:t>
            </a:r>
          </a:p>
          <a:p>
            <a:pPr>
              <a:buFontTx/>
              <a:buChar char="•"/>
            </a:pPr>
            <a:endParaRPr lang="en-US" sz="1600" dirty="0">
              <a:solidFill>
                <a:prstClr val="black"/>
              </a:solidFill>
              <a:cs typeface="Arial"/>
            </a:endParaRPr>
          </a:p>
          <a:p>
            <a:pPr>
              <a:spcAft>
                <a:spcPts val="600"/>
              </a:spcAft>
            </a:pPr>
            <a:r>
              <a:rPr lang="en-US" sz="1600" b="1" dirty="0">
                <a:solidFill>
                  <a:prstClr val="black"/>
                </a:solidFill>
                <a:cs typeface="Segoe UI"/>
              </a:rPr>
              <a:t>1.  </a:t>
            </a:r>
            <a:r>
              <a:rPr lang="en-US" sz="1600" b="1" u="sng" dirty="0">
                <a:solidFill>
                  <a:prstClr val="black"/>
                </a:solidFill>
                <a:cs typeface="Segoe UI"/>
              </a:rPr>
              <a:t>Being humiliated or embarrassed</a:t>
            </a:r>
            <a:r>
              <a:rPr lang="en-US" sz="1600" b="1" dirty="0">
                <a:solidFill>
                  <a:prstClr val="black"/>
                </a:solidFill>
                <a:cs typeface="Segoe UI"/>
              </a:rPr>
              <a:t>. </a:t>
            </a:r>
            <a:r>
              <a:rPr lang="en-US" sz="1600" dirty="0">
                <a:solidFill>
                  <a:prstClr val="black"/>
                </a:solidFill>
                <a:cs typeface="Segoe UI"/>
              </a:rPr>
              <a:t> ​</a:t>
            </a:r>
          </a:p>
          <a:p>
            <a:r>
              <a:rPr lang="en-US" sz="1600" dirty="0">
                <a:solidFill>
                  <a:prstClr val="black"/>
                </a:solidFill>
                <a:cs typeface="Segoe UI"/>
              </a:rPr>
              <a:t>Doing something wrong in front of others that would cause embarrassment.  This is often caused by having high standards placed on them, and a fear of failing to meet those standards​.</a:t>
            </a:r>
          </a:p>
          <a:p>
            <a:r>
              <a:rPr lang="en-US" sz="1600" dirty="0">
                <a:solidFill>
                  <a:prstClr val="black"/>
                </a:solidFill>
                <a:cs typeface="Segoe UI"/>
              </a:rPr>
              <a:t>​</a:t>
            </a:r>
          </a:p>
          <a:p>
            <a:pPr>
              <a:spcAft>
                <a:spcPts val="600"/>
              </a:spcAft>
            </a:pPr>
            <a:r>
              <a:rPr lang="en-US" sz="1600" b="1" dirty="0">
                <a:solidFill>
                  <a:prstClr val="black"/>
                </a:solidFill>
                <a:cs typeface="Segoe UI"/>
              </a:rPr>
              <a:t>2.  </a:t>
            </a:r>
            <a:r>
              <a:rPr lang="en-US" sz="1600" b="1" u="sng" dirty="0">
                <a:solidFill>
                  <a:prstClr val="black"/>
                </a:solidFill>
                <a:cs typeface="Segoe UI"/>
              </a:rPr>
              <a:t>Letting the team down</a:t>
            </a:r>
            <a:r>
              <a:rPr lang="en-US" sz="1600" b="1" dirty="0">
                <a:solidFill>
                  <a:prstClr val="black"/>
                </a:solidFill>
                <a:cs typeface="Segoe UI"/>
              </a:rPr>
              <a:t>.</a:t>
            </a:r>
            <a:r>
              <a:rPr lang="en-US" sz="1600" dirty="0">
                <a:solidFill>
                  <a:prstClr val="black"/>
                </a:solidFill>
                <a:cs typeface="Segoe UI"/>
              </a:rPr>
              <a:t>  ​</a:t>
            </a:r>
          </a:p>
          <a:p>
            <a:r>
              <a:rPr lang="en-US" sz="1600" dirty="0">
                <a:solidFill>
                  <a:prstClr val="black"/>
                </a:solidFill>
                <a:cs typeface="Segoe UI"/>
              </a:rPr>
              <a:t>By simply not being good enough.  </a:t>
            </a:r>
            <a:r>
              <a:rPr lang="en-NZ" sz="1600" dirty="0">
                <a:solidFill>
                  <a:prstClr val="black"/>
                </a:solidFill>
                <a:cs typeface="Segoe UI"/>
              </a:rPr>
              <a:t>Low perception of competence, or not feeling physically fit enough. ​</a:t>
            </a:r>
          </a:p>
          <a:p>
            <a:endParaRPr lang="en-US" sz="1600" dirty="0">
              <a:solidFill>
                <a:prstClr val="black"/>
              </a:solidFill>
              <a:cs typeface="Arial"/>
            </a:endParaRPr>
          </a:p>
          <a:p>
            <a:r>
              <a:rPr lang="en-US" sz="1400" dirty="0">
                <a:solidFill>
                  <a:prstClr val="black"/>
                </a:solidFill>
                <a:cs typeface="Arial"/>
              </a:rPr>
              <a:t>This pressure means that some rangatahi spend time looking at videos and doing extra work out of fear they are not good enough. </a:t>
            </a:r>
          </a:p>
          <a:p>
            <a:endParaRPr lang="en-NZ" sz="1400" dirty="0">
              <a:solidFill>
                <a:prstClr val="black"/>
              </a:solidFill>
              <a:cs typeface="Arial"/>
            </a:endParaRPr>
          </a:p>
          <a:p>
            <a:r>
              <a:rPr lang="en-NZ" sz="1400" dirty="0">
                <a:solidFill>
                  <a:prstClr val="black"/>
                </a:solidFill>
                <a:cs typeface="Arial"/>
              </a:rPr>
              <a:t>Often this pressure, combined with pressure to perform in other areas such as school, becomes too much.</a:t>
            </a:r>
            <a:endParaRPr lang="en-US" sz="1400" dirty="0">
              <a:solidFill>
                <a:prstClr val="black"/>
              </a:solidFill>
              <a:cs typeface="Arial"/>
            </a:endParaRPr>
          </a:p>
        </p:txBody>
      </p:sp>
      <p:sp>
        <p:nvSpPr>
          <p:cNvPr id="4" name="Slide Number Placeholder 3">
            <a:extLst>
              <a:ext uri="{FF2B5EF4-FFF2-40B4-BE49-F238E27FC236}">
                <a16:creationId xmlns:a16="http://schemas.microsoft.com/office/drawing/2014/main" id="{A3A6C187-90C3-BCE9-CBF0-379C16E4B053}"/>
              </a:ext>
            </a:extLst>
          </p:cNvPr>
          <p:cNvSpPr>
            <a:spLocks noGrp="1"/>
          </p:cNvSpPr>
          <p:nvPr>
            <p:ph type="sldNum" sz="quarter" idx="10"/>
          </p:nvPr>
        </p:nvSpPr>
        <p:spPr/>
        <p:txBody>
          <a:bodyPr/>
          <a:lstStyle/>
          <a:p>
            <a:fld id="{4034BEE3-566C-4068-A777-C3A4762E861B}" type="slidenum">
              <a:rPr lang="en-GB" smtClean="0"/>
              <a:pPr/>
              <a:t>21</a:t>
            </a:fld>
            <a:endParaRPr lang="en-GB" dirty="0"/>
          </a:p>
        </p:txBody>
      </p:sp>
    </p:spTree>
    <p:extLst>
      <p:ext uri="{BB962C8B-B14F-4D97-AF65-F5344CB8AC3E}">
        <p14:creationId xmlns:p14="http://schemas.microsoft.com/office/powerpoint/2010/main" val="3686602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 name="Picture 34" descr="A child jumping over a football ball&#10;&#10;Description automatically generated">
            <a:extLst>
              <a:ext uri="{FF2B5EF4-FFF2-40B4-BE49-F238E27FC236}">
                <a16:creationId xmlns:a16="http://schemas.microsoft.com/office/drawing/2014/main" id="{615D3263-7C85-E76E-9D64-5425638AC1F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060" y="-10334"/>
            <a:ext cx="3602078" cy="6868334"/>
          </a:xfrm>
          <a:prstGeom prst="rect">
            <a:avLst/>
          </a:prstGeom>
        </p:spPr>
      </p:pic>
      <p:sp>
        <p:nvSpPr>
          <p:cNvPr id="12" name="Rectangle 11">
            <a:extLst>
              <a:ext uri="{FF2B5EF4-FFF2-40B4-BE49-F238E27FC236}">
                <a16:creationId xmlns:a16="http://schemas.microsoft.com/office/drawing/2014/main" id="{96AE1244-97F3-0D01-A409-98DAC80FBC35}"/>
              </a:ext>
            </a:extLst>
          </p:cNvPr>
          <p:cNvSpPr/>
          <p:nvPr/>
        </p:nvSpPr>
        <p:spPr bwMode="ltGray">
          <a:xfrm>
            <a:off x="0" y="-10334"/>
            <a:ext cx="2943169" cy="6868334"/>
          </a:xfrm>
          <a:prstGeom prst="rect">
            <a:avLst/>
          </a:prstGeom>
          <a:solidFill>
            <a:srgbClr val="080808">
              <a:alpha val="69804"/>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62B84C58-3E1A-F7A8-73FB-0DC7CE5A3BD9}"/>
              </a:ext>
            </a:extLst>
          </p:cNvPr>
          <p:cNvSpPr/>
          <p:nvPr/>
        </p:nvSpPr>
        <p:spPr bwMode="ltGray">
          <a:xfrm>
            <a:off x="8807429" y="271151"/>
            <a:ext cx="3019445" cy="5719580"/>
          </a:xfrm>
          <a:prstGeom prst="rect">
            <a:avLst/>
          </a:prstGeom>
          <a:solidFill>
            <a:srgbClr val="FFFFFF">
              <a:lumMod val="95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cxnSp>
        <p:nvCxnSpPr>
          <p:cNvPr id="20" name="Straight Connector 19">
            <a:extLst>
              <a:ext uri="{FF2B5EF4-FFF2-40B4-BE49-F238E27FC236}">
                <a16:creationId xmlns:a16="http://schemas.microsoft.com/office/drawing/2014/main" id="{A4C9EEE3-DE4D-4BDB-EA3E-86329ACBC0D7}"/>
              </a:ext>
            </a:extLst>
          </p:cNvPr>
          <p:cNvCxnSpPr>
            <a:cxnSpLocks/>
          </p:cNvCxnSpPr>
          <p:nvPr>
            <p:custDataLst>
              <p:tags r:id="rId1"/>
            </p:custDataLst>
          </p:nvPr>
        </p:nvCxnSpPr>
        <p:spPr>
          <a:xfrm>
            <a:off x="360000" y="6120000"/>
            <a:ext cx="3252138" cy="0"/>
          </a:xfrm>
          <a:prstGeom prst="line">
            <a:avLst/>
          </a:prstGeom>
          <a:noFill/>
          <a:ln w="38100" cap="flat" cmpd="sng" algn="ctr">
            <a:solidFill>
              <a:srgbClr val="FFFFFF"/>
            </a:solidFill>
            <a:prstDash val="solid"/>
            <a:miter lim="800000"/>
            <a:tailEnd type="none"/>
          </a:ln>
          <a:effectLst/>
        </p:spPr>
      </p:cxnSp>
      <p:pic>
        <p:nvPicPr>
          <p:cNvPr id="21" name="Picture 20">
            <a:extLst>
              <a:ext uri="{FF2B5EF4-FFF2-40B4-BE49-F238E27FC236}">
                <a16:creationId xmlns:a16="http://schemas.microsoft.com/office/drawing/2014/main" id="{23D2E680-35A4-A8E9-9613-A9F13A1240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9051" y="6388850"/>
            <a:ext cx="2016156" cy="198000"/>
          </a:xfrm>
          <a:prstGeom prst="rect">
            <a:avLst/>
          </a:prstGeom>
        </p:spPr>
      </p:pic>
      <p:sp>
        <p:nvSpPr>
          <p:cNvPr id="23" name="TextBox 22">
            <a:extLst>
              <a:ext uri="{FF2B5EF4-FFF2-40B4-BE49-F238E27FC236}">
                <a16:creationId xmlns:a16="http://schemas.microsoft.com/office/drawing/2014/main" id="{40C6113C-1AF3-B573-98D4-7DC284A93580}"/>
              </a:ext>
            </a:extLst>
          </p:cNvPr>
          <p:cNvSpPr txBox="1"/>
          <p:nvPr/>
        </p:nvSpPr>
        <p:spPr>
          <a:xfrm>
            <a:off x="278998" y="203325"/>
            <a:ext cx="2545085" cy="51398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NZ" sz="2800" b="1" i="0" u="none" strike="noStrike" kern="0" cap="none" spc="0" normalizeH="0" baseline="0" noProof="0" dirty="0">
                <a:ln>
                  <a:noFill/>
                </a:ln>
                <a:solidFill>
                  <a:srgbClr val="F9C612"/>
                </a:solidFill>
                <a:effectLst/>
                <a:uLnTx/>
                <a:uFillTx/>
                <a:latin typeface="Arial"/>
                <a:ea typeface="+mn-ea"/>
                <a:cs typeface="+mn-cs"/>
              </a:rPr>
              <a:t>Negative criticism </a:t>
            </a:r>
            <a:r>
              <a:rPr kumimoji="0" lang="en-NZ" sz="2800" b="1" i="0" u="none" strike="noStrike" kern="0" cap="none" spc="0" normalizeH="0" baseline="0" noProof="0" dirty="0">
                <a:ln>
                  <a:noFill/>
                </a:ln>
                <a:solidFill>
                  <a:srgbClr val="FFFFFF"/>
                </a:solidFill>
                <a:effectLst/>
                <a:uLnTx/>
                <a:uFillTx/>
                <a:latin typeface="Arial"/>
                <a:ea typeface="+mn-ea"/>
                <a:cs typeface="+mn-cs"/>
              </a:rPr>
              <a:t>from both parents and coaches is a major cause of young people turning away from sport </a:t>
            </a:r>
          </a:p>
          <a:p>
            <a:pPr marL="0" marR="0" lvl="0" indent="0" algn="l" defTabSz="914400" rtl="0" eaLnBrk="1" fontAlgn="auto" latinLnBrk="0" hangingPunct="1">
              <a:lnSpc>
                <a:spcPct val="100000"/>
              </a:lnSpc>
              <a:spcBef>
                <a:spcPts val="0"/>
              </a:spcBef>
              <a:spcAft>
                <a:spcPts val="1800"/>
              </a:spcAft>
              <a:buClrTx/>
              <a:buSzTx/>
              <a:buFontTx/>
              <a:buNone/>
              <a:tabLst/>
              <a:defRPr/>
            </a:pPr>
            <a:endParaRPr kumimoji="0" lang="en-NZ" sz="28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E357A11C-BD3E-3B90-D950-7FBC9C1F4BEE}"/>
              </a:ext>
            </a:extLst>
          </p:cNvPr>
          <p:cNvGrpSpPr/>
          <p:nvPr/>
        </p:nvGrpSpPr>
        <p:grpSpPr>
          <a:xfrm>
            <a:off x="8980744" y="387182"/>
            <a:ext cx="2620706" cy="422342"/>
            <a:chOff x="8980744" y="387182"/>
            <a:chExt cx="2620706" cy="422342"/>
          </a:xfrm>
        </p:grpSpPr>
        <p:sp>
          <p:nvSpPr>
            <p:cNvPr id="25" name="Rectangle 24">
              <a:extLst>
                <a:ext uri="{FF2B5EF4-FFF2-40B4-BE49-F238E27FC236}">
                  <a16:creationId xmlns:a16="http://schemas.microsoft.com/office/drawing/2014/main" id="{4E31FF6E-33E5-817E-C616-60DCED967EAB}"/>
                </a:ext>
              </a:extLst>
            </p:cNvPr>
            <p:cNvSpPr/>
            <p:nvPr/>
          </p:nvSpPr>
          <p:spPr bwMode="ltGray">
            <a:xfrm>
              <a:off x="8980744" y="569582"/>
              <a:ext cx="2620706" cy="72000"/>
            </a:xfrm>
            <a:prstGeom prst="rect">
              <a:avLst/>
            </a:prstGeom>
            <a:solidFill>
              <a:srgbClr val="F9C61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26" name="Group 25">
              <a:extLst>
                <a:ext uri="{FF2B5EF4-FFF2-40B4-BE49-F238E27FC236}">
                  <a16:creationId xmlns:a16="http://schemas.microsoft.com/office/drawing/2014/main" id="{AF51F92C-D49E-CD5E-0162-9A800F55FB55}"/>
                </a:ext>
              </a:extLst>
            </p:cNvPr>
            <p:cNvGrpSpPr/>
            <p:nvPr/>
          </p:nvGrpSpPr>
          <p:grpSpPr>
            <a:xfrm>
              <a:off x="10095650" y="387182"/>
              <a:ext cx="422342" cy="422342"/>
              <a:chOff x="8883583" y="395223"/>
              <a:chExt cx="600075" cy="600075"/>
            </a:xfrm>
          </p:grpSpPr>
          <p:sp>
            <p:nvSpPr>
              <p:cNvPr id="27" name="Rectangle 26">
                <a:extLst>
                  <a:ext uri="{FF2B5EF4-FFF2-40B4-BE49-F238E27FC236}">
                    <a16:creationId xmlns:a16="http://schemas.microsoft.com/office/drawing/2014/main" id="{FC1B8F5D-652A-4DFD-944F-AA60EFCEF646}"/>
                  </a:ext>
                </a:extLst>
              </p:cNvPr>
              <p:cNvSpPr/>
              <p:nvPr/>
            </p:nvSpPr>
            <p:spPr bwMode="ltGray">
              <a:xfrm>
                <a:off x="8883583" y="395223"/>
                <a:ext cx="600075" cy="600075"/>
              </a:xfrm>
              <a:prstGeom prst="rect">
                <a:avLst/>
              </a:prstGeom>
              <a:solidFill>
                <a:srgbClr val="00A5B8"/>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28" name="Graphic 20">
                <a:extLst>
                  <a:ext uri="{FF2B5EF4-FFF2-40B4-BE49-F238E27FC236}">
                    <a16:creationId xmlns:a16="http://schemas.microsoft.com/office/drawing/2014/main" id="{256425DA-92DA-2738-468F-48E9EF597522}"/>
                  </a:ext>
                </a:extLst>
              </p:cNvPr>
              <p:cNvGrpSpPr/>
              <p:nvPr/>
            </p:nvGrpSpPr>
            <p:grpSpPr>
              <a:xfrm>
                <a:off x="8944460" y="518482"/>
                <a:ext cx="474419" cy="335478"/>
                <a:chOff x="-309623" y="1966848"/>
                <a:chExt cx="852607" cy="602907"/>
              </a:xfrm>
              <a:solidFill>
                <a:srgbClr val="FFFFFF"/>
              </a:solidFill>
            </p:grpSpPr>
            <p:sp>
              <p:nvSpPr>
                <p:cNvPr id="29" name="Freeform: Shape 28">
                  <a:extLst>
                    <a:ext uri="{FF2B5EF4-FFF2-40B4-BE49-F238E27FC236}">
                      <a16:creationId xmlns:a16="http://schemas.microsoft.com/office/drawing/2014/main" id="{03FD5394-1443-B13F-CF65-6064B3E1C648}"/>
                    </a:ext>
                  </a:extLst>
                </p:cNvPr>
                <p:cNvSpPr/>
                <p:nvPr/>
              </p:nvSpPr>
              <p:spPr>
                <a:xfrm>
                  <a:off x="-309623" y="1966848"/>
                  <a:ext cx="400614" cy="602907"/>
                </a:xfrm>
                <a:custGeom>
                  <a:avLst/>
                  <a:gdLst>
                    <a:gd name="connsiteX0" fmla="*/ 233993 w 400614"/>
                    <a:gd name="connsiteY0" fmla="*/ 263785 h 602907"/>
                    <a:gd name="connsiteX1" fmla="*/ 185435 w 400614"/>
                    <a:gd name="connsiteY1" fmla="*/ 276580 h 602907"/>
                    <a:gd name="connsiteX2" fmla="*/ 140801 w 400614"/>
                    <a:gd name="connsiteY2" fmla="*/ 289488 h 602907"/>
                    <a:gd name="connsiteX3" fmla="*/ 122993 w 400614"/>
                    <a:gd name="connsiteY3" fmla="*/ 249907 h 602907"/>
                    <a:gd name="connsiteX4" fmla="*/ 202269 w 400614"/>
                    <a:gd name="connsiteY4" fmla="*/ 96642 h 602907"/>
                    <a:gd name="connsiteX5" fmla="*/ 376711 w 400614"/>
                    <a:gd name="connsiteY5" fmla="*/ 29853 h 602907"/>
                    <a:gd name="connsiteX6" fmla="*/ 372731 w 400614"/>
                    <a:gd name="connsiteY6" fmla="*/ 64 h 602907"/>
                    <a:gd name="connsiteX7" fmla="*/ 109124 w 400614"/>
                    <a:gd name="connsiteY7" fmla="*/ 105139 h 602907"/>
                    <a:gd name="connsiteX8" fmla="*/ 61 w 400614"/>
                    <a:gd name="connsiteY8" fmla="*/ 356920 h 602907"/>
                    <a:gd name="connsiteX9" fmla="*/ 62503 w 400614"/>
                    <a:gd name="connsiteY9" fmla="*/ 530403 h 602907"/>
                    <a:gd name="connsiteX10" fmla="*/ 222110 w 400614"/>
                    <a:gd name="connsiteY10" fmla="*/ 602784 h 602907"/>
                    <a:gd name="connsiteX11" fmla="*/ 350951 w 400614"/>
                    <a:gd name="connsiteY11" fmla="*/ 551158 h 602907"/>
                    <a:gd name="connsiteX12" fmla="*/ 400534 w 400614"/>
                    <a:gd name="connsiteY12" fmla="*/ 422316 h 602907"/>
                    <a:gd name="connsiteX13" fmla="*/ 349982 w 400614"/>
                    <a:gd name="connsiteY13" fmla="*/ 308302 h 602907"/>
                    <a:gd name="connsiteX14" fmla="*/ 233993 w 400614"/>
                    <a:gd name="connsiteY14" fmla="*/ 263785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233993" y="263785"/>
                      </a:moveTo>
                      <a:cubicBezTo>
                        <a:pt x="217149" y="264975"/>
                        <a:pt x="200678" y="269315"/>
                        <a:pt x="185435" y="276580"/>
                      </a:cubicBezTo>
                      <a:cubicBezTo>
                        <a:pt x="171419" y="283440"/>
                        <a:pt x="156316" y="287808"/>
                        <a:pt x="140801" y="289488"/>
                      </a:cubicBezTo>
                      <a:cubicBezTo>
                        <a:pt x="128910" y="289488"/>
                        <a:pt x="122993" y="276253"/>
                        <a:pt x="122993" y="249907"/>
                      </a:cubicBezTo>
                      <a:cubicBezTo>
                        <a:pt x="124434" y="189344"/>
                        <a:pt x="153673" y="132814"/>
                        <a:pt x="202269" y="96642"/>
                      </a:cubicBezTo>
                      <a:cubicBezTo>
                        <a:pt x="250347" y="53884"/>
                        <a:pt x="312372" y="30136"/>
                        <a:pt x="376711" y="29853"/>
                      </a:cubicBezTo>
                      <a:lnTo>
                        <a:pt x="372731" y="64"/>
                      </a:lnTo>
                      <a:cubicBezTo>
                        <a:pt x="274310" y="-1770"/>
                        <a:pt x="179296" y="36103"/>
                        <a:pt x="109124" y="105139"/>
                      </a:cubicBezTo>
                      <a:cubicBezTo>
                        <a:pt x="38722" y="169811"/>
                        <a:pt x="-920" y="261327"/>
                        <a:pt x="61" y="356920"/>
                      </a:cubicBezTo>
                      <a:cubicBezTo>
                        <a:pt x="-1321" y="420484"/>
                        <a:pt x="20928" y="482301"/>
                        <a:pt x="62503" y="530403"/>
                      </a:cubicBezTo>
                      <a:cubicBezTo>
                        <a:pt x="101887" y="577602"/>
                        <a:pt x="160655" y="604253"/>
                        <a:pt x="222110" y="602784"/>
                      </a:cubicBezTo>
                      <a:cubicBezTo>
                        <a:pt x="270435" y="604625"/>
                        <a:pt x="317268" y="585859"/>
                        <a:pt x="350951" y="551158"/>
                      </a:cubicBezTo>
                      <a:cubicBezTo>
                        <a:pt x="384106" y="516609"/>
                        <a:pt x="401974" y="470178"/>
                        <a:pt x="400534" y="422316"/>
                      </a:cubicBezTo>
                      <a:cubicBezTo>
                        <a:pt x="401659" y="378649"/>
                        <a:pt x="383099" y="336788"/>
                        <a:pt x="349982" y="308302"/>
                      </a:cubicBezTo>
                      <a:cubicBezTo>
                        <a:pt x="318296" y="279401"/>
                        <a:pt x="276879" y="263505"/>
                        <a:pt x="233993" y="263785"/>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sp>
              <p:nvSpPr>
                <p:cNvPr id="30" name="Freeform: Shape 29">
                  <a:extLst>
                    <a:ext uri="{FF2B5EF4-FFF2-40B4-BE49-F238E27FC236}">
                      <a16:creationId xmlns:a16="http://schemas.microsoft.com/office/drawing/2014/main" id="{7EEB089E-C180-0E68-8797-511506C005BF}"/>
                    </a:ext>
                  </a:extLst>
                </p:cNvPr>
                <p:cNvSpPr/>
                <p:nvPr/>
              </p:nvSpPr>
              <p:spPr>
                <a:xfrm>
                  <a:off x="142368" y="1966848"/>
                  <a:ext cx="400614" cy="602907"/>
                </a:xfrm>
                <a:custGeom>
                  <a:avLst/>
                  <a:gdLst>
                    <a:gd name="connsiteX0" fmla="*/ 348955 w 400614"/>
                    <a:gd name="connsiteY0" fmla="*/ 309380 h 602907"/>
                    <a:gd name="connsiteX1" fmla="*/ 233987 w 400614"/>
                    <a:gd name="connsiteY1" fmla="*/ 263784 h 602907"/>
                    <a:gd name="connsiteX2" fmla="*/ 185420 w 400614"/>
                    <a:gd name="connsiteY2" fmla="*/ 276579 h 602907"/>
                    <a:gd name="connsiteX3" fmla="*/ 140786 w 400614"/>
                    <a:gd name="connsiteY3" fmla="*/ 289488 h 602907"/>
                    <a:gd name="connsiteX4" fmla="*/ 122993 w 400614"/>
                    <a:gd name="connsiteY4" fmla="*/ 249907 h 602907"/>
                    <a:gd name="connsiteX5" fmla="*/ 202251 w 400614"/>
                    <a:gd name="connsiteY5" fmla="*/ 96642 h 602907"/>
                    <a:gd name="connsiteX6" fmla="*/ 376705 w 400614"/>
                    <a:gd name="connsiteY6" fmla="*/ 29853 h 602907"/>
                    <a:gd name="connsiteX7" fmla="*/ 372731 w 400614"/>
                    <a:gd name="connsiteY7" fmla="*/ 64 h 602907"/>
                    <a:gd name="connsiteX8" fmla="*/ 109116 w 400614"/>
                    <a:gd name="connsiteY8" fmla="*/ 105139 h 602907"/>
                    <a:gd name="connsiteX9" fmla="*/ 61 w 400614"/>
                    <a:gd name="connsiteY9" fmla="*/ 356919 h 602907"/>
                    <a:gd name="connsiteX10" fmla="*/ 62488 w 400614"/>
                    <a:gd name="connsiteY10" fmla="*/ 530403 h 602907"/>
                    <a:gd name="connsiteX11" fmla="*/ 222092 w 400614"/>
                    <a:gd name="connsiteY11" fmla="*/ 602784 h 602907"/>
                    <a:gd name="connsiteX12" fmla="*/ 350949 w 400614"/>
                    <a:gd name="connsiteY12" fmla="*/ 551158 h 602907"/>
                    <a:gd name="connsiteX13" fmla="*/ 400535 w 400614"/>
                    <a:gd name="connsiteY13" fmla="*/ 422316 h 602907"/>
                    <a:gd name="connsiteX14" fmla="*/ 348955 w 400614"/>
                    <a:gd name="connsiteY14" fmla="*/ 309380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348955" y="309380"/>
                      </a:moveTo>
                      <a:cubicBezTo>
                        <a:pt x="317764" y="280209"/>
                        <a:pt x="276693" y="263920"/>
                        <a:pt x="233987" y="263784"/>
                      </a:cubicBezTo>
                      <a:cubicBezTo>
                        <a:pt x="217138" y="264975"/>
                        <a:pt x="200666" y="269315"/>
                        <a:pt x="185420" y="276579"/>
                      </a:cubicBezTo>
                      <a:cubicBezTo>
                        <a:pt x="171405" y="283444"/>
                        <a:pt x="156301" y="287811"/>
                        <a:pt x="140786" y="289488"/>
                      </a:cubicBezTo>
                      <a:cubicBezTo>
                        <a:pt x="128903" y="289488"/>
                        <a:pt x="122993" y="276253"/>
                        <a:pt x="122993" y="249907"/>
                      </a:cubicBezTo>
                      <a:cubicBezTo>
                        <a:pt x="124430" y="189347"/>
                        <a:pt x="153662" y="132819"/>
                        <a:pt x="202251" y="96642"/>
                      </a:cubicBezTo>
                      <a:cubicBezTo>
                        <a:pt x="250336" y="53885"/>
                        <a:pt x="312364" y="30138"/>
                        <a:pt x="376705" y="29853"/>
                      </a:cubicBezTo>
                      <a:lnTo>
                        <a:pt x="372731" y="64"/>
                      </a:lnTo>
                      <a:cubicBezTo>
                        <a:pt x="274306" y="-1768"/>
                        <a:pt x="179293" y="36104"/>
                        <a:pt x="109116" y="105139"/>
                      </a:cubicBezTo>
                      <a:cubicBezTo>
                        <a:pt x="38716" y="169811"/>
                        <a:pt x="-923" y="261327"/>
                        <a:pt x="61" y="356919"/>
                      </a:cubicBezTo>
                      <a:cubicBezTo>
                        <a:pt x="-1327" y="420482"/>
                        <a:pt x="20917" y="482299"/>
                        <a:pt x="62488" y="530403"/>
                      </a:cubicBezTo>
                      <a:cubicBezTo>
                        <a:pt x="101875" y="577598"/>
                        <a:pt x="160640" y="604248"/>
                        <a:pt x="222092" y="602784"/>
                      </a:cubicBezTo>
                      <a:cubicBezTo>
                        <a:pt x="270425" y="604624"/>
                        <a:pt x="317264" y="585859"/>
                        <a:pt x="350949" y="551158"/>
                      </a:cubicBezTo>
                      <a:cubicBezTo>
                        <a:pt x="384106" y="516607"/>
                        <a:pt x="401968" y="470178"/>
                        <a:pt x="400535" y="422316"/>
                      </a:cubicBezTo>
                      <a:cubicBezTo>
                        <a:pt x="401195" y="378831"/>
                        <a:pt x="382252" y="337356"/>
                        <a:pt x="348955" y="309380"/>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grpSp>
        </p:grpSp>
      </p:grpSp>
      <p:sp>
        <p:nvSpPr>
          <p:cNvPr id="24" name="Rectangle 23">
            <a:extLst>
              <a:ext uri="{FF2B5EF4-FFF2-40B4-BE49-F238E27FC236}">
                <a16:creationId xmlns:a16="http://schemas.microsoft.com/office/drawing/2014/main" id="{C6D101D8-435F-371E-43A5-C9D4C55F2411}"/>
              </a:ext>
            </a:extLst>
          </p:cNvPr>
          <p:cNvSpPr/>
          <p:nvPr/>
        </p:nvSpPr>
        <p:spPr bwMode="ltGray">
          <a:xfrm>
            <a:off x="3608314" y="2613452"/>
            <a:ext cx="4690844" cy="333852"/>
          </a:xfrm>
          <a:prstGeom prst="rect">
            <a:avLst/>
          </a:prstGeom>
          <a:solidFill>
            <a:srgbClr val="00A5B8"/>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sp>
        <p:nvSpPr>
          <p:cNvPr id="22" name="TextBox 21">
            <a:extLst>
              <a:ext uri="{FF2B5EF4-FFF2-40B4-BE49-F238E27FC236}">
                <a16:creationId xmlns:a16="http://schemas.microsoft.com/office/drawing/2014/main" id="{83B15A4F-6AD5-533F-DF44-3C4DDF112C66}"/>
              </a:ext>
            </a:extLst>
          </p:cNvPr>
          <p:cNvSpPr txBox="1"/>
          <p:nvPr/>
        </p:nvSpPr>
        <p:spPr>
          <a:xfrm>
            <a:off x="3925748" y="416432"/>
            <a:ext cx="4770179" cy="50013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Arial" panose="020B0604020202020204" pitchFamily="34" charset="0"/>
                <a:cs typeface="Arial"/>
              </a:rPr>
              <a:t>Young people crave and </a:t>
            </a:r>
            <a:r>
              <a:rPr lang="en-US" sz="1600" b="1" dirty="0">
                <a:latin typeface="Arial" panose="020B0604020202020204" pitchFamily="34" charset="0"/>
                <a:cs typeface="Arial"/>
              </a:rPr>
              <a:t>thrive on constructive feedback</a:t>
            </a:r>
            <a:r>
              <a:rPr lang="en-US" sz="1600" dirty="0">
                <a:latin typeface="Arial" panose="020B0604020202020204" pitchFamily="34" charset="0"/>
                <a:cs typeface="Arial"/>
              </a:rPr>
              <a:t>. It helps them to get better and to develop the sense that they are achieving something. </a:t>
            </a:r>
          </a:p>
          <a:p>
            <a:r>
              <a:rPr lang="en-US" sz="1600" dirty="0">
                <a:latin typeface="Arial" panose="020B0604020202020204" pitchFamily="34" charset="0"/>
                <a:cs typeface="Arial"/>
              </a:rPr>
              <a:t> ​</a:t>
            </a:r>
            <a:endParaRPr lang="en-US" sz="1600" dirty="0">
              <a:latin typeface="Arial" panose="020B0604020202020204" pitchFamily="34" charset="0"/>
              <a:cs typeface="Arial" panose="020B0604020202020204" pitchFamily="34" charset="0"/>
            </a:endParaRPr>
          </a:p>
          <a:p>
            <a:r>
              <a:rPr lang="en-NZ" sz="1600" i="1" dirty="0">
                <a:latin typeface="Arial" panose="020B0604020202020204" pitchFamily="34" charset="0"/>
                <a:cs typeface="Arial"/>
              </a:rPr>
              <a:t>However, there is a fine line between constructive feedback and criticism. </a:t>
            </a:r>
          </a:p>
          <a:p>
            <a:endParaRPr lang="en-NZ" sz="1600" i="1" dirty="0">
              <a:solidFill>
                <a:srgbClr val="FF0000"/>
              </a:solidFill>
              <a:latin typeface="Arial" panose="020B0604020202020204" pitchFamily="34" charset="0"/>
              <a:cs typeface="Arial"/>
            </a:endParaRPr>
          </a:p>
          <a:p>
            <a:endParaRPr lang="en-US" sz="1600" dirty="0">
              <a:solidFill>
                <a:srgbClr val="FF0000"/>
              </a:solidFill>
              <a:latin typeface="Arial" panose="020B0604020202020204" pitchFamily="34" charset="0"/>
              <a:cs typeface="Arial"/>
            </a:endParaRPr>
          </a:p>
          <a:p>
            <a:r>
              <a:rPr lang="en-US" sz="1600" b="1" dirty="0">
                <a:solidFill>
                  <a:schemeClr val="bg1"/>
                </a:solidFill>
                <a:latin typeface="Arial" panose="020B0604020202020204" pitchFamily="34" charset="0"/>
                <a:cs typeface="Arial"/>
              </a:rPr>
              <a:t>Constructive feedback is...​</a:t>
            </a:r>
          </a:p>
          <a:p>
            <a:endParaRPr lang="en-US" sz="1600" dirty="0">
              <a:latin typeface="Arial" panose="020B0604020202020204" pitchFamily="34" charset="0"/>
              <a:cs typeface="Arial"/>
            </a:endParaRPr>
          </a:p>
          <a:p>
            <a:pPr marL="285750" indent="-285750">
              <a:spcAft>
                <a:spcPts val="600"/>
              </a:spcAft>
              <a:buFont typeface="Arial" panose="020B0604020202020204" pitchFamily="34" charset="0"/>
              <a:buChar char="•"/>
            </a:pPr>
            <a:r>
              <a:rPr lang="en-US" sz="1200" dirty="0">
                <a:latin typeface="Arial" panose="020B0604020202020204" pitchFamily="34" charset="0"/>
                <a:cs typeface="Arial"/>
              </a:rPr>
              <a:t>Framed positively​</a:t>
            </a:r>
          </a:p>
          <a:p>
            <a:pPr marL="285750" indent="-285750">
              <a:spcAft>
                <a:spcPts val="600"/>
              </a:spcAft>
              <a:buFont typeface="Arial" panose="020B0604020202020204" pitchFamily="34" charset="0"/>
              <a:buChar char="•"/>
            </a:pPr>
            <a:r>
              <a:rPr lang="en-US" sz="1200" dirty="0">
                <a:latin typeface="Arial" panose="020B0604020202020204" pitchFamily="34" charset="0"/>
                <a:cs typeface="Arial"/>
              </a:rPr>
              <a:t>Helpful and supportive, rather than to vent frustration or to berate ​</a:t>
            </a:r>
          </a:p>
          <a:p>
            <a:pPr marL="285750" indent="-285750">
              <a:spcAft>
                <a:spcPts val="600"/>
              </a:spcAft>
              <a:buFont typeface="Arial" panose="020B0604020202020204" pitchFamily="34" charset="0"/>
              <a:buChar char="•"/>
            </a:pPr>
            <a:r>
              <a:rPr lang="en-US" sz="1200" dirty="0">
                <a:latin typeface="Arial" panose="020B0604020202020204" pitchFamily="34" charset="0"/>
                <a:cs typeface="Arial"/>
              </a:rPr>
              <a:t>Toward the individual as well as the team.​</a:t>
            </a:r>
          </a:p>
          <a:p>
            <a:pPr>
              <a:buFont typeface="Arial"/>
              <a:buChar char="•"/>
            </a:pPr>
            <a:endParaRPr lang="en-US" sz="1600" dirty="0">
              <a:latin typeface="Arial" panose="020B0604020202020204" pitchFamily="34" charset="0"/>
              <a:cs typeface="Arial"/>
            </a:endParaRPr>
          </a:p>
          <a:p>
            <a:r>
              <a:rPr lang="en-US" sz="1600" dirty="0">
                <a:latin typeface="Arial" panose="020B0604020202020204" pitchFamily="34" charset="0"/>
                <a:cs typeface="Arial"/>
              </a:rPr>
              <a:t>Negative criticism</a:t>
            </a:r>
            <a:r>
              <a:rPr lang="en-NZ" sz="1600" dirty="0">
                <a:latin typeface="Arial" panose="020B0604020202020204" pitchFamily="34" charset="0"/>
                <a:cs typeface="Arial"/>
              </a:rPr>
              <a:t> carries with it a great sense of failure and of shame that rangatahi carry with them. Often a way to avoid carrying that shame is to drop out.</a:t>
            </a:r>
            <a:endParaRPr lang="en-US" sz="1600" dirty="0">
              <a:latin typeface="Arial" panose="020B0604020202020204" pitchFamily="34" charset="0"/>
              <a:cs typeface="Arial"/>
            </a:endParaRPr>
          </a:p>
        </p:txBody>
      </p:sp>
      <p:sp>
        <p:nvSpPr>
          <p:cNvPr id="32" name="TextBox 31">
            <a:extLst>
              <a:ext uri="{FF2B5EF4-FFF2-40B4-BE49-F238E27FC236}">
                <a16:creationId xmlns:a16="http://schemas.microsoft.com/office/drawing/2014/main" id="{D95D26D4-90C5-342E-735D-E0264BE784D8}"/>
              </a:ext>
            </a:extLst>
          </p:cNvPr>
          <p:cNvSpPr txBox="1"/>
          <p:nvPr/>
        </p:nvSpPr>
        <p:spPr>
          <a:xfrm>
            <a:off x="9030432" y="4025359"/>
            <a:ext cx="2721600" cy="18851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i="1" dirty="0">
                <a:latin typeface="Arial" panose="020B0604020202020204" pitchFamily="34" charset="0"/>
              </a:rPr>
              <a:t>“A lot of the time the parents [of my teammates] were also hockey players. Sometimes I’d get a ride home from my good friend after games, but her dad would just be yelling at her, being like ‘why did you do this, or ‘why didn’t you run for the ball here’. [In my ideal world] parents would be just happy for what their children did and proud of what they’ve accomplished.” </a:t>
            </a:r>
            <a:r>
              <a:rPr lang="en-US" sz="1100" b="1" dirty="0">
                <a:latin typeface="Arial" panose="020B0604020202020204" pitchFamily="34" charset="0"/>
              </a:rPr>
              <a:t>Female, 17-18 years, Chinese</a:t>
            </a:r>
          </a:p>
        </p:txBody>
      </p:sp>
      <p:sp>
        <p:nvSpPr>
          <p:cNvPr id="33" name="TextBox 32">
            <a:extLst>
              <a:ext uri="{FF2B5EF4-FFF2-40B4-BE49-F238E27FC236}">
                <a16:creationId xmlns:a16="http://schemas.microsoft.com/office/drawing/2014/main" id="{A103A674-2F0A-ED0B-90BE-D75692E03769}"/>
              </a:ext>
            </a:extLst>
          </p:cNvPr>
          <p:cNvSpPr txBox="1"/>
          <p:nvPr/>
        </p:nvSpPr>
        <p:spPr>
          <a:xfrm>
            <a:off x="9030432" y="950067"/>
            <a:ext cx="2721600" cy="15542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i="1" dirty="0">
                <a:latin typeface="Arial" panose="020B0604020202020204" pitchFamily="34" charset="0"/>
              </a:rPr>
              <a:t>Your coach says you played a really good game, then you're on your way home, and get all these really negative comments about how you played.  It's kind of hard because you hear positive things from somebody, then you get negative things from someone else. It makes you think 'Am I doing well, or am I just..." </a:t>
            </a:r>
            <a:r>
              <a:rPr lang="en-US" sz="1100" b="1" dirty="0">
                <a:latin typeface="Arial" panose="020B0604020202020204" pitchFamily="34" charset="0"/>
              </a:rPr>
              <a:t>Male, 15-16 years, Pasifika</a:t>
            </a:r>
          </a:p>
        </p:txBody>
      </p:sp>
      <p:sp>
        <p:nvSpPr>
          <p:cNvPr id="34" name="TextBox 33">
            <a:extLst>
              <a:ext uri="{FF2B5EF4-FFF2-40B4-BE49-F238E27FC236}">
                <a16:creationId xmlns:a16="http://schemas.microsoft.com/office/drawing/2014/main" id="{62D72FBD-8B02-E882-B700-1A454573D6CF}"/>
              </a:ext>
            </a:extLst>
          </p:cNvPr>
          <p:cNvSpPr txBox="1"/>
          <p:nvPr/>
        </p:nvSpPr>
        <p:spPr>
          <a:xfrm>
            <a:off x="9030432" y="2675598"/>
            <a:ext cx="2721600" cy="1305807"/>
          </a:xfrm>
          <a:prstGeom prst="rect">
            <a:avLst/>
          </a:prstGeom>
          <a:noFill/>
        </p:spPr>
        <p:txBody>
          <a:bodyPr wrap="square">
            <a:spAutoFit/>
          </a:bodyPr>
          <a:lstStyle/>
          <a:p>
            <a:pPr>
              <a:lnSpc>
                <a:spcPct val="107000"/>
              </a:lnSpc>
              <a:spcAft>
                <a:spcPts val="800"/>
              </a:spcAft>
            </a:pPr>
            <a:r>
              <a:rPr lang="en-NZ" sz="1050" i="1" dirty="0">
                <a:effectLst/>
                <a:latin typeface="Arial" panose="020B0604020202020204" pitchFamily="34" charset="0"/>
                <a:ea typeface="Calibri" panose="020F0502020204030204" pitchFamily="34" charset="0"/>
                <a:cs typeface="Times New Roman" panose="02020603050405020304" pitchFamily="18" charset="0"/>
              </a:rPr>
              <a:t>“If you’ve got a team that’s really supportive but gives pointers in a genuine way that helps a lot, rather than [your teammates] screaming at you, which makes you self-conscious and you can get worked up about your game.” </a:t>
            </a:r>
            <a:r>
              <a:rPr lang="en-NZ" sz="1100" b="1" dirty="0">
                <a:latin typeface="Arial" panose="020B0604020202020204" pitchFamily="34" charset="0"/>
              </a:rPr>
              <a:t> Female, 15-16 years, Pākehā </a:t>
            </a:r>
          </a:p>
        </p:txBody>
      </p:sp>
      <p:sp>
        <p:nvSpPr>
          <p:cNvPr id="4" name="Slide Number Placeholder 3">
            <a:extLst>
              <a:ext uri="{FF2B5EF4-FFF2-40B4-BE49-F238E27FC236}">
                <a16:creationId xmlns:a16="http://schemas.microsoft.com/office/drawing/2014/main" id="{BF101CEA-C488-EF6B-2F1E-E518863FEFC2}"/>
              </a:ext>
            </a:extLst>
          </p:cNvPr>
          <p:cNvSpPr>
            <a:spLocks noGrp="1"/>
          </p:cNvSpPr>
          <p:nvPr>
            <p:ph type="sldNum" sz="quarter" idx="10"/>
          </p:nvPr>
        </p:nvSpPr>
        <p:spPr/>
        <p:txBody>
          <a:bodyPr/>
          <a:lstStyle/>
          <a:p>
            <a:fld id="{4034BEE3-566C-4068-A777-C3A4762E861B}" type="slidenum">
              <a:rPr lang="en-GB" smtClean="0"/>
              <a:pPr/>
              <a:t>22</a:t>
            </a:fld>
            <a:endParaRPr lang="en-GB" dirty="0"/>
          </a:p>
        </p:txBody>
      </p:sp>
    </p:spTree>
    <p:extLst>
      <p:ext uri="{BB962C8B-B14F-4D97-AF65-F5344CB8AC3E}">
        <p14:creationId xmlns:p14="http://schemas.microsoft.com/office/powerpoint/2010/main" val="3205912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93319F15-999A-2887-8E64-7A315C54C17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0334"/>
            <a:ext cx="3612138" cy="6858000"/>
          </a:xfrm>
          <a:prstGeom prst="rect">
            <a:avLst/>
          </a:prstGeom>
        </p:spPr>
      </p:pic>
      <p:sp>
        <p:nvSpPr>
          <p:cNvPr id="12" name="Rectangle 11">
            <a:extLst>
              <a:ext uri="{FF2B5EF4-FFF2-40B4-BE49-F238E27FC236}">
                <a16:creationId xmlns:a16="http://schemas.microsoft.com/office/drawing/2014/main" id="{96AE1244-97F3-0D01-A409-98DAC80FBC35}"/>
              </a:ext>
            </a:extLst>
          </p:cNvPr>
          <p:cNvSpPr/>
          <p:nvPr/>
        </p:nvSpPr>
        <p:spPr bwMode="ltGray">
          <a:xfrm>
            <a:off x="0" y="-10334"/>
            <a:ext cx="2943169" cy="6868334"/>
          </a:xfrm>
          <a:prstGeom prst="rect">
            <a:avLst/>
          </a:prstGeom>
          <a:solidFill>
            <a:srgbClr val="00A5B8">
              <a:alpha val="69804"/>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62B84C58-3E1A-F7A8-73FB-0DC7CE5A3BD9}"/>
              </a:ext>
            </a:extLst>
          </p:cNvPr>
          <p:cNvSpPr/>
          <p:nvPr/>
        </p:nvSpPr>
        <p:spPr bwMode="ltGray">
          <a:xfrm>
            <a:off x="7490691" y="271151"/>
            <a:ext cx="4336183" cy="5719580"/>
          </a:xfrm>
          <a:prstGeom prst="rect">
            <a:avLst/>
          </a:prstGeom>
          <a:solidFill>
            <a:srgbClr val="FFFFFF">
              <a:lumMod val="95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cxnSp>
        <p:nvCxnSpPr>
          <p:cNvPr id="20" name="Straight Connector 19">
            <a:extLst>
              <a:ext uri="{FF2B5EF4-FFF2-40B4-BE49-F238E27FC236}">
                <a16:creationId xmlns:a16="http://schemas.microsoft.com/office/drawing/2014/main" id="{A4C9EEE3-DE4D-4BDB-EA3E-86329ACBC0D7}"/>
              </a:ext>
            </a:extLst>
          </p:cNvPr>
          <p:cNvCxnSpPr>
            <a:cxnSpLocks/>
          </p:cNvCxnSpPr>
          <p:nvPr>
            <p:custDataLst>
              <p:tags r:id="rId1"/>
            </p:custDataLst>
          </p:nvPr>
        </p:nvCxnSpPr>
        <p:spPr>
          <a:xfrm>
            <a:off x="360000" y="6120000"/>
            <a:ext cx="3252138" cy="0"/>
          </a:xfrm>
          <a:prstGeom prst="line">
            <a:avLst/>
          </a:prstGeom>
          <a:noFill/>
          <a:ln w="38100" cap="flat" cmpd="sng" algn="ctr">
            <a:solidFill>
              <a:srgbClr val="FFFFFF"/>
            </a:solidFill>
            <a:prstDash val="solid"/>
            <a:miter lim="800000"/>
            <a:tailEnd type="none"/>
          </a:ln>
          <a:effectLst/>
        </p:spPr>
      </p:cxnSp>
      <p:pic>
        <p:nvPicPr>
          <p:cNvPr id="21" name="Picture 20">
            <a:extLst>
              <a:ext uri="{FF2B5EF4-FFF2-40B4-BE49-F238E27FC236}">
                <a16:creationId xmlns:a16="http://schemas.microsoft.com/office/drawing/2014/main" id="{23D2E680-35A4-A8E9-9613-A9F13A1240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9051" y="6388850"/>
            <a:ext cx="2016156" cy="198000"/>
          </a:xfrm>
          <a:prstGeom prst="rect">
            <a:avLst/>
          </a:prstGeom>
        </p:spPr>
      </p:pic>
      <p:sp>
        <p:nvSpPr>
          <p:cNvPr id="23" name="TextBox 22">
            <a:extLst>
              <a:ext uri="{FF2B5EF4-FFF2-40B4-BE49-F238E27FC236}">
                <a16:creationId xmlns:a16="http://schemas.microsoft.com/office/drawing/2014/main" id="{40C6113C-1AF3-B573-98D4-7DC284A93580}"/>
              </a:ext>
            </a:extLst>
          </p:cNvPr>
          <p:cNvSpPr txBox="1"/>
          <p:nvPr/>
        </p:nvSpPr>
        <p:spPr>
          <a:xfrm>
            <a:off x="278998" y="203325"/>
            <a:ext cx="2545085" cy="18158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NZ" sz="2800" b="1" i="0" u="none" strike="noStrike" kern="0" cap="none" spc="0" normalizeH="0" baseline="0" noProof="0" dirty="0">
                <a:ln>
                  <a:noFill/>
                </a:ln>
                <a:solidFill>
                  <a:schemeClr val="bg1"/>
                </a:solidFill>
                <a:effectLst/>
                <a:uLnTx/>
                <a:uFillTx/>
                <a:latin typeface="Arial"/>
                <a:ea typeface="+mn-ea"/>
                <a:cs typeface="+mn-cs"/>
              </a:rPr>
              <a:t>What do young people want in a </a:t>
            </a:r>
            <a:r>
              <a:rPr kumimoji="0" lang="en-NZ" sz="2800" b="1" i="0" u="none" strike="noStrike" kern="0" cap="none" spc="0" normalizeH="0" baseline="0" noProof="0" dirty="0">
                <a:ln>
                  <a:noFill/>
                </a:ln>
                <a:solidFill>
                  <a:srgbClr val="F9C612"/>
                </a:solidFill>
                <a:effectLst/>
                <a:uLnTx/>
                <a:uFillTx/>
                <a:latin typeface="Arial"/>
                <a:ea typeface="+mn-ea"/>
                <a:cs typeface="+mn-cs"/>
              </a:rPr>
              <a:t>coach</a:t>
            </a:r>
            <a:r>
              <a:rPr kumimoji="0" lang="en-NZ" sz="2800" b="1" i="0" u="none" strike="noStrike" kern="0" cap="none" spc="0" normalizeH="0" baseline="0" noProof="0" dirty="0">
                <a:ln>
                  <a:noFill/>
                </a:ln>
                <a:solidFill>
                  <a:schemeClr val="bg1"/>
                </a:solidFill>
                <a:effectLst/>
                <a:uLnTx/>
                <a:uFillTx/>
                <a:latin typeface="Arial"/>
                <a:ea typeface="+mn-ea"/>
                <a:cs typeface="+mn-cs"/>
              </a:rPr>
              <a:t>?  </a:t>
            </a:r>
            <a:endParaRPr kumimoji="0" lang="en-NZ" sz="2800" b="1" i="0" u="none" strike="noStrike" kern="0" cap="none" spc="0" normalizeH="0" baseline="0" noProof="0" dirty="0">
              <a:ln>
                <a:noFill/>
              </a:ln>
              <a:solidFill>
                <a:srgbClr val="FFFFFF"/>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4E31FF6E-33E5-817E-C616-60DCED967EAB}"/>
              </a:ext>
            </a:extLst>
          </p:cNvPr>
          <p:cNvSpPr/>
          <p:nvPr/>
        </p:nvSpPr>
        <p:spPr bwMode="ltGray">
          <a:xfrm>
            <a:off x="7761546" y="569582"/>
            <a:ext cx="3816000" cy="72000"/>
          </a:xfrm>
          <a:prstGeom prst="rect">
            <a:avLst/>
          </a:prstGeom>
          <a:solidFill>
            <a:srgbClr val="F9C61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26" name="Group 25">
            <a:extLst>
              <a:ext uri="{FF2B5EF4-FFF2-40B4-BE49-F238E27FC236}">
                <a16:creationId xmlns:a16="http://schemas.microsoft.com/office/drawing/2014/main" id="{AF51F92C-D49E-CD5E-0162-9A800F55FB55}"/>
              </a:ext>
            </a:extLst>
          </p:cNvPr>
          <p:cNvGrpSpPr/>
          <p:nvPr/>
        </p:nvGrpSpPr>
        <p:grpSpPr>
          <a:xfrm>
            <a:off x="9550705" y="387182"/>
            <a:ext cx="422342" cy="422342"/>
            <a:chOff x="8883583" y="395223"/>
            <a:chExt cx="600075" cy="600075"/>
          </a:xfrm>
        </p:grpSpPr>
        <p:sp>
          <p:nvSpPr>
            <p:cNvPr id="27" name="Rectangle 26">
              <a:extLst>
                <a:ext uri="{FF2B5EF4-FFF2-40B4-BE49-F238E27FC236}">
                  <a16:creationId xmlns:a16="http://schemas.microsoft.com/office/drawing/2014/main" id="{FC1B8F5D-652A-4DFD-944F-AA60EFCEF646}"/>
                </a:ext>
              </a:extLst>
            </p:cNvPr>
            <p:cNvSpPr/>
            <p:nvPr/>
          </p:nvSpPr>
          <p:spPr bwMode="ltGray">
            <a:xfrm>
              <a:off x="8883583" y="395223"/>
              <a:ext cx="600075" cy="600075"/>
            </a:xfrm>
            <a:prstGeom prst="rect">
              <a:avLst/>
            </a:prstGeom>
            <a:solidFill>
              <a:srgbClr val="00A5B8"/>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28" name="Graphic 20">
              <a:extLst>
                <a:ext uri="{FF2B5EF4-FFF2-40B4-BE49-F238E27FC236}">
                  <a16:creationId xmlns:a16="http://schemas.microsoft.com/office/drawing/2014/main" id="{256425DA-92DA-2738-468F-48E9EF597522}"/>
                </a:ext>
              </a:extLst>
            </p:cNvPr>
            <p:cNvGrpSpPr/>
            <p:nvPr/>
          </p:nvGrpSpPr>
          <p:grpSpPr>
            <a:xfrm>
              <a:off x="8944460" y="518482"/>
              <a:ext cx="474419" cy="335478"/>
              <a:chOff x="-309623" y="1966848"/>
              <a:chExt cx="852607" cy="602907"/>
            </a:xfrm>
            <a:solidFill>
              <a:srgbClr val="FFFFFF"/>
            </a:solidFill>
          </p:grpSpPr>
          <p:sp>
            <p:nvSpPr>
              <p:cNvPr id="29" name="Freeform: Shape 28">
                <a:extLst>
                  <a:ext uri="{FF2B5EF4-FFF2-40B4-BE49-F238E27FC236}">
                    <a16:creationId xmlns:a16="http://schemas.microsoft.com/office/drawing/2014/main" id="{03FD5394-1443-B13F-CF65-6064B3E1C648}"/>
                  </a:ext>
                </a:extLst>
              </p:cNvPr>
              <p:cNvSpPr/>
              <p:nvPr/>
            </p:nvSpPr>
            <p:spPr>
              <a:xfrm>
                <a:off x="-309623" y="1966848"/>
                <a:ext cx="400614" cy="602907"/>
              </a:xfrm>
              <a:custGeom>
                <a:avLst/>
                <a:gdLst>
                  <a:gd name="connsiteX0" fmla="*/ 233993 w 400614"/>
                  <a:gd name="connsiteY0" fmla="*/ 263785 h 602907"/>
                  <a:gd name="connsiteX1" fmla="*/ 185435 w 400614"/>
                  <a:gd name="connsiteY1" fmla="*/ 276580 h 602907"/>
                  <a:gd name="connsiteX2" fmla="*/ 140801 w 400614"/>
                  <a:gd name="connsiteY2" fmla="*/ 289488 h 602907"/>
                  <a:gd name="connsiteX3" fmla="*/ 122993 w 400614"/>
                  <a:gd name="connsiteY3" fmla="*/ 249907 h 602907"/>
                  <a:gd name="connsiteX4" fmla="*/ 202269 w 400614"/>
                  <a:gd name="connsiteY4" fmla="*/ 96642 h 602907"/>
                  <a:gd name="connsiteX5" fmla="*/ 376711 w 400614"/>
                  <a:gd name="connsiteY5" fmla="*/ 29853 h 602907"/>
                  <a:gd name="connsiteX6" fmla="*/ 372731 w 400614"/>
                  <a:gd name="connsiteY6" fmla="*/ 64 h 602907"/>
                  <a:gd name="connsiteX7" fmla="*/ 109124 w 400614"/>
                  <a:gd name="connsiteY7" fmla="*/ 105139 h 602907"/>
                  <a:gd name="connsiteX8" fmla="*/ 61 w 400614"/>
                  <a:gd name="connsiteY8" fmla="*/ 356920 h 602907"/>
                  <a:gd name="connsiteX9" fmla="*/ 62503 w 400614"/>
                  <a:gd name="connsiteY9" fmla="*/ 530403 h 602907"/>
                  <a:gd name="connsiteX10" fmla="*/ 222110 w 400614"/>
                  <a:gd name="connsiteY10" fmla="*/ 602784 h 602907"/>
                  <a:gd name="connsiteX11" fmla="*/ 350951 w 400614"/>
                  <a:gd name="connsiteY11" fmla="*/ 551158 h 602907"/>
                  <a:gd name="connsiteX12" fmla="*/ 400534 w 400614"/>
                  <a:gd name="connsiteY12" fmla="*/ 422316 h 602907"/>
                  <a:gd name="connsiteX13" fmla="*/ 349982 w 400614"/>
                  <a:gd name="connsiteY13" fmla="*/ 308302 h 602907"/>
                  <a:gd name="connsiteX14" fmla="*/ 233993 w 400614"/>
                  <a:gd name="connsiteY14" fmla="*/ 263785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233993" y="263785"/>
                    </a:moveTo>
                    <a:cubicBezTo>
                      <a:pt x="217149" y="264975"/>
                      <a:pt x="200678" y="269315"/>
                      <a:pt x="185435" y="276580"/>
                    </a:cubicBezTo>
                    <a:cubicBezTo>
                      <a:pt x="171419" y="283440"/>
                      <a:pt x="156316" y="287808"/>
                      <a:pt x="140801" y="289488"/>
                    </a:cubicBezTo>
                    <a:cubicBezTo>
                      <a:pt x="128910" y="289488"/>
                      <a:pt x="122993" y="276253"/>
                      <a:pt x="122993" y="249907"/>
                    </a:cubicBezTo>
                    <a:cubicBezTo>
                      <a:pt x="124434" y="189344"/>
                      <a:pt x="153673" y="132814"/>
                      <a:pt x="202269" y="96642"/>
                    </a:cubicBezTo>
                    <a:cubicBezTo>
                      <a:pt x="250347" y="53884"/>
                      <a:pt x="312372" y="30136"/>
                      <a:pt x="376711" y="29853"/>
                    </a:cubicBezTo>
                    <a:lnTo>
                      <a:pt x="372731" y="64"/>
                    </a:lnTo>
                    <a:cubicBezTo>
                      <a:pt x="274310" y="-1770"/>
                      <a:pt x="179296" y="36103"/>
                      <a:pt x="109124" y="105139"/>
                    </a:cubicBezTo>
                    <a:cubicBezTo>
                      <a:pt x="38722" y="169811"/>
                      <a:pt x="-920" y="261327"/>
                      <a:pt x="61" y="356920"/>
                    </a:cubicBezTo>
                    <a:cubicBezTo>
                      <a:pt x="-1321" y="420484"/>
                      <a:pt x="20928" y="482301"/>
                      <a:pt x="62503" y="530403"/>
                    </a:cubicBezTo>
                    <a:cubicBezTo>
                      <a:pt x="101887" y="577602"/>
                      <a:pt x="160655" y="604253"/>
                      <a:pt x="222110" y="602784"/>
                    </a:cubicBezTo>
                    <a:cubicBezTo>
                      <a:pt x="270435" y="604625"/>
                      <a:pt x="317268" y="585859"/>
                      <a:pt x="350951" y="551158"/>
                    </a:cubicBezTo>
                    <a:cubicBezTo>
                      <a:pt x="384106" y="516609"/>
                      <a:pt x="401974" y="470178"/>
                      <a:pt x="400534" y="422316"/>
                    </a:cubicBezTo>
                    <a:cubicBezTo>
                      <a:pt x="401659" y="378649"/>
                      <a:pt x="383099" y="336788"/>
                      <a:pt x="349982" y="308302"/>
                    </a:cubicBezTo>
                    <a:cubicBezTo>
                      <a:pt x="318296" y="279401"/>
                      <a:pt x="276879" y="263505"/>
                      <a:pt x="233993" y="263785"/>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sp>
            <p:nvSpPr>
              <p:cNvPr id="30" name="Freeform: Shape 29">
                <a:extLst>
                  <a:ext uri="{FF2B5EF4-FFF2-40B4-BE49-F238E27FC236}">
                    <a16:creationId xmlns:a16="http://schemas.microsoft.com/office/drawing/2014/main" id="{7EEB089E-C180-0E68-8797-511506C005BF}"/>
                  </a:ext>
                </a:extLst>
              </p:cNvPr>
              <p:cNvSpPr/>
              <p:nvPr/>
            </p:nvSpPr>
            <p:spPr>
              <a:xfrm>
                <a:off x="142368" y="1966848"/>
                <a:ext cx="400614" cy="602907"/>
              </a:xfrm>
              <a:custGeom>
                <a:avLst/>
                <a:gdLst>
                  <a:gd name="connsiteX0" fmla="*/ 348955 w 400614"/>
                  <a:gd name="connsiteY0" fmla="*/ 309380 h 602907"/>
                  <a:gd name="connsiteX1" fmla="*/ 233987 w 400614"/>
                  <a:gd name="connsiteY1" fmla="*/ 263784 h 602907"/>
                  <a:gd name="connsiteX2" fmla="*/ 185420 w 400614"/>
                  <a:gd name="connsiteY2" fmla="*/ 276579 h 602907"/>
                  <a:gd name="connsiteX3" fmla="*/ 140786 w 400614"/>
                  <a:gd name="connsiteY3" fmla="*/ 289488 h 602907"/>
                  <a:gd name="connsiteX4" fmla="*/ 122993 w 400614"/>
                  <a:gd name="connsiteY4" fmla="*/ 249907 h 602907"/>
                  <a:gd name="connsiteX5" fmla="*/ 202251 w 400614"/>
                  <a:gd name="connsiteY5" fmla="*/ 96642 h 602907"/>
                  <a:gd name="connsiteX6" fmla="*/ 376705 w 400614"/>
                  <a:gd name="connsiteY6" fmla="*/ 29853 h 602907"/>
                  <a:gd name="connsiteX7" fmla="*/ 372731 w 400614"/>
                  <a:gd name="connsiteY7" fmla="*/ 64 h 602907"/>
                  <a:gd name="connsiteX8" fmla="*/ 109116 w 400614"/>
                  <a:gd name="connsiteY8" fmla="*/ 105139 h 602907"/>
                  <a:gd name="connsiteX9" fmla="*/ 61 w 400614"/>
                  <a:gd name="connsiteY9" fmla="*/ 356919 h 602907"/>
                  <a:gd name="connsiteX10" fmla="*/ 62488 w 400614"/>
                  <a:gd name="connsiteY10" fmla="*/ 530403 h 602907"/>
                  <a:gd name="connsiteX11" fmla="*/ 222092 w 400614"/>
                  <a:gd name="connsiteY11" fmla="*/ 602784 h 602907"/>
                  <a:gd name="connsiteX12" fmla="*/ 350949 w 400614"/>
                  <a:gd name="connsiteY12" fmla="*/ 551158 h 602907"/>
                  <a:gd name="connsiteX13" fmla="*/ 400535 w 400614"/>
                  <a:gd name="connsiteY13" fmla="*/ 422316 h 602907"/>
                  <a:gd name="connsiteX14" fmla="*/ 348955 w 400614"/>
                  <a:gd name="connsiteY14" fmla="*/ 309380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348955" y="309380"/>
                    </a:moveTo>
                    <a:cubicBezTo>
                      <a:pt x="317764" y="280209"/>
                      <a:pt x="276693" y="263920"/>
                      <a:pt x="233987" y="263784"/>
                    </a:cubicBezTo>
                    <a:cubicBezTo>
                      <a:pt x="217138" y="264975"/>
                      <a:pt x="200666" y="269315"/>
                      <a:pt x="185420" y="276579"/>
                    </a:cubicBezTo>
                    <a:cubicBezTo>
                      <a:pt x="171405" y="283444"/>
                      <a:pt x="156301" y="287811"/>
                      <a:pt x="140786" y="289488"/>
                    </a:cubicBezTo>
                    <a:cubicBezTo>
                      <a:pt x="128903" y="289488"/>
                      <a:pt x="122993" y="276253"/>
                      <a:pt x="122993" y="249907"/>
                    </a:cubicBezTo>
                    <a:cubicBezTo>
                      <a:pt x="124430" y="189347"/>
                      <a:pt x="153662" y="132819"/>
                      <a:pt x="202251" y="96642"/>
                    </a:cubicBezTo>
                    <a:cubicBezTo>
                      <a:pt x="250336" y="53885"/>
                      <a:pt x="312364" y="30138"/>
                      <a:pt x="376705" y="29853"/>
                    </a:cubicBezTo>
                    <a:lnTo>
                      <a:pt x="372731" y="64"/>
                    </a:lnTo>
                    <a:cubicBezTo>
                      <a:pt x="274306" y="-1768"/>
                      <a:pt x="179293" y="36104"/>
                      <a:pt x="109116" y="105139"/>
                    </a:cubicBezTo>
                    <a:cubicBezTo>
                      <a:pt x="38716" y="169811"/>
                      <a:pt x="-923" y="261327"/>
                      <a:pt x="61" y="356919"/>
                    </a:cubicBezTo>
                    <a:cubicBezTo>
                      <a:pt x="-1327" y="420482"/>
                      <a:pt x="20917" y="482299"/>
                      <a:pt x="62488" y="530403"/>
                    </a:cubicBezTo>
                    <a:cubicBezTo>
                      <a:pt x="101875" y="577598"/>
                      <a:pt x="160640" y="604248"/>
                      <a:pt x="222092" y="602784"/>
                    </a:cubicBezTo>
                    <a:cubicBezTo>
                      <a:pt x="270425" y="604624"/>
                      <a:pt x="317264" y="585859"/>
                      <a:pt x="350949" y="551158"/>
                    </a:cubicBezTo>
                    <a:cubicBezTo>
                      <a:pt x="384106" y="516607"/>
                      <a:pt x="401968" y="470178"/>
                      <a:pt x="400535" y="422316"/>
                    </a:cubicBezTo>
                    <a:cubicBezTo>
                      <a:pt x="401195" y="378831"/>
                      <a:pt x="382252" y="337356"/>
                      <a:pt x="348955" y="309380"/>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grpSp>
      </p:grpSp>
      <p:sp>
        <p:nvSpPr>
          <p:cNvPr id="35" name="TextBox 34">
            <a:extLst>
              <a:ext uri="{FF2B5EF4-FFF2-40B4-BE49-F238E27FC236}">
                <a16:creationId xmlns:a16="http://schemas.microsoft.com/office/drawing/2014/main" id="{CC314ECF-FEA9-C7D2-EBBB-0E2D95D2CA41}"/>
              </a:ext>
            </a:extLst>
          </p:cNvPr>
          <p:cNvSpPr txBox="1"/>
          <p:nvPr/>
        </p:nvSpPr>
        <p:spPr>
          <a:xfrm>
            <a:off x="3805614" y="896845"/>
            <a:ext cx="3520247" cy="441659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NZ" sz="16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a:rPr>
              <a:t>A mentor – someone who connects with players and understands the individual.</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NZ" sz="16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a:rPr>
              <a:t>Someone who has a passion for the sport.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NZ" sz="16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a:rPr>
              <a:t>Someone who is personally invested – they want to be there; they show up to training on time.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NZ" sz="1600" dirty="0">
                <a:solidFill>
                  <a:srgbClr val="333333"/>
                </a:solidFill>
                <a:latin typeface="Arial" panose="020B0604020202020204" pitchFamily="34" charset="0"/>
                <a:cs typeface="Arial"/>
              </a:rPr>
              <a:t>They are</a:t>
            </a:r>
            <a:r>
              <a:rPr kumimoji="0" lang="en-NZ" sz="16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a:rPr>
              <a:t> positive and give constructive feedback to get the best out of people.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NZ" sz="16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a:rPr>
              <a:t>Understands players strengths and weaknesses and help to work with these.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NZ" sz="16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a:rPr>
              <a:t>Doesn’t pick favourites, invests in the whole team.</a:t>
            </a:r>
            <a:endParaRPr kumimoji="0" lang="en-US" sz="16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a:endParaRPr>
          </a:p>
        </p:txBody>
      </p:sp>
      <p:sp>
        <p:nvSpPr>
          <p:cNvPr id="36" name="TextBox 35">
            <a:extLst>
              <a:ext uri="{FF2B5EF4-FFF2-40B4-BE49-F238E27FC236}">
                <a16:creationId xmlns:a16="http://schemas.microsoft.com/office/drawing/2014/main" id="{61FBF543-9EDD-6A8B-511F-4108D8169C32}"/>
              </a:ext>
            </a:extLst>
          </p:cNvPr>
          <p:cNvSpPr txBox="1"/>
          <p:nvPr/>
        </p:nvSpPr>
        <p:spPr>
          <a:xfrm>
            <a:off x="7671619" y="869881"/>
            <a:ext cx="3990426"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i="1" dirty="0">
                <a:latin typeface="Arial" panose="020B0604020202020204" pitchFamily="34" charset="0"/>
                <a:cs typeface="Arial" panose="020B0604020202020204" pitchFamily="34" charset="0"/>
              </a:rPr>
              <a:t>"The coaches should be more actively social, because they seemed quite hard to talk to. It's hard to approach them. It would really help if they were more approachable in one-on-one situations" </a:t>
            </a:r>
            <a:r>
              <a:rPr lang="en-US" sz="1100" b="1" i="1" dirty="0">
                <a:latin typeface="Arial" panose="020B0604020202020204" pitchFamily="34" charset="0"/>
                <a:cs typeface="Arial" panose="020B0604020202020204" pitchFamily="34" charset="0"/>
              </a:rPr>
              <a:t> </a:t>
            </a:r>
            <a:r>
              <a:rPr lang="en-US" sz="1100" b="1" dirty="0">
                <a:latin typeface="Arial" panose="020B0604020202020204" pitchFamily="34" charset="0"/>
                <a:cs typeface="Arial" panose="020B0604020202020204" pitchFamily="34" charset="0"/>
              </a:rPr>
              <a:t>Male, 17-18 years, </a:t>
            </a:r>
            <a:r>
              <a:rPr lang="en-US" sz="1100" b="1" dirty="0">
                <a:latin typeface="Arial" panose="020B0604020202020204" pitchFamily="34" charset="0"/>
              </a:rPr>
              <a:t>Pākehā </a:t>
            </a:r>
            <a:endParaRPr lang="en-US" sz="1100" b="1" dirty="0">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6A2301AC-2E82-C6D4-B134-8F9207E0A08D}"/>
              </a:ext>
            </a:extLst>
          </p:cNvPr>
          <p:cNvSpPr txBox="1"/>
          <p:nvPr/>
        </p:nvSpPr>
        <p:spPr>
          <a:xfrm>
            <a:off x="7671619" y="1824963"/>
            <a:ext cx="3990426"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i="1" dirty="0">
                <a:latin typeface="Arial" panose="020B0604020202020204" pitchFamily="34" charset="0"/>
                <a:cs typeface="Arial" panose="020B0604020202020204" pitchFamily="34" charset="0"/>
              </a:rPr>
              <a:t>"I would want a good coach that accepts everyone and doesn’t put anyone down. They would help people train with their strengths and knows everyone’s weaknesses so they could work around them. They wouldn’t put anyone down because they can’t do something, overall having an accepting team. Not pushing people too hard during trainings. It should be hard, but not exhausting."  </a:t>
            </a:r>
            <a:r>
              <a:rPr lang="en-US" sz="1100" b="1" dirty="0">
                <a:latin typeface="Arial" panose="020B0604020202020204" pitchFamily="34" charset="0"/>
              </a:rPr>
              <a:t>Female, 15-16 years, Pākehā </a:t>
            </a:r>
            <a:endParaRPr lang="en-US" sz="1100" b="1" dirty="0">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2E0F1760-86A0-B1D9-19CA-2724A43F4A67}"/>
              </a:ext>
            </a:extLst>
          </p:cNvPr>
          <p:cNvSpPr txBox="1"/>
          <p:nvPr/>
        </p:nvSpPr>
        <p:spPr>
          <a:xfrm>
            <a:off x="7671619" y="3287877"/>
            <a:ext cx="3990426" cy="12772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i="1" dirty="0">
                <a:latin typeface="Arial" panose="020B0604020202020204" pitchFamily="34" charset="0"/>
              </a:rPr>
              <a:t>"My old coach would tell us to run laps, [trainings] weren't actually about the sport... [The coach] wasn't trained to play the sport and … [they] put us to the side because we weren't the top team. I think coaches needs to be experienced in the sport. If you've just got like a good coach who knows what they're doing and is more focused on actually learning how to play the game." </a:t>
            </a:r>
            <a:r>
              <a:rPr lang="en-US" sz="1100" b="1" dirty="0">
                <a:latin typeface="Arial" panose="020B0604020202020204" pitchFamily="34" charset="0"/>
              </a:rPr>
              <a:t>Female, 15-16 years, Pākehā </a:t>
            </a:r>
            <a:endParaRPr lang="en-US" sz="1100" b="1" dirty="0">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638FA110-8B22-CF58-F5B2-02BCEB193C44}"/>
              </a:ext>
            </a:extLst>
          </p:cNvPr>
          <p:cNvSpPr txBox="1"/>
          <p:nvPr/>
        </p:nvSpPr>
        <p:spPr>
          <a:xfrm>
            <a:off x="7671619" y="4750791"/>
            <a:ext cx="3990426"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i="1" dirty="0">
                <a:latin typeface="Arial" panose="020B0604020202020204" pitchFamily="34" charset="0"/>
              </a:rPr>
              <a:t>"[The coach] never talked about people's sizes or had any favorites, even though his daughter played in the team. He gave everyone equal time on the field, and he made the sport approachable for me too, because it was my first year [playing rugby] and I didn't know what to do, which was comforting." </a:t>
            </a:r>
            <a:r>
              <a:rPr lang="en-US" sz="1100" b="1" dirty="0">
                <a:latin typeface="Arial" panose="020B0604020202020204" pitchFamily="34" charset="0"/>
              </a:rPr>
              <a:t>Female, 17-18 years, Pasifika </a:t>
            </a:r>
            <a:endParaRPr lang="en-US" sz="1100"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F9C4675-2C87-AE95-8F24-1C4353A3E908}"/>
              </a:ext>
            </a:extLst>
          </p:cNvPr>
          <p:cNvSpPr>
            <a:spLocks noGrp="1"/>
          </p:cNvSpPr>
          <p:nvPr>
            <p:ph type="sldNum" sz="quarter" idx="10"/>
          </p:nvPr>
        </p:nvSpPr>
        <p:spPr/>
        <p:txBody>
          <a:bodyPr/>
          <a:lstStyle/>
          <a:p>
            <a:fld id="{4034BEE3-566C-4068-A777-C3A4762E861B}" type="slidenum">
              <a:rPr lang="en-GB" smtClean="0"/>
              <a:pPr/>
              <a:t>23</a:t>
            </a:fld>
            <a:endParaRPr lang="en-GB" dirty="0"/>
          </a:p>
        </p:txBody>
      </p:sp>
    </p:spTree>
    <p:extLst>
      <p:ext uri="{BB962C8B-B14F-4D97-AF65-F5344CB8AC3E}">
        <p14:creationId xmlns:p14="http://schemas.microsoft.com/office/powerpoint/2010/main" val="861300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crowd of people raising their hands&#10;&#10;Description automatically generated with medium confidence">
            <a:extLst>
              <a:ext uri="{FF2B5EF4-FFF2-40B4-BE49-F238E27FC236}">
                <a16:creationId xmlns:a16="http://schemas.microsoft.com/office/drawing/2014/main" id="{86C7BAB0-6A96-C4A6-26DD-74F0837B03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9236"/>
            <a:ext cx="3612138" cy="6858000"/>
          </a:xfrm>
          <a:prstGeom prst="rect">
            <a:avLst/>
          </a:prstGeom>
        </p:spPr>
      </p:pic>
      <p:sp>
        <p:nvSpPr>
          <p:cNvPr id="12" name="Rectangle 11">
            <a:extLst>
              <a:ext uri="{FF2B5EF4-FFF2-40B4-BE49-F238E27FC236}">
                <a16:creationId xmlns:a16="http://schemas.microsoft.com/office/drawing/2014/main" id="{96AE1244-97F3-0D01-A409-98DAC80FBC35}"/>
              </a:ext>
            </a:extLst>
          </p:cNvPr>
          <p:cNvSpPr/>
          <p:nvPr/>
        </p:nvSpPr>
        <p:spPr bwMode="ltGray">
          <a:xfrm>
            <a:off x="0" y="-10334"/>
            <a:ext cx="2943169" cy="6868334"/>
          </a:xfrm>
          <a:prstGeom prst="rect">
            <a:avLst/>
          </a:prstGeom>
          <a:solidFill>
            <a:srgbClr val="F9C612">
              <a:alpha val="69804"/>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62B84C58-3E1A-F7A8-73FB-0DC7CE5A3BD9}"/>
              </a:ext>
            </a:extLst>
          </p:cNvPr>
          <p:cNvSpPr/>
          <p:nvPr/>
        </p:nvSpPr>
        <p:spPr bwMode="ltGray">
          <a:xfrm>
            <a:off x="7490691" y="271151"/>
            <a:ext cx="4336183" cy="5719580"/>
          </a:xfrm>
          <a:prstGeom prst="rect">
            <a:avLst/>
          </a:prstGeom>
          <a:solidFill>
            <a:srgbClr val="FFFFFF">
              <a:lumMod val="95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sp>
        <p:nvSpPr>
          <p:cNvPr id="23" name="TextBox 22">
            <a:extLst>
              <a:ext uri="{FF2B5EF4-FFF2-40B4-BE49-F238E27FC236}">
                <a16:creationId xmlns:a16="http://schemas.microsoft.com/office/drawing/2014/main" id="{40C6113C-1AF3-B573-98D4-7DC284A93580}"/>
              </a:ext>
            </a:extLst>
          </p:cNvPr>
          <p:cNvSpPr txBox="1"/>
          <p:nvPr/>
        </p:nvSpPr>
        <p:spPr>
          <a:xfrm>
            <a:off x="278998" y="203325"/>
            <a:ext cx="2545085"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NZ" sz="2800" b="1" i="0" u="none" strike="noStrike" kern="0" cap="none" spc="0" normalizeH="0" baseline="0" noProof="0" dirty="0">
                <a:ln>
                  <a:noFill/>
                </a:ln>
                <a:effectLst/>
                <a:uLnTx/>
                <a:uFillTx/>
                <a:latin typeface="Arial"/>
                <a:ea typeface="+mn-ea"/>
                <a:cs typeface="+mn-cs"/>
              </a:rPr>
              <a:t>What do young people want from a supporter?</a:t>
            </a:r>
          </a:p>
        </p:txBody>
      </p:sp>
      <p:sp>
        <p:nvSpPr>
          <p:cNvPr id="25" name="Rectangle 24">
            <a:extLst>
              <a:ext uri="{FF2B5EF4-FFF2-40B4-BE49-F238E27FC236}">
                <a16:creationId xmlns:a16="http://schemas.microsoft.com/office/drawing/2014/main" id="{4E31FF6E-33E5-817E-C616-60DCED967EAB}"/>
              </a:ext>
            </a:extLst>
          </p:cNvPr>
          <p:cNvSpPr/>
          <p:nvPr/>
        </p:nvSpPr>
        <p:spPr bwMode="ltGray">
          <a:xfrm>
            <a:off x="7761546" y="569582"/>
            <a:ext cx="3816000" cy="72000"/>
          </a:xfrm>
          <a:prstGeom prst="rect">
            <a:avLst/>
          </a:prstGeom>
          <a:solidFill>
            <a:srgbClr val="F9C61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26" name="Group 25">
            <a:extLst>
              <a:ext uri="{FF2B5EF4-FFF2-40B4-BE49-F238E27FC236}">
                <a16:creationId xmlns:a16="http://schemas.microsoft.com/office/drawing/2014/main" id="{AF51F92C-D49E-CD5E-0162-9A800F55FB55}"/>
              </a:ext>
            </a:extLst>
          </p:cNvPr>
          <p:cNvGrpSpPr/>
          <p:nvPr/>
        </p:nvGrpSpPr>
        <p:grpSpPr>
          <a:xfrm>
            <a:off x="9550705" y="387182"/>
            <a:ext cx="422342" cy="422342"/>
            <a:chOff x="8883583" y="395223"/>
            <a:chExt cx="600075" cy="600075"/>
          </a:xfrm>
        </p:grpSpPr>
        <p:sp>
          <p:nvSpPr>
            <p:cNvPr id="27" name="Rectangle 26">
              <a:extLst>
                <a:ext uri="{FF2B5EF4-FFF2-40B4-BE49-F238E27FC236}">
                  <a16:creationId xmlns:a16="http://schemas.microsoft.com/office/drawing/2014/main" id="{FC1B8F5D-652A-4DFD-944F-AA60EFCEF646}"/>
                </a:ext>
              </a:extLst>
            </p:cNvPr>
            <p:cNvSpPr/>
            <p:nvPr/>
          </p:nvSpPr>
          <p:spPr bwMode="ltGray">
            <a:xfrm>
              <a:off x="8883583" y="395223"/>
              <a:ext cx="600075" cy="600075"/>
            </a:xfrm>
            <a:prstGeom prst="rect">
              <a:avLst/>
            </a:prstGeom>
            <a:solidFill>
              <a:srgbClr val="00A5B8"/>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28" name="Graphic 20">
              <a:extLst>
                <a:ext uri="{FF2B5EF4-FFF2-40B4-BE49-F238E27FC236}">
                  <a16:creationId xmlns:a16="http://schemas.microsoft.com/office/drawing/2014/main" id="{256425DA-92DA-2738-468F-48E9EF597522}"/>
                </a:ext>
              </a:extLst>
            </p:cNvPr>
            <p:cNvGrpSpPr/>
            <p:nvPr/>
          </p:nvGrpSpPr>
          <p:grpSpPr>
            <a:xfrm>
              <a:off x="8944460" y="518482"/>
              <a:ext cx="474419" cy="335478"/>
              <a:chOff x="-309623" y="1966848"/>
              <a:chExt cx="852607" cy="602907"/>
            </a:xfrm>
            <a:solidFill>
              <a:srgbClr val="FFFFFF"/>
            </a:solidFill>
          </p:grpSpPr>
          <p:sp>
            <p:nvSpPr>
              <p:cNvPr id="29" name="Freeform: Shape 28">
                <a:extLst>
                  <a:ext uri="{FF2B5EF4-FFF2-40B4-BE49-F238E27FC236}">
                    <a16:creationId xmlns:a16="http://schemas.microsoft.com/office/drawing/2014/main" id="{03FD5394-1443-B13F-CF65-6064B3E1C648}"/>
                  </a:ext>
                </a:extLst>
              </p:cNvPr>
              <p:cNvSpPr/>
              <p:nvPr/>
            </p:nvSpPr>
            <p:spPr>
              <a:xfrm>
                <a:off x="-309623" y="1966848"/>
                <a:ext cx="400614" cy="602907"/>
              </a:xfrm>
              <a:custGeom>
                <a:avLst/>
                <a:gdLst>
                  <a:gd name="connsiteX0" fmla="*/ 233993 w 400614"/>
                  <a:gd name="connsiteY0" fmla="*/ 263785 h 602907"/>
                  <a:gd name="connsiteX1" fmla="*/ 185435 w 400614"/>
                  <a:gd name="connsiteY1" fmla="*/ 276580 h 602907"/>
                  <a:gd name="connsiteX2" fmla="*/ 140801 w 400614"/>
                  <a:gd name="connsiteY2" fmla="*/ 289488 h 602907"/>
                  <a:gd name="connsiteX3" fmla="*/ 122993 w 400614"/>
                  <a:gd name="connsiteY3" fmla="*/ 249907 h 602907"/>
                  <a:gd name="connsiteX4" fmla="*/ 202269 w 400614"/>
                  <a:gd name="connsiteY4" fmla="*/ 96642 h 602907"/>
                  <a:gd name="connsiteX5" fmla="*/ 376711 w 400614"/>
                  <a:gd name="connsiteY5" fmla="*/ 29853 h 602907"/>
                  <a:gd name="connsiteX6" fmla="*/ 372731 w 400614"/>
                  <a:gd name="connsiteY6" fmla="*/ 64 h 602907"/>
                  <a:gd name="connsiteX7" fmla="*/ 109124 w 400614"/>
                  <a:gd name="connsiteY7" fmla="*/ 105139 h 602907"/>
                  <a:gd name="connsiteX8" fmla="*/ 61 w 400614"/>
                  <a:gd name="connsiteY8" fmla="*/ 356920 h 602907"/>
                  <a:gd name="connsiteX9" fmla="*/ 62503 w 400614"/>
                  <a:gd name="connsiteY9" fmla="*/ 530403 h 602907"/>
                  <a:gd name="connsiteX10" fmla="*/ 222110 w 400614"/>
                  <a:gd name="connsiteY10" fmla="*/ 602784 h 602907"/>
                  <a:gd name="connsiteX11" fmla="*/ 350951 w 400614"/>
                  <a:gd name="connsiteY11" fmla="*/ 551158 h 602907"/>
                  <a:gd name="connsiteX12" fmla="*/ 400534 w 400614"/>
                  <a:gd name="connsiteY12" fmla="*/ 422316 h 602907"/>
                  <a:gd name="connsiteX13" fmla="*/ 349982 w 400614"/>
                  <a:gd name="connsiteY13" fmla="*/ 308302 h 602907"/>
                  <a:gd name="connsiteX14" fmla="*/ 233993 w 400614"/>
                  <a:gd name="connsiteY14" fmla="*/ 263785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233993" y="263785"/>
                    </a:moveTo>
                    <a:cubicBezTo>
                      <a:pt x="217149" y="264975"/>
                      <a:pt x="200678" y="269315"/>
                      <a:pt x="185435" y="276580"/>
                    </a:cubicBezTo>
                    <a:cubicBezTo>
                      <a:pt x="171419" y="283440"/>
                      <a:pt x="156316" y="287808"/>
                      <a:pt x="140801" y="289488"/>
                    </a:cubicBezTo>
                    <a:cubicBezTo>
                      <a:pt x="128910" y="289488"/>
                      <a:pt x="122993" y="276253"/>
                      <a:pt x="122993" y="249907"/>
                    </a:cubicBezTo>
                    <a:cubicBezTo>
                      <a:pt x="124434" y="189344"/>
                      <a:pt x="153673" y="132814"/>
                      <a:pt x="202269" y="96642"/>
                    </a:cubicBezTo>
                    <a:cubicBezTo>
                      <a:pt x="250347" y="53884"/>
                      <a:pt x="312372" y="30136"/>
                      <a:pt x="376711" y="29853"/>
                    </a:cubicBezTo>
                    <a:lnTo>
                      <a:pt x="372731" y="64"/>
                    </a:lnTo>
                    <a:cubicBezTo>
                      <a:pt x="274310" y="-1770"/>
                      <a:pt x="179296" y="36103"/>
                      <a:pt x="109124" y="105139"/>
                    </a:cubicBezTo>
                    <a:cubicBezTo>
                      <a:pt x="38722" y="169811"/>
                      <a:pt x="-920" y="261327"/>
                      <a:pt x="61" y="356920"/>
                    </a:cubicBezTo>
                    <a:cubicBezTo>
                      <a:pt x="-1321" y="420484"/>
                      <a:pt x="20928" y="482301"/>
                      <a:pt x="62503" y="530403"/>
                    </a:cubicBezTo>
                    <a:cubicBezTo>
                      <a:pt x="101887" y="577602"/>
                      <a:pt x="160655" y="604253"/>
                      <a:pt x="222110" y="602784"/>
                    </a:cubicBezTo>
                    <a:cubicBezTo>
                      <a:pt x="270435" y="604625"/>
                      <a:pt x="317268" y="585859"/>
                      <a:pt x="350951" y="551158"/>
                    </a:cubicBezTo>
                    <a:cubicBezTo>
                      <a:pt x="384106" y="516609"/>
                      <a:pt x="401974" y="470178"/>
                      <a:pt x="400534" y="422316"/>
                    </a:cubicBezTo>
                    <a:cubicBezTo>
                      <a:pt x="401659" y="378649"/>
                      <a:pt x="383099" y="336788"/>
                      <a:pt x="349982" y="308302"/>
                    </a:cubicBezTo>
                    <a:cubicBezTo>
                      <a:pt x="318296" y="279401"/>
                      <a:pt x="276879" y="263505"/>
                      <a:pt x="233993" y="263785"/>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sp>
            <p:nvSpPr>
              <p:cNvPr id="30" name="Freeform: Shape 29">
                <a:extLst>
                  <a:ext uri="{FF2B5EF4-FFF2-40B4-BE49-F238E27FC236}">
                    <a16:creationId xmlns:a16="http://schemas.microsoft.com/office/drawing/2014/main" id="{7EEB089E-C180-0E68-8797-511506C005BF}"/>
                  </a:ext>
                </a:extLst>
              </p:cNvPr>
              <p:cNvSpPr/>
              <p:nvPr/>
            </p:nvSpPr>
            <p:spPr>
              <a:xfrm>
                <a:off x="142368" y="1966848"/>
                <a:ext cx="400614" cy="602907"/>
              </a:xfrm>
              <a:custGeom>
                <a:avLst/>
                <a:gdLst>
                  <a:gd name="connsiteX0" fmla="*/ 348955 w 400614"/>
                  <a:gd name="connsiteY0" fmla="*/ 309380 h 602907"/>
                  <a:gd name="connsiteX1" fmla="*/ 233987 w 400614"/>
                  <a:gd name="connsiteY1" fmla="*/ 263784 h 602907"/>
                  <a:gd name="connsiteX2" fmla="*/ 185420 w 400614"/>
                  <a:gd name="connsiteY2" fmla="*/ 276579 h 602907"/>
                  <a:gd name="connsiteX3" fmla="*/ 140786 w 400614"/>
                  <a:gd name="connsiteY3" fmla="*/ 289488 h 602907"/>
                  <a:gd name="connsiteX4" fmla="*/ 122993 w 400614"/>
                  <a:gd name="connsiteY4" fmla="*/ 249907 h 602907"/>
                  <a:gd name="connsiteX5" fmla="*/ 202251 w 400614"/>
                  <a:gd name="connsiteY5" fmla="*/ 96642 h 602907"/>
                  <a:gd name="connsiteX6" fmla="*/ 376705 w 400614"/>
                  <a:gd name="connsiteY6" fmla="*/ 29853 h 602907"/>
                  <a:gd name="connsiteX7" fmla="*/ 372731 w 400614"/>
                  <a:gd name="connsiteY7" fmla="*/ 64 h 602907"/>
                  <a:gd name="connsiteX8" fmla="*/ 109116 w 400614"/>
                  <a:gd name="connsiteY8" fmla="*/ 105139 h 602907"/>
                  <a:gd name="connsiteX9" fmla="*/ 61 w 400614"/>
                  <a:gd name="connsiteY9" fmla="*/ 356919 h 602907"/>
                  <a:gd name="connsiteX10" fmla="*/ 62488 w 400614"/>
                  <a:gd name="connsiteY10" fmla="*/ 530403 h 602907"/>
                  <a:gd name="connsiteX11" fmla="*/ 222092 w 400614"/>
                  <a:gd name="connsiteY11" fmla="*/ 602784 h 602907"/>
                  <a:gd name="connsiteX12" fmla="*/ 350949 w 400614"/>
                  <a:gd name="connsiteY12" fmla="*/ 551158 h 602907"/>
                  <a:gd name="connsiteX13" fmla="*/ 400535 w 400614"/>
                  <a:gd name="connsiteY13" fmla="*/ 422316 h 602907"/>
                  <a:gd name="connsiteX14" fmla="*/ 348955 w 400614"/>
                  <a:gd name="connsiteY14" fmla="*/ 309380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348955" y="309380"/>
                    </a:moveTo>
                    <a:cubicBezTo>
                      <a:pt x="317764" y="280209"/>
                      <a:pt x="276693" y="263920"/>
                      <a:pt x="233987" y="263784"/>
                    </a:cubicBezTo>
                    <a:cubicBezTo>
                      <a:pt x="217138" y="264975"/>
                      <a:pt x="200666" y="269315"/>
                      <a:pt x="185420" y="276579"/>
                    </a:cubicBezTo>
                    <a:cubicBezTo>
                      <a:pt x="171405" y="283444"/>
                      <a:pt x="156301" y="287811"/>
                      <a:pt x="140786" y="289488"/>
                    </a:cubicBezTo>
                    <a:cubicBezTo>
                      <a:pt x="128903" y="289488"/>
                      <a:pt x="122993" y="276253"/>
                      <a:pt x="122993" y="249907"/>
                    </a:cubicBezTo>
                    <a:cubicBezTo>
                      <a:pt x="124430" y="189347"/>
                      <a:pt x="153662" y="132819"/>
                      <a:pt x="202251" y="96642"/>
                    </a:cubicBezTo>
                    <a:cubicBezTo>
                      <a:pt x="250336" y="53885"/>
                      <a:pt x="312364" y="30138"/>
                      <a:pt x="376705" y="29853"/>
                    </a:cubicBezTo>
                    <a:lnTo>
                      <a:pt x="372731" y="64"/>
                    </a:lnTo>
                    <a:cubicBezTo>
                      <a:pt x="274306" y="-1768"/>
                      <a:pt x="179293" y="36104"/>
                      <a:pt x="109116" y="105139"/>
                    </a:cubicBezTo>
                    <a:cubicBezTo>
                      <a:pt x="38716" y="169811"/>
                      <a:pt x="-923" y="261327"/>
                      <a:pt x="61" y="356919"/>
                    </a:cubicBezTo>
                    <a:cubicBezTo>
                      <a:pt x="-1327" y="420482"/>
                      <a:pt x="20917" y="482299"/>
                      <a:pt x="62488" y="530403"/>
                    </a:cubicBezTo>
                    <a:cubicBezTo>
                      <a:pt x="101875" y="577598"/>
                      <a:pt x="160640" y="604248"/>
                      <a:pt x="222092" y="602784"/>
                    </a:cubicBezTo>
                    <a:cubicBezTo>
                      <a:pt x="270425" y="604624"/>
                      <a:pt x="317264" y="585859"/>
                      <a:pt x="350949" y="551158"/>
                    </a:cubicBezTo>
                    <a:cubicBezTo>
                      <a:pt x="384106" y="516607"/>
                      <a:pt x="401968" y="470178"/>
                      <a:pt x="400535" y="422316"/>
                    </a:cubicBezTo>
                    <a:cubicBezTo>
                      <a:pt x="401195" y="378831"/>
                      <a:pt x="382252" y="337356"/>
                      <a:pt x="348955" y="309380"/>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grpSp>
      </p:grpSp>
      <p:sp>
        <p:nvSpPr>
          <p:cNvPr id="35" name="TextBox 34">
            <a:extLst>
              <a:ext uri="{FF2B5EF4-FFF2-40B4-BE49-F238E27FC236}">
                <a16:creationId xmlns:a16="http://schemas.microsoft.com/office/drawing/2014/main" id="{CC314ECF-FEA9-C7D2-EBBB-0E2D95D2CA41}"/>
              </a:ext>
            </a:extLst>
          </p:cNvPr>
          <p:cNvSpPr txBox="1"/>
          <p:nvPr/>
        </p:nvSpPr>
        <p:spPr>
          <a:xfrm>
            <a:off x="3839267" y="425555"/>
            <a:ext cx="3428910" cy="564770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NZ" sz="16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a:rPr>
              <a:t>They want positive reinforcement and support – both cheering from the side-lines (positive only) and positive support after the game 'you did well today'.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NZ" sz="16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a:rPr>
              <a:t>Providing practical support – buying equipment and transport to the games.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NZ" sz="16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a:rPr>
              <a:t>Giving encouragement and motivation to keep going with the sport.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NZ" sz="16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a:rPr>
              <a:t>Understand the intention of the game, that it isn’t always about winning.</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NZ" sz="16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a:rPr>
              <a:t>Rangatahi don't want their game critiqued or to hear advice on how to play the game – particularly if this conflicts with what is being said by the coach.</a:t>
            </a:r>
          </a:p>
          <a:p>
            <a:pPr marL="285750" marR="0" lvl="0" indent="-285750" algn="l" defTabSz="914400" rtl="0" eaLnBrk="1" fontAlgn="auto" latinLnBrk="0" hangingPunct="1">
              <a:lnSpc>
                <a:spcPct val="100000"/>
              </a:lnSpc>
              <a:spcBef>
                <a:spcPts val="0"/>
              </a:spcBef>
              <a:spcAft>
                <a:spcPts val="600"/>
              </a:spcAft>
              <a:buClrTx/>
              <a:buSzTx/>
              <a:buFont typeface="Calibri Light" panose="020F0302020204030204" pitchFamily="34" charset="0"/>
              <a:buChar char="−"/>
              <a:tabLst/>
              <a:defRPr/>
            </a:pPr>
            <a:endParaRPr kumimoji="0" lang="en-NZ" sz="16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a:endParaRPr>
          </a:p>
        </p:txBody>
      </p:sp>
      <p:sp>
        <p:nvSpPr>
          <p:cNvPr id="36" name="TextBox 35">
            <a:extLst>
              <a:ext uri="{FF2B5EF4-FFF2-40B4-BE49-F238E27FC236}">
                <a16:creationId xmlns:a16="http://schemas.microsoft.com/office/drawing/2014/main" id="{61FBF543-9EDD-6A8B-511F-4108D8169C32}"/>
              </a:ext>
            </a:extLst>
          </p:cNvPr>
          <p:cNvSpPr txBox="1"/>
          <p:nvPr/>
        </p:nvSpPr>
        <p:spPr>
          <a:xfrm>
            <a:off x="7671619" y="1011924"/>
            <a:ext cx="3990426"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NZ" sz="1100" i="1" dirty="0">
                <a:latin typeface="Arial" panose="020B0604020202020204" pitchFamily="34" charset="0"/>
                <a:cs typeface="Arial" panose="020B0604020202020204" pitchFamily="34" charset="0"/>
              </a:rPr>
              <a:t>"Parents should be there, not to force us to play, but encourage us to do it... I remember my dad didn't want me to do any sports because of the cost, but my mum wanted me to build team bonding skills. But yeah, it would've been nice to just get encouragement from them... Showing us what each sport is really about as well, seeing what you can learn from it." </a:t>
            </a:r>
            <a:r>
              <a:rPr lang="en-US" sz="1100" b="1" kern="0" dirty="0">
                <a:solidFill>
                  <a:prstClr val="black"/>
                </a:solidFill>
              </a:rPr>
              <a:t>F</a:t>
            </a:r>
            <a:r>
              <a:rPr kumimoji="0" lang="en-US" sz="1100" b="1" u="none" strike="noStrike" kern="0" cap="none" spc="0" normalizeH="0" baseline="0" noProof="0" dirty="0">
                <a:ln>
                  <a:noFill/>
                </a:ln>
                <a:solidFill>
                  <a:prstClr val="black"/>
                </a:solidFill>
                <a:effectLst/>
                <a:uLnTx/>
                <a:uFillTx/>
              </a:rPr>
              <a:t>emale, 17-18 years, Chinese </a:t>
            </a:r>
          </a:p>
          <a:p>
            <a:endParaRPr lang="en-NZ" sz="1100" i="1" dirty="0">
              <a:latin typeface="Arial" panose="020B0604020202020204" pitchFamily="34" charset="0"/>
              <a:cs typeface="Arial" panose="020B0604020202020204" pitchFamily="34" charset="0"/>
            </a:endParaRPr>
          </a:p>
          <a:p>
            <a:r>
              <a:rPr lang="en-NZ" sz="1100" i="1" dirty="0">
                <a:latin typeface="Arial" panose="020B0604020202020204" pitchFamily="34" charset="0"/>
                <a:cs typeface="Arial" panose="020B0604020202020204" pitchFamily="34" charset="0"/>
              </a:rPr>
              <a:t>"My whole family was so supportive, even my grandparents would come and watch me play football, I loved it. But my mum used to try to be the coach of every single team I played on or try be involved [in other ways]. I used to be a bit of brat about it... and wish she'd just be on the side-lines, like all the other parents, but at the same time, when I look back at it now, I appreciate it so much." </a:t>
            </a:r>
            <a:r>
              <a:rPr lang="en-US" sz="1100" i="1" dirty="0">
                <a:latin typeface="Arial" panose="020B0604020202020204" pitchFamily="34" charset="0"/>
              </a:rPr>
              <a:t> </a:t>
            </a:r>
            <a:r>
              <a:rPr lang="en-US" sz="1100" b="1" dirty="0">
                <a:latin typeface="Arial" panose="020B0604020202020204" pitchFamily="34" charset="0"/>
              </a:rPr>
              <a:t>Female, 17-18 years, Pākehā </a:t>
            </a:r>
            <a:br>
              <a:rPr lang="en-US" sz="1100" b="1" dirty="0">
                <a:latin typeface="Arial" panose="020B0604020202020204" pitchFamily="34" charset="0"/>
              </a:rPr>
            </a:br>
            <a:endParaRPr lang="en-NZ" sz="1100" i="1" dirty="0">
              <a:latin typeface="Arial" panose="020B0604020202020204" pitchFamily="34" charset="0"/>
              <a:cs typeface="Arial" panose="020B0604020202020204" pitchFamily="34" charset="0"/>
            </a:endParaRPr>
          </a:p>
          <a:p>
            <a:r>
              <a:rPr lang="en-NZ" sz="1100" i="1" dirty="0">
                <a:latin typeface="Arial" panose="020B0604020202020204" pitchFamily="34" charset="0"/>
                <a:cs typeface="Arial" panose="020B0604020202020204" pitchFamily="34" charset="0"/>
              </a:rPr>
              <a:t>"It felt great having my whole family watching me play, but then also, it was a lot of pressure. Especially when you're young and I felt like I'd actually have to play properly before my dad like told me off for messing around. But I liked seeing how everyone reacted when I got a shot, that was a great feeling." </a:t>
            </a:r>
            <a:r>
              <a:rPr lang="en-US" sz="1100" b="1" dirty="0">
                <a:latin typeface="Arial" panose="020B0604020202020204" pitchFamily="34" charset="0"/>
              </a:rPr>
              <a:t>Female, 17-18 years, Pasifika </a:t>
            </a:r>
          </a:p>
          <a:p>
            <a:endParaRPr lang="en-NZ" sz="1100" i="1" dirty="0">
              <a:latin typeface="Arial" panose="020B0604020202020204" pitchFamily="34" charset="0"/>
              <a:cs typeface="Arial" panose="020B0604020202020204" pitchFamily="34" charset="0"/>
            </a:endParaRPr>
          </a:p>
          <a:p>
            <a:r>
              <a:rPr lang="en-NZ" sz="1100" i="1" dirty="0">
                <a:latin typeface="Arial" panose="020B0604020202020204" pitchFamily="34" charset="0"/>
                <a:cs typeface="Arial" panose="020B0604020202020204" pitchFamily="34" charset="0"/>
              </a:rPr>
              <a:t>"When the coaches tell you play good, and then you jump in the car with your dad, it's like a whole new level of disrespect.  You get told off for no reason. Like you missed one tackle, and you cop it." </a:t>
            </a:r>
            <a:r>
              <a:rPr lang="en-NZ" sz="1100" b="1" dirty="0">
                <a:latin typeface="Arial" panose="020B0604020202020204" pitchFamily="34" charset="0"/>
              </a:rPr>
              <a:t>Male, 15-16 years, Māori </a:t>
            </a:r>
          </a:p>
        </p:txBody>
      </p:sp>
      <p:cxnSp>
        <p:nvCxnSpPr>
          <p:cNvPr id="22" name="Straight Connector 21">
            <a:extLst>
              <a:ext uri="{FF2B5EF4-FFF2-40B4-BE49-F238E27FC236}">
                <a16:creationId xmlns:a16="http://schemas.microsoft.com/office/drawing/2014/main" id="{3FC33801-73F7-7B9E-F2A5-E395D3432DBB}"/>
              </a:ext>
            </a:extLst>
          </p:cNvPr>
          <p:cNvCxnSpPr>
            <a:cxnSpLocks/>
          </p:cNvCxnSpPr>
          <p:nvPr>
            <p:custDataLst>
              <p:tags r:id="rId1"/>
            </p:custDataLst>
          </p:nvPr>
        </p:nvCxnSpPr>
        <p:spPr>
          <a:xfrm>
            <a:off x="360000" y="6120000"/>
            <a:ext cx="3252138" cy="0"/>
          </a:xfrm>
          <a:prstGeom prst="line">
            <a:avLst/>
          </a:prstGeom>
          <a:noFill/>
          <a:ln w="38100" cap="flat" cmpd="sng" algn="ctr">
            <a:solidFill>
              <a:srgbClr val="333333"/>
            </a:solidFill>
            <a:prstDash val="solid"/>
            <a:miter lim="800000"/>
            <a:tailEnd type="none"/>
          </a:ln>
          <a:effectLst/>
        </p:spPr>
      </p:cxnSp>
      <p:grpSp>
        <p:nvGrpSpPr>
          <p:cNvPr id="24" name="Group 23">
            <a:extLst>
              <a:ext uri="{FF2B5EF4-FFF2-40B4-BE49-F238E27FC236}">
                <a16:creationId xmlns:a16="http://schemas.microsoft.com/office/drawing/2014/main" id="{5ECB3A91-2779-A4AA-5345-7CA6CE5C2360}"/>
              </a:ext>
            </a:extLst>
          </p:cNvPr>
          <p:cNvGrpSpPr/>
          <p:nvPr/>
        </p:nvGrpSpPr>
        <p:grpSpPr>
          <a:xfrm>
            <a:off x="359999" y="6387424"/>
            <a:ext cx="2079828" cy="203782"/>
            <a:chOff x="359999" y="6387424"/>
            <a:chExt cx="2079828" cy="203782"/>
          </a:xfrm>
        </p:grpSpPr>
        <p:sp>
          <p:nvSpPr>
            <p:cNvPr id="32" name="Freeform: Shape 31">
              <a:extLst>
                <a:ext uri="{FF2B5EF4-FFF2-40B4-BE49-F238E27FC236}">
                  <a16:creationId xmlns:a16="http://schemas.microsoft.com/office/drawing/2014/main" id="{1F3B5B38-17F1-7335-670F-7C79DE8A7D16}"/>
                </a:ext>
              </a:extLst>
            </p:cNvPr>
            <p:cNvSpPr/>
            <p:nvPr/>
          </p:nvSpPr>
          <p:spPr>
            <a:xfrm>
              <a:off x="1495221" y="6390443"/>
              <a:ext cx="135728" cy="197916"/>
            </a:xfrm>
            <a:custGeom>
              <a:avLst/>
              <a:gdLst>
                <a:gd name="connsiteX0" fmla="*/ 28241 w 135728"/>
                <a:gd name="connsiteY0" fmla="*/ 198590 h 197916"/>
                <a:gd name="connsiteX1" fmla="*/ -57 w 135728"/>
                <a:gd name="connsiteY1" fmla="*/ 198590 h 197916"/>
                <a:gd name="connsiteX2" fmla="*/ -57 w 135728"/>
                <a:gd name="connsiteY2" fmla="*/ 674 h 197916"/>
                <a:gd name="connsiteX3" fmla="*/ 72613 w 135728"/>
                <a:gd name="connsiteY3" fmla="*/ 674 h 197916"/>
                <a:gd name="connsiteX4" fmla="*/ 118693 w 135728"/>
                <a:gd name="connsiteY4" fmla="*/ 17049 h 197916"/>
                <a:gd name="connsiteX5" fmla="*/ 135672 w 135728"/>
                <a:gd name="connsiteY5" fmla="*/ 57771 h 197916"/>
                <a:gd name="connsiteX6" fmla="*/ 118693 w 135728"/>
                <a:gd name="connsiteY6" fmla="*/ 98761 h 197916"/>
                <a:gd name="connsiteX7" fmla="*/ 72613 w 135728"/>
                <a:gd name="connsiteY7" fmla="*/ 115170 h 197916"/>
                <a:gd name="connsiteX8" fmla="*/ 28241 w 135728"/>
                <a:gd name="connsiteY8" fmla="*/ 115170 h 197916"/>
                <a:gd name="connsiteX9" fmla="*/ 28241 w 135728"/>
                <a:gd name="connsiteY9" fmla="*/ 88313 h 197916"/>
                <a:gd name="connsiteX10" fmla="*/ 71307 w 135728"/>
                <a:gd name="connsiteY10" fmla="*/ 88313 h 197916"/>
                <a:gd name="connsiteX11" fmla="*/ 99002 w 135728"/>
                <a:gd name="connsiteY11" fmla="*/ 79271 h 197916"/>
                <a:gd name="connsiteX12" fmla="*/ 107508 w 135728"/>
                <a:gd name="connsiteY12" fmla="*/ 57771 h 197916"/>
                <a:gd name="connsiteX13" fmla="*/ 99002 w 135728"/>
                <a:gd name="connsiteY13" fmla="*/ 36573 h 197916"/>
                <a:gd name="connsiteX14" fmla="*/ 71307 w 135728"/>
                <a:gd name="connsiteY14" fmla="*/ 27531 h 197916"/>
                <a:gd name="connsiteX15" fmla="*/ 28241 w 135728"/>
                <a:gd name="connsiteY15" fmla="*/ 27531 h 19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5728" h="197916">
                  <a:moveTo>
                    <a:pt x="28241" y="198590"/>
                  </a:moveTo>
                  <a:lnTo>
                    <a:pt x="-57" y="198590"/>
                  </a:lnTo>
                  <a:lnTo>
                    <a:pt x="-57" y="674"/>
                  </a:lnTo>
                  <a:lnTo>
                    <a:pt x="72613" y="674"/>
                  </a:lnTo>
                  <a:cubicBezTo>
                    <a:pt x="94381" y="674"/>
                    <a:pt x="108513" y="6869"/>
                    <a:pt x="118693" y="17049"/>
                  </a:cubicBezTo>
                  <a:cubicBezTo>
                    <a:pt x="129597" y="27789"/>
                    <a:pt x="135715" y="42467"/>
                    <a:pt x="135672" y="57771"/>
                  </a:cubicBezTo>
                  <a:cubicBezTo>
                    <a:pt x="135715" y="73153"/>
                    <a:pt x="129604" y="87914"/>
                    <a:pt x="118693" y="98761"/>
                  </a:cubicBezTo>
                  <a:cubicBezTo>
                    <a:pt x="108647" y="108808"/>
                    <a:pt x="94381" y="115170"/>
                    <a:pt x="72613" y="115170"/>
                  </a:cubicBezTo>
                  <a:lnTo>
                    <a:pt x="28241" y="115170"/>
                  </a:lnTo>
                  <a:close/>
                  <a:moveTo>
                    <a:pt x="28241" y="88313"/>
                  </a:moveTo>
                  <a:lnTo>
                    <a:pt x="71307" y="88313"/>
                  </a:lnTo>
                  <a:cubicBezTo>
                    <a:pt x="86008" y="88313"/>
                    <a:pt x="93644" y="84964"/>
                    <a:pt x="99002" y="79271"/>
                  </a:cubicBezTo>
                  <a:cubicBezTo>
                    <a:pt x="104581" y="73521"/>
                    <a:pt x="107642" y="65785"/>
                    <a:pt x="107508" y="57771"/>
                  </a:cubicBezTo>
                  <a:cubicBezTo>
                    <a:pt x="107652" y="49845"/>
                    <a:pt x="104584" y="42199"/>
                    <a:pt x="99002" y="36573"/>
                  </a:cubicBezTo>
                  <a:cubicBezTo>
                    <a:pt x="93644" y="30914"/>
                    <a:pt x="86008" y="27531"/>
                    <a:pt x="71307" y="27531"/>
                  </a:cubicBezTo>
                  <a:lnTo>
                    <a:pt x="28241" y="27531"/>
                  </a:lnTo>
                  <a:close/>
                </a:path>
              </a:pathLst>
            </a:custGeom>
            <a:solidFill>
              <a:srgbClr val="000000"/>
            </a:solidFill>
            <a:ln w="3348" cap="flat">
              <a:noFill/>
              <a:prstDash val="solid"/>
              <a:miter/>
            </a:ln>
          </p:spPr>
          <p:txBody>
            <a:bodyPr rtlCol="0" anchor="ctr"/>
            <a:lstStyle/>
            <a:p>
              <a:endParaRPr lang="en-NZ" dirty="0"/>
            </a:p>
          </p:txBody>
        </p:sp>
        <p:sp>
          <p:nvSpPr>
            <p:cNvPr id="33" name="Freeform: Shape 32">
              <a:extLst>
                <a:ext uri="{FF2B5EF4-FFF2-40B4-BE49-F238E27FC236}">
                  <a16:creationId xmlns:a16="http://schemas.microsoft.com/office/drawing/2014/main" id="{0A363091-A7F8-9204-DFB5-AE718BB169F6}"/>
                </a:ext>
              </a:extLst>
            </p:cNvPr>
            <p:cNvSpPr/>
            <p:nvPr/>
          </p:nvSpPr>
          <p:spPr>
            <a:xfrm>
              <a:off x="1662060" y="6390376"/>
              <a:ext cx="163992" cy="200734"/>
            </a:xfrm>
            <a:custGeom>
              <a:avLst/>
              <a:gdLst>
                <a:gd name="connsiteX0" fmla="*/ 20606 w 163992"/>
                <a:gd name="connsiteY0" fmla="*/ 175382 h 200734"/>
                <a:gd name="connsiteX1" fmla="*/ -57 w 163992"/>
                <a:gd name="connsiteY1" fmla="*/ 116577 h 200734"/>
                <a:gd name="connsiteX2" fmla="*/ -57 w 163992"/>
                <a:gd name="connsiteY2" fmla="*/ 674 h 200734"/>
                <a:gd name="connsiteX3" fmla="*/ 28375 w 163992"/>
                <a:gd name="connsiteY3" fmla="*/ 674 h 200734"/>
                <a:gd name="connsiteX4" fmla="*/ 28375 w 163992"/>
                <a:gd name="connsiteY4" fmla="*/ 117883 h 200734"/>
                <a:gd name="connsiteX5" fmla="*/ 40833 w 163992"/>
                <a:gd name="connsiteY5" fmla="*/ 156897 h 200734"/>
                <a:gd name="connsiteX6" fmla="*/ 81956 w 163992"/>
                <a:gd name="connsiteY6" fmla="*/ 174545 h 200734"/>
                <a:gd name="connsiteX7" fmla="*/ 123214 w 163992"/>
                <a:gd name="connsiteY7" fmla="*/ 157031 h 200734"/>
                <a:gd name="connsiteX8" fmla="*/ 135672 w 163992"/>
                <a:gd name="connsiteY8" fmla="*/ 118017 h 200734"/>
                <a:gd name="connsiteX9" fmla="*/ 135672 w 163992"/>
                <a:gd name="connsiteY9" fmla="*/ 808 h 200734"/>
                <a:gd name="connsiteX10" fmla="*/ 163936 w 163992"/>
                <a:gd name="connsiteY10" fmla="*/ 808 h 200734"/>
                <a:gd name="connsiteX11" fmla="*/ 163936 w 163992"/>
                <a:gd name="connsiteY11" fmla="*/ 116711 h 200734"/>
                <a:gd name="connsiteX12" fmla="*/ 143307 w 163992"/>
                <a:gd name="connsiteY12" fmla="*/ 175517 h 200734"/>
                <a:gd name="connsiteX13" fmla="*/ 81956 w 163992"/>
                <a:gd name="connsiteY13" fmla="*/ 201403 h 200734"/>
                <a:gd name="connsiteX14" fmla="*/ 20606 w 163992"/>
                <a:gd name="connsiteY14" fmla="*/ 175382 h 20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3992" h="200734">
                  <a:moveTo>
                    <a:pt x="20606" y="175382"/>
                  </a:moveTo>
                  <a:cubicBezTo>
                    <a:pt x="7880" y="161552"/>
                    <a:pt x="-57" y="143167"/>
                    <a:pt x="-57" y="116577"/>
                  </a:cubicBezTo>
                  <a:lnTo>
                    <a:pt x="-57" y="674"/>
                  </a:lnTo>
                  <a:lnTo>
                    <a:pt x="28375" y="674"/>
                  </a:lnTo>
                  <a:lnTo>
                    <a:pt x="28375" y="117883"/>
                  </a:lnTo>
                  <a:cubicBezTo>
                    <a:pt x="28375" y="136536"/>
                    <a:pt x="32929" y="148023"/>
                    <a:pt x="40833" y="156897"/>
                  </a:cubicBezTo>
                  <a:cubicBezTo>
                    <a:pt x="51395" y="168377"/>
                    <a:pt x="66357" y="174796"/>
                    <a:pt x="81956" y="174545"/>
                  </a:cubicBezTo>
                  <a:cubicBezTo>
                    <a:pt x="97579" y="174870"/>
                    <a:pt x="112595" y="168497"/>
                    <a:pt x="123214" y="157031"/>
                  </a:cubicBezTo>
                  <a:cubicBezTo>
                    <a:pt x="131151" y="148257"/>
                    <a:pt x="135672" y="136670"/>
                    <a:pt x="135672" y="118017"/>
                  </a:cubicBezTo>
                  <a:lnTo>
                    <a:pt x="135672" y="808"/>
                  </a:lnTo>
                  <a:lnTo>
                    <a:pt x="163936" y="808"/>
                  </a:lnTo>
                  <a:lnTo>
                    <a:pt x="163936" y="116711"/>
                  </a:lnTo>
                  <a:cubicBezTo>
                    <a:pt x="163936" y="143301"/>
                    <a:pt x="156033" y="161686"/>
                    <a:pt x="143307" y="175517"/>
                  </a:cubicBezTo>
                  <a:cubicBezTo>
                    <a:pt x="127333" y="192284"/>
                    <a:pt x="105114" y="201661"/>
                    <a:pt x="81956" y="201403"/>
                  </a:cubicBezTo>
                  <a:cubicBezTo>
                    <a:pt x="58779" y="201631"/>
                    <a:pt x="36553" y="192204"/>
                    <a:pt x="20606" y="175382"/>
                  </a:cubicBezTo>
                  <a:close/>
                </a:path>
              </a:pathLst>
            </a:custGeom>
            <a:solidFill>
              <a:srgbClr val="000000"/>
            </a:solidFill>
            <a:ln w="3348" cap="flat">
              <a:noFill/>
              <a:prstDash val="solid"/>
              <a:miter/>
            </a:ln>
          </p:spPr>
          <p:txBody>
            <a:bodyPr rtlCol="0" anchor="ctr"/>
            <a:lstStyle/>
            <a:p>
              <a:endParaRPr lang="en-NZ" dirty="0"/>
            </a:p>
          </p:txBody>
        </p:sp>
        <p:sp>
          <p:nvSpPr>
            <p:cNvPr id="34" name="Freeform: Shape 33">
              <a:extLst>
                <a:ext uri="{FF2B5EF4-FFF2-40B4-BE49-F238E27FC236}">
                  <a16:creationId xmlns:a16="http://schemas.microsoft.com/office/drawing/2014/main" id="{D3D3AE73-094A-73E1-29D1-C828B35A246C}"/>
                </a:ext>
              </a:extLst>
            </p:cNvPr>
            <p:cNvSpPr/>
            <p:nvPr/>
          </p:nvSpPr>
          <p:spPr>
            <a:xfrm>
              <a:off x="1874142" y="6390443"/>
              <a:ext cx="138542" cy="197916"/>
            </a:xfrm>
            <a:custGeom>
              <a:avLst/>
              <a:gdLst>
                <a:gd name="connsiteX0" fmla="*/ 108814 w 138542"/>
                <a:gd name="connsiteY0" fmla="*/ 91929 h 197916"/>
                <a:gd name="connsiteX1" fmla="*/ 138485 w 138542"/>
                <a:gd name="connsiteY1" fmla="*/ 140554 h 197916"/>
                <a:gd name="connsiteX2" fmla="*/ 122075 w 138542"/>
                <a:gd name="connsiteY2" fmla="*/ 181276 h 197916"/>
                <a:gd name="connsiteX3" fmla="*/ 74890 w 138542"/>
                <a:gd name="connsiteY3" fmla="*/ 198590 h 197916"/>
                <a:gd name="connsiteX4" fmla="*/ -57 w 138542"/>
                <a:gd name="connsiteY4" fmla="*/ 198590 h 197916"/>
                <a:gd name="connsiteX5" fmla="*/ -57 w 138542"/>
                <a:gd name="connsiteY5" fmla="*/ 674 h 197916"/>
                <a:gd name="connsiteX6" fmla="*/ 65547 w 138542"/>
                <a:gd name="connsiteY6" fmla="*/ 674 h 197916"/>
                <a:gd name="connsiteX7" fmla="*/ 109651 w 138542"/>
                <a:gd name="connsiteY7" fmla="*/ 15643 h 197916"/>
                <a:gd name="connsiteX8" fmla="*/ 125759 w 138542"/>
                <a:gd name="connsiteY8" fmla="*/ 55226 h 197916"/>
                <a:gd name="connsiteX9" fmla="*/ 108814 w 138542"/>
                <a:gd name="connsiteY9" fmla="*/ 91929 h 197916"/>
                <a:gd name="connsiteX10" fmla="*/ 28208 w 138542"/>
                <a:gd name="connsiteY10" fmla="*/ 82586 h 197916"/>
                <a:gd name="connsiteX11" fmla="*/ 64107 w 138542"/>
                <a:gd name="connsiteY11" fmla="*/ 82586 h 197916"/>
                <a:gd name="connsiteX12" fmla="*/ 90094 w 138542"/>
                <a:gd name="connsiteY12" fmla="*/ 74114 h 197916"/>
                <a:gd name="connsiteX13" fmla="*/ 97462 w 138542"/>
                <a:gd name="connsiteY13" fmla="*/ 54891 h 197916"/>
                <a:gd name="connsiteX14" fmla="*/ 90094 w 138542"/>
                <a:gd name="connsiteY14" fmla="*/ 35937 h 197916"/>
                <a:gd name="connsiteX15" fmla="*/ 64107 w 138542"/>
                <a:gd name="connsiteY15" fmla="*/ 27464 h 197916"/>
                <a:gd name="connsiteX16" fmla="*/ 28208 w 138542"/>
                <a:gd name="connsiteY16" fmla="*/ 27464 h 197916"/>
                <a:gd name="connsiteX17" fmla="*/ 28208 w 138542"/>
                <a:gd name="connsiteY17" fmla="*/ 171665 h 197916"/>
                <a:gd name="connsiteX18" fmla="*/ 73450 w 138542"/>
                <a:gd name="connsiteY18" fmla="*/ 171665 h 197916"/>
                <a:gd name="connsiteX19" fmla="*/ 102585 w 138542"/>
                <a:gd name="connsiteY19" fmla="*/ 161619 h 197916"/>
                <a:gd name="connsiteX20" fmla="*/ 110221 w 138542"/>
                <a:gd name="connsiteY20" fmla="*/ 140689 h 197916"/>
                <a:gd name="connsiteX21" fmla="*/ 102585 w 138542"/>
                <a:gd name="connsiteY21" fmla="*/ 119758 h 197916"/>
                <a:gd name="connsiteX22" fmla="*/ 73450 w 138542"/>
                <a:gd name="connsiteY22" fmla="*/ 109712 h 197916"/>
                <a:gd name="connsiteX23" fmla="*/ 28208 w 138542"/>
                <a:gd name="connsiteY23" fmla="*/ 109712 h 19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8542" h="197916">
                  <a:moveTo>
                    <a:pt x="108814" y="91929"/>
                  </a:moveTo>
                  <a:cubicBezTo>
                    <a:pt x="127042" y="101289"/>
                    <a:pt x="138498" y="120063"/>
                    <a:pt x="138485" y="140554"/>
                  </a:cubicBezTo>
                  <a:cubicBezTo>
                    <a:pt x="138585" y="155758"/>
                    <a:pt x="132688" y="170389"/>
                    <a:pt x="122075" y="181276"/>
                  </a:cubicBezTo>
                  <a:cubicBezTo>
                    <a:pt x="111627" y="191892"/>
                    <a:pt x="96926" y="198590"/>
                    <a:pt x="74890" y="198590"/>
                  </a:cubicBezTo>
                  <a:lnTo>
                    <a:pt x="-57" y="198590"/>
                  </a:lnTo>
                  <a:lnTo>
                    <a:pt x="-57" y="674"/>
                  </a:lnTo>
                  <a:lnTo>
                    <a:pt x="65547" y="674"/>
                  </a:lnTo>
                  <a:cubicBezTo>
                    <a:pt x="86477" y="674"/>
                    <a:pt x="100040" y="6300"/>
                    <a:pt x="109651" y="15643"/>
                  </a:cubicBezTo>
                  <a:cubicBezTo>
                    <a:pt x="120277" y="26031"/>
                    <a:pt x="126111" y="40367"/>
                    <a:pt x="125759" y="55226"/>
                  </a:cubicBezTo>
                  <a:cubicBezTo>
                    <a:pt x="125615" y="69318"/>
                    <a:pt x="119447" y="82677"/>
                    <a:pt x="108814" y="91929"/>
                  </a:cubicBezTo>
                  <a:close/>
                  <a:moveTo>
                    <a:pt x="28208" y="82586"/>
                  </a:moveTo>
                  <a:lnTo>
                    <a:pt x="64107" y="82586"/>
                  </a:lnTo>
                  <a:cubicBezTo>
                    <a:pt x="77938" y="82586"/>
                    <a:pt x="85004" y="79472"/>
                    <a:pt x="90094" y="74114"/>
                  </a:cubicBezTo>
                  <a:cubicBezTo>
                    <a:pt x="95013" y="68943"/>
                    <a:pt x="97662" y="62024"/>
                    <a:pt x="97462" y="54891"/>
                  </a:cubicBezTo>
                  <a:cubicBezTo>
                    <a:pt x="97686" y="47835"/>
                    <a:pt x="95027" y="40990"/>
                    <a:pt x="90094" y="35937"/>
                  </a:cubicBezTo>
                  <a:cubicBezTo>
                    <a:pt x="85004" y="30579"/>
                    <a:pt x="77938" y="27464"/>
                    <a:pt x="64107" y="27464"/>
                  </a:cubicBezTo>
                  <a:lnTo>
                    <a:pt x="28208" y="27464"/>
                  </a:lnTo>
                  <a:close/>
                  <a:moveTo>
                    <a:pt x="28208" y="171665"/>
                  </a:moveTo>
                  <a:lnTo>
                    <a:pt x="73450" y="171665"/>
                  </a:lnTo>
                  <a:cubicBezTo>
                    <a:pt x="88721" y="171665"/>
                    <a:pt x="96892" y="167680"/>
                    <a:pt x="102585" y="161619"/>
                  </a:cubicBezTo>
                  <a:cubicBezTo>
                    <a:pt x="107612" y="155815"/>
                    <a:pt x="110331" y="148367"/>
                    <a:pt x="110221" y="140689"/>
                  </a:cubicBezTo>
                  <a:cubicBezTo>
                    <a:pt x="110331" y="133010"/>
                    <a:pt x="107612" y="125562"/>
                    <a:pt x="102585" y="119758"/>
                  </a:cubicBezTo>
                  <a:cubicBezTo>
                    <a:pt x="96926" y="113529"/>
                    <a:pt x="88721" y="109712"/>
                    <a:pt x="73450" y="109712"/>
                  </a:cubicBezTo>
                  <a:lnTo>
                    <a:pt x="28208" y="109712"/>
                  </a:lnTo>
                  <a:close/>
                </a:path>
              </a:pathLst>
            </a:custGeom>
            <a:solidFill>
              <a:srgbClr val="000000"/>
            </a:solidFill>
            <a:ln w="3348" cap="flat">
              <a:noFill/>
              <a:prstDash val="solid"/>
              <a:miter/>
            </a:ln>
          </p:spPr>
          <p:txBody>
            <a:bodyPr rtlCol="0" anchor="ctr"/>
            <a:lstStyle/>
            <a:p>
              <a:endParaRPr lang="en-NZ" dirty="0"/>
            </a:p>
          </p:txBody>
        </p:sp>
        <p:sp>
          <p:nvSpPr>
            <p:cNvPr id="40" name="Freeform: Shape 39">
              <a:extLst>
                <a:ext uri="{FF2B5EF4-FFF2-40B4-BE49-F238E27FC236}">
                  <a16:creationId xmlns:a16="http://schemas.microsoft.com/office/drawing/2014/main" id="{E7E04C04-5C9A-F695-4993-CC6DF4DE43CE}"/>
                </a:ext>
              </a:extLst>
            </p:cNvPr>
            <p:cNvSpPr/>
            <p:nvPr/>
          </p:nvSpPr>
          <p:spPr>
            <a:xfrm>
              <a:off x="2049453" y="6390443"/>
              <a:ext cx="115936" cy="197916"/>
            </a:xfrm>
            <a:custGeom>
              <a:avLst/>
              <a:gdLst>
                <a:gd name="connsiteX0" fmla="*/ 28241 w 115936"/>
                <a:gd name="connsiteY0" fmla="*/ 171799 h 197916"/>
                <a:gd name="connsiteX1" fmla="*/ 115880 w 115936"/>
                <a:gd name="connsiteY1" fmla="*/ 171799 h 197916"/>
                <a:gd name="connsiteX2" fmla="*/ 115880 w 115936"/>
                <a:gd name="connsiteY2" fmla="*/ 198590 h 197916"/>
                <a:gd name="connsiteX3" fmla="*/ -57 w 115936"/>
                <a:gd name="connsiteY3" fmla="*/ 198590 h 197916"/>
                <a:gd name="connsiteX4" fmla="*/ -57 w 115936"/>
                <a:gd name="connsiteY4" fmla="*/ 674 h 197916"/>
                <a:gd name="connsiteX5" fmla="*/ 28241 w 115936"/>
                <a:gd name="connsiteY5" fmla="*/ 674 h 19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936" h="197916">
                  <a:moveTo>
                    <a:pt x="28241" y="171799"/>
                  </a:moveTo>
                  <a:lnTo>
                    <a:pt x="115880" y="171799"/>
                  </a:lnTo>
                  <a:lnTo>
                    <a:pt x="115880" y="198590"/>
                  </a:lnTo>
                  <a:lnTo>
                    <a:pt x="-57" y="198590"/>
                  </a:lnTo>
                  <a:lnTo>
                    <a:pt x="-57" y="674"/>
                  </a:lnTo>
                  <a:lnTo>
                    <a:pt x="28241" y="674"/>
                  </a:lnTo>
                  <a:close/>
                </a:path>
              </a:pathLst>
            </a:custGeom>
            <a:solidFill>
              <a:srgbClr val="000000"/>
            </a:solidFill>
            <a:ln w="3348" cap="flat">
              <a:noFill/>
              <a:prstDash val="solid"/>
              <a:miter/>
            </a:ln>
          </p:spPr>
          <p:txBody>
            <a:bodyPr rtlCol="0" anchor="ctr"/>
            <a:lstStyle/>
            <a:p>
              <a:endParaRPr lang="en-NZ" dirty="0"/>
            </a:p>
          </p:txBody>
        </p:sp>
        <p:sp>
          <p:nvSpPr>
            <p:cNvPr id="41" name="Freeform: Shape 40">
              <a:extLst>
                <a:ext uri="{FF2B5EF4-FFF2-40B4-BE49-F238E27FC236}">
                  <a16:creationId xmlns:a16="http://schemas.microsoft.com/office/drawing/2014/main" id="{E33AD33E-4E4E-732A-1CC9-43B60CB833EE}"/>
                </a:ext>
              </a:extLst>
            </p:cNvPr>
            <p:cNvSpPr/>
            <p:nvPr/>
          </p:nvSpPr>
          <p:spPr>
            <a:xfrm>
              <a:off x="2196500" y="6390376"/>
              <a:ext cx="28264" cy="197983"/>
            </a:xfrm>
            <a:custGeom>
              <a:avLst/>
              <a:gdLst>
                <a:gd name="connsiteX0" fmla="*/ -57 w 28264"/>
                <a:gd name="connsiteY0" fmla="*/ 674 h 197983"/>
                <a:gd name="connsiteX1" fmla="*/ 28207 w 28264"/>
                <a:gd name="connsiteY1" fmla="*/ 674 h 197983"/>
                <a:gd name="connsiteX2" fmla="*/ 28207 w 28264"/>
                <a:gd name="connsiteY2" fmla="*/ 198657 h 197983"/>
                <a:gd name="connsiteX3" fmla="*/ -57 w 28264"/>
                <a:gd name="connsiteY3" fmla="*/ 198657 h 197983"/>
              </a:gdLst>
              <a:ahLst/>
              <a:cxnLst>
                <a:cxn ang="0">
                  <a:pos x="connsiteX0" y="connsiteY0"/>
                </a:cxn>
                <a:cxn ang="0">
                  <a:pos x="connsiteX1" y="connsiteY1"/>
                </a:cxn>
                <a:cxn ang="0">
                  <a:pos x="connsiteX2" y="connsiteY2"/>
                </a:cxn>
                <a:cxn ang="0">
                  <a:pos x="connsiteX3" y="connsiteY3"/>
                </a:cxn>
              </a:cxnLst>
              <a:rect l="l" t="t" r="r" b="b"/>
              <a:pathLst>
                <a:path w="28264" h="197983">
                  <a:moveTo>
                    <a:pt x="-57" y="674"/>
                  </a:moveTo>
                  <a:lnTo>
                    <a:pt x="28207" y="674"/>
                  </a:lnTo>
                  <a:lnTo>
                    <a:pt x="28207" y="198657"/>
                  </a:lnTo>
                  <a:lnTo>
                    <a:pt x="-57" y="198657"/>
                  </a:lnTo>
                  <a:close/>
                </a:path>
              </a:pathLst>
            </a:custGeom>
            <a:solidFill>
              <a:srgbClr val="000000"/>
            </a:solidFill>
            <a:ln w="3348" cap="flat">
              <a:noFill/>
              <a:prstDash val="solid"/>
              <a:miter/>
            </a:ln>
          </p:spPr>
          <p:txBody>
            <a:bodyPr rtlCol="0" anchor="ctr"/>
            <a:lstStyle/>
            <a:p>
              <a:endParaRPr lang="en-NZ" dirty="0"/>
            </a:p>
          </p:txBody>
        </p:sp>
        <p:sp>
          <p:nvSpPr>
            <p:cNvPr id="42" name="Freeform: Shape 41">
              <a:extLst>
                <a:ext uri="{FF2B5EF4-FFF2-40B4-BE49-F238E27FC236}">
                  <a16:creationId xmlns:a16="http://schemas.microsoft.com/office/drawing/2014/main" id="{A9329C64-2329-C423-1E78-D0236A0FCB1A}"/>
                </a:ext>
              </a:extLst>
            </p:cNvPr>
            <p:cNvSpPr/>
            <p:nvPr/>
          </p:nvSpPr>
          <p:spPr>
            <a:xfrm>
              <a:off x="2260162" y="6387424"/>
              <a:ext cx="179665" cy="203782"/>
            </a:xfrm>
            <a:custGeom>
              <a:avLst/>
              <a:gdLst>
                <a:gd name="connsiteX0" fmla="*/ 100040 w 179665"/>
                <a:gd name="connsiteY0" fmla="*/ 679 h 203782"/>
                <a:gd name="connsiteX1" fmla="*/ 172408 w 179665"/>
                <a:gd name="connsiteY1" fmla="*/ 31220 h 203782"/>
                <a:gd name="connsiteX2" fmla="*/ 153621 w 179665"/>
                <a:gd name="connsiteY2" fmla="*/ 49974 h 203782"/>
                <a:gd name="connsiteX3" fmla="*/ 100040 w 179665"/>
                <a:gd name="connsiteY3" fmla="*/ 27637 h 203782"/>
                <a:gd name="connsiteX4" fmla="*/ 28208 w 179665"/>
                <a:gd name="connsiteY4" fmla="*/ 102584 h 203782"/>
                <a:gd name="connsiteX5" fmla="*/ 102585 w 179665"/>
                <a:gd name="connsiteY5" fmla="*/ 177498 h 203782"/>
                <a:gd name="connsiteX6" fmla="*/ 159515 w 179665"/>
                <a:gd name="connsiteY6" fmla="*/ 149501 h 203782"/>
                <a:gd name="connsiteX7" fmla="*/ 179608 w 179665"/>
                <a:gd name="connsiteY7" fmla="*/ 167618 h 203782"/>
                <a:gd name="connsiteX8" fmla="*/ 102585 w 179665"/>
                <a:gd name="connsiteY8" fmla="*/ 204456 h 203782"/>
                <a:gd name="connsiteX9" fmla="*/ -57 w 179665"/>
                <a:gd name="connsiteY9" fmla="*/ 102685 h 203782"/>
                <a:gd name="connsiteX10" fmla="*/ 100040 w 179665"/>
                <a:gd name="connsiteY10" fmla="*/ 679 h 203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665" h="203782">
                  <a:moveTo>
                    <a:pt x="100040" y="679"/>
                  </a:moveTo>
                  <a:cubicBezTo>
                    <a:pt x="127353" y="394"/>
                    <a:pt x="153558" y="11456"/>
                    <a:pt x="172408" y="31220"/>
                  </a:cubicBezTo>
                  <a:lnTo>
                    <a:pt x="153621" y="49974"/>
                  </a:lnTo>
                  <a:cubicBezTo>
                    <a:pt x="139473" y="35654"/>
                    <a:pt x="120170" y="27610"/>
                    <a:pt x="100040" y="27637"/>
                  </a:cubicBezTo>
                  <a:cubicBezTo>
                    <a:pt x="59586" y="27637"/>
                    <a:pt x="28208" y="59886"/>
                    <a:pt x="28208" y="102584"/>
                  </a:cubicBezTo>
                  <a:cubicBezTo>
                    <a:pt x="28208" y="147258"/>
                    <a:pt x="60457" y="177498"/>
                    <a:pt x="102585" y="177498"/>
                  </a:cubicBezTo>
                  <a:cubicBezTo>
                    <a:pt x="124801" y="177176"/>
                    <a:pt x="145698" y="166899"/>
                    <a:pt x="159515" y="149501"/>
                  </a:cubicBezTo>
                  <a:lnTo>
                    <a:pt x="179608" y="167618"/>
                  </a:lnTo>
                  <a:cubicBezTo>
                    <a:pt x="160765" y="190833"/>
                    <a:pt x="132487" y="204359"/>
                    <a:pt x="102585" y="204456"/>
                  </a:cubicBezTo>
                  <a:cubicBezTo>
                    <a:pt x="43478" y="204456"/>
                    <a:pt x="-57" y="161189"/>
                    <a:pt x="-57" y="102685"/>
                  </a:cubicBezTo>
                  <a:cubicBezTo>
                    <a:pt x="-90" y="45453"/>
                    <a:pt x="42875" y="679"/>
                    <a:pt x="100040" y="679"/>
                  </a:cubicBezTo>
                  <a:close/>
                </a:path>
              </a:pathLst>
            </a:custGeom>
            <a:solidFill>
              <a:srgbClr val="000000"/>
            </a:solidFill>
            <a:ln w="3348" cap="flat">
              <a:noFill/>
              <a:prstDash val="solid"/>
              <a:miter/>
            </a:ln>
          </p:spPr>
          <p:txBody>
            <a:bodyPr rtlCol="0" anchor="ctr"/>
            <a:lstStyle/>
            <a:p>
              <a:endParaRPr lang="en-NZ" dirty="0"/>
            </a:p>
          </p:txBody>
        </p:sp>
        <p:sp>
          <p:nvSpPr>
            <p:cNvPr id="43" name="Freeform: Shape 42">
              <a:extLst>
                <a:ext uri="{FF2B5EF4-FFF2-40B4-BE49-F238E27FC236}">
                  <a16:creationId xmlns:a16="http://schemas.microsoft.com/office/drawing/2014/main" id="{2E23DB3E-A151-8A3D-2CFD-06F8A11BA78A}"/>
                </a:ext>
              </a:extLst>
            </p:cNvPr>
            <p:cNvSpPr/>
            <p:nvPr/>
          </p:nvSpPr>
          <p:spPr>
            <a:xfrm>
              <a:off x="359999" y="6390108"/>
              <a:ext cx="1058433" cy="199490"/>
            </a:xfrm>
            <a:custGeom>
              <a:avLst/>
              <a:gdLst>
                <a:gd name="connsiteX0" fmla="*/ 170332 w 1058433"/>
                <a:gd name="connsiteY0" fmla="*/ 200130 h 199490"/>
                <a:gd name="connsiteX1" fmla="*/ 243370 w 1058433"/>
                <a:gd name="connsiteY1" fmla="*/ 674 h 199490"/>
                <a:gd name="connsiteX2" fmla="*/ 280207 w 1058433"/>
                <a:gd name="connsiteY2" fmla="*/ 674 h 199490"/>
                <a:gd name="connsiteX3" fmla="*/ 353380 w 1058433"/>
                <a:gd name="connsiteY3" fmla="*/ 200130 h 199490"/>
                <a:gd name="connsiteX4" fmla="*/ 314801 w 1058433"/>
                <a:gd name="connsiteY4" fmla="*/ 200130 h 199490"/>
                <a:gd name="connsiteX5" fmla="*/ 297521 w 1058433"/>
                <a:gd name="connsiteY5" fmla="*/ 153046 h 199490"/>
                <a:gd name="connsiteX6" fmla="*/ 225990 w 1058433"/>
                <a:gd name="connsiteY6" fmla="*/ 153046 h 199490"/>
                <a:gd name="connsiteX7" fmla="*/ 208777 w 1058433"/>
                <a:gd name="connsiteY7" fmla="*/ 200130 h 199490"/>
                <a:gd name="connsiteX8" fmla="*/ 238447 w 1058433"/>
                <a:gd name="connsiteY8" fmla="*/ 118921 h 199490"/>
                <a:gd name="connsiteX9" fmla="*/ 284996 w 1058433"/>
                <a:gd name="connsiteY9" fmla="*/ 118921 h 199490"/>
                <a:gd name="connsiteX10" fmla="*/ 261789 w 1058433"/>
                <a:gd name="connsiteY10" fmla="*/ 54925 h 199490"/>
                <a:gd name="connsiteX11" fmla="*/ 687459 w 1058433"/>
                <a:gd name="connsiteY11" fmla="*/ 200130 h 199490"/>
                <a:gd name="connsiteX12" fmla="*/ 760498 w 1058433"/>
                <a:gd name="connsiteY12" fmla="*/ 674 h 199490"/>
                <a:gd name="connsiteX13" fmla="*/ 797335 w 1058433"/>
                <a:gd name="connsiteY13" fmla="*/ 674 h 199490"/>
                <a:gd name="connsiteX14" fmla="*/ 870473 w 1058433"/>
                <a:gd name="connsiteY14" fmla="*/ 200130 h 199490"/>
                <a:gd name="connsiteX15" fmla="*/ 831828 w 1058433"/>
                <a:gd name="connsiteY15" fmla="*/ 200130 h 199490"/>
                <a:gd name="connsiteX16" fmla="*/ 814715 w 1058433"/>
                <a:gd name="connsiteY16" fmla="*/ 153046 h 199490"/>
                <a:gd name="connsiteX17" fmla="*/ 742983 w 1058433"/>
                <a:gd name="connsiteY17" fmla="*/ 153046 h 199490"/>
                <a:gd name="connsiteX18" fmla="*/ 725770 w 1058433"/>
                <a:gd name="connsiteY18" fmla="*/ 200130 h 199490"/>
                <a:gd name="connsiteX19" fmla="*/ 755575 w 1058433"/>
                <a:gd name="connsiteY19" fmla="*/ 118921 h 199490"/>
                <a:gd name="connsiteX20" fmla="*/ 802124 w 1058433"/>
                <a:gd name="connsiteY20" fmla="*/ 118921 h 199490"/>
                <a:gd name="connsiteX21" fmla="*/ 778782 w 1058433"/>
                <a:gd name="connsiteY21" fmla="*/ 54925 h 199490"/>
                <a:gd name="connsiteX22" fmla="*/ 371430 w 1058433"/>
                <a:gd name="connsiteY22" fmla="*/ 674 h 199490"/>
                <a:gd name="connsiteX23" fmla="*/ 400766 w 1058433"/>
                <a:gd name="connsiteY23" fmla="*/ 674 h 199490"/>
                <a:gd name="connsiteX24" fmla="*/ 502939 w 1058433"/>
                <a:gd name="connsiteY24" fmla="*/ 127528 h 199490"/>
                <a:gd name="connsiteX25" fmla="*/ 502939 w 1058433"/>
                <a:gd name="connsiteY25" fmla="*/ 674 h 199490"/>
                <a:gd name="connsiteX26" fmla="*/ 541350 w 1058433"/>
                <a:gd name="connsiteY26" fmla="*/ 674 h 199490"/>
                <a:gd name="connsiteX27" fmla="*/ 541350 w 1058433"/>
                <a:gd name="connsiteY27" fmla="*/ 200130 h 199490"/>
                <a:gd name="connsiteX28" fmla="*/ 514559 w 1058433"/>
                <a:gd name="connsiteY28" fmla="*/ 200130 h 199490"/>
                <a:gd name="connsiteX29" fmla="*/ 409841 w 1058433"/>
                <a:gd name="connsiteY29" fmla="*/ 70062 h 199490"/>
                <a:gd name="connsiteX30" fmla="*/ 409841 w 1058433"/>
                <a:gd name="connsiteY30" fmla="*/ 200130 h 199490"/>
                <a:gd name="connsiteX31" fmla="*/ 371430 w 1058433"/>
                <a:gd name="connsiteY31" fmla="*/ 200130 h 199490"/>
                <a:gd name="connsiteX32" fmla="*/ 707954 w 1058433"/>
                <a:gd name="connsiteY32" fmla="*/ 674 h 199490"/>
                <a:gd name="connsiteX33" fmla="*/ 707954 w 1058433"/>
                <a:gd name="connsiteY33" fmla="*/ 34832 h 199490"/>
                <a:gd name="connsiteX34" fmla="*/ 655311 w 1058433"/>
                <a:gd name="connsiteY34" fmla="*/ 34832 h 199490"/>
                <a:gd name="connsiteX35" fmla="*/ 655311 w 1058433"/>
                <a:gd name="connsiteY35" fmla="*/ 200164 h 199490"/>
                <a:gd name="connsiteX36" fmla="*/ 616899 w 1058433"/>
                <a:gd name="connsiteY36" fmla="*/ 200164 h 199490"/>
                <a:gd name="connsiteX37" fmla="*/ 616899 w 1058433"/>
                <a:gd name="connsiteY37" fmla="*/ 34832 h 199490"/>
                <a:gd name="connsiteX38" fmla="*/ 564289 w 1058433"/>
                <a:gd name="connsiteY38" fmla="*/ 34832 h 199490"/>
                <a:gd name="connsiteX39" fmla="*/ 564289 w 1058433"/>
                <a:gd name="connsiteY39" fmla="*/ 674 h 199490"/>
                <a:gd name="connsiteX40" fmla="*/ 1058377 w 1058433"/>
                <a:gd name="connsiteY40" fmla="*/ 200130 h 199490"/>
                <a:gd name="connsiteX41" fmla="*/ 996055 w 1058433"/>
                <a:gd name="connsiteY41" fmla="*/ 113831 h 199490"/>
                <a:gd name="connsiteX42" fmla="*/ 1015210 w 1058433"/>
                <a:gd name="connsiteY42" fmla="*/ 101239 h 199490"/>
                <a:gd name="connsiteX43" fmla="*/ 1030883 w 1058433"/>
                <a:gd name="connsiteY43" fmla="*/ 59915 h 199490"/>
                <a:gd name="connsiteX44" fmla="*/ 1015210 w 1058433"/>
                <a:gd name="connsiteY44" fmla="*/ 18590 h 199490"/>
                <a:gd name="connsiteX45" fmla="*/ 963370 w 1058433"/>
                <a:gd name="connsiteY45" fmla="*/ 674 h 199490"/>
                <a:gd name="connsiteX46" fmla="*/ 888390 w 1058433"/>
                <a:gd name="connsiteY46" fmla="*/ 674 h 199490"/>
                <a:gd name="connsiteX47" fmla="*/ 888390 w 1058433"/>
                <a:gd name="connsiteY47" fmla="*/ 200130 h 199490"/>
                <a:gd name="connsiteX48" fmla="*/ 926834 w 1058433"/>
                <a:gd name="connsiteY48" fmla="*/ 200130 h 199490"/>
                <a:gd name="connsiteX49" fmla="*/ 926834 w 1058433"/>
                <a:gd name="connsiteY49" fmla="*/ 118921 h 199490"/>
                <a:gd name="connsiteX50" fmla="*/ 958213 w 1058433"/>
                <a:gd name="connsiteY50" fmla="*/ 118921 h 199490"/>
                <a:gd name="connsiteX51" fmla="*/ 1016449 w 1058433"/>
                <a:gd name="connsiteY51" fmla="*/ 200130 h 199490"/>
                <a:gd name="connsiteX52" fmla="*/ 926868 w 1058433"/>
                <a:gd name="connsiteY52" fmla="*/ 34832 h 199490"/>
                <a:gd name="connsiteX53" fmla="*/ 961662 w 1058433"/>
                <a:gd name="connsiteY53" fmla="*/ 34832 h 199490"/>
                <a:gd name="connsiteX54" fmla="*/ 985874 w 1058433"/>
                <a:gd name="connsiteY54" fmla="*/ 42836 h 199490"/>
                <a:gd name="connsiteX55" fmla="*/ 992572 w 1058433"/>
                <a:gd name="connsiteY55" fmla="*/ 59915 h 199490"/>
                <a:gd name="connsiteX56" fmla="*/ 985874 w 1058433"/>
                <a:gd name="connsiteY56" fmla="*/ 76659 h 199490"/>
                <a:gd name="connsiteX57" fmla="*/ 961662 w 1058433"/>
                <a:gd name="connsiteY57" fmla="*/ 84663 h 199490"/>
                <a:gd name="connsiteX58" fmla="*/ 926868 w 1058433"/>
                <a:gd name="connsiteY58" fmla="*/ 84663 h 199490"/>
                <a:gd name="connsiteX59" fmla="*/ 161123 w 1058433"/>
                <a:gd name="connsiteY59" fmla="*/ 674 h 199490"/>
                <a:gd name="connsiteX60" fmla="*/ 119363 w 1058433"/>
                <a:gd name="connsiteY60" fmla="*/ 674 h 199490"/>
                <a:gd name="connsiteX61" fmla="*/ 47832 w 1058433"/>
                <a:gd name="connsiteY61" fmla="*/ 100402 h 199490"/>
                <a:gd name="connsiteX62" fmla="*/ 119296 w 1058433"/>
                <a:gd name="connsiteY62" fmla="*/ 200130 h 199490"/>
                <a:gd name="connsiteX63" fmla="*/ 161056 w 1058433"/>
                <a:gd name="connsiteY63" fmla="*/ 200130 h 199490"/>
                <a:gd name="connsiteX64" fmla="*/ 89659 w 1058433"/>
                <a:gd name="connsiteY64" fmla="*/ 100402 h 199490"/>
                <a:gd name="connsiteX65" fmla="*/ 25796 w 1058433"/>
                <a:gd name="connsiteY65" fmla="*/ 674 h 199490"/>
                <a:gd name="connsiteX66" fmla="*/ -57 w 1058433"/>
                <a:gd name="connsiteY66" fmla="*/ 674 h 199490"/>
                <a:gd name="connsiteX67" fmla="*/ -57 w 1058433"/>
                <a:gd name="connsiteY67" fmla="*/ 200130 h 199490"/>
                <a:gd name="connsiteX68" fmla="*/ 25796 w 1058433"/>
                <a:gd name="connsiteY68" fmla="*/ 200130 h 199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058433" h="199490">
                  <a:moveTo>
                    <a:pt x="170332" y="200130"/>
                  </a:moveTo>
                  <a:lnTo>
                    <a:pt x="243370" y="674"/>
                  </a:lnTo>
                  <a:lnTo>
                    <a:pt x="280207" y="674"/>
                  </a:lnTo>
                  <a:lnTo>
                    <a:pt x="353380" y="200130"/>
                  </a:lnTo>
                  <a:lnTo>
                    <a:pt x="314801" y="200130"/>
                  </a:lnTo>
                  <a:lnTo>
                    <a:pt x="297521" y="153046"/>
                  </a:lnTo>
                  <a:lnTo>
                    <a:pt x="225990" y="153046"/>
                  </a:lnTo>
                  <a:lnTo>
                    <a:pt x="208777" y="200130"/>
                  </a:lnTo>
                  <a:close/>
                  <a:moveTo>
                    <a:pt x="238447" y="118921"/>
                  </a:moveTo>
                  <a:lnTo>
                    <a:pt x="284996" y="118921"/>
                  </a:lnTo>
                  <a:lnTo>
                    <a:pt x="261789" y="54925"/>
                  </a:lnTo>
                  <a:close/>
                  <a:moveTo>
                    <a:pt x="687459" y="200130"/>
                  </a:moveTo>
                  <a:lnTo>
                    <a:pt x="760498" y="674"/>
                  </a:lnTo>
                  <a:lnTo>
                    <a:pt x="797335" y="674"/>
                  </a:lnTo>
                  <a:lnTo>
                    <a:pt x="870473" y="200130"/>
                  </a:lnTo>
                  <a:lnTo>
                    <a:pt x="831828" y="200130"/>
                  </a:lnTo>
                  <a:lnTo>
                    <a:pt x="814715" y="153046"/>
                  </a:lnTo>
                  <a:lnTo>
                    <a:pt x="742983" y="153046"/>
                  </a:lnTo>
                  <a:lnTo>
                    <a:pt x="725770" y="200130"/>
                  </a:lnTo>
                  <a:close/>
                  <a:moveTo>
                    <a:pt x="755575" y="118921"/>
                  </a:moveTo>
                  <a:lnTo>
                    <a:pt x="802124" y="118921"/>
                  </a:lnTo>
                  <a:lnTo>
                    <a:pt x="778782" y="54925"/>
                  </a:lnTo>
                  <a:close/>
                  <a:moveTo>
                    <a:pt x="371430" y="674"/>
                  </a:moveTo>
                  <a:lnTo>
                    <a:pt x="400766" y="674"/>
                  </a:lnTo>
                  <a:lnTo>
                    <a:pt x="502939" y="127528"/>
                  </a:lnTo>
                  <a:lnTo>
                    <a:pt x="502939" y="674"/>
                  </a:lnTo>
                  <a:lnTo>
                    <a:pt x="541350" y="674"/>
                  </a:lnTo>
                  <a:lnTo>
                    <a:pt x="541350" y="200130"/>
                  </a:lnTo>
                  <a:lnTo>
                    <a:pt x="514559" y="200130"/>
                  </a:lnTo>
                  <a:lnTo>
                    <a:pt x="409841" y="70062"/>
                  </a:lnTo>
                  <a:lnTo>
                    <a:pt x="409841" y="200130"/>
                  </a:lnTo>
                  <a:lnTo>
                    <a:pt x="371430" y="200130"/>
                  </a:lnTo>
                  <a:close/>
                  <a:moveTo>
                    <a:pt x="707954" y="674"/>
                  </a:moveTo>
                  <a:lnTo>
                    <a:pt x="707954" y="34832"/>
                  </a:lnTo>
                  <a:lnTo>
                    <a:pt x="655311" y="34832"/>
                  </a:lnTo>
                  <a:lnTo>
                    <a:pt x="655311" y="200164"/>
                  </a:lnTo>
                  <a:lnTo>
                    <a:pt x="616899" y="200164"/>
                  </a:lnTo>
                  <a:lnTo>
                    <a:pt x="616899" y="34832"/>
                  </a:lnTo>
                  <a:lnTo>
                    <a:pt x="564289" y="34832"/>
                  </a:lnTo>
                  <a:lnTo>
                    <a:pt x="564289" y="674"/>
                  </a:lnTo>
                  <a:close/>
                  <a:moveTo>
                    <a:pt x="1058377" y="200130"/>
                  </a:moveTo>
                  <a:lnTo>
                    <a:pt x="996055" y="113831"/>
                  </a:lnTo>
                  <a:cubicBezTo>
                    <a:pt x="1003322" y="111159"/>
                    <a:pt x="1009875" y="106852"/>
                    <a:pt x="1015210" y="101239"/>
                  </a:cubicBezTo>
                  <a:cubicBezTo>
                    <a:pt x="1025511" y="89964"/>
                    <a:pt x="1031117" y="75182"/>
                    <a:pt x="1030883" y="59915"/>
                  </a:cubicBezTo>
                  <a:cubicBezTo>
                    <a:pt x="1031110" y="44647"/>
                    <a:pt x="1025504" y="29869"/>
                    <a:pt x="1015210" y="18590"/>
                  </a:cubicBezTo>
                  <a:cubicBezTo>
                    <a:pt x="1004125" y="6902"/>
                    <a:pt x="988989" y="674"/>
                    <a:pt x="963370" y="674"/>
                  </a:cubicBezTo>
                  <a:lnTo>
                    <a:pt x="888390" y="674"/>
                  </a:lnTo>
                  <a:lnTo>
                    <a:pt x="888390" y="200130"/>
                  </a:lnTo>
                  <a:lnTo>
                    <a:pt x="926834" y="200130"/>
                  </a:lnTo>
                  <a:lnTo>
                    <a:pt x="926834" y="118921"/>
                  </a:lnTo>
                  <a:lnTo>
                    <a:pt x="958213" y="118921"/>
                  </a:lnTo>
                  <a:lnTo>
                    <a:pt x="1016449" y="200130"/>
                  </a:lnTo>
                  <a:close/>
                  <a:moveTo>
                    <a:pt x="926868" y="34832"/>
                  </a:moveTo>
                  <a:lnTo>
                    <a:pt x="961662" y="34832"/>
                  </a:lnTo>
                  <a:cubicBezTo>
                    <a:pt x="974756" y="34832"/>
                    <a:pt x="981320" y="37980"/>
                    <a:pt x="985874" y="42836"/>
                  </a:cubicBezTo>
                  <a:cubicBezTo>
                    <a:pt x="990234" y="47447"/>
                    <a:pt x="992636" y="53568"/>
                    <a:pt x="992572" y="59915"/>
                  </a:cubicBezTo>
                  <a:cubicBezTo>
                    <a:pt x="992615" y="66157"/>
                    <a:pt x="990211" y="72168"/>
                    <a:pt x="985874" y="76659"/>
                  </a:cubicBezTo>
                  <a:cubicBezTo>
                    <a:pt x="981320" y="81515"/>
                    <a:pt x="974756" y="84663"/>
                    <a:pt x="961662" y="84663"/>
                  </a:cubicBezTo>
                  <a:lnTo>
                    <a:pt x="926868" y="84663"/>
                  </a:lnTo>
                  <a:close/>
                  <a:moveTo>
                    <a:pt x="161123" y="674"/>
                  </a:moveTo>
                  <a:lnTo>
                    <a:pt x="119363" y="674"/>
                  </a:lnTo>
                  <a:lnTo>
                    <a:pt x="47832" y="100402"/>
                  </a:lnTo>
                  <a:lnTo>
                    <a:pt x="119296" y="200130"/>
                  </a:lnTo>
                  <a:lnTo>
                    <a:pt x="161056" y="200130"/>
                  </a:lnTo>
                  <a:lnTo>
                    <a:pt x="89659" y="100402"/>
                  </a:lnTo>
                  <a:close/>
                  <a:moveTo>
                    <a:pt x="25796" y="674"/>
                  </a:moveTo>
                  <a:lnTo>
                    <a:pt x="-57" y="674"/>
                  </a:lnTo>
                  <a:lnTo>
                    <a:pt x="-57" y="200130"/>
                  </a:lnTo>
                  <a:lnTo>
                    <a:pt x="25796" y="200130"/>
                  </a:lnTo>
                  <a:close/>
                </a:path>
              </a:pathLst>
            </a:custGeom>
            <a:solidFill>
              <a:srgbClr val="000000"/>
            </a:solidFill>
            <a:ln w="3348" cap="flat">
              <a:noFill/>
              <a:prstDash val="solid"/>
              <a:miter/>
            </a:ln>
          </p:spPr>
          <p:txBody>
            <a:bodyPr rtlCol="0" anchor="ctr"/>
            <a:lstStyle/>
            <a:p>
              <a:endParaRPr lang="en-NZ" dirty="0"/>
            </a:p>
          </p:txBody>
        </p:sp>
        <p:sp>
          <p:nvSpPr>
            <p:cNvPr id="44" name="Freeform: Shape 43">
              <a:extLst>
                <a:ext uri="{FF2B5EF4-FFF2-40B4-BE49-F238E27FC236}">
                  <a16:creationId xmlns:a16="http://schemas.microsoft.com/office/drawing/2014/main" id="{FCEDA351-91EA-BECE-EB6A-79A4E10408B0}"/>
                </a:ext>
              </a:extLst>
            </p:cNvPr>
            <p:cNvSpPr/>
            <p:nvPr/>
          </p:nvSpPr>
          <p:spPr>
            <a:xfrm>
              <a:off x="385852" y="6390108"/>
              <a:ext cx="21164" cy="199456"/>
            </a:xfrm>
            <a:custGeom>
              <a:avLst/>
              <a:gdLst>
                <a:gd name="connsiteX0" fmla="*/ 0 w 21164"/>
                <a:gd name="connsiteY0" fmla="*/ 0 h 199456"/>
                <a:gd name="connsiteX1" fmla="*/ 21165 w 21164"/>
                <a:gd name="connsiteY1" fmla="*/ 0 h 199456"/>
                <a:gd name="connsiteX2" fmla="*/ 21165 w 21164"/>
                <a:gd name="connsiteY2" fmla="*/ 199457 h 199456"/>
                <a:gd name="connsiteX3" fmla="*/ 0 w 21164"/>
                <a:gd name="connsiteY3" fmla="*/ 199457 h 199456"/>
              </a:gdLst>
              <a:ahLst/>
              <a:cxnLst>
                <a:cxn ang="0">
                  <a:pos x="connsiteX0" y="connsiteY0"/>
                </a:cxn>
                <a:cxn ang="0">
                  <a:pos x="connsiteX1" y="connsiteY1"/>
                </a:cxn>
                <a:cxn ang="0">
                  <a:pos x="connsiteX2" y="connsiteY2"/>
                </a:cxn>
                <a:cxn ang="0">
                  <a:pos x="connsiteX3" y="connsiteY3"/>
                </a:cxn>
              </a:cxnLst>
              <a:rect l="l" t="t" r="r" b="b"/>
              <a:pathLst>
                <a:path w="21164" h="199456">
                  <a:moveTo>
                    <a:pt x="0" y="0"/>
                  </a:moveTo>
                  <a:lnTo>
                    <a:pt x="21165" y="0"/>
                  </a:lnTo>
                  <a:lnTo>
                    <a:pt x="21165" y="199457"/>
                  </a:lnTo>
                  <a:lnTo>
                    <a:pt x="0" y="199457"/>
                  </a:lnTo>
                  <a:close/>
                </a:path>
              </a:pathLst>
            </a:custGeom>
            <a:solidFill>
              <a:srgbClr val="B28300"/>
            </a:solidFill>
            <a:ln w="3348" cap="flat">
              <a:noFill/>
              <a:prstDash val="solid"/>
              <a:miter/>
            </a:ln>
          </p:spPr>
          <p:txBody>
            <a:bodyPr rtlCol="0" anchor="ctr"/>
            <a:lstStyle/>
            <a:p>
              <a:endParaRPr lang="en-NZ" dirty="0"/>
            </a:p>
          </p:txBody>
        </p:sp>
      </p:grpSp>
      <p:sp>
        <p:nvSpPr>
          <p:cNvPr id="5" name="Slide Number Placeholder 4">
            <a:extLst>
              <a:ext uri="{FF2B5EF4-FFF2-40B4-BE49-F238E27FC236}">
                <a16:creationId xmlns:a16="http://schemas.microsoft.com/office/drawing/2014/main" id="{82B13D74-13C2-8D27-939D-F5954602DCA3}"/>
              </a:ext>
            </a:extLst>
          </p:cNvPr>
          <p:cNvSpPr>
            <a:spLocks noGrp="1"/>
          </p:cNvSpPr>
          <p:nvPr>
            <p:ph type="sldNum" sz="quarter" idx="10"/>
          </p:nvPr>
        </p:nvSpPr>
        <p:spPr/>
        <p:txBody>
          <a:bodyPr/>
          <a:lstStyle/>
          <a:p>
            <a:fld id="{4034BEE3-566C-4068-A777-C3A4762E861B}" type="slidenum">
              <a:rPr lang="en-GB" smtClean="0"/>
              <a:pPr/>
              <a:t>24</a:t>
            </a:fld>
            <a:endParaRPr lang="en-GB" dirty="0"/>
          </a:p>
        </p:txBody>
      </p:sp>
    </p:spTree>
    <p:extLst>
      <p:ext uri="{BB962C8B-B14F-4D97-AF65-F5344CB8AC3E}">
        <p14:creationId xmlns:p14="http://schemas.microsoft.com/office/powerpoint/2010/main" val="1333325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 name="Picture 44" descr="A couple of women playing basketball&#10;&#10;Description automatically generated with low confidence">
            <a:extLst>
              <a:ext uri="{FF2B5EF4-FFF2-40B4-BE49-F238E27FC236}">
                <a16:creationId xmlns:a16="http://schemas.microsoft.com/office/drawing/2014/main" id="{66285977-CB08-0E48-A067-0BDA40E0301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0334"/>
            <a:ext cx="3612138" cy="6868334"/>
          </a:xfrm>
          <a:prstGeom prst="rect">
            <a:avLst/>
          </a:prstGeom>
        </p:spPr>
      </p:pic>
      <p:sp>
        <p:nvSpPr>
          <p:cNvPr id="12" name="Rectangle 11">
            <a:extLst>
              <a:ext uri="{FF2B5EF4-FFF2-40B4-BE49-F238E27FC236}">
                <a16:creationId xmlns:a16="http://schemas.microsoft.com/office/drawing/2014/main" id="{96AE1244-97F3-0D01-A409-98DAC80FBC35}"/>
              </a:ext>
            </a:extLst>
          </p:cNvPr>
          <p:cNvSpPr/>
          <p:nvPr/>
        </p:nvSpPr>
        <p:spPr bwMode="ltGray">
          <a:xfrm>
            <a:off x="0" y="-10334"/>
            <a:ext cx="2943169" cy="6868334"/>
          </a:xfrm>
          <a:prstGeom prst="rect">
            <a:avLst/>
          </a:prstGeom>
          <a:solidFill>
            <a:srgbClr val="080808">
              <a:alpha val="69804"/>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cxnSp>
        <p:nvCxnSpPr>
          <p:cNvPr id="20" name="Straight Connector 19">
            <a:extLst>
              <a:ext uri="{FF2B5EF4-FFF2-40B4-BE49-F238E27FC236}">
                <a16:creationId xmlns:a16="http://schemas.microsoft.com/office/drawing/2014/main" id="{A4C9EEE3-DE4D-4BDB-EA3E-86329ACBC0D7}"/>
              </a:ext>
            </a:extLst>
          </p:cNvPr>
          <p:cNvCxnSpPr>
            <a:cxnSpLocks/>
          </p:cNvCxnSpPr>
          <p:nvPr>
            <p:custDataLst>
              <p:tags r:id="rId1"/>
            </p:custDataLst>
          </p:nvPr>
        </p:nvCxnSpPr>
        <p:spPr>
          <a:xfrm>
            <a:off x="360000" y="6120000"/>
            <a:ext cx="3252138" cy="0"/>
          </a:xfrm>
          <a:prstGeom prst="line">
            <a:avLst/>
          </a:prstGeom>
          <a:noFill/>
          <a:ln w="38100" cap="flat" cmpd="sng" algn="ctr">
            <a:solidFill>
              <a:srgbClr val="FFFFFF"/>
            </a:solidFill>
            <a:prstDash val="solid"/>
            <a:miter lim="800000"/>
            <a:tailEnd type="none"/>
          </a:ln>
          <a:effectLst/>
        </p:spPr>
      </p:cxnSp>
      <p:pic>
        <p:nvPicPr>
          <p:cNvPr id="21" name="Picture 20">
            <a:extLst>
              <a:ext uri="{FF2B5EF4-FFF2-40B4-BE49-F238E27FC236}">
                <a16:creationId xmlns:a16="http://schemas.microsoft.com/office/drawing/2014/main" id="{23D2E680-35A4-A8E9-9613-A9F13A1240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9051" y="6388850"/>
            <a:ext cx="2016156" cy="198000"/>
          </a:xfrm>
          <a:prstGeom prst="rect">
            <a:avLst/>
          </a:prstGeom>
        </p:spPr>
      </p:pic>
      <p:sp>
        <p:nvSpPr>
          <p:cNvPr id="23" name="TextBox 22">
            <a:extLst>
              <a:ext uri="{FF2B5EF4-FFF2-40B4-BE49-F238E27FC236}">
                <a16:creationId xmlns:a16="http://schemas.microsoft.com/office/drawing/2014/main" id="{40C6113C-1AF3-B573-98D4-7DC284A93580}"/>
              </a:ext>
            </a:extLst>
          </p:cNvPr>
          <p:cNvSpPr txBox="1"/>
          <p:nvPr/>
        </p:nvSpPr>
        <p:spPr>
          <a:xfrm>
            <a:off x="278998" y="203325"/>
            <a:ext cx="2545085" cy="475514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NZ" sz="2800" b="1" i="0" u="none" strike="noStrike" kern="0" cap="none" spc="0" normalizeH="0" baseline="0" noProof="0" dirty="0">
                <a:ln>
                  <a:noFill/>
                </a:ln>
                <a:solidFill>
                  <a:srgbClr val="FFFFFF"/>
                </a:solidFill>
                <a:effectLst/>
                <a:uLnTx/>
                <a:uFillTx/>
                <a:latin typeface="Arial"/>
                <a:ea typeface="+mn-ea"/>
                <a:cs typeface="+mn-cs"/>
              </a:rPr>
              <a:t>Many rangatahi talk about simply becoming </a:t>
            </a:r>
            <a:r>
              <a:rPr kumimoji="0" lang="en-NZ" sz="2800" b="1" i="0" u="none" strike="noStrike" kern="0" cap="none" spc="0" normalizeH="0" baseline="0" noProof="0" dirty="0">
                <a:ln>
                  <a:noFill/>
                </a:ln>
                <a:solidFill>
                  <a:srgbClr val="F9C612"/>
                </a:solidFill>
                <a:effectLst/>
                <a:uLnTx/>
                <a:uFillTx/>
                <a:latin typeface="Arial"/>
                <a:ea typeface="+mn-ea"/>
                <a:cs typeface="+mn-cs"/>
              </a:rPr>
              <a:t>bored. </a:t>
            </a:r>
          </a:p>
          <a:p>
            <a:pPr marL="0" marR="0" lvl="0" indent="0" algn="l" defTabSz="914400" rtl="0" eaLnBrk="1" fontAlgn="auto" latinLnBrk="0" hangingPunct="1">
              <a:lnSpc>
                <a:spcPct val="100000"/>
              </a:lnSpc>
              <a:spcBef>
                <a:spcPts val="0"/>
              </a:spcBef>
              <a:spcAft>
                <a:spcPts val="1800"/>
              </a:spcAft>
              <a:buClrTx/>
              <a:buSzTx/>
              <a:buFontTx/>
              <a:buNone/>
              <a:tabLst/>
              <a:defRPr/>
            </a:pPr>
            <a:br>
              <a:rPr kumimoji="0" lang="en-NZ" sz="2800" b="1" i="0" u="none" strike="noStrike" kern="0" cap="none" spc="0" normalizeH="0" baseline="0" noProof="0" dirty="0">
                <a:ln>
                  <a:noFill/>
                </a:ln>
                <a:solidFill>
                  <a:srgbClr val="FFFFFF"/>
                </a:solidFill>
                <a:effectLst/>
                <a:uLnTx/>
                <a:uFillTx/>
                <a:latin typeface="Arial"/>
                <a:ea typeface="+mn-ea"/>
                <a:cs typeface="+mn-cs"/>
              </a:rPr>
            </a:br>
            <a:r>
              <a:rPr kumimoji="0" lang="en-NZ" sz="2400" b="1" i="1" u="none" strike="noStrike" kern="0" cap="none" spc="0" normalizeH="0" baseline="0" noProof="0" dirty="0">
                <a:ln>
                  <a:noFill/>
                </a:ln>
                <a:solidFill>
                  <a:srgbClr val="F9C612"/>
                </a:solidFill>
                <a:effectLst/>
                <a:uLnTx/>
                <a:uFillTx/>
                <a:latin typeface="Arial"/>
                <a:ea typeface="+mn-ea"/>
                <a:cs typeface="+mn-cs"/>
              </a:rPr>
              <a:t>This is caused by a sense of prioritising </a:t>
            </a:r>
            <a:br>
              <a:rPr kumimoji="0" lang="en-NZ" sz="2400" b="1" i="1" u="none" strike="noStrike" kern="0" cap="none" spc="0" normalizeH="0" baseline="0" noProof="0" dirty="0">
                <a:ln>
                  <a:noFill/>
                </a:ln>
                <a:solidFill>
                  <a:srgbClr val="F9C612"/>
                </a:solidFill>
                <a:effectLst/>
                <a:uLnTx/>
                <a:uFillTx/>
                <a:latin typeface="Arial"/>
                <a:ea typeface="+mn-ea"/>
                <a:cs typeface="+mn-cs"/>
              </a:rPr>
            </a:br>
            <a:r>
              <a:rPr kumimoji="0" lang="en-NZ" sz="2400" b="1" i="1" u="none" strike="noStrike" kern="0" cap="none" spc="0" normalizeH="0" baseline="0" noProof="0" dirty="0">
                <a:ln>
                  <a:noFill/>
                </a:ln>
                <a:solidFill>
                  <a:srgbClr val="F9C612"/>
                </a:solidFill>
                <a:effectLst/>
                <a:uLnTx/>
                <a:uFillTx/>
                <a:latin typeface="Arial"/>
                <a:ea typeface="+mn-ea"/>
                <a:cs typeface="+mn-cs"/>
              </a:rPr>
              <a:t>repetition over progression </a:t>
            </a:r>
            <a:endParaRPr kumimoji="0" lang="en-NZ" sz="2800" b="1" i="1" u="none" strike="noStrike" kern="0" cap="none" spc="0" normalizeH="0" baseline="0" noProof="0" dirty="0">
              <a:ln>
                <a:noFill/>
              </a:ln>
              <a:solidFill>
                <a:srgbClr val="F9C612"/>
              </a:solidFill>
              <a:effectLst/>
              <a:uLnTx/>
              <a:uFillTx/>
              <a:latin typeface="Arial"/>
              <a:ea typeface="+mn-ea"/>
              <a:cs typeface="+mn-cs"/>
            </a:endParaRPr>
          </a:p>
        </p:txBody>
      </p:sp>
      <p:sp>
        <p:nvSpPr>
          <p:cNvPr id="40" name="TextBox 39">
            <a:extLst>
              <a:ext uri="{FF2B5EF4-FFF2-40B4-BE49-F238E27FC236}">
                <a16:creationId xmlns:a16="http://schemas.microsoft.com/office/drawing/2014/main" id="{C292CC40-B523-59B7-9274-D29C100AC4C8}"/>
              </a:ext>
            </a:extLst>
          </p:cNvPr>
          <p:cNvSpPr txBox="1"/>
          <p:nvPr/>
        </p:nvSpPr>
        <p:spPr>
          <a:xfrm>
            <a:off x="3805896" y="641582"/>
            <a:ext cx="3363467"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1200"/>
              </a:spcAft>
              <a:buFont typeface="Arial" panose="020B0604020202020204" pitchFamily="34" charset="0"/>
              <a:buChar char="•"/>
            </a:pPr>
            <a:r>
              <a:rPr lang="en-NZ" dirty="0">
                <a:solidFill>
                  <a:prstClr val="black"/>
                </a:solidFill>
                <a:cs typeface="Segoe UI"/>
              </a:rPr>
              <a:t>Many of the young people spoke about leaving sports because it had become 'boring’.</a:t>
            </a:r>
          </a:p>
          <a:p>
            <a:pPr marL="285750" indent="-285750">
              <a:spcAft>
                <a:spcPts val="1200"/>
              </a:spcAft>
              <a:buFont typeface="Arial" panose="020B0604020202020204" pitchFamily="34" charset="0"/>
              <a:buChar char="•"/>
            </a:pPr>
            <a:r>
              <a:rPr lang="en-NZ" dirty="0">
                <a:solidFill>
                  <a:prstClr val="black"/>
                </a:solidFill>
                <a:cs typeface="Segoe UI"/>
              </a:rPr>
              <a:t>This is often from a sense of repetition and feeling like they are being taken through the motions, rather than growing and progressing.     </a:t>
            </a:r>
          </a:p>
          <a:p>
            <a:pPr marL="285750" indent="-285750">
              <a:spcAft>
                <a:spcPts val="1200"/>
              </a:spcAft>
              <a:buFont typeface="Arial" panose="020B0604020202020204" pitchFamily="34" charset="0"/>
              <a:buChar char="•"/>
            </a:pPr>
            <a:r>
              <a:rPr lang="en-NZ" dirty="0">
                <a:solidFill>
                  <a:prstClr val="black"/>
                </a:solidFill>
                <a:cs typeface="Segoe UI"/>
              </a:rPr>
              <a:t>One rangatahi remembers enjoying when the team were able to instead choose the training activities, which kept it interesting and useful.</a:t>
            </a:r>
          </a:p>
        </p:txBody>
      </p:sp>
      <p:sp>
        <p:nvSpPr>
          <p:cNvPr id="22" name="Rectangle 21">
            <a:extLst>
              <a:ext uri="{FF2B5EF4-FFF2-40B4-BE49-F238E27FC236}">
                <a16:creationId xmlns:a16="http://schemas.microsoft.com/office/drawing/2014/main" id="{27EDA823-2874-B36F-0EF0-16995E231E98}"/>
              </a:ext>
            </a:extLst>
          </p:cNvPr>
          <p:cNvSpPr/>
          <p:nvPr/>
        </p:nvSpPr>
        <p:spPr bwMode="ltGray">
          <a:xfrm>
            <a:off x="7490691" y="271151"/>
            <a:ext cx="4336183" cy="5719580"/>
          </a:xfrm>
          <a:prstGeom prst="rect">
            <a:avLst/>
          </a:prstGeom>
          <a:solidFill>
            <a:srgbClr val="FFFFFF">
              <a:lumMod val="95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ED6FDECD-6B61-46F9-B749-32F07CBBB7DB}"/>
              </a:ext>
            </a:extLst>
          </p:cNvPr>
          <p:cNvSpPr/>
          <p:nvPr/>
        </p:nvSpPr>
        <p:spPr bwMode="ltGray">
          <a:xfrm>
            <a:off x="7761546" y="569582"/>
            <a:ext cx="3816000" cy="72000"/>
          </a:xfrm>
          <a:prstGeom prst="rect">
            <a:avLst/>
          </a:prstGeom>
          <a:solidFill>
            <a:srgbClr val="F9C61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32" name="Group 31">
            <a:extLst>
              <a:ext uri="{FF2B5EF4-FFF2-40B4-BE49-F238E27FC236}">
                <a16:creationId xmlns:a16="http://schemas.microsoft.com/office/drawing/2014/main" id="{C277F6D6-ED76-F3D5-4D27-D9094DC4AD16}"/>
              </a:ext>
            </a:extLst>
          </p:cNvPr>
          <p:cNvGrpSpPr/>
          <p:nvPr/>
        </p:nvGrpSpPr>
        <p:grpSpPr>
          <a:xfrm>
            <a:off x="9550705" y="387182"/>
            <a:ext cx="422342" cy="422342"/>
            <a:chOff x="8883583" y="395223"/>
            <a:chExt cx="600075" cy="600075"/>
          </a:xfrm>
        </p:grpSpPr>
        <p:sp>
          <p:nvSpPr>
            <p:cNvPr id="33" name="Rectangle 32">
              <a:extLst>
                <a:ext uri="{FF2B5EF4-FFF2-40B4-BE49-F238E27FC236}">
                  <a16:creationId xmlns:a16="http://schemas.microsoft.com/office/drawing/2014/main" id="{965FE553-F860-1ABD-44DA-708464323AEF}"/>
                </a:ext>
              </a:extLst>
            </p:cNvPr>
            <p:cNvSpPr/>
            <p:nvPr/>
          </p:nvSpPr>
          <p:spPr bwMode="ltGray">
            <a:xfrm>
              <a:off x="8883583" y="395223"/>
              <a:ext cx="600075" cy="600075"/>
            </a:xfrm>
            <a:prstGeom prst="rect">
              <a:avLst/>
            </a:prstGeom>
            <a:solidFill>
              <a:srgbClr val="00A5B8"/>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34" name="Graphic 20">
              <a:extLst>
                <a:ext uri="{FF2B5EF4-FFF2-40B4-BE49-F238E27FC236}">
                  <a16:creationId xmlns:a16="http://schemas.microsoft.com/office/drawing/2014/main" id="{3E14A434-D481-B308-ADD3-9F29C7ECB929}"/>
                </a:ext>
              </a:extLst>
            </p:cNvPr>
            <p:cNvGrpSpPr/>
            <p:nvPr/>
          </p:nvGrpSpPr>
          <p:grpSpPr>
            <a:xfrm>
              <a:off x="8944460" y="518482"/>
              <a:ext cx="474419" cy="335478"/>
              <a:chOff x="-309623" y="1966848"/>
              <a:chExt cx="852607" cy="602907"/>
            </a:xfrm>
            <a:solidFill>
              <a:srgbClr val="FFFFFF"/>
            </a:solidFill>
          </p:grpSpPr>
          <p:sp>
            <p:nvSpPr>
              <p:cNvPr id="35" name="Freeform: Shape 34">
                <a:extLst>
                  <a:ext uri="{FF2B5EF4-FFF2-40B4-BE49-F238E27FC236}">
                    <a16:creationId xmlns:a16="http://schemas.microsoft.com/office/drawing/2014/main" id="{B30D6F35-C4E0-151F-2BAC-4E7088D47981}"/>
                  </a:ext>
                </a:extLst>
              </p:cNvPr>
              <p:cNvSpPr/>
              <p:nvPr/>
            </p:nvSpPr>
            <p:spPr>
              <a:xfrm>
                <a:off x="-309623" y="1966848"/>
                <a:ext cx="400614" cy="602907"/>
              </a:xfrm>
              <a:custGeom>
                <a:avLst/>
                <a:gdLst>
                  <a:gd name="connsiteX0" fmla="*/ 233993 w 400614"/>
                  <a:gd name="connsiteY0" fmla="*/ 263785 h 602907"/>
                  <a:gd name="connsiteX1" fmla="*/ 185435 w 400614"/>
                  <a:gd name="connsiteY1" fmla="*/ 276580 h 602907"/>
                  <a:gd name="connsiteX2" fmla="*/ 140801 w 400614"/>
                  <a:gd name="connsiteY2" fmla="*/ 289488 h 602907"/>
                  <a:gd name="connsiteX3" fmla="*/ 122993 w 400614"/>
                  <a:gd name="connsiteY3" fmla="*/ 249907 h 602907"/>
                  <a:gd name="connsiteX4" fmla="*/ 202269 w 400614"/>
                  <a:gd name="connsiteY4" fmla="*/ 96642 h 602907"/>
                  <a:gd name="connsiteX5" fmla="*/ 376711 w 400614"/>
                  <a:gd name="connsiteY5" fmla="*/ 29853 h 602907"/>
                  <a:gd name="connsiteX6" fmla="*/ 372731 w 400614"/>
                  <a:gd name="connsiteY6" fmla="*/ 64 h 602907"/>
                  <a:gd name="connsiteX7" fmla="*/ 109124 w 400614"/>
                  <a:gd name="connsiteY7" fmla="*/ 105139 h 602907"/>
                  <a:gd name="connsiteX8" fmla="*/ 61 w 400614"/>
                  <a:gd name="connsiteY8" fmla="*/ 356920 h 602907"/>
                  <a:gd name="connsiteX9" fmla="*/ 62503 w 400614"/>
                  <a:gd name="connsiteY9" fmla="*/ 530403 h 602907"/>
                  <a:gd name="connsiteX10" fmla="*/ 222110 w 400614"/>
                  <a:gd name="connsiteY10" fmla="*/ 602784 h 602907"/>
                  <a:gd name="connsiteX11" fmla="*/ 350951 w 400614"/>
                  <a:gd name="connsiteY11" fmla="*/ 551158 h 602907"/>
                  <a:gd name="connsiteX12" fmla="*/ 400534 w 400614"/>
                  <a:gd name="connsiteY12" fmla="*/ 422316 h 602907"/>
                  <a:gd name="connsiteX13" fmla="*/ 349982 w 400614"/>
                  <a:gd name="connsiteY13" fmla="*/ 308302 h 602907"/>
                  <a:gd name="connsiteX14" fmla="*/ 233993 w 400614"/>
                  <a:gd name="connsiteY14" fmla="*/ 263785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233993" y="263785"/>
                    </a:moveTo>
                    <a:cubicBezTo>
                      <a:pt x="217149" y="264975"/>
                      <a:pt x="200678" y="269315"/>
                      <a:pt x="185435" y="276580"/>
                    </a:cubicBezTo>
                    <a:cubicBezTo>
                      <a:pt x="171419" y="283440"/>
                      <a:pt x="156316" y="287808"/>
                      <a:pt x="140801" y="289488"/>
                    </a:cubicBezTo>
                    <a:cubicBezTo>
                      <a:pt x="128910" y="289488"/>
                      <a:pt x="122993" y="276253"/>
                      <a:pt x="122993" y="249907"/>
                    </a:cubicBezTo>
                    <a:cubicBezTo>
                      <a:pt x="124434" y="189344"/>
                      <a:pt x="153673" y="132814"/>
                      <a:pt x="202269" y="96642"/>
                    </a:cubicBezTo>
                    <a:cubicBezTo>
                      <a:pt x="250347" y="53884"/>
                      <a:pt x="312372" y="30136"/>
                      <a:pt x="376711" y="29853"/>
                    </a:cubicBezTo>
                    <a:lnTo>
                      <a:pt x="372731" y="64"/>
                    </a:lnTo>
                    <a:cubicBezTo>
                      <a:pt x="274310" y="-1770"/>
                      <a:pt x="179296" y="36103"/>
                      <a:pt x="109124" y="105139"/>
                    </a:cubicBezTo>
                    <a:cubicBezTo>
                      <a:pt x="38722" y="169811"/>
                      <a:pt x="-920" y="261327"/>
                      <a:pt x="61" y="356920"/>
                    </a:cubicBezTo>
                    <a:cubicBezTo>
                      <a:pt x="-1321" y="420484"/>
                      <a:pt x="20928" y="482301"/>
                      <a:pt x="62503" y="530403"/>
                    </a:cubicBezTo>
                    <a:cubicBezTo>
                      <a:pt x="101887" y="577602"/>
                      <a:pt x="160655" y="604253"/>
                      <a:pt x="222110" y="602784"/>
                    </a:cubicBezTo>
                    <a:cubicBezTo>
                      <a:pt x="270435" y="604625"/>
                      <a:pt x="317268" y="585859"/>
                      <a:pt x="350951" y="551158"/>
                    </a:cubicBezTo>
                    <a:cubicBezTo>
                      <a:pt x="384106" y="516609"/>
                      <a:pt x="401974" y="470178"/>
                      <a:pt x="400534" y="422316"/>
                    </a:cubicBezTo>
                    <a:cubicBezTo>
                      <a:pt x="401659" y="378649"/>
                      <a:pt x="383099" y="336788"/>
                      <a:pt x="349982" y="308302"/>
                    </a:cubicBezTo>
                    <a:cubicBezTo>
                      <a:pt x="318296" y="279401"/>
                      <a:pt x="276879" y="263505"/>
                      <a:pt x="233993" y="263785"/>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sp>
            <p:nvSpPr>
              <p:cNvPr id="36" name="Freeform: Shape 35">
                <a:extLst>
                  <a:ext uri="{FF2B5EF4-FFF2-40B4-BE49-F238E27FC236}">
                    <a16:creationId xmlns:a16="http://schemas.microsoft.com/office/drawing/2014/main" id="{6B6BB34D-C3B1-BFB0-260F-025D57D5C0F7}"/>
                  </a:ext>
                </a:extLst>
              </p:cNvPr>
              <p:cNvSpPr/>
              <p:nvPr/>
            </p:nvSpPr>
            <p:spPr>
              <a:xfrm>
                <a:off x="142368" y="1966848"/>
                <a:ext cx="400614" cy="602907"/>
              </a:xfrm>
              <a:custGeom>
                <a:avLst/>
                <a:gdLst>
                  <a:gd name="connsiteX0" fmla="*/ 348955 w 400614"/>
                  <a:gd name="connsiteY0" fmla="*/ 309380 h 602907"/>
                  <a:gd name="connsiteX1" fmla="*/ 233987 w 400614"/>
                  <a:gd name="connsiteY1" fmla="*/ 263784 h 602907"/>
                  <a:gd name="connsiteX2" fmla="*/ 185420 w 400614"/>
                  <a:gd name="connsiteY2" fmla="*/ 276579 h 602907"/>
                  <a:gd name="connsiteX3" fmla="*/ 140786 w 400614"/>
                  <a:gd name="connsiteY3" fmla="*/ 289488 h 602907"/>
                  <a:gd name="connsiteX4" fmla="*/ 122993 w 400614"/>
                  <a:gd name="connsiteY4" fmla="*/ 249907 h 602907"/>
                  <a:gd name="connsiteX5" fmla="*/ 202251 w 400614"/>
                  <a:gd name="connsiteY5" fmla="*/ 96642 h 602907"/>
                  <a:gd name="connsiteX6" fmla="*/ 376705 w 400614"/>
                  <a:gd name="connsiteY6" fmla="*/ 29853 h 602907"/>
                  <a:gd name="connsiteX7" fmla="*/ 372731 w 400614"/>
                  <a:gd name="connsiteY7" fmla="*/ 64 h 602907"/>
                  <a:gd name="connsiteX8" fmla="*/ 109116 w 400614"/>
                  <a:gd name="connsiteY8" fmla="*/ 105139 h 602907"/>
                  <a:gd name="connsiteX9" fmla="*/ 61 w 400614"/>
                  <a:gd name="connsiteY9" fmla="*/ 356919 h 602907"/>
                  <a:gd name="connsiteX10" fmla="*/ 62488 w 400614"/>
                  <a:gd name="connsiteY10" fmla="*/ 530403 h 602907"/>
                  <a:gd name="connsiteX11" fmla="*/ 222092 w 400614"/>
                  <a:gd name="connsiteY11" fmla="*/ 602784 h 602907"/>
                  <a:gd name="connsiteX12" fmla="*/ 350949 w 400614"/>
                  <a:gd name="connsiteY12" fmla="*/ 551158 h 602907"/>
                  <a:gd name="connsiteX13" fmla="*/ 400535 w 400614"/>
                  <a:gd name="connsiteY13" fmla="*/ 422316 h 602907"/>
                  <a:gd name="connsiteX14" fmla="*/ 348955 w 400614"/>
                  <a:gd name="connsiteY14" fmla="*/ 309380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348955" y="309380"/>
                    </a:moveTo>
                    <a:cubicBezTo>
                      <a:pt x="317764" y="280209"/>
                      <a:pt x="276693" y="263920"/>
                      <a:pt x="233987" y="263784"/>
                    </a:cubicBezTo>
                    <a:cubicBezTo>
                      <a:pt x="217138" y="264975"/>
                      <a:pt x="200666" y="269315"/>
                      <a:pt x="185420" y="276579"/>
                    </a:cubicBezTo>
                    <a:cubicBezTo>
                      <a:pt x="171405" y="283444"/>
                      <a:pt x="156301" y="287811"/>
                      <a:pt x="140786" y="289488"/>
                    </a:cubicBezTo>
                    <a:cubicBezTo>
                      <a:pt x="128903" y="289488"/>
                      <a:pt x="122993" y="276253"/>
                      <a:pt x="122993" y="249907"/>
                    </a:cubicBezTo>
                    <a:cubicBezTo>
                      <a:pt x="124430" y="189347"/>
                      <a:pt x="153662" y="132819"/>
                      <a:pt x="202251" y="96642"/>
                    </a:cubicBezTo>
                    <a:cubicBezTo>
                      <a:pt x="250336" y="53885"/>
                      <a:pt x="312364" y="30138"/>
                      <a:pt x="376705" y="29853"/>
                    </a:cubicBezTo>
                    <a:lnTo>
                      <a:pt x="372731" y="64"/>
                    </a:lnTo>
                    <a:cubicBezTo>
                      <a:pt x="274306" y="-1768"/>
                      <a:pt x="179293" y="36104"/>
                      <a:pt x="109116" y="105139"/>
                    </a:cubicBezTo>
                    <a:cubicBezTo>
                      <a:pt x="38716" y="169811"/>
                      <a:pt x="-923" y="261327"/>
                      <a:pt x="61" y="356919"/>
                    </a:cubicBezTo>
                    <a:cubicBezTo>
                      <a:pt x="-1327" y="420482"/>
                      <a:pt x="20917" y="482299"/>
                      <a:pt x="62488" y="530403"/>
                    </a:cubicBezTo>
                    <a:cubicBezTo>
                      <a:pt x="101875" y="577598"/>
                      <a:pt x="160640" y="604248"/>
                      <a:pt x="222092" y="602784"/>
                    </a:cubicBezTo>
                    <a:cubicBezTo>
                      <a:pt x="270425" y="604624"/>
                      <a:pt x="317264" y="585859"/>
                      <a:pt x="350949" y="551158"/>
                    </a:cubicBezTo>
                    <a:cubicBezTo>
                      <a:pt x="384106" y="516607"/>
                      <a:pt x="401968" y="470178"/>
                      <a:pt x="400535" y="422316"/>
                    </a:cubicBezTo>
                    <a:cubicBezTo>
                      <a:pt x="401195" y="378831"/>
                      <a:pt x="382252" y="337356"/>
                      <a:pt x="348955" y="309380"/>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grpSp>
      </p:grpSp>
      <p:sp>
        <p:nvSpPr>
          <p:cNvPr id="43" name="TextBox 42">
            <a:extLst>
              <a:ext uri="{FF2B5EF4-FFF2-40B4-BE49-F238E27FC236}">
                <a16:creationId xmlns:a16="http://schemas.microsoft.com/office/drawing/2014/main" id="{31921677-761F-943B-9F06-C364314822E9}"/>
              </a:ext>
            </a:extLst>
          </p:cNvPr>
          <p:cNvSpPr txBox="1"/>
          <p:nvPr/>
        </p:nvSpPr>
        <p:spPr>
          <a:xfrm>
            <a:off x="7761546" y="1162449"/>
            <a:ext cx="3744000"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i="1" dirty="0">
                <a:latin typeface="Arial" panose="020B0604020202020204" pitchFamily="34" charset="0"/>
              </a:rPr>
              <a:t>“Getting bored was the big reason I stopped playing to be honest.  I just got bored, it was all the same and it wasn’t interesting anymore.  It was doing the same thing at training every week." </a:t>
            </a:r>
            <a:r>
              <a:rPr lang="en-US" sz="1200" b="1" dirty="0">
                <a:latin typeface="Arial" panose="020B0604020202020204" pitchFamily="34" charset="0"/>
              </a:rPr>
              <a:t>Male, 17-18 years, Pākehā </a:t>
            </a:r>
          </a:p>
          <a:p>
            <a:endParaRPr lang="en-US" sz="1200" i="1" dirty="0">
              <a:latin typeface="Arial" panose="020B0604020202020204" pitchFamily="34" charset="0"/>
            </a:endParaRPr>
          </a:p>
          <a:p>
            <a:r>
              <a:rPr lang="en-US" sz="1200" i="1" dirty="0">
                <a:latin typeface="Arial" panose="020B0604020202020204" pitchFamily="34" charset="0"/>
              </a:rPr>
              <a:t>I started off enjoying it, then it was the same thing twice a week. It just got too repetitive." </a:t>
            </a:r>
            <a:r>
              <a:rPr lang="en-US" sz="1200" b="1" dirty="0">
                <a:latin typeface="Arial" panose="020B0604020202020204" pitchFamily="34" charset="0"/>
                <a:cs typeface="Arial" panose="020B0604020202020204" pitchFamily="34" charset="0"/>
              </a:rPr>
              <a:t>Male, 17-18, </a:t>
            </a:r>
            <a:r>
              <a:rPr lang="en-US" sz="1200" b="1" dirty="0">
                <a:latin typeface="Arial" panose="020B0604020202020204" pitchFamily="34" charset="0"/>
              </a:rPr>
              <a:t>Pākehā </a:t>
            </a:r>
          </a:p>
          <a:p>
            <a:endParaRPr lang="en-US" sz="1200" i="1" dirty="0">
              <a:latin typeface="Arial" panose="020B0604020202020204" pitchFamily="34" charset="0"/>
            </a:endParaRPr>
          </a:p>
          <a:p>
            <a:r>
              <a:rPr lang="en-US" sz="1200" i="1" dirty="0">
                <a:latin typeface="Arial" panose="020B0604020202020204" pitchFamily="34" charset="0"/>
              </a:rPr>
              <a:t>"For me I'd like to change up how the game is played a bit, trying to form a different attack, or trying a different strategy more often. </a:t>
            </a:r>
            <a:r>
              <a:rPr lang="en-US" sz="1200" b="1" dirty="0">
                <a:latin typeface="Arial" panose="020B0604020202020204" pitchFamily="34" charset="0"/>
              </a:rPr>
              <a:t>Male, 17-18 years, Pākehā </a:t>
            </a:r>
          </a:p>
          <a:p>
            <a:endParaRPr lang="en-US" sz="1200" b="1" dirty="0">
              <a:latin typeface="Arial" panose="020B0604020202020204" pitchFamily="34" charset="0"/>
            </a:endParaRPr>
          </a:p>
          <a:p>
            <a:r>
              <a:rPr lang="en-US" sz="1200" i="1" dirty="0">
                <a:latin typeface="Arial" panose="020B0604020202020204" pitchFamily="34" charset="0"/>
              </a:rPr>
              <a:t>"With football trainings, I'd find them really boring, just because you're not really getting much pleasure out of it. You don't really win or lose, you're just in that middle ground the whole time. I always loved when coaches would ask us what we wanted to do... We want to improve our skills and from there, we'd have the motivation to do it because we picked it, it's different from being forced to do something in that way."  </a:t>
            </a:r>
            <a:r>
              <a:rPr lang="en-US" sz="1200" b="1" dirty="0">
                <a:latin typeface="Arial" panose="020B0604020202020204" pitchFamily="34" charset="0"/>
              </a:rPr>
              <a:t>Female, 17-18 years, Pākehā </a:t>
            </a:r>
          </a:p>
          <a:p>
            <a:endParaRPr lang="en-US" sz="1200" i="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19FB397-0ED4-9358-9599-C478F2E94744}"/>
              </a:ext>
            </a:extLst>
          </p:cNvPr>
          <p:cNvSpPr>
            <a:spLocks noGrp="1"/>
          </p:cNvSpPr>
          <p:nvPr>
            <p:ph type="sldNum" sz="quarter" idx="10"/>
          </p:nvPr>
        </p:nvSpPr>
        <p:spPr/>
        <p:txBody>
          <a:bodyPr/>
          <a:lstStyle/>
          <a:p>
            <a:fld id="{4034BEE3-566C-4068-A777-C3A4762E861B}" type="slidenum">
              <a:rPr lang="en-GB" smtClean="0"/>
              <a:pPr/>
              <a:t>25</a:t>
            </a:fld>
            <a:endParaRPr lang="en-GB" dirty="0"/>
          </a:p>
        </p:txBody>
      </p:sp>
    </p:spTree>
    <p:extLst>
      <p:ext uri="{BB962C8B-B14F-4D97-AF65-F5344CB8AC3E}">
        <p14:creationId xmlns:p14="http://schemas.microsoft.com/office/powerpoint/2010/main" val="2754754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Picture 18" descr="A couple of people playing ping pong&#10;&#10;Description automatically generated with low confidence">
            <a:extLst>
              <a:ext uri="{FF2B5EF4-FFF2-40B4-BE49-F238E27FC236}">
                <a16:creationId xmlns:a16="http://schemas.microsoft.com/office/drawing/2014/main" id="{9986AD49-073C-2310-D077-4C61DE311D9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2220" y="-10334"/>
            <a:ext cx="3612138" cy="6868334"/>
          </a:xfrm>
          <a:prstGeom prst="rect">
            <a:avLst/>
          </a:prstGeom>
        </p:spPr>
      </p:pic>
      <p:sp>
        <p:nvSpPr>
          <p:cNvPr id="12" name="Rectangle 11">
            <a:extLst>
              <a:ext uri="{FF2B5EF4-FFF2-40B4-BE49-F238E27FC236}">
                <a16:creationId xmlns:a16="http://schemas.microsoft.com/office/drawing/2014/main" id="{96AE1244-97F3-0D01-A409-98DAC80FBC35}"/>
              </a:ext>
            </a:extLst>
          </p:cNvPr>
          <p:cNvSpPr/>
          <p:nvPr/>
        </p:nvSpPr>
        <p:spPr bwMode="ltGray">
          <a:xfrm>
            <a:off x="0" y="-10334"/>
            <a:ext cx="2943169" cy="6868334"/>
          </a:xfrm>
          <a:prstGeom prst="rect">
            <a:avLst/>
          </a:prstGeom>
          <a:solidFill>
            <a:srgbClr val="080808">
              <a:alpha val="69804"/>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cxnSp>
        <p:nvCxnSpPr>
          <p:cNvPr id="20" name="Straight Connector 19">
            <a:extLst>
              <a:ext uri="{FF2B5EF4-FFF2-40B4-BE49-F238E27FC236}">
                <a16:creationId xmlns:a16="http://schemas.microsoft.com/office/drawing/2014/main" id="{A4C9EEE3-DE4D-4BDB-EA3E-86329ACBC0D7}"/>
              </a:ext>
            </a:extLst>
          </p:cNvPr>
          <p:cNvCxnSpPr>
            <a:cxnSpLocks/>
          </p:cNvCxnSpPr>
          <p:nvPr>
            <p:custDataLst>
              <p:tags r:id="rId1"/>
            </p:custDataLst>
          </p:nvPr>
        </p:nvCxnSpPr>
        <p:spPr>
          <a:xfrm>
            <a:off x="360000" y="6120000"/>
            <a:ext cx="3252138" cy="0"/>
          </a:xfrm>
          <a:prstGeom prst="line">
            <a:avLst/>
          </a:prstGeom>
          <a:noFill/>
          <a:ln w="38100" cap="flat" cmpd="sng" algn="ctr">
            <a:solidFill>
              <a:srgbClr val="FFFFFF"/>
            </a:solidFill>
            <a:prstDash val="solid"/>
            <a:miter lim="800000"/>
            <a:tailEnd type="none"/>
          </a:ln>
          <a:effectLst/>
        </p:spPr>
      </p:cxnSp>
      <p:pic>
        <p:nvPicPr>
          <p:cNvPr id="21" name="Picture 20">
            <a:extLst>
              <a:ext uri="{FF2B5EF4-FFF2-40B4-BE49-F238E27FC236}">
                <a16:creationId xmlns:a16="http://schemas.microsoft.com/office/drawing/2014/main" id="{23D2E680-35A4-A8E9-9613-A9F13A1240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9051" y="6388850"/>
            <a:ext cx="2016156" cy="198000"/>
          </a:xfrm>
          <a:prstGeom prst="rect">
            <a:avLst/>
          </a:prstGeom>
        </p:spPr>
      </p:pic>
      <p:sp>
        <p:nvSpPr>
          <p:cNvPr id="23" name="TextBox 22">
            <a:extLst>
              <a:ext uri="{FF2B5EF4-FFF2-40B4-BE49-F238E27FC236}">
                <a16:creationId xmlns:a16="http://schemas.microsoft.com/office/drawing/2014/main" id="{40C6113C-1AF3-B573-98D4-7DC284A93580}"/>
              </a:ext>
            </a:extLst>
          </p:cNvPr>
          <p:cNvSpPr txBox="1"/>
          <p:nvPr/>
        </p:nvSpPr>
        <p:spPr>
          <a:xfrm>
            <a:off x="278998" y="203325"/>
            <a:ext cx="2545085" cy="26776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NZ" sz="2800" b="1" i="0" u="none" strike="noStrike" kern="0" cap="none" spc="0" normalizeH="0" baseline="0" noProof="0" dirty="0">
                <a:ln>
                  <a:noFill/>
                </a:ln>
                <a:solidFill>
                  <a:srgbClr val="FFFFFF"/>
                </a:solidFill>
                <a:effectLst/>
                <a:uLnTx/>
                <a:uFillTx/>
                <a:latin typeface="Arial"/>
                <a:ea typeface="+mn-ea"/>
                <a:cs typeface="+mn-cs"/>
              </a:rPr>
              <a:t>A perceived </a:t>
            </a:r>
            <a:r>
              <a:rPr kumimoji="0" lang="en-NZ" sz="2800" b="1" i="0" u="none" strike="noStrike" kern="0" cap="none" spc="0" normalizeH="0" baseline="0" noProof="0" dirty="0">
                <a:ln>
                  <a:noFill/>
                </a:ln>
                <a:solidFill>
                  <a:srgbClr val="F9C612"/>
                </a:solidFill>
                <a:effectLst/>
                <a:uLnTx/>
                <a:uFillTx/>
                <a:latin typeface="Arial"/>
                <a:ea typeface="+mn-ea"/>
                <a:cs typeface="+mn-cs"/>
              </a:rPr>
              <a:t>lack of fairness </a:t>
            </a:r>
            <a:r>
              <a:rPr kumimoji="0" lang="en-NZ" sz="2800" b="1" i="0" u="none" strike="noStrike" kern="0" cap="none" spc="0" normalizeH="0" baseline="0" noProof="0" dirty="0">
                <a:ln>
                  <a:noFill/>
                </a:ln>
                <a:solidFill>
                  <a:srgbClr val="FFFFFF"/>
                </a:solidFill>
                <a:effectLst/>
                <a:uLnTx/>
                <a:uFillTx/>
                <a:latin typeface="Arial"/>
                <a:ea typeface="+mn-ea"/>
                <a:cs typeface="+mn-cs"/>
              </a:rPr>
              <a:t>can take away the enjoyment of playing  </a:t>
            </a:r>
            <a:endParaRPr kumimoji="0" lang="en-NZ" sz="2800" b="1" i="1" u="none" strike="noStrike" kern="0" cap="none" spc="0" normalizeH="0" baseline="0" noProof="0" dirty="0">
              <a:ln>
                <a:noFill/>
              </a:ln>
              <a:solidFill>
                <a:srgbClr val="F9C612"/>
              </a:solidFill>
              <a:effectLst/>
              <a:uLnTx/>
              <a:uFillTx/>
              <a:latin typeface="Arial"/>
              <a:ea typeface="+mn-ea"/>
              <a:cs typeface="+mn-cs"/>
            </a:endParaRPr>
          </a:p>
        </p:txBody>
      </p:sp>
      <p:sp>
        <p:nvSpPr>
          <p:cNvPr id="40" name="TextBox 39">
            <a:extLst>
              <a:ext uri="{FF2B5EF4-FFF2-40B4-BE49-F238E27FC236}">
                <a16:creationId xmlns:a16="http://schemas.microsoft.com/office/drawing/2014/main" id="{C292CC40-B523-59B7-9274-D29C100AC4C8}"/>
              </a:ext>
            </a:extLst>
          </p:cNvPr>
          <p:cNvSpPr txBox="1"/>
          <p:nvPr/>
        </p:nvSpPr>
        <p:spPr>
          <a:xfrm>
            <a:off x="3805896" y="853898"/>
            <a:ext cx="3363467" cy="4462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1200"/>
              </a:spcAft>
              <a:buFont typeface="Arial" panose="020B0604020202020204" pitchFamily="34" charset="0"/>
              <a:buChar char="•"/>
            </a:pPr>
            <a:r>
              <a:rPr lang="en-NZ" sz="1600" dirty="0">
                <a:solidFill>
                  <a:prstClr val="black"/>
                </a:solidFill>
                <a:cs typeface="Segoe UI"/>
              </a:rPr>
              <a:t>Young people have an acute sense of fairness. This was especially a barrier amongst young girls.</a:t>
            </a:r>
          </a:p>
          <a:p>
            <a:pPr marL="285750" indent="-285750">
              <a:spcAft>
                <a:spcPts val="1200"/>
              </a:spcAft>
              <a:buFont typeface="Arial" panose="020B0604020202020204" pitchFamily="34" charset="0"/>
              <a:buChar char="•"/>
            </a:pPr>
            <a:r>
              <a:rPr lang="en-NZ" sz="1600" dirty="0">
                <a:solidFill>
                  <a:prstClr val="black"/>
                </a:solidFill>
                <a:cs typeface="Segoe UI"/>
              </a:rPr>
              <a:t>Seeing others being chosen for the top teams or are given playing time because they have connections to the coach (often either a parent or teacher), rather than their skills, lead to a loss of motivation. </a:t>
            </a:r>
          </a:p>
          <a:p>
            <a:pPr marL="285750" indent="-285750">
              <a:spcAft>
                <a:spcPts val="1200"/>
              </a:spcAft>
              <a:buFont typeface="Arial" panose="020B0604020202020204" pitchFamily="34" charset="0"/>
              <a:buChar char="•"/>
            </a:pPr>
            <a:r>
              <a:rPr lang="en-NZ" sz="1600" dirty="0">
                <a:solidFill>
                  <a:prstClr val="black"/>
                </a:solidFill>
                <a:cs typeface="Segoe UI"/>
              </a:rPr>
              <a:t>Some talk about referees being deliberately one-sided, and that taking away the enjoyment of the game.</a:t>
            </a:r>
          </a:p>
          <a:p>
            <a:pPr marL="285750" indent="-285750">
              <a:spcAft>
                <a:spcPts val="1200"/>
              </a:spcAft>
              <a:buFont typeface="Calibri Light" panose="020F0302020204030204" pitchFamily="34" charset="0"/>
              <a:buChar char="−"/>
            </a:pPr>
            <a:endParaRPr lang="en-US" sz="1400" dirty="0">
              <a:solidFill>
                <a:prstClr val="black"/>
              </a:solidFill>
              <a:cs typeface="Arial"/>
            </a:endParaRPr>
          </a:p>
        </p:txBody>
      </p:sp>
      <p:sp>
        <p:nvSpPr>
          <p:cNvPr id="22" name="Rectangle 21">
            <a:extLst>
              <a:ext uri="{FF2B5EF4-FFF2-40B4-BE49-F238E27FC236}">
                <a16:creationId xmlns:a16="http://schemas.microsoft.com/office/drawing/2014/main" id="{27EDA823-2874-B36F-0EF0-16995E231E98}"/>
              </a:ext>
            </a:extLst>
          </p:cNvPr>
          <p:cNvSpPr/>
          <p:nvPr/>
        </p:nvSpPr>
        <p:spPr bwMode="ltGray">
          <a:xfrm>
            <a:off x="7490691" y="271151"/>
            <a:ext cx="4336183" cy="5719580"/>
          </a:xfrm>
          <a:prstGeom prst="rect">
            <a:avLst/>
          </a:prstGeom>
          <a:solidFill>
            <a:srgbClr val="FFFFFF">
              <a:lumMod val="95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ED6FDECD-6B61-46F9-B749-32F07CBBB7DB}"/>
              </a:ext>
            </a:extLst>
          </p:cNvPr>
          <p:cNvSpPr/>
          <p:nvPr/>
        </p:nvSpPr>
        <p:spPr bwMode="ltGray">
          <a:xfrm>
            <a:off x="7761546" y="569582"/>
            <a:ext cx="3816000" cy="72000"/>
          </a:xfrm>
          <a:prstGeom prst="rect">
            <a:avLst/>
          </a:prstGeom>
          <a:solidFill>
            <a:srgbClr val="F9C61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32" name="Group 31">
            <a:extLst>
              <a:ext uri="{FF2B5EF4-FFF2-40B4-BE49-F238E27FC236}">
                <a16:creationId xmlns:a16="http://schemas.microsoft.com/office/drawing/2014/main" id="{C277F6D6-ED76-F3D5-4D27-D9094DC4AD16}"/>
              </a:ext>
            </a:extLst>
          </p:cNvPr>
          <p:cNvGrpSpPr/>
          <p:nvPr/>
        </p:nvGrpSpPr>
        <p:grpSpPr>
          <a:xfrm>
            <a:off x="9550705" y="387182"/>
            <a:ext cx="422342" cy="422342"/>
            <a:chOff x="8883583" y="395223"/>
            <a:chExt cx="600075" cy="600075"/>
          </a:xfrm>
        </p:grpSpPr>
        <p:sp>
          <p:nvSpPr>
            <p:cNvPr id="33" name="Rectangle 32">
              <a:extLst>
                <a:ext uri="{FF2B5EF4-FFF2-40B4-BE49-F238E27FC236}">
                  <a16:creationId xmlns:a16="http://schemas.microsoft.com/office/drawing/2014/main" id="{965FE553-F860-1ABD-44DA-708464323AEF}"/>
                </a:ext>
              </a:extLst>
            </p:cNvPr>
            <p:cNvSpPr/>
            <p:nvPr/>
          </p:nvSpPr>
          <p:spPr bwMode="ltGray">
            <a:xfrm>
              <a:off x="8883583" y="395223"/>
              <a:ext cx="600075" cy="600075"/>
            </a:xfrm>
            <a:prstGeom prst="rect">
              <a:avLst/>
            </a:prstGeom>
            <a:solidFill>
              <a:srgbClr val="00A5B8"/>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34" name="Graphic 20">
              <a:extLst>
                <a:ext uri="{FF2B5EF4-FFF2-40B4-BE49-F238E27FC236}">
                  <a16:creationId xmlns:a16="http://schemas.microsoft.com/office/drawing/2014/main" id="{3E14A434-D481-B308-ADD3-9F29C7ECB929}"/>
                </a:ext>
              </a:extLst>
            </p:cNvPr>
            <p:cNvGrpSpPr/>
            <p:nvPr/>
          </p:nvGrpSpPr>
          <p:grpSpPr>
            <a:xfrm>
              <a:off x="8944460" y="518482"/>
              <a:ext cx="474419" cy="335478"/>
              <a:chOff x="-309623" y="1966848"/>
              <a:chExt cx="852607" cy="602907"/>
            </a:xfrm>
            <a:solidFill>
              <a:srgbClr val="FFFFFF"/>
            </a:solidFill>
          </p:grpSpPr>
          <p:sp>
            <p:nvSpPr>
              <p:cNvPr id="35" name="Freeform: Shape 34">
                <a:extLst>
                  <a:ext uri="{FF2B5EF4-FFF2-40B4-BE49-F238E27FC236}">
                    <a16:creationId xmlns:a16="http://schemas.microsoft.com/office/drawing/2014/main" id="{B30D6F35-C4E0-151F-2BAC-4E7088D47981}"/>
                  </a:ext>
                </a:extLst>
              </p:cNvPr>
              <p:cNvSpPr/>
              <p:nvPr/>
            </p:nvSpPr>
            <p:spPr>
              <a:xfrm>
                <a:off x="-309623" y="1966848"/>
                <a:ext cx="400614" cy="602907"/>
              </a:xfrm>
              <a:custGeom>
                <a:avLst/>
                <a:gdLst>
                  <a:gd name="connsiteX0" fmla="*/ 233993 w 400614"/>
                  <a:gd name="connsiteY0" fmla="*/ 263785 h 602907"/>
                  <a:gd name="connsiteX1" fmla="*/ 185435 w 400614"/>
                  <a:gd name="connsiteY1" fmla="*/ 276580 h 602907"/>
                  <a:gd name="connsiteX2" fmla="*/ 140801 w 400614"/>
                  <a:gd name="connsiteY2" fmla="*/ 289488 h 602907"/>
                  <a:gd name="connsiteX3" fmla="*/ 122993 w 400614"/>
                  <a:gd name="connsiteY3" fmla="*/ 249907 h 602907"/>
                  <a:gd name="connsiteX4" fmla="*/ 202269 w 400614"/>
                  <a:gd name="connsiteY4" fmla="*/ 96642 h 602907"/>
                  <a:gd name="connsiteX5" fmla="*/ 376711 w 400614"/>
                  <a:gd name="connsiteY5" fmla="*/ 29853 h 602907"/>
                  <a:gd name="connsiteX6" fmla="*/ 372731 w 400614"/>
                  <a:gd name="connsiteY6" fmla="*/ 64 h 602907"/>
                  <a:gd name="connsiteX7" fmla="*/ 109124 w 400614"/>
                  <a:gd name="connsiteY7" fmla="*/ 105139 h 602907"/>
                  <a:gd name="connsiteX8" fmla="*/ 61 w 400614"/>
                  <a:gd name="connsiteY8" fmla="*/ 356920 h 602907"/>
                  <a:gd name="connsiteX9" fmla="*/ 62503 w 400614"/>
                  <a:gd name="connsiteY9" fmla="*/ 530403 h 602907"/>
                  <a:gd name="connsiteX10" fmla="*/ 222110 w 400614"/>
                  <a:gd name="connsiteY10" fmla="*/ 602784 h 602907"/>
                  <a:gd name="connsiteX11" fmla="*/ 350951 w 400614"/>
                  <a:gd name="connsiteY11" fmla="*/ 551158 h 602907"/>
                  <a:gd name="connsiteX12" fmla="*/ 400534 w 400614"/>
                  <a:gd name="connsiteY12" fmla="*/ 422316 h 602907"/>
                  <a:gd name="connsiteX13" fmla="*/ 349982 w 400614"/>
                  <a:gd name="connsiteY13" fmla="*/ 308302 h 602907"/>
                  <a:gd name="connsiteX14" fmla="*/ 233993 w 400614"/>
                  <a:gd name="connsiteY14" fmla="*/ 263785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233993" y="263785"/>
                    </a:moveTo>
                    <a:cubicBezTo>
                      <a:pt x="217149" y="264975"/>
                      <a:pt x="200678" y="269315"/>
                      <a:pt x="185435" y="276580"/>
                    </a:cubicBezTo>
                    <a:cubicBezTo>
                      <a:pt x="171419" y="283440"/>
                      <a:pt x="156316" y="287808"/>
                      <a:pt x="140801" y="289488"/>
                    </a:cubicBezTo>
                    <a:cubicBezTo>
                      <a:pt x="128910" y="289488"/>
                      <a:pt x="122993" y="276253"/>
                      <a:pt x="122993" y="249907"/>
                    </a:cubicBezTo>
                    <a:cubicBezTo>
                      <a:pt x="124434" y="189344"/>
                      <a:pt x="153673" y="132814"/>
                      <a:pt x="202269" y="96642"/>
                    </a:cubicBezTo>
                    <a:cubicBezTo>
                      <a:pt x="250347" y="53884"/>
                      <a:pt x="312372" y="30136"/>
                      <a:pt x="376711" y="29853"/>
                    </a:cubicBezTo>
                    <a:lnTo>
                      <a:pt x="372731" y="64"/>
                    </a:lnTo>
                    <a:cubicBezTo>
                      <a:pt x="274310" y="-1770"/>
                      <a:pt x="179296" y="36103"/>
                      <a:pt x="109124" y="105139"/>
                    </a:cubicBezTo>
                    <a:cubicBezTo>
                      <a:pt x="38722" y="169811"/>
                      <a:pt x="-920" y="261327"/>
                      <a:pt x="61" y="356920"/>
                    </a:cubicBezTo>
                    <a:cubicBezTo>
                      <a:pt x="-1321" y="420484"/>
                      <a:pt x="20928" y="482301"/>
                      <a:pt x="62503" y="530403"/>
                    </a:cubicBezTo>
                    <a:cubicBezTo>
                      <a:pt x="101887" y="577602"/>
                      <a:pt x="160655" y="604253"/>
                      <a:pt x="222110" y="602784"/>
                    </a:cubicBezTo>
                    <a:cubicBezTo>
                      <a:pt x="270435" y="604625"/>
                      <a:pt x="317268" y="585859"/>
                      <a:pt x="350951" y="551158"/>
                    </a:cubicBezTo>
                    <a:cubicBezTo>
                      <a:pt x="384106" y="516609"/>
                      <a:pt x="401974" y="470178"/>
                      <a:pt x="400534" y="422316"/>
                    </a:cubicBezTo>
                    <a:cubicBezTo>
                      <a:pt x="401659" y="378649"/>
                      <a:pt x="383099" y="336788"/>
                      <a:pt x="349982" y="308302"/>
                    </a:cubicBezTo>
                    <a:cubicBezTo>
                      <a:pt x="318296" y="279401"/>
                      <a:pt x="276879" y="263505"/>
                      <a:pt x="233993" y="263785"/>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sp>
            <p:nvSpPr>
              <p:cNvPr id="36" name="Freeform: Shape 35">
                <a:extLst>
                  <a:ext uri="{FF2B5EF4-FFF2-40B4-BE49-F238E27FC236}">
                    <a16:creationId xmlns:a16="http://schemas.microsoft.com/office/drawing/2014/main" id="{6B6BB34D-C3B1-BFB0-260F-025D57D5C0F7}"/>
                  </a:ext>
                </a:extLst>
              </p:cNvPr>
              <p:cNvSpPr/>
              <p:nvPr/>
            </p:nvSpPr>
            <p:spPr>
              <a:xfrm>
                <a:off x="142368" y="1966848"/>
                <a:ext cx="400614" cy="602907"/>
              </a:xfrm>
              <a:custGeom>
                <a:avLst/>
                <a:gdLst>
                  <a:gd name="connsiteX0" fmla="*/ 348955 w 400614"/>
                  <a:gd name="connsiteY0" fmla="*/ 309380 h 602907"/>
                  <a:gd name="connsiteX1" fmla="*/ 233987 w 400614"/>
                  <a:gd name="connsiteY1" fmla="*/ 263784 h 602907"/>
                  <a:gd name="connsiteX2" fmla="*/ 185420 w 400614"/>
                  <a:gd name="connsiteY2" fmla="*/ 276579 h 602907"/>
                  <a:gd name="connsiteX3" fmla="*/ 140786 w 400614"/>
                  <a:gd name="connsiteY3" fmla="*/ 289488 h 602907"/>
                  <a:gd name="connsiteX4" fmla="*/ 122993 w 400614"/>
                  <a:gd name="connsiteY4" fmla="*/ 249907 h 602907"/>
                  <a:gd name="connsiteX5" fmla="*/ 202251 w 400614"/>
                  <a:gd name="connsiteY5" fmla="*/ 96642 h 602907"/>
                  <a:gd name="connsiteX6" fmla="*/ 376705 w 400614"/>
                  <a:gd name="connsiteY6" fmla="*/ 29853 h 602907"/>
                  <a:gd name="connsiteX7" fmla="*/ 372731 w 400614"/>
                  <a:gd name="connsiteY7" fmla="*/ 64 h 602907"/>
                  <a:gd name="connsiteX8" fmla="*/ 109116 w 400614"/>
                  <a:gd name="connsiteY8" fmla="*/ 105139 h 602907"/>
                  <a:gd name="connsiteX9" fmla="*/ 61 w 400614"/>
                  <a:gd name="connsiteY9" fmla="*/ 356919 h 602907"/>
                  <a:gd name="connsiteX10" fmla="*/ 62488 w 400614"/>
                  <a:gd name="connsiteY10" fmla="*/ 530403 h 602907"/>
                  <a:gd name="connsiteX11" fmla="*/ 222092 w 400614"/>
                  <a:gd name="connsiteY11" fmla="*/ 602784 h 602907"/>
                  <a:gd name="connsiteX12" fmla="*/ 350949 w 400614"/>
                  <a:gd name="connsiteY12" fmla="*/ 551158 h 602907"/>
                  <a:gd name="connsiteX13" fmla="*/ 400535 w 400614"/>
                  <a:gd name="connsiteY13" fmla="*/ 422316 h 602907"/>
                  <a:gd name="connsiteX14" fmla="*/ 348955 w 400614"/>
                  <a:gd name="connsiteY14" fmla="*/ 309380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348955" y="309380"/>
                    </a:moveTo>
                    <a:cubicBezTo>
                      <a:pt x="317764" y="280209"/>
                      <a:pt x="276693" y="263920"/>
                      <a:pt x="233987" y="263784"/>
                    </a:cubicBezTo>
                    <a:cubicBezTo>
                      <a:pt x="217138" y="264975"/>
                      <a:pt x="200666" y="269315"/>
                      <a:pt x="185420" y="276579"/>
                    </a:cubicBezTo>
                    <a:cubicBezTo>
                      <a:pt x="171405" y="283444"/>
                      <a:pt x="156301" y="287811"/>
                      <a:pt x="140786" y="289488"/>
                    </a:cubicBezTo>
                    <a:cubicBezTo>
                      <a:pt x="128903" y="289488"/>
                      <a:pt x="122993" y="276253"/>
                      <a:pt x="122993" y="249907"/>
                    </a:cubicBezTo>
                    <a:cubicBezTo>
                      <a:pt x="124430" y="189347"/>
                      <a:pt x="153662" y="132819"/>
                      <a:pt x="202251" y="96642"/>
                    </a:cubicBezTo>
                    <a:cubicBezTo>
                      <a:pt x="250336" y="53885"/>
                      <a:pt x="312364" y="30138"/>
                      <a:pt x="376705" y="29853"/>
                    </a:cubicBezTo>
                    <a:lnTo>
                      <a:pt x="372731" y="64"/>
                    </a:lnTo>
                    <a:cubicBezTo>
                      <a:pt x="274306" y="-1768"/>
                      <a:pt x="179293" y="36104"/>
                      <a:pt x="109116" y="105139"/>
                    </a:cubicBezTo>
                    <a:cubicBezTo>
                      <a:pt x="38716" y="169811"/>
                      <a:pt x="-923" y="261327"/>
                      <a:pt x="61" y="356919"/>
                    </a:cubicBezTo>
                    <a:cubicBezTo>
                      <a:pt x="-1327" y="420482"/>
                      <a:pt x="20917" y="482299"/>
                      <a:pt x="62488" y="530403"/>
                    </a:cubicBezTo>
                    <a:cubicBezTo>
                      <a:pt x="101875" y="577598"/>
                      <a:pt x="160640" y="604248"/>
                      <a:pt x="222092" y="602784"/>
                    </a:cubicBezTo>
                    <a:cubicBezTo>
                      <a:pt x="270425" y="604624"/>
                      <a:pt x="317264" y="585859"/>
                      <a:pt x="350949" y="551158"/>
                    </a:cubicBezTo>
                    <a:cubicBezTo>
                      <a:pt x="384106" y="516607"/>
                      <a:pt x="401968" y="470178"/>
                      <a:pt x="400535" y="422316"/>
                    </a:cubicBezTo>
                    <a:cubicBezTo>
                      <a:pt x="401195" y="378831"/>
                      <a:pt x="382252" y="337356"/>
                      <a:pt x="348955" y="309380"/>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grpSp>
      </p:grpSp>
      <p:sp>
        <p:nvSpPr>
          <p:cNvPr id="43" name="TextBox 42">
            <a:extLst>
              <a:ext uri="{FF2B5EF4-FFF2-40B4-BE49-F238E27FC236}">
                <a16:creationId xmlns:a16="http://schemas.microsoft.com/office/drawing/2014/main" id="{31921677-761F-943B-9F06-C364314822E9}"/>
              </a:ext>
            </a:extLst>
          </p:cNvPr>
          <p:cNvSpPr txBox="1"/>
          <p:nvPr/>
        </p:nvSpPr>
        <p:spPr>
          <a:xfrm>
            <a:off x="7761546" y="991095"/>
            <a:ext cx="3744000"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NZ" sz="1200" i="1" dirty="0">
                <a:latin typeface="Arial" panose="020B0604020202020204" pitchFamily="34" charset="0"/>
              </a:rPr>
              <a:t>"I was playing at a pretty high level, and I was on the side-lines a lot, so I just wasn't really keen to keep going I guess."  </a:t>
            </a:r>
            <a:r>
              <a:rPr lang="en-NZ" sz="1200" b="1" dirty="0">
                <a:latin typeface="Arial" panose="020B0604020202020204" pitchFamily="34" charset="0"/>
                <a:cs typeface="Arial" panose="020B0604020202020204" pitchFamily="34" charset="0"/>
              </a:rPr>
              <a:t>Male, 15-16 years, </a:t>
            </a:r>
            <a:r>
              <a:rPr lang="en-US" sz="1200" b="1" dirty="0">
                <a:latin typeface="Arial" panose="020B0604020202020204" pitchFamily="34" charset="0"/>
              </a:rPr>
              <a:t>Pākehā</a:t>
            </a:r>
          </a:p>
          <a:p>
            <a:endParaRPr lang="en-NZ" sz="1200" i="1" dirty="0">
              <a:latin typeface="Arial" panose="020B0604020202020204" pitchFamily="34" charset="0"/>
            </a:endParaRPr>
          </a:p>
          <a:p>
            <a:r>
              <a:rPr lang="en-NZ" sz="1200" i="1" dirty="0">
                <a:latin typeface="Arial" panose="020B0604020202020204" pitchFamily="34" charset="0"/>
              </a:rPr>
              <a:t>“When I was younger, the teacher [who was also the netball coach] was friends with all of the kids’ parents, so she was influenced to pick their children [for the team]. If you didn’t have that, it would be a completely different team, picked for their skill level and not because of their parents… It would be a lot more equal and enjoyable that way.” </a:t>
            </a:r>
            <a:r>
              <a:rPr lang="en-US" sz="1200" b="1" dirty="0">
                <a:latin typeface="Arial" panose="020B0604020202020204" pitchFamily="34" charset="0"/>
              </a:rPr>
              <a:t>Female, 15-16 years, Pākehā </a:t>
            </a:r>
          </a:p>
          <a:p>
            <a:endParaRPr lang="en-NZ" sz="1200" i="1" dirty="0">
              <a:latin typeface="Arial" panose="020B0604020202020204" pitchFamily="34" charset="0"/>
            </a:endParaRPr>
          </a:p>
          <a:p>
            <a:r>
              <a:rPr lang="en-NZ" sz="1200" i="1" dirty="0">
                <a:latin typeface="Arial" panose="020B0604020202020204" pitchFamily="34" charset="0"/>
              </a:rPr>
              <a:t>“There was a lot of sort of favouritism around the [coach’s] child and their child's close friends, as well. The parents didn't really care about anyone else's children. So, [my ideal] would definitely be the parent [coach] treating everyone equally. And by not like, putting, like, their own kids and their kids was like, closest on.”</a:t>
            </a:r>
          </a:p>
          <a:p>
            <a:endParaRPr lang="en-NZ" sz="1200" i="1" dirty="0">
              <a:latin typeface="Arial" panose="020B0604020202020204" pitchFamily="34" charset="0"/>
            </a:endParaRPr>
          </a:p>
          <a:p>
            <a:r>
              <a:rPr lang="en-NZ" sz="1200" i="1" dirty="0">
                <a:latin typeface="Arial" panose="020B0604020202020204" pitchFamily="34" charset="0"/>
              </a:rPr>
              <a:t>"I see it in trials as well, when [coaches] will pick and choose who they want based on looks, wealth and all that. I’d like to see coaches making sure that everyone there is equal. Actually, based off your skills rather than other things." </a:t>
            </a:r>
            <a:r>
              <a:rPr lang="en-US" sz="1200" b="1" kern="0" dirty="0">
                <a:solidFill>
                  <a:prstClr val="black"/>
                </a:solidFill>
              </a:rPr>
              <a:t>F</a:t>
            </a:r>
            <a:r>
              <a:rPr kumimoji="0" lang="en-US" sz="1200" b="1" u="none" strike="noStrike" kern="0" cap="none" spc="0" normalizeH="0" baseline="0" noProof="0" dirty="0">
                <a:ln>
                  <a:noFill/>
                </a:ln>
                <a:solidFill>
                  <a:prstClr val="black"/>
                </a:solidFill>
                <a:effectLst/>
                <a:uLnTx/>
                <a:uFillTx/>
              </a:rPr>
              <a:t>emale, 17-18 years, Chinese </a:t>
            </a:r>
            <a:endParaRPr lang="en-NZ" sz="1200" i="1" dirty="0">
              <a:latin typeface="Arial" panose="020B0604020202020204" pitchFamily="34" charset="0"/>
            </a:endParaRPr>
          </a:p>
          <a:p>
            <a:endParaRPr lang="en-US" sz="1200" i="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DF16EC5-A342-2E2C-16CB-F97CD34B5A50}"/>
              </a:ext>
            </a:extLst>
          </p:cNvPr>
          <p:cNvSpPr>
            <a:spLocks noGrp="1"/>
          </p:cNvSpPr>
          <p:nvPr>
            <p:ph type="sldNum" sz="quarter" idx="10"/>
          </p:nvPr>
        </p:nvSpPr>
        <p:spPr/>
        <p:txBody>
          <a:bodyPr/>
          <a:lstStyle/>
          <a:p>
            <a:fld id="{4034BEE3-566C-4068-A777-C3A4762E861B}" type="slidenum">
              <a:rPr lang="en-GB" smtClean="0"/>
              <a:pPr/>
              <a:t>26</a:t>
            </a:fld>
            <a:endParaRPr lang="en-GB" dirty="0"/>
          </a:p>
        </p:txBody>
      </p:sp>
    </p:spTree>
    <p:extLst>
      <p:ext uri="{BB962C8B-B14F-4D97-AF65-F5344CB8AC3E}">
        <p14:creationId xmlns:p14="http://schemas.microsoft.com/office/powerpoint/2010/main" val="2144816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 name="Picture 28" descr="A person kicking a football ball&#10;&#10;Description automatically generated">
            <a:extLst>
              <a:ext uri="{FF2B5EF4-FFF2-40B4-BE49-F238E27FC236}">
                <a16:creationId xmlns:a16="http://schemas.microsoft.com/office/drawing/2014/main" id="{33E400CC-108B-371E-B974-FCA74B13097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4316" y="-10334"/>
            <a:ext cx="3612137" cy="6873370"/>
          </a:xfrm>
          <a:prstGeom prst="rect">
            <a:avLst/>
          </a:prstGeom>
        </p:spPr>
      </p:pic>
      <p:sp>
        <p:nvSpPr>
          <p:cNvPr id="12" name="Rectangle 11">
            <a:extLst>
              <a:ext uri="{FF2B5EF4-FFF2-40B4-BE49-F238E27FC236}">
                <a16:creationId xmlns:a16="http://schemas.microsoft.com/office/drawing/2014/main" id="{96AE1244-97F3-0D01-A409-98DAC80FBC35}"/>
              </a:ext>
            </a:extLst>
          </p:cNvPr>
          <p:cNvSpPr/>
          <p:nvPr/>
        </p:nvSpPr>
        <p:spPr bwMode="ltGray">
          <a:xfrm>
            <a:off x="0" y="-19212"/>
            <a:ext cx="2943169" cy="6868334"/>
          </a:xfrm>
          <a:prstGeom prst="rect">
            <a:avLst/>
          </a:prstGeom>
          <a:solidFill>
            <a:srgbClr val="080808">
              <a:alpha val="69804"/>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cxnSp>
        <p:nvCxnSpPr>
          <p:cNvPr id="20" name="Straight Connector 19">
            <a:extLst>
              <a:ext uri="{FF2B5EF4-FFF2-40B4-BE49-F238E27FC236}">
                <a16:creationId xmlns:a16="http://schemas.microsoft.com/office/drawing/2014/main" id="{A4C9EEE3-DE4D-4BDB-EA3E-86329ACBC0D7}"/>
              </a:ext>
            </a:extLst>
          </p:cNvPr>
          <p:cNvCxnSpPr>
            <a:cxnSpLocks/>
          </p:cNvCxnSpPr>
          <p:nvPr>
            <p:custDataLst>
              <p:tags r:id="rId1"/>
            </p:custDataLst>
          </p:nvPr>
        </p:nvCxnSpPr>
        <p:spPr>
          <a:xfrm>
            <a:off x="360000" y="6120000"/>
            <a:ext cx="3252138" cy="0"/>
          </a:xfrm>
          <a:prstGeom prst="line">
            <a:avLst/>
          </a:prstGeom>
          <a:noFill/>
          <a:ln w="38100" cap="flat" cmpd="sng" algn="ctr">
            <a:solidFill>
              <a:srgbClr val="FFFFFF"/>
            </a:solidFill>
            <a:prstDash val="solid"/>
            <a:miter lim="800000"/>
            <a:tailEnd type="none"/>
          </a:ln>
          <a:effectLst/>
        </p:spPr>
      </p:cxnSp>
      <p:pic>
        <p:nvPicPr>
          <p:cNvPr id="21" name="Picture 20">
            <a:extLst>
              <a:ext uri="{FF2B5EF4-FFF2-40B4-BE49-F238E27FC236}">
                <a16:creationId xmlns:a16="http://schemas.microsoft.com/office/drawing/2014/main" id="{23D2E680-35A4-A8E9-9613-A9F13A1240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9051" y="6388850"/>
            <a:ext cx="2016156" cy="198000"/>
          </a:xfrm>
          <a:prstGeom prst="rect">
            <a:avLst/>
          </a:prstGeom>
        </p:spPr>
      </p:pic>
      <p:sp>
        <p:nvSpPr>
          <p:cNvPr id="23" name="TextBox 22">
            <a:extLst>
              <a:ext uri="{FF2B5EF4-FFF2-40B4-BE49-F238E27FC236}">
                <a16:creationId xmlns:a16="http://schemas.microsoft.com/office/drawing/2014/main" id="{40C6113C-1AF3-B573-98D4-7DC284A93580}"/>
              </a:ext>
            </a:extLst>
          </p:cNvPr>
          <p:cNvSpPr txBox="1"/>
          <p:nvPr/>
        </p:nvSpPr>
        <p:spPr>
          <a:xfrm>
            <a:off x="278998" y="203325"/>
            <a:ext cx="2664171" cy="618630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NZ" sz="2800" b="1" i="0" u="none" strike="noStrike" kern="0" cap="none" spc="0" normalizeH="0" baseline="0" noProof="0" dirty="0">
                <a:ln>
                  <a:noFill/>
                </a:ln>
                <a:solidFill>
                  <a:srgbClr val="FFFFFF"/>
                </a:solidFill>
                <a:effectLst/>
                <a:uLnTx/>
                <a:uFillTx/>
                <a:latin typeface="Arial"/>
                <a:ea typeface="+mn-ea"/>
                <a:cs typeface="+mn-cs"/>
              </a:rPr>
              <a:t>For many, after </a:t>
            </a:r>
            <a:r>
              <a:rPr kumimoji="0" lang="en-NZ" sz="2800" b="1" i="0" u="none" strike="noStrike" kern="0" cap="none" spc="0" normalizeH="0" baseline="0" noProof="0" dirty="0">
                <a:ln>
                  <a:noFill/>
                </a:ln>
                <a:solidFill>
                  <a:srgbClr val="F9C612"/>
                </a:solidFill>
                <a:effectLst/>
                <a:uLnTx/>
                <a:uFillTx/>
                <a:latin typeface="Arial"/>
                <a:ea typeface="+mn-ea"/>
                <a:cs typeface="+mn-cs"/>
              </a:rPr>
              <a:t>COVID</a:t>
            </a:r>
            <a:r>
              <a:rPr kumimoji="0" lang="en-NZ" sz="2800" b="1" i="0" u="none" strike="noStrike" kern="0" cap="none" spc="0" normalizeH="0" baseline="0" noProof="0" dirty="0">
                <a:ln>
                  <a:noFill/>
                </a:ln>
                <a:solidFill>
                  <a:srgbClr val="FFFFFF"/>
                </a:solidFill>
                <a:effectLst/>
                <a:uLnTx/>
                <a:uFillTx/>
                <a:latin typeface="Arial"/>
                <a:ea typeface="+mn-ea"/>
                <a:cs typeface="+mn-cs"/>
              </a:rPr>
              <a:t> lockdowns,     the motivation to get back into sport just isn't there.</a:t>
            </a:r>
            <a:br>
              <a:rPr kumimoji="0" lang="en-NZ" sz="2800" b="1" i="0" u="none" strike="noStrike" kern="0" cap="none" spc="0" normalizeH="0" baseline="0" noProof="0" dirty="0">
                <a:ln>
                  <a:noFill/>
                </a:ln>
                <a:solidFill>
                  <a:srgbClr val="FFFFFF"/>
                </a:solidFill>
                <a:effectLst/>
                <a:uLnTx/>
                <a:uFillTx/>
                <a:latin typeface="Arial"/>
                <a:ea typeface="+mn-ea"/>
                <a:cs typeface="+mn-cs"/>
              </a:rPr>
            </a:br>
            <a:br>
              <a:rPr kumimoji="0" lang="en-NZ" sz="2800" b="1" i="0" u="none" strike="noStrike" kern="0" cap="none" spc="0" normalizeH="0" baseline="0" noProof="0" dirty="0">
                <a:ln>
                  <a:noFill/>
                </a:ln>
                <a:solidFill>
                  <a:srgbClr val="FFFFFF"/>
                </a:solidFill>
                <a:effectLst/>
                <a:uLnTx/>
                <a:uFillTx/>
                <a:latin typeface="Arial"/>
                <a:ea typeface="+mn-ea"/>
                <a:cs typeface="+mn-cs"/>
              </a:rPr>
            </a:br>
            <a:r>
              <a:rPr kumimoji="0" lang="en-NZ" sz="2400" b="1" i="1" u="none" strike="noStrike" kern="0" cap="none" spc="0" normalizeH="0" baseline="0" noProof="0" dirty="0">
                <a:ln>
                  <a:noFill/>
                </a:ln>
                <a:solidFill>
                  <a:srgbClr val="F9C612"/>
                </a:solidFill>
                <a:effectLst/>
                <a:uLnTx/>
                <a:uFillTx/>
                <a:latin typeface="Arial"/>
                <a:ea typeface="+mn-ea"/>
                <a:cs typeface="+mn-cs"/>
              </a:rPr>
              <a:t>Once young people stop playing sport, it's hard to start again.</a:t>
            </a:r>
            <a:br>
              <a:rPr kumimoji="0" lang="en-NZ" sz="2400" b="1" i="1" u="none" strike="noStrike" kern="0" cap="none" spc="0" normalizeH="0" baseline="0" noProof="0" dirty="0">
                <a:ln>
                  <a:noFill/>
                </a:ln>
                <a:solidFill>
                  <a:srgbClr val="F9C612"/>
                </a:solidFill>
                <a:effectLst/>
                <a:uLnTx/>
                <a:uFillTx/>
                <a:latin typeface="Arial"/>
                <a:ea typeface="+mn-ea"/>
                <a:cs typeface="+mn-cs"/>
              </a:rPr>
            </a:br>
            <a:br>
              <a:rPr kumimoji="0" lang="en-NZ" sz="2400" b="1" i="1" u="none" strike="noStrike" kern="0" cap="none" spc="0" normalizeH="0" baseline="0" noProof="0" dirty="0">
                <a:ln>
                  <a:noFill/>
                </a:ln>
                <a:solidFill>
                  <a:srgbClr val="F9C612"/>
                </a:solidFill>
                <a:effectLst/>
                <a:uLnTx/>
                <a:uFillTx/>
                <a:latin typeface="Arial"/>
                <a:ea typeface="+mn-ea"/>
                <a:cs typeface="+mn-cs"/>
              </a:rPr>
            </a:br>
            <a:endParaRPr kumimoji="0" lang="en-NZ" sz="2800" b="1" i="1" u="none" strike="noStrike" kern="0" cap="none" spc="0" normalizeH="0" baseline="0" noProof="0" dirty="0">
              <a:ln>
                <a:noFill/>
              </a:ln>
              <a:solidFill>
                <a:srgbClr val="F9C612"/>
              </a:solidFill>
              <a:effectLst/>
              <a:uLnTx/>
              <a:uFillTx/>
              <a:latin typeface="Arial"/>
              <a:ea typeface="+mn-ea"/>
              <a:cs typeface="+mn-cs"/>
            </a:endParaRPr>
          </a:p>
        </p:txBody>
      </p:sp>
      <p:sp>
        <p:nvSpPr>
          <p:cNvPr id="22" name="Rectangle 21">
            <a:extLst>
              <a:ext uri="{FF2B5EF4-FFF2-40B4-BE49-F238E27FC236}">
                <a16:creationId xmlns:a16="http://schemas.microsoft.com/office/drawing/2014/main" id="{27EDA823-2874-B36F-0EF0-16995E231E98}"/>
              </a:ext>
            </a:extLst>
          </p:cNvPr>
          <p:cNvSpPr/>
          <p:nvPr/>
        </p:nvSpPr>
        <p:spPr bwMode="ltGray">
          <a:xfrm>
            <a:off x="7490691" y="271151"/>
            <a:ext cx="4336183" cy="5719580"/>
          </a:xfrm>
          <a:prstGeom prst="rect">
            <a:avLst/>
          </a:prstGeom>
          <a:solidFill>
            <a:srgbClr val="FFFFFF">
              <a:lumMod val="95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ED6FDECD-6B61-46F9-B749-32F07CBBB7DB}"/>
              </a:ext>
            </a:extLst>
          </p:cNvPr>
          <p:cNvSpPr/>
          <p:nvPr/>
        </p:nvSpPr>
        <p:spPr bwMode="ltGray">
          <a:xfrm>
            <a:off x="7761546" y="569582"/>
            <a:ext cx="3816000" cy="72000"/>
          </a:xfrm>
          <a:prstGeom prst="rect">
            <a:avLst/>
          </a:prstGeom>
          <a:solidFill>
            <a:srgbClr val="F9C61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32" name="Group 31">
            <a:extLst>
              <a:ext uri="{FF2B5EF4-FFF2-40B4-BE49-F238E27FC236}">
                <a16:creationId xmlns:a16="http://schemas.microsoft.com/office/drawing/2014/main" id="{C277F6D6-ED76-F3D5-4D27-D9094DC4AD16}"/>
              </a:ext>
            </a:extLst>
          </p:cNvPr>
          <p:cNvGrpSpPr/>
          <p:nvPr/>
        </p:nvGrpSpPr>
        <p:grpSpPr>
          <a:xfrm>
            <a:off x="9550705" y="387182"/>
            <a:ext cx="422342" cy="422342"/>
            <a:chOff x="8883583" y="395223"/>
            <a:chExt cx="600075" cy="600075"/>
          </a:xfrm>
        </p:grpSpPr>
        <p:sp>
          <p:nvSpPr>
            <p:cNvPr id="33" name="Rectangle 32">
              <a:extLst>
                <a:ext uri="{FF2B5EF4-FFF2-40B4-BE49-F238E27FC236}">
                  <a16:creationId xmlns:a16="http://schemas.microsoft.com/office/drawing/2014/main" id="{965FE553-F860-1ABD-44DA-708464323AEF}"/>
                </a:ext>
              </a:extLst>
            </p:cNvPr>
            <p:cNvSpPr/>
            <p:nvPr/>
          </p:nvSpPr>
          <p:spPr bwMode="ltGray">
            <a:xfrm>
              <a:off x="8883583" y="395223"/>
              <a:ext cx="600075" cy="600075"/>
            </a:xfrm>
            <a:prstGeom prst="rect">
              <a:avLst/>
            </a:prstGeom>
            <a:solidFill>
              <a:srgbClr val="00A5B8"/>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34" name="Graphic 20">
              <a:extLst>
                <a:ext uri="{FF2B5EF4-FFF2-40B4-BE49-F238E27FC236}">
                  <a16:creationId xmlns:a16="http://schemas.microsoft.com/office/drawing/2014/main" id="{3E14A434-D481-B308-ADD3-9F29C7ECB929}"/>
                </a:ext>
              </a:extLst>
            </p:cNvPr>
            <p:cNvGrpSpPr/>
            <p:nvPr/>
          </p:nvGrpSpPr>
          <p:grpSpPr>
            <a:xfrm>
              <a:off x="8944460" y="518482"/>
              <a:ext cx="474419" cy="335478"/>
              <a:chOff x="-309623" y="1966848"/>
              <a:chExt cx="852607" cy="602907"/>
            </a:xfrm>
            <a:solidFill>
              <a:srgbClr val="FFFFFF"/>
            </a:solidFill>
          </p:grpSpPr>
          <p:sp>
            <p:nvSpPr>
              <p:cNvPr id="35" name="Freeform: Shape 34">
                <a:extLst>
                  <a:ext uri="{FF2B5EF4-FFF2-40B4-BE49-F238E27FC236}">
                    <a16:creationId xmlns:a16="http://schemas.microsoft.com/office/drawing/2014/main" id="{B30D6F35-C4E0-151F-2BAC-4E7088D47981}"/>
                  </a:ext>
                </a:extLst>
              </p:cNvPr>
              <p:cNvSpPr/>
              <p:nvPr/>
            </p:nvSpPr>
            <p:spPr>
              <a:xfrm>
                <a:off x="-309623" y="1966848"/>
                <a:ext cx="400614" cy="602907"/>
              </a:xfrm>
              <a:custGeom>
                <a:avLst/>
                <a:gdLst>
                  <a:gd name="connsiteX0" fmla="*/ 233993 w 400614"/>
                  <a:gd name="connsiteY0" fmla="*/ 263785 h 602907"/>
                  <a:gd name="connsiteX1" fmla="*/ 185435 w 400614"/>
                  <a:gd name="connsiteY1" fmla="*/ 276580 h 602907"/>
                  <a:gd name="connsiteX2" fmla="*/ 140801 w 400614"/>
                  <a:gd name="connsiteY2" fmla="*/ 289488 h 602907"/>
                  <a:gd name="connsiteX3" fmla="*/ 122993 w 400614"/>
                  <a:gd name="connsiteY3" fmla="*/ 249907 h 602907"/>
                  <a:gd name="connsiteX4" fmla="*/ 202269 w 400614"/>
                  <a:gd name="connsiteY4" fmla="*/ 96642 h 602907"/>
                  <a:gd name="connsiteX5" fmla="*/ 376711 w 400614"/>
                  <a:gd name="connsiteY5" fmla="*/ 29853 h 602907"/>
                  <a:gd name="connsiteX6" fmla="*/ 372731 w 400614"/>
                  <a:gd name="connsiteY6" fmla="*/ 64 h 602907"/>
                  <a:gd name="connsiteX7" fmla="*/ 109124 w 400614"/>
                  <a:gd name="connsiteY7" fmla="*/ 105139 h 602907"/>
                  <a:gd name="connsiteX8" fmla="*/ 61 w 400614"/>
                  <a:gd name="connsiteY8" fmla="*/ 356920 h 602907"/>
                  <a:gd name="connsiteX9" fmla="*/ 62503 w 400614"/>
                  <a:gd name="connsiteY9" fmla="*/ 530403 h 602907"/>
                  <a:gd name="connsiteX10" fmla="*/ 222110 w 400614"/>
                  <a:gd name="connsiteY10" fmla="*/ 602784 h 602907"/>
                  <a:gd name="connsiteX11" fmla="*/ 350951 w 400614"/>
                  <a:gd name="connsiteY11" fmla="*/ 551158 h 602907"/>
                  <a:gd name="connsiteX12" fmla="*/ 400534 w 400614"/>
                  <a:gd name="connsiteY12" fmla="*/ 422316 h 602907"/>
                  <a:gd name="connsiteX13" fmla="*/ 349982 w 400614"/>
                  <a:gd name="connsiteY13" fmla="*/ 308302 h 602907"/>
                  <a:gd name="connsiteX14" fmla="*/ 233993 w 400614"/>
                  <a:gd name="connsiteY14" fmla="*/ 263785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233993" y="263785"/>
                    </a:moveTo>
                    <a:cubicBezTo>
                      <a:pt x="217149" y="264975"/>
                      <a:pt x="200678" y="269315"/>
                      <a:pt x="185435" y="276580"/>
                    </a:cubicBezTo>
                    <a:cubicBezTo>
                      <a:pt x="171419" y="283440"/>
                      <a:pt x="156316" y="287808"/>
                      <a:pt x="140801" y="289488"/>
                    </a:cubicBezTo>
                    <a:cubicBezTo>
                      <a:pt x="128910" y="289488"/>
                      <a:pt x="122993" y="276253"/>
                      <a:pt x="122993" y="249907"/>
                    </a:cubicBezTo>
                    <a:cubicBezTo>
                      <a:pt x="124434" y="189344"/>
                      <a:pt x="153673" y="132814"/>
                      <a:pt x="202269" y="96642"/>
                    </a:cubicBezTo>
                    <a:cubicBezTo>
                      <a:pt x="250347" y="53884"/>
                      <a:pt x="312372" y="30136"/>
                      <a:pt x="376711" y="29853"/>
                    </a:cubicBezTo>
                    <a:lnTo>
                      <a:pt x="372731" y="64"/>
                    </a:lnTo>
                    <a:cubicBezTo>
                      <a:pt x="274310" y="-1770"/>
                      <a:pt x="179296" y="36103"/>
                      <a:pt x="109124" y="105139"/>
                    </a:cubicBezTo>
                    <a:cubicBezTo>
                      <a:pt x="38722" y="169811"/>
                      <a:pt x="-920" y="261327"/>
                      <a:pt x="61" y="356920"/>
                    </a:cubicBezTo>
                    <a:cubicBezTo>
                      <a:pt x="-1321" y="420484"/>
                      <a:pt x="20928" y="482301"/>
                      <a:pt x="62503" y="530403"/>
                    </a:cubicBezTo>
                    <a:cubicBezTo>
                      <a:pt x="101887" y="577602"/>
                      <a:pt x="160655" y="604253"/>
                      <a:pt x="222110" y="602784"/>
                    </a:cubicBezTo>
                    <a:cubicBezTo>
                      <a:pt x="270435" y="604625"/>
                      <a:pt x="317268" y="585859"/>
                      <a:pt x="350951" y="551158"/>
                    </a:cubicBezTo>
                    <a:cubicBezTo>
                      <a:pt x="384106" y="516609"/>
                      <a:pt x="401974" y="470178"/>
                      <a:pt x="400534" y="422316"/>
                    </a:cubicBezTo>
                    <a:cubicBezTo>
                      <a:pt x="401659" y="378649"/>
                      <a:pt x="383099" y="336788"/>
                      <a:pt x="349982" y="308302"/>
                    </a:cubicBezTo>
                    <a:cubicBezTo>
                      <a:pt x="318296" y="279401"/>
                      <a:pt x="276879" y="263505"/>
                      <a:pt x="233993" y="263785"/>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sp>
            <p:nvSpPr>
              <p:cNvPr id="36" name="Freeform: Shape 35">
                <a:extLst>
                  <a:ext uri="{FF2B5EF4-FFF2-40B4-BE49-F238E27FC236}">
                    <a16:creationId xmlns:a16="http://schemas.microsoft.com/office/drawing/2014/main" id="{6B6BB34D-C3B1-BFB0-260F-025D57D5C0F7}"/>
                  </a:ext>
                </a:extLst>
              </p:cNvPr>
              <p:cNvSpPr/>
              <p:nvPr/>
            </p:nvSpPr>
            <p:spPr>
              <a:xfrm>
                <a:off x="142368" y="1966848"/>
                <a:ext cx="400614" cy="602907"/>
              </a:xfrm>
              <a:custGeom>
                <a:avLst/>
                <a:gdLst>
                  <a:gd name="connsiteX0" fmla="*/ 348955 w 400614"/>
                  <a:gd name="connsiteY0" fmla="*/ 309380 h 602907"/>
                  <a:gd name="connsiteX1" fmla="*/ 233987 w 400614"/>
                  <a:gd name="connsiteY1" fmla="*/ 263784 h 602907"/>
                  <a:gd name="connsiteX2" fmla="*/ 185420 w 400614"/>
                  <a:gd name="connsiteY2" fmla="*/ 276579 h 602907"/>
                  <a:gd name="connsiteX3" fmla="*/ 140786 w 400614"/>
                  <a:gd name="connsiteY3" fmla="*/ 289488 h 602907"/>
                  <a:gd name="connsiteX4" fmla="*/ 122993 w 400614"/>
                  <a:gd name="connsiteY4" fmla="*/ 249907 h 602907"/>
                  <a:gd name="connsiteX5" fmla="*/ 202251 w 400614"/>
                  <a:gd name="connsiteY5" fmla="*/ 96642 h 602907"/>
                  <a:gd name="connsiteX6" fmla="*/ 376705 w 400614"/>
                  <a:gd name="connsiteY6" fmla="*/ 29853 h 602907"/>
                  <a:gd name="connsiteX7" fmla="*/ 372731 w 400614"/>
                  <a:gd name="connsiteY7" fmla="*/ 64 h 602907"/>
                  <a:gd name="connsiteX8" fmla="*/ 109116 w 400614"/>
                  <a:gd name="connsiteY8" fmla="*/ 105139 h 602907"/>
                  <a:gd name="connsiteX9" fmla="*/ 61 w 400614"/>
                  <a:gd name="connsiteY9" fmla="*/ 356919 h 602907"/>
                  <a:gd name="connsiteX10" fmla="*/ 62488 w 400614"/>
                  <a:gd name="connsiteY10" fmla="*/ 530403 h 602907"/>
                  <a:gd name="connsiteX11" fmla="*/ 222092 w 400614"/>
                  <a:gd name="connsiteY11" fmla="*/ 602784 h 602907"/>
                  <a:gd name="connsiteX12" fmla="*/ 350949 w 400614"/>
                  <a:gd name="connsiteY12" fmla="*/ 551158 h 602907"/>
                  <a:gd name="connsiteX13" fmla="*/ 400535 w 400614"/>
                  <a:gd name="connsiteY13" fmla="*/ 422316 h 602907"/>
                  <a:gd name="connsiteX14" fmla="*/ 348955 w 400614"/>
                  <a:gd name="connsiteY14" fmla="*/ 309380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348955" y="309380"/>
                    </a:moveTo>
                    <a:cubicBezTo>
                      <a:pt x="317764" y="280209"/>
                      <a:pt x="276693" y="263920"/>
                      <a:pt x="233987" y="263784"/>
                    </a:cubicBezTo>
                    <a:cubicBezTo>
                      <a:pt x="217138" y="264975"/>
                      <a:pt x="200666" y="269315"/>
                      <a:pt x="185420" y="276579"/>
                    </a:cubicBezTo>
                    <a:cubicBezTo>
                      <a:pt x="171405" y="283444"/>
                      <a:pt x="156301" y="287811"/>
                      <a:pt x="140786" y="289488"/>
                    </a:cubicBezTo>
                    <a:cubicBezTo>
                      <a:pt x="128903" y="289488"/>
                      <a:pt x="122993" y="276253"/>
                      <a:pt x="122993" y="249907"/>
                    </a:cubicBezTo>
                    <a:cubicBezTo>
                      <a:pt x="124430" y="189347"/>
                      <a:pt x="153662" y="132819"/>
                      <a:pt x="202251" y="96642"/>
                    </a:cubicBezTo>
                    <a:cubicBezTo>
                      <a:pt x="250336" y="53885"/>
                      <a:pt x="312364" y="30138"/>
                      <a:pt x="376705" y="29853"/>
                    </a:cubicBezTo>
                    <a:lnTo>
                      <a:pt x="372731" y="64"/>
                    </a:lnTo>
                    <a:cubicBezTo>
                      <a:pt x="274306" y="-1768"/>
                      <a:pt x="179293" y="36104"/>
                      <a:pt x="109116" y="105139"/>
                    </a:cubicBezTo>
                    <a:cubicBezTo>
                      <a:pt x="38716" y="169811"/>
                      <a:pt x="-923" y="261327"/>
                      <a:pt x="61" y="356919"/>
                    </a:cubicBezTo>
                    <a:cubicBezTo>
                      <a:pt x="-1327" y="420482"/>
                      <a:pt x="20917" y="482299"/>
                      <a:pt x="62488" y="530403"/>
                    </a:cubicBezTo>
                    <a:cubicBezTo>
                      <a:pt x="101875" y="577598"/>
                      <a:pt x="160640" y="604248"/>
                      <a:pt x="222092" y="602784"/>
                    </a:cubicBezTo>
                    <a:cubicBezTo>
                      <a:pt x="270425" y="604624"/>
                      <a:pt x="317264" y="585859"/>
                      <a:pt x="350949" y="551158"/>
                    </a:cubicBezTo>
                    <a:cubicBezTo>
                      <a:pt x="384106" y="516607"/>
                      <a:pt x="401968" y="470178"/>
                      <a:pt x="400535" y="422316"/>
                    </a:cubicBezTo>
                    <a:cubicBezTo>
                      <a:pt x="401195" y="378831"/>
                      <a:pt x="382252" y="337356"/>
                      <a:pt x="348955" y="309380"/>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grpSp>
      </p:grpSp>
      <p:sp>
        <p:nvSpPr>
          <p:cNvPr id="18" name="TextBox 17">
            <a:extLst>
              <a:ext uri="{FF2B5EF4-FFF2-40B4-BE49-F238E27FC236}">
                <a16:creationId xmlns:a16="http://schemas.microsoft.com/office/drawing/2014/main" id="{CC1A1C9C-2F48-720C-5094-BF4D0F5E3B4F}"/>
              </a:ext>
            </a:extLst>
          </p:cNvPr>
          <p:cNvSpPr txBox="1"/>
          <p:nvPr/>
        </p:nvSpPr>
        <p:spPr>
          <a:xfrm>
            <a:off x="3805896" y="853898"/>
            <a:ext cx="3568703" cy="38472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1200"/>
              </a:spcAft>
              <a:buFont typeface="Arial" panose="020B0604020202020204" pitchFamily="34" charset="0"/>
              <a:buChar char="•"/>
            </a:pPr>
            <a:r>
              <a:rPr lang="en-NZ" sz="1600" dirty="0">
                <a:solidFill>
                  <a:prstClr val="black"/>
                </a:solidFill>
                <a:cs typeface="Segoe UI"/>
              </a:rPr>
              <a:t>Many young people openly admit that they become lazy and unmotivated – once they get into the 'mode' of playing video games and watching Netflix, motivation to play sport dwindles.</a:t>
            </a:r>
          </a:p>
          <a:p>
            <a:pPr marL="285750" indent="-285750">
              <a:spcAft>
                <a:spcPts val="1200"/>
              </a:spcAft>
              <a:buFont typeface="Arial" panose="020B0604020202020204" pitchFamily="34" charset="0"/>
              <a:buChar char="•"/>
            </a:pPr>
            <a:r>
              <a:rPr lang="en-NZ" sz="1600" dirty="0">
                <a:solidFill>
                  <a:prstClr val="black"/>
                </a:solidFill>
                <a:cs typeface="Segoe UI"/>
              </a:rPr>
              <a:t>Once they get out of the routine, the pressure on some young people around performing increases. Any fears they have are increased.  </a:t>
            </a:r>
          </a:p>
          <a:p>
            <a:pPr marL="285750" indent="-285750">
              <a:spcAft>
                <a:spcPts val="1200"/>
              </a:spcAft>
              <a:buFont typeface="Arial" panose="020B0604020202020204" pitchFamily="34" charset="0"/>
              <a:buChar char="•"/>
            </a:pPr>
            <a:r>
              <a:rPr lang="en-NZ" sz="1600" dirty="0">
                <a:solidFill>
                  <a:prstClr val="black"/>
                </a:solidFill>
                <a:cs typeface="Segoe UI"/>
              </a:rPr>
              <a:t>They look for external motivation from schools and elsewhere to encourage them back into it. </a:t>
            </a:r>
          </a:p>
        </p:txBody>
      </p:sp>
      <p:sp>
        <p:nvSpPr>
          <p:cNvPr id="19" name="TextBox 18">
            <a:extLst>
              <a:ext uri="{FF2B5EF4-FFF2-40B4-BE49-F238E27FC236}">
                <a16:creationId xmlns:a16="http://schemas.microsoft.com/office/drawing/2014/main" id="{7781B5AA-FD80-3FA3-D84A-DF5C874AEEBF}"/>
              </a:ext>
            </a:extLst>
          </p:cNvPr>
          <p:cNvSpPr txBox="1"/>
          <p:nvPr/>
        </p:nvSpPr>
        <p:spPr>
          <a:xfrm>
            <a:off x="7612873" y="1912283"/>
            <a:ext cx="410400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NZ" sz="1200" i="1" dirty="0">
                <a:latin typeface="Arial" panose="020B0604020202020204" pitchFamily="34" charset="0"/>
              </a:rPr>
              <a:t>"Going into lockdown, then coming out, after so many months, it's hard to get back into the swing of things. People lose motivation. I feel like being lazy.  With COVID, everyone got lazier, " </a:t>
            </a:r>
            <a:r>
              <a:rPr lang="en-NZ" sz="1200" b="1" dirty="0">
                <a:latin typeface="Arial" panose="020B0604020202020204" pitchFamily="34" charset="0"/>
                <a:cs typeface="Arial" panose="020B0604020202020204" pitchFamily="34" charset="0"/>
              </a:rPr>
              <a:t>Male, 17-18 years, </a:t>
            </a:r>
            <a:r>
              <a:rPr lang="en-US" sz="1200" b="1" dirty="0">
                <a:latin typeface="Arial" panose="020B0604020202020204" pitchFamily="34" charset="0"/>
              </a:rPr>
              <a:t>Pākehā</a:t>
            </a:r>
          </a:p>
          <a:p>
            <a:endParaRPr lang="en-NZ" sz="1200" b="1"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CD0A2FBA-705E-E736-C50F-FE52D324D066}"/>
              </a:ext>
            </a:extLst>
          </p:cNvPr>
          <p:cNvSpPr txBox="1"/>
          <p:nvPr/>
        </p:nvSpPr>
        <p:spPr>
          <a:xfrm>
            <a:off x="7612873" y="3511404"/>
            <a:ext cx="4104000"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i="1" dirty="0">
                <a:latin typeface="Arial" panose="020B0604020202020204" pitchFamily="34" charset="0"/>
              </a:rPr>
              <a:t>"Being in lockdown, people got kind of comfortable with it, and then didn't really have much motivation to get out and get into it [sport] again. Getting into a sport where you have to run around and be really active and fit is hard to do. As soon as you get out of that, the cycle of doing it every day, every week, it gets so much harder to get back into it and to get the motivation with it again. COVID definitely had the biggest impact on it." </a:t>
            </a:r>
            <a:r>
              <a:rPr lang="en-US" sz="1200" b="1" dirty="0">
                <a:latin typeface="Arial" panose="020B0604020202020204" pitchFamily="34" charset="0"/>
                <a:cs typeface="Arial" panose="020B0604020202020204" pitchFamily="34" charset="0"/>
              </a:rPr>
              <a:t>Female, 15 - 16  years, </a:t>
            </a:r>
            <a:r>
              <a:rPr lang="en-US" sz="1200" b="1" dirty="0">
                <a:latin typeface="Arial" panose="020B0604020202020204" pitchFamily="34" charset="0"/>
              </a:rPr>
              <a:t>Pākehā</a:t>
            </a:r>
          </a:p>
          <a:p>
            <a:endParaRPr lang="en-US" sz="1200" b="1"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B72F8722-8CFB-A437-26B8-3359F88D7EB0}"/>
              </a:ext>
            </a:extLst>
          </p:cNvPr>
          <p:cNvSpPr txBox="1"/>
          <p:nvPr/>
        </p:nvSpPr>
        <p:spPr>
          <a:xfrm>
            <a:off x="7606782" y="880400"/>
            <a:ext cx="410400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i="1" dirty="0">
                <a:latin typeface="Arial" panose="020B0604020202020204" pitchFamily="34" charset="0"/>
              </a:rPr>
              <a:t>"[Coming out of lockdown] because it was the first time seeing anyone in six weeks, I got a bit of social anxiety. I was worried that people might think I looked different, because you got so comfortable sitting in your room every day for like, over a month." </a:t>
            </a:r>
            <a:r>
              <a:rPr lang="en-US" sz="1200" b="1" dirty="0">
                <a:latin typeface="Arial" panose="020B0604020202020204" pitchFamily="34" charset="0"/>
              </a:rPr>
              <a:t>Female, 15-16 years, Pākehā </a:t>
            </a:r>
            <a:endParaRPr lang="en-US" sz="12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BC20D3D-E558-E6A2-8F38-7170D8C57C4A}"/>
              </a:ext>
            </a:extLst>
          </p:cNvPr>
          <p:cNvSpPr txBox="1"/>
          <p:nvPr/>
        </p:nvSpPr>
        <p:spPr>
          <a:xfrm>
            <a:off x="7612873" y="2712082"/>
            <a:ext cx="421400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i="1" dirty="0">
                <a:latin typeface="Arial" panose="020B0604020202020204" pitchFamily="34" charset="0"/>
              </a:rPr>
              <a:t>"With COVID as well a lot of people started working out at home, figuring out they'd rather go to the gym and be alone working out than exercising with other people." </a:t>
            </a:r>
            <a:r>
              <a:rPr lang="en-US" sz="1200" b="1" kern="0" dirty="0">
                <a:solidFill>
                  <a:prstClr val="black"/>
                </a:solidFill>
              </a:rPr>
              <a:t>F</a:t>
            </a:r>
            <a:r>
              <a:rPr kumimoji="0" lang="en-US" sz="1200" b="1" u="none" strike="noStrike" kern="0" cap="none" spc="0" normalizeH="0" baseline="0" noProof="0" dirty="0">
                <a:ln>
                  <a:noFill/>
                </a:ln>
                <a:solidFill>
                  <a:prstClr val="black"/>
                </a:solidFill>
                <a:effectLst/>
                <a:uLnTx/>
                <a:uFillTx/>
              </a:rPr>
              <a:t>emale, 17-18 years, Chinese </a:t>
            </a:r>
            <a:endParaRPr lang="en-US" sz="1200" b="1" dirty="0">
              <a:latin typeface="Arial" panose="020B0604020202020204" pitchFamily="34" charset="0"/>
              <a:cs typeface="Arial" panose="020B0604020202020204" pitchFamily="34" charset="0"/>
            </a:endParaRPr>
          </a:p>
        </p:txBody>
      </p:sp>
      <p:sp>
        <p:nvSpPr>
          <p:cNvPr id="28" name="TextBox 1">
            <a:extLst>
              <a:ext uri="{FF2B5EF4-FFF2-40B4-BE49-F238E27FC236}">
                <a16:creationId xmlns:a16="http://schemas.microsoft.com/office/drawing/2014/main" id="{6C30EEFE-E041-D68D-C567-579ECE25847D}"/>
              </a:ext>
            </a:extLst>
          </p:cNvPr>
          <p:cNvSpPr txBox="1"/>
          <p:nvPr/>
        </p:nvSpPr>
        <p:spPr>
          <a:xfrm>
            <a:off x="7617546" y="5209471"/>
            <a:ext cx="4104000" cy="8309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a:latin typeface="Arial" panose="020B0604020202020204" pitchFamily="34" charset="0"/>
                <a:ea typeface="+mn-lt"/>
                <a:cs typeface="Arial" panose="020B0604020202020204" pitchFamily="34" charset="0"/>
              </a:rPr>
              <a:t>“COVID was a big factor of me not doing hockey anymore was because I didn't know how many games I was going to play and I didn't want to pay [the fees] just to play like a few games." </a:t>
            </a:r>
            <a:r>
              <a:rPr lang="en-US" sz="1200" b="1" kern="0" dirty="0">
                <a:solidFill>
                  <a:prstClr val="black"/>
                </a:solidFill>
              </a:rPr>
              <a:t>F</a:t>
            </a:r>
            <a:r>
              <a:rPr kumimoji="0" lang="en-US" sz="1200" b="1" u="none" strike="noStrike" kern="0" cap="none" spc="0" normalizeH="0" baseline="0" noProof="0" dirty="0">
                <a:ln>
                  <a:noFill/>
                </a:ln>
                <a:solidFill>
                  <a:prstClr val="black"/>
                </a:solidFill>
                <a:effectLst/>
                <a:uLnTx/>
                <a:uFillTx/>
              </a:rPr>
              <a:t>emale, 17-18 years, Chinese </a:t>
            </a:r>
            <a:endParaRPr lang="en-US" sz="1200"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268D9B3-55BD-1297-D59C-BF181E4670DE}"/>
              </a:ext>
            </a:extLst>
          </p:cNvPr>
          <p:cNvSpPr>
            <a:spLocks noGrp="1"/>
          </p:cNvSpPr>
          <p:nvPr>
            <p:ph type="sldNum" sz="quarter" idx="10"/>
          </p:nvPr>
        </p:nvSpPr>
        <p:spPr/>
        <p:txBody>
          <a:bodyPr/>
          <a:lstStyle/>
          <a:p>
            <a:fld id="{4034BEE3-566C-4068-A777-C3A4762E861B}" type="slidenum">
              <a:rPr lang="en-GB" smtClean="0"/>
              <a:pPr/>
              <a:t>27</a:t>
            </a:fld>
            <a:endParaRPr lang="en-GB" dirty="0"/>
          </a:p>
        </p:txBody>
      </p:sp>
    </p:spTree>
    <p:extLst>
      <p:ext uri="{BB962C8B-B14F-4D97-AF65-F5344CB8AC3E}">
        <p14:creationId xmlns:p14="http://schemas.microsoft.com/office/powerpoint/2010/main" val="2252757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A picture containing person, car, seat, car seat&#10;&#10;Description automatically generated">
            <a:extLst>
              <a:ext uri="{FF2B5EF4-FFF2-40B4-BE49-F238E27FC236}">
                <a16:creationId xmlns:a16="http://schemas.microsoft.com/office/drawing/2014/main" id="{B3A4A05B-9D2D-14FB-2933-76DF86C0CCA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3612138" cy="6858000"/>
          </a:xfrm>
          <a:prstGeom prst="rect">
            <a:avLst/>
          </a:prstGeom>
        </p:spPr>
      </p:pic>
      <p:sp>
        <p:nvSpPr>
          <p:cNvPr id="12" name="Rectangle 11">
            <a:extLst>
              <a:ext uri="{FF2B5EF4-FFF2-40B4-BE49-F238E27FC236}">
                <a16:creationId xmlns:a16="http://schemas.microsoft.com/office/drawing/2014/main" id="{96AE1244-97F3-0D01-A409-98DAC80FBC35}"/>
              </a:ext>
            </a:extLst>
          </p:cNvPr>
          <p:cNvSpPr/>
          <p:nvPr/>
        </p:nvSpPr>
        <p:spPr bwMode="ltGray">
          <a:xfrm>
            <a:off x="0" y="-10334"/>
            <a:ext cx="2943169" cy="6868334"/>
          </a:xfrm>
          <a:prstGeom prst="rect">
            <a:avLst/>
          </a:prstGeom>
          <a:solidFill>
            <a:srgbClr val="080808">
              <a:alpha val="69804"/>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cxnSp>
        <p:nvCxnSpPr>
          <p:cNvPr id="20" name="Straight Connector 19">
            <a:extLst>
              <a:ext uri="{FF2B5EF4-FFF2-40B4-BE49-F238E27FC236}">
                <a16:creationId xmlns:a16="http://schemas.microsoft.com/office/drawing/2014/main" id="{A4C9EEE3-DE4D-4BDB-EA3E-86329ACBC0D7}"/>
              </a:ext>
            </a:extLst>
          </p:cNvPr>
          <p:cNvCxnSpPr>
            <a:cxnSpLocks/>
          </p:cNvCxnSpPr>
          <p:nvPr>
            <p:custDataLst>
              <p:tags r:id="rId1"/>
            </p:custDataLst>
          </p:nvPr>
        </p:nvCxnSpPr>
        <p:spPr>
          <a:xfrm>
            <a:off x="360000" y="6120000"/>
            <a:ext cx="3252138" cy="0"/>
          </a:xfrm>
          <a:prstGeom prst="line">
            <a:avLst/>
          </a:prstGeom>
          <a:noFill/>
          <a:ln w="38100" cap="flat" cmpd="sng" algn="ctr">
            <a:solidFill>
              <a:srgbClr val="FFFFFF"/>
            </a:solidFill>
            <a:prstDash val="solid"/>
            <a:miter lim="800000"/>
            <a:tailEnd type="none"/>
          </a:ln>
          <a:effectLst/>
        </p:spPr>
      </p:cxnSp>
      <p:pic>
        <p:nvPicPr>
          <p:cNvPr id="21" name="Picture 20">
            <a:extLst>
              <a:ext uri="{FF2B5EF4-FFF2-40B4-BE49-F238E27FC236}">
                <a16:creationId xmlns:a16="http://schemas.microsoft.com/office/drawing/2014/main" id="{23D2E680-35A4-A8E9-9613-A9F13A1240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9051" y="6388850"/>
            <a:ext cx="2016156" cy="198000"/>
          </a:xfrm>
          <a:prstGeom prst="rect">
            <a:avLst/>
          </a:prstGeom>
        </p:spPr>
      </p:pic>
      <p:sp>
        <p:nvSpPr>
          <p:cNvPr id="23" name="TextBox 22">
            <a:extLst>
              <a:ext uri="{FF2B5EF4-FFF2-40B4-BE49-F238E27FC236}">
                <a16:creationId xmlns:a16="http://schemas.microsoft.com/office/drawing/2014/main" id="{40C6113C-1AF3-B573-98D4-7DC284A93580}"/>
              </a:ext>
            </a:extLst>
          </p:cNvPr>
          <p:cNvSpPr txBox="1"/>
          <p:nvPr/>
        </p:nvSpPr>
        <p:spPr>
          <a:xfrm>
            <a:off x="278998" y="203325"/>
            <a:ext cx="2664171" cy="35394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NZ" sz="2800" b="1" i="0" u="none" strike="noStrike" kern="0" cap="none" spc="0" normalizeH="0" baseline="0" noProof="0" dirty="0">
                <a:ln>
                  <a:noFill/>
                </a:ln>
                <a:solidFill>
                  <a:srgbClr val="FFFFFF"/>
                </a:solidFill>
                <a:effectLst/>
                <a:uLnTx/>
                <a:uFillTx/>
                <a:latin typeface="Arial"/>
                <a:ea typeface="+mn-ea"/>
                <a:cs typeface="+mn-cs"/>
              </a:rPr>
              <a:t>There are also </a:t>
            </a:r>
            <a:r>
              <a:rPr kumimoji="0" lang="en-NZ" sz="2800" b="1" i="0" u="none" strike="noStrike" kern="0" cap="none" spc="0" normalizeH="0" baseline="0" noProof="0" dirty="0">
                <a:ln>
                  <a:noFill/>
                </a:ln>
                <a:solidFill>
                  <a:srgbClr val="F9C612"/>
                </a:solidFill>
                <a:effectLst/>
                <a:uLnTx/>
                <a:uFillTx/>
                <a:latin typeface="Arial"/>
                <a:ea typeface="+mn-ea"/>
                <a:cs typeface="+mn-cs"/>
              </a:rPr>
              <a:t>practical </a:t>
            </a:r>
            <a:r>
              <a:rPr kumimoji="0" lang="en-NZ" sz="2800" b="1" i="0" u="none" strike="noStrike" kern="0" cap="none" spc="-70" normalizeH="0" noProof="0" dirty="0">
                <a:ln>
                  <a:noFill/>
                </a:ln>
                <a:solidFill>
                  <a:srgbClr val="F9C612"/>
                </a:solidFill>
                <a:effectLst/>
                <a:uLnTx/>
                <a:uFillTx/>
                <a:latin typeface="Arial"/>
                <a:ea typeface="+mn-ea"/>
                <a:cs typeface="+mn-cs"/>
              </a:rPr>
              <a:t>considerations</a:t>
            </a:r>
            <a:r>
              <a:rPr kumimoji="0" lang="en-NZ" sz="2800" b="1" i="0" u="none" strike="noStrike" kern="0" cap="none" spc="0" normalizeH="0" baseline="0" noProof="0" dirty="0">
                <a:ln>
                  <a:noFill/>
                </a:ln>
                <a:solidFill>
                  <a:srgbClr val="F9C612"/>
                </a:solidFill>
                <a:effectLst/>
                <a:uLnTx/>
                <a:uFillTx/>
                <a:latin typeface="Arial"/>
                <a:ea typeface="+mn-ea"/>
                <a:cs typeface="+mn-cs"/>
              </a:rPr>
              <a:t> </a:t>
            </a:r>
            <a:r>
              <a:rPr kumimoji="0" lang="en-NZ" sz="2800" b="1" i="0" u="none" strike="noStrike" kern="0" cap="none" spc="0" normalizeH="0" baseline="0" noProof="0" dirty="0">
                <a:ln>
                  <a:noFill/>
                </a:ln>
                <a:solidFill>
                  <a:srgbClr val="FFFFFF"/>
                </a:solidFill>
                <a:effectLst/>
                <a:uLnTx/>
                <a:uFillTx/>
                <a:latin typeface="Arial"/>
                <a:ea typeface="+mn-ea"/>
                <a:cs typeface="+mn-cs"/>
              </a:rPr>
              <a:t>that young people mention that get in the way...  </a:t>
            </a:r>
            <a:endParaRPr kumimoji="0" lang="en-NZ" sz="2800" b="1" i="1" u="none" strike="noStrike" kern="0" cap="none" spc="0" normalizeH="0" baseline="0" noProof="0" dirty="0">
              <a:ln>
                <a:noFill/>
              </a:ln>
              <a:solidFill>
                <a:srgbClr val="F9C612"/>
              </a:solidFill>
              <a:effectLst/>
              <a:uLnTx/>
              <a:uFillTx/>
              <a:latin typeface="Arial"/>
              <a:ea typeface="+mn-ea"/>
              <a:cs typeface="+mn-cs"/>
            </a:endParaRPr>
          </a:p>
        </p:txBody>
      </p:sp>
      <p:sp>
        <p:nvSpPr>
          <p:cNvPr id="40" name="TextBox 39">
            <a:extLst>
              <a:ext uri="{FF2B5EF4-FFF2-40B4-BE49-F238E27FC236}">
                <a16:creationId xmlns:a16="http://schemas.microsoft.com/office/drawing/2014/main" id="{C292CC40-B523-59B7-9274-D29C100AC4C8}"/>
              </a:ext>
            </a:extLst>
          </p:cNvPr>
          <p:cNvSpPr txBox="1"/>
          <p:nvPr/>
        </p:nvSpPr>
        <p:spPr>
          <a:xfrm>
            <a:off x="3752533" y="664158"/>
            <a:ext cx="3363467"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1200"/>
              </a:spcAft>
              <a:buFont typeface="Arial" panose="020B0604020202020204" pitchFamily="34" charset="0"/>
              <a:buChar char="•"/>
              <a:defRPr/>
            </a:pPr>
            <a:r>
              <a:rPr lang="en-NZ" sz="1400" dirty="0">
                <a:solidFill>
                  <a:prstClr val="black"/>
                </a:solidFill>
                <a:cs typeface="Segoe UI"/>
              </a:rPr>
              <a:t>Playing outdoor sports in all weather was off-putting for some rangatahi, especially when uniform requirements were prioritised over their wellbeing.</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NZ" sz="1400" dirty="0">
                <a:solidFill>
                  <a:prstClr val="black"/>
                </a:solidFill>
                <a:latin typeface="Arial"/>
                <a:cs typeface="Segoe UI"/>
              </a:rPr>
              <a:t>Games and trainings </a:t>
            </a:r>
            <a:r>
              <a:rPr lang="en-NZ" sz="1400" dirty="0" err="1">
                <a:solidFill>
                  <a:prstClr val="black"/>
                </a:solidFill>
                <a:latin typeface="Arial"/>
                <a:cs typeface="Segoe UI"/>
              </a:rPr>
              <a:t>bei</a:t>
            </a:r>
            <a:r>
              <a:rPr kumimoji="0" lang="en-NZ" sz="1400" i="0" u="none" strike="noStrike" kern="1200" cap="none" spc="0" normalizeH="0" baseline="0" noProof="0" dirty="0">
                <a:ln>
                  <a:noFill/>
                </a:ln>
                <a:solidFill>
                  <a:prstClr val="black"/>
                </a:solidFill>
                <a:effectLst/>
                <a:uLnTx/>
                <a:uFillTx/>
                <a:latin typeface="Arial"/>
                <a:ea typeface="+mn-ea"/>
                <a:cs typeface="Segoe UI"/>
              </a:rPr>
              <a:t>ng too far to travel to, especially without reliable transport options.</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NZ" sz="1400" i="0" u="none" strike="noStrike" kern="1200" cap="none" spc="0" normalizeH="0" baseline="0" noProof="0" dirty="0">
                <a:ln>
                  <a:noFill/>
                </a:ln>
                <a:solidFill>
                  <a:prstClr val="black"/>
                </a:solidFill>
                <a:effectLst/>
                <a:uLnTx/>
                <a:uFillTx/>
                <a:latin typeface="Arial"/>
                <a:ea typeface="+mn-ea"/>
                <a:cs typeface="Segoe UI"/>
              </a:rPr>
              <a:t>Trainings being too early in the morning before school, then impacting the rest of the day, as well as the night before.</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NZ" sz="1400" i="0" u="none" strike="noStrike" kern="1200" cap="none" spc="0" normalizeH="0" baseline="0" noProof="0" dirty="0">
                <a:ln>
                  <a:noFill/>
                </a:ln>
                <a:solidFill>
                  <a:prstClr val="black"/>
                </a:solidFill>
                <a:effectLst/>
                <a:uLnTx/>
                <a:uFillTx/>
                <a:latin typeface="Arial"/>
                <a:ea typeface="+mn-ea"/>
                <a:cs typeface="Segoe UI"/>
              </a:rPr>
              <a:t>Having to bring too much equipment to the game, or to school beforehand.</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NZ" sz="1400" dirty="0">
                <a:solidFill>
                  <a:prstClr val="black"/>
                </a:solidFill>
                <a:latin typeface="Arial"/>
                <a:cs typeface="Segoe UI"/>
              </a:rPr>
              <a:t>Ongoing and increasing fees, including r</a:t>
            </a:r>
            <a:r>
              <a:rPr kumimoji="0" lang="en-NZ" sz="1400" i="0" u="none" strike="noStrike" kern="1200" cap="none" spc="0" normalizeH="0" baseline="0" noProof="0" dirty="0">
                <a:ln>
                  <a:noFill/>
                </a:ln>
                <a:solidFill>
                  <a:prstClr val="black"/>
                </a:solidFill>
                <a:effectLst/>
                <a:uLnTx/>
                <a:uFillTx/>
                <a:latin typeface="Arial"/>
                <a:ea typeface="+mn-ea"/>
                <a:cs typeface="Segoe UI"/>
              </a:rPr>
              <a:t>egistration and uniform costs, which rangatahi notice impact who is able to continue playing sports.</a:t>
            </a:r>
          </a:p>
        </p:txBody>
      </p:sp>
      <p:sp>
        <p:nvSpPr>
          <p:cNvPr id="22" name="Rectangle 21">
            <a:extLst>
              <a:ext uri="{FF2B5EF4-FFF2-40B4-BE49-F238E27FC236}">
                <a16:creationId xmlns:a16="http://schemas.microsoft.com/office/drawing/2014/main" id="{27EDA823-2874-B36F-0EF0-16995E231E98}"/>
              </a:ext>
            </a:extLst>
          </p:cNvPr>
          <p:cNvSpPr/>
          <p:nvPr/>
        </p:nvSpPr>
        <p:spPr bwMode="ltGray">
          <a:xfrm>
            <a:off x="7490691" y="271151"/>
            <a:ext cx="4336183" cy="5719580"/>
          </a:xfrm>
          <a:prstGeom prst="rect">
            <a:avLst/>
          </a:prstGeom>
          <a:solidFill>
            <a:srgbClr val="FFFFFF">
              <a:lumMod val="95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ED6FDECD-6B61-46F9-B749-32F07CBBB7DB}"/>
              </a:ext>
            </a:extLst>
          </p:cNvPr>
          <p:cNvSpPr/>
          <p:nvPr/>
        </p:nvSpPr>
        <p:spPr bwMode="ltGray">
          <a:xfrm>
            <a:off x="7761546" y="569582"/>
            <a:ext cx="3816000" cy="72000"/>
          </a:xfrm>
          <a:prstGeom prst="rect">
            <a:avLst/>
          </a:prstGeom>
          <a:solidFill>
            <a:srgbClr val="F9C61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32" name="Group 31">
            <a:extLst>
              <a:ext uri="{FF2B5EF4-FFF2-40B4-BE49-F238E27FC236}">
                <a16:creationId xmlns:a16="http://schemas.microsoft.com/office/drawing/2014/main" id="{C277F6D6-ED76-F3D5-4D27-D9094DC4AD16}"/>
              </a:ext>
            </a:extLst>
          </p:cNvPr>
          <p:cNvGrpSpPr/>
          <p:nvPr/>
        </p:nvGrpSpPr>
        <p:grpSpPr>
          <a:xfrm>
            <a:off x="9550705" y="387182"/>
            <a:ext cx="422342" cy="422342"/>
            <a:chOff x="8883583" y="395223"/>
            <a:chExt cx="600075" cy="600075"/>
          </a:xfrm>
        </p:grpSpPr>
        <p:sp>
          <p:nvSpPr>
            <p:cNvPr id="33" name="Rectangle 32">
              <a:extLst>
                <a:ext uri="{FF2B5EF4-FFF2-40B4-BE49-F238E27FC236}">
                  <a16:creationId xmlns:a16="http://schemas.microsoft.com/office/drawing/2014/main" id="{965FE553-F860-1ABD-44DA-708464323AEF}"/>
                </a:ext>
              </a:extLst>
            </p:cNvPr>
            <p:cNvSpPr/>
            <p:nvPr/>
          </p:nvSpPr>
          <p:spPr bwMode="ltGray">
            <a:xfrm>
              <a:off x="8883583" y="395223"/>
              <a:ext cx="600075" cy="600075"/>
            </a:xfrm>
            <a:prstGeom prst="rect">
              <a:avLst/>
            </a:prstGeom>
            <a:solidFill>
              <a:srgbClr val="00A5B8"/>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34" name="Graphic 20">
              <a:extLst>
                <a:ext uri="{FF2B5EF4-FFF2-40B4-BE49-F238E27FC236}">
                  <a16:creationId xmlns:a16="http://schemas.microsoft.com/office/drawing/2014/main" id="{3E14A434-D481-B308-ADD3-9F29C7ECB929}"/>
                </a:ext>
              </a:extLst>
            </p:cNvPr>
            <p:cNvGrpSpPr/>
            <p:nvPr/>
          </p:nvGrpSpPr>
          <p:grpSpPr>
            <a:xfrm>
              <a:off x="8944460" y="518482"/>
              <a:ext cx="474419" cy="335478"/>
              <a:chOff x="-309623" y="1966848"/>
              <a:chExt cx="852607" cy="602907"/>
            </a:xfrm>
            <a:solidFill>
              <a:srgbClr val="FFFFFF"/>
            </a:solidFill>
          </p:grpSpPr>
          <p:sp>
            <p:nvSpPr>
              <p:cNvPr id="35" name="Freeform: Shape 34">
                <a:extLst>
                  <a:ext uri="{FF2B5EF4-FFF2-40B4-BE49-F238E27FC236}">
                    <a16:creationId xmlns:a16="http://schemas.microsoft.com/office/drawing/2014/main" id="{B30D6F35-C4E0-151F-2BAC-4E7088D47981}"/>
                  </a:ext>
                </a:extLst>
              </p:cNvPr>
              <p:cNvSpPr/>
              <p:nvPr/>
            </p:nvSpPr>
            <p:spPr>
              <a:xfrm>
                <a:off x="-309623" y="1966848"/>
                <a:ext cx="400614" cy="602907"/>
              </a:xfrm>
              <a:custGeom>
                <a:avLst/>
                <a:gdLst>
                  <a:gd name="connsiteX0" fmla="*/ 233993 w 400614"/>
                  <a:gd name="connsiteY0" fmla="*/ 263785 h 602907"/>
                  <a:gd name="connsiteX1" fmla="*/ 185435 w 400614"/>
                  <a:gd name="connsiteY1" fmla="*/ 276580 h 602907"/>
                  <a:gd name="connsiteX2" fmla="*/ 140801 w 400614"/>
                  <a:gd name="connsiteY2" fmla="*/ 289488 h 602907"/>
                  <a:gd name="connsiteX3" fmla="*/ 122993 w 400614"/>
                  <a:gd name="connsiteY3" fmla="*/ 249907 h 602907"/>
                  <a:gd name="connsiteX4" fmla="*/ 202269 w 400614"/>
                  <a:gd name="connsiteY4" fmla="*/ 96642 h 602907"/>
                  <a:gd name="connsiteX5" fmla="*/ 376711 w 400614"/>
                  <a:gd name="connsiteY5" fmla="*/ 29853 h 602907"/>
                  <a:gd name="connsiteX6" fmla="*/ 372731 w 400614"/>
                  <a:gd name="connsiteY6" fmla="*/ 64 h 602907"/>
                  <a:gd name="connsiteX7" fmla="*/ 109124 w 400614"/>
                  <a:gd name="connsiteY7" fmla="*/ 105139 h 602907"/>
                  <a:gd name="connsiteX8" fmla="*/ 61 w 400614"/>
                  <a:gd name="connsiteY8" fmla="*/ 356920 h 602907"/>
                  <a:gd name="connsiteX9" fmla="*/ 62503 w 400614"/>
                  <a:gd name="connsiteY9" fmla="*/ 530403 h 602907"/>
                  <a:gd name="connsiteX10" fmla="*/ 222110 w 400614"/>
                  <a:gd name="connsiteY10" fmla="*/ 602784 h 602907"/>
                  <a:gd name="connsiteX11" fmla="*/ 350951 w 400614"/>
                  <a:gd name="connsiteY11" fmla="*/ 551158 h 602907"/>
                  <a:gd name="connsiteX12" fmla="*/ 400534 w 400614"/>
                  <a:gd name="connsiteY12" fmla="*/ 422316 h 602907"/>
                  <a:gd name="connsiteX13" fmla="*/ 349982 w 400614"/>
                  <a:gd name="connsiteY13" fmla="*/ 308302 h 602907"/>
                  <a:gd name="connsiteX14" fmla="*/ 233993 w 400614"/>
                  <a:gd name="connsiteY14" fmla="*/ 263785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233993" y="263785"/>
                    </a:moveTo>
                    <a:cubicBezTo>
                      <a:pt x="217149" y="264975"/>
                      <a:pt x="200678" y="269315"/>
                      <a:pt x="185435" y="276580"/>
                    </a:cubicBezTo>
                    <a:cubicBezTo>
                      <a:pt x="171419" y="283440"/>
                      <a:pt x="156316" y="287808"/>
                      <a:pt x="140801" y="289488"/>
                    </a:cubicBezTo>
                    <a:cubicBezTo>
                      <a:pt x="128910" y="289488"/>
                      <a:pt x="122993" y="276253"/>
                      <a:pt x="122993" y="249907"/>
                    </a:cubicBezTo>
                    <a:cubicBezTo>
                      <a:pt x="124434" y="189344"/>
                      <a:pt x="153673" y="132814"/>
                      <a:pt x="202269" y="96642"/>
                    </a:cubicBezTo>
                    <a:cubicBezTo>
                      <a:pt x="250347" y="53884"/>
                      <a:pt x="312372" y="30136"/>
                      <a:pt x="376711" y="29853"/>
                    </a:cubicBezTo>
                    <a:lnTo>
                      <a:pt x="372731" y="64"/>
                    </a:lnTo>
                    <a:cubicBezTo>
                      <a:pt x="274310" y="-1770"/>
                      <a:pt x="179296" y="36103"/>
                      <a:pt x="109124" y="105139"/>
                    </a:cubicBezTo>
                    <a:cubicBezTo>
                      <a:pt x="38722" y="169811"/>
                      <a:pt x="-920" y="261327"/>
                      <a:pt x="61" y="356920"/>
                    </a:cubicBezTo>
                    <a:cubicBezTo>
                      <a:pt x="-1321" y="420484"/>
                      <a:pt x="20928" y="482301"/>
                      <a:pt x="62503" y="530403"/>
                    </a:cubicBezTo>
                    <a:cubicBezTo>
                      <a:pt x="101887" y="577602"/>
                      <a:pt x="160655" y="604253"/>
                      <a:pt x="222110" y="602784"/>
                    </a:cubicBezTo>
                    <a:cubicBezTo>
                      <a:pt x="270435" y="604625"/>
                      <a:pt x="317268" y="585859"/>
                      <a:pt x="350951" y="551158"/>
                    </a:cubicBezTo>
                    <a:cubicBezTo>
                      <a:pt x="384106" y="516609"/>
                      <a:pt x="401974" y="470178"/>
                      <a:pt x="400534" y="422316"/>
                    </a:cubicBezTo>
                    <a:cubicBezTo>
                      <a:pt x="401659" y="378649"/>
                      <a:pt x="383099" y="336788"/>
                      <a:pt x="349982" y="308302"/>
                    </a:cubicBezTo>
                    <a:cubicBezTo>
                      <a:pt x="318296" y="279401"/>
                      <a:pt x="276879" y="263505"/>
                      <a:pt x="233993" y="263785"/>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sp>
            <p:nvSpPr>
              <p:cNvPr id="36" name="Freeform: Shape 35">
                <a:extLst>
                  <a:ext uri="{FF2B5EF4-FFF2-40B4-BE49-F238E27FC236}">
                    <a16:creationId xmlns:a16="http://schemas.microsoft.com/office/drawing/2014/main" id="{6B6BB34D-C3B1-BFB0-260F-025D57D5C0F7}"/>
                  </a:ext>
                </a:extLst>
              </p:cNvPr>
              <p:cNvSpPr/>
              <p:nvPr/>
            </p:nvSpPr>
            <p:spPr>
              <a:xfrm>
                <a:off x="142368" y="1966848"/>
                <a:ext cx="400614" cy="602907"/>
              </a:xfrm>
              <a:custGeom>
                <a:avLst/>
                <a:gdLst>
                  <a:gd name="connsiteX0" fmla="*/ 348955 w 400614"/>
                  <a:gd name="connsiteY0" fmla="*/ 309380 h 602907"/>
                  <a:gd name="connsiteX1" fmla="*/ 233987 w 400614"/>
                  <a:gd name="connsiteY1" fmla="*/ 263784 h 602907"/>
                  <a:gd name="connsiteX2" fmla="*/ 185420 w 400614"/>
                  <a:gd name="connsiteY2" fmla="*/ 276579 h 602907"/>
                  <a:gd name="connsiteX3" fmla="*/ 140786 w 400614"/>
                  <a:gd name="connsiteY3" fmla="*/ 289488 h 602907"/>
                  <a:gd name="connsiteX4" fmla="*/ 122993 w 400614"/>
                  <a:gd name="connsiteY4" fmla="*/ 249907 h 602907"/>
                  <a:gd name="connsiteX5" fmla="*/ 202251 w 400614"/>
                  <a:gd name="connsiteY5" fmla="*/ 96642 h 602907"/>
                  <a:gd name="connsiteX6" fmla="*/ 376705 w 400614"/>
                  <a:gd name="connsiteY6" fmla="*/ 29853 h 602907"/>
                  <a:gd name="connsiteX7" fmla="*/ 372731 w 400614"/>
                  <a:gd name="connsiteY7" fmla="*/ 64 h 602907"/>
                  <a:gd name="connsiteX8" fmla="*/ 109116 w 400614"/>
                  <a:gd name="connsiteY8" fmla="*/ 105139 h 602907"/>
                  <a:gd name="connsiteX9" fmla="*/ 61 w 400614"/>
                  <a:gd name="connsiteY9" fmla="*/ 356919 h 602907"/>
                  <a:gd name="connsiteX10" fmla="*/ 62488 w 400614"/>
                  <a:gd name="connsiteY10" fmla="*/ 530403 h 602907"/>
                  <a:gd name="connsiteX11" fmla="*/ 222092 w 400614"/>
                  <a:gd name="connsiteY11" fmla="*/ 602784 h 602907"/>
                  <a:gd name="connsiteX12" fmla="*/ 350949 w 400614"/>
                  <a:gd name="connsiteY12" fmla="*/ 551158 h 602907"/>
                  <a:gd name="connsiteX13" fmla="*/ 400535 w 400614"/>
                  <a:gd name="connsiteY13" fmla="*/ 422316 h 602907"/>
                  <a:gd name="connsiteX14" fmla="*/ 348955 w 400614"/>
                  <a:gd name="connsiteY14" fmla="*/ 309380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348955" y="309380"/>
                    </a:moveTo>
                    <a:cubicBezTo>
                      <a:pt x="317764" y="280209"/>
                      <a:pt x="276693" y="263920"/>
                      <a:pt x="233987" y="263784"/>
                    </a:cubicBezTo>
                    <a:cubicBezTo>
                      <a:pt x="217138" y="264975"/>
                      <a:pt x="200666" y="269315"/>
                      <a:pt x="185420" y="276579"/>
                    </a:cubicBezTo>
                    <a:cubicBezTo>
                      <a:pt x="171405" y="283444"/>
                      <a:pt x="156301" y="287811"/>
                      <a:pt x="140786" y="289488"/>
                    </a:cubicBezTo>
                    <a:cubicBezTo>
                      <a:pt x="128903" y="289488"/>
                      <a:pt x="122993" y="276253"/>
                      <a:pt x="122993" y="249907"/>
                    </a:cubicBezTo>
                    <a:cubicBezTo>
                      <a:pt x="124430" y="189347"/>
                      <a:pt x="153662" y="132819"/>
                      <a:pt x="202251" y="96642"/>
                    </a:cubicBezTo>
                    <a:cubicBezTo>
                      <a:pt x="250336" y="53885"/>
                      <a:pt x="312364" y="30138"/>
                      <a:pt x="376705" y="29853"/>
                    </a:cubicBezTo>
                    <a:lnTo>
                      <a:pt x="372731" y="64"/>
                    </a:lnTo>
                    <a:cubicBezTo>
                      <a:pt x="274306" y="-1768"/>
                      <a:pt x="179293" y="36104"/>
                      <a:pt x="109116" y="105139"/>
                    </a:cubicBezTo>
                    <a:cubicBezTo>
                      <a:pt x="38716" y="169811"/>
                      <a:pt x="-923" y="261327"/>
                      <a:pt x="61" y="356919"/>
                    </a:cubicBezTo>
                    <a:cubicBezTo>
                      <a:pt x="-1327" y="420482"/>
                      <a:pt x="20917" y="482299"/>
                      <a:pt x="62488" y="530403"/>
                    </a:cubicBezTo>
                    <a:cubicBezTo>
                      <a:pt x="101875" y="577598"/>
                      <a:pt x="160640" y="604248"/>
                      <a:pt x="222092" y="602784"/>
                    </a:cubicBezTo>
                    <a:cubicBezTo>
                      <a:pt x="270425" y="604624"/>
                      <a:pt x="317264" y="585859"/>
                      <a:pt x="350949" y="551158"/>
                    </a:cubicBezTo>
                    <a:cubicBezTo>
                      <a:pt x="384106" y="516607"/>
                      <a:pt x="401968" y="470178"/>
                      <a:pt x="400535" y="422316"/>
                    </a:cubicBezTo>
                    <a:cubicBezTo>
                      <a:pt x="401195" y="378831"/>
                      <a:pt x="382252" y="337356"/>
                      <a:pt x="348955" y="309380"/>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grpSp>
      </p:grpSp>
      <p:sp>
        <p:nvSpPr>
          <p:cNvPr id="18" name="TextBox 1">
            <a:extLst>
              <a:ext uri="{FF2B5EF4-FFF2-40B4-BE49-F238E27FC236}">
                <a16:creationId xmlns:a16="http://schemas.microsoft.com/office/drawing/2014/main" id="{62DA2144-9F07-4542-5F75-9881CEADFAF4}"/>
              </a:ext>
            </a:extLst>
          </p:cNvPr>
          <p:cNvSpPr txBox="1"/>
          <p:nvPr/>
        </p:nvSpPr>
        <p:spPr>
          <a:xfrm>
            <a:off x="7634909" y="4195711"/>
            <a:ext cx="3960000" cy="175432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mj-lt"/>
                <a:ea typeface="+mn-ea"/>
                <a:cs typeface="+mn-cs"/>
              </a:rPr>
              <a:t>"It would be nice to see more diversity amongst sport... In certain sports, and definitely rowing, because it's such an expensive sport, there are a lot of rich, white girls and boys. I think that stereotype needs to be broken, because it can get really toxic and make people feel left out... Some people play into that stereotype and think they're better than everyone else because they had to pay $50k for a boat." </a:t>
            </a:r>
            <a:r>
              <a:rPr lang="en-US" sz="1200" b="1" dirty="0">
                <a:latin typeface="Arial" panose="020B0604020202020204" pitchFamily="34" charset="0"/>
                <a:cs typeface="Arial" panose="020B0604020202020204" pitchFamily="34" charset="0"/>
              </a:rPr>
              <a:t>Female, 15-16  years, </a:t>
            </a:r>
            <a:r>
              <a:rPr lang="en-US" sz="1200" b="1" dirty="0">
                <a:latin typeface="Arial" panose="020B0604020202020204" pitchFamily="34" charset="0"/>
              </a:rPr>
              <a:t>Pākehā</a:t>
            </a:r>
          </a:p>
        </p:txBody>
      </p:sp>
      <p:sp>
        <p:nvSpPr>
          <p:cNvPr id="19" name="TextBox 1">
            <a:extLst>
              <a:ext uri="{FF2B5EF4-FFF2-40B4-BE49-F238E27FC236}">
                <a16:creationId xmlns:a16="http://schemas.microsoft.com/office/drawing/2014/main" id="{3BF48F90-672C-BB03-5264-F6BC69EDC8CD}"/>
              </a:ext>
            </a:extLst>
          </p:cNvPr>
          <p:cNvSpPr txBox="1"/>
          <p:nvPr/>
        </p:nvSpPr>
        <p:spPr>
          <a:xfrm>
            <a:off x="7634909" y="1008480"/>
            <a:ext cx="3960000" cy="12003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mj-lt"/>
                <a:ea typeface="+mn-ea"/>
                <a:cs typeface="+mn-cs"/>
              </a:rPr>
              <a:t>"I hated playing football in bad weather. If you're an attacker or in midfield, you're running around, but whenever I'd play goalie or defense, you're just standing there in the pouring wet. I used to get told off for wearing a hoodie because it wasn't part of the uniform." </a:t>
            </a:r>
            <a:r>
              <a:rPr lang="en-US" sz="1200" i="1" dirty="0">
                <a:latin typeface="Arial" panose="020B0604020202020204" pitchFamily="34" charset="0"/>
              </a:rPr>
              <a:t> </a:t>
            </a:r>
            <a:r>
              <a:rPr lang="en-US" sz="1200" b="1" dirty="0">
                <a:latin typeface="Arial" panose="020B0604020202020204" pitchFamily="34" charset="0"/>
              </a:rPr>
              <a:t>Female, 17-18 years, Pākehā </a:t>
            </a:r>
          </a:p>
        </p:txBody>
      </p:sp>
      <p:sp>
        <p:nvSpPr>
          <p:cNvPr id="25" name="TextBox 24">
            <a:extLst>
              <a:ext uri="{FF2B5EF4-FFF2-40B4-BE49-F238E27FC236}">
                <a16:creationId xmlns:a16="http://schemas.microsoft.com/office/drawing/2014/main" id="{E64127AC-9E91-96E0-444B-B2AC589B2487}"/>
              </a:ext>
            </a:extLst>
          </p:cNvPr>
          <p:cNvSpPr txBox="1"/>
          <p:nvPr/>
        </p:nvSpPr>
        <p:spPr>
          <a:xfrm>
            <a:off x="7634909" y="2614859"/>
            <a:ext cx="39600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prstClr val="black"/>
                </a:solidFill>
                <a:effectLst/>
                <a:uLnTx/>
                <a:uFillTx/>
                <a:latin typeface="+mj-lt"/>
              </a:rPr>
              <a:t>"I went to a fees-free primary school,</a:t>
            </a:r>
            <a:r>
              <a:rPr kumimoji="0" lang="en-US" sz="1200" b="0" i="1" u="none" strike="noStrike" kern="0" cap="none" spc="0" normalizeH="0" baseline="0" noProof="0" dirty="0">
                <a:ln>
                  <a:noFill/>
                </a:ln>
                <a:solidFill>
                  <a:prstClr val="black"/>
                </a:solidFill>
                <a:effectLst/>
                <a:uLnTx/>
                <a:uFillTx/>
                <a:latin typeface="+mj-lt"/>
                <a:cs typeface="Arial" panose="020B0604020202020204" pitchFamily="34" charset="0"/>
              </a:rPr>
              <a:t> all the kids were playing all these sports, basketball, rugby, touch. Once I hit college, it was like $300 per term. On top of that, I would always need new shoes every single season and it would just add up. I don't know why there are so many fees." </a:t>
            </a:r>
            <a:r>
              <a:rPr lang="en-US" sz="1200" b="1" dirty="0">
                <a:latin typeface="Arial" panose="020B0604020202020204" pitchFamily="34" charset="0"/>
              </a:rPr>
              <a:t> Female, 17-18 years, Pasifika </a:t>
            </a:r>
          </a:p>
        </p:txBody>
      </p:sp>
      <p:sp>
        <p:nvSpPr>
          <p:cNvPr id="4" name="Slide Number Placeholder 3">
            <a:extLst>
              <a:ext uri="{FF2B5EF4-FFF2-40B4-BE49-F238E27FC236}">
                <a16:creationId xmlns:a16="http://schemas.microsoft.com/office/drawing/2014/main" id="{58D7BF87-9BDE-D1B0-16F4-9AF9C03761E1}"/>
              </a:ext>
            </a:extLst>
          </p:cNvPr>
          <p:cNvSpPr>
            <a:spLocks noGrp="1"/>
          </p:cNvSpPr>
          <p:nvPr>
            <p:ph type="sldNum" sz="quarter" idx="10"/>
          </p:nvPr>
        </p:nvSpPr>
        <p:spPr/>
        <p:txBody>
          <a:bodyPr/>
          <a:lstStyle/>
          <a:p>
            <a:fld id="{4034BEE3-566C-4068-A777-C3A4762E861B}" type="slidenum">
              <a:rPr lang="en-GB" smtClean="0"/>
              <a:pPr/>
              <a:t>28</a:t>
            </a:fld>
            <a:endParaRPr lang="en-GB" dirty="0"/>
          </a:p>
        </p:txBody>
      </p:sp>
    </p:spTree>
    <p:extLst>
      <p:ext uri="{BB962C8B-B14F-4D97-AF65-F5344CB8AC3E}">
        <p14:creationId xmlns:p14="http://schemas.microsoft.com/office/powerpoint/2010/main" val="1663898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 name="Picture 37" descr="A child kicking a football ball&#10;&#10;Description automatically generated">
            <a:extLst>
              <a:ext uri="{FF2B5EF4-FFF2-40B4-BE49-F238E27FC236}">
                <a16:creationId xmlns:a16="http://schemas.microsoft.com/office/drawing/2014/main" id="{A03EA1F6-83D6-E041-876B-03D0777518B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3612139" cy="6858000"/>
          </a:xfrm>
          <a:prstGeom prst="rect">
            <a:avLst/>
          </a:prstGeom>
        </p:spPr>
      </p:pic>
      <p:sp>
        <p:nvSpPr>
          <p:cNvPr id="13" name="Rectangle 12">
            <a:extLst>
              <a:ext uri="{FF2B5EF4-FFF2-40B4-BE49-F238E27FC236}">
                <a16:creationId xmlns:a16="http://schemas.microsoft.com/office/drawing/2014/main" id="{62B84C58-3E1A-F7A8-73FB-0DC7CE5A3BD9}"/>
              </a:ext>
            </a:extLst>
          </p:cNvPr>
          <p:cNvSpPr/>
          <p:nvPr/>
        </p:nvSpPr>
        <p:spPr bwMode="ltGray">
          <a:xfrm>
            <a:off x="8807429" y="271151"/>
            <a:ext cx="3019445" cy="5719580"/>
          </a:xfrm>
          <a:prstGeom prst="rect">
            <a:avLst/>
          </a:prstGeom>
          <a:solidFill>
            <a:srgbClr val="FFFFFF">
              <a:lumMod val="95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sp>
        <p:nvSpPr>
          <p:cNvPr id="16" name="TextBox 15">
            <a:extLst>
              <a:ext uri="{FF2B5EF4-FFF2-40B4-BE49-F238E27FC236}">
                <a16:creationId xmlns:a16="http://schemas.microsoft.com/office/drawing/2014/main" id="{2E0CA50F-DDB6-6E9F-50E1-063708F74856}"/>
              </a:ext>
            </a:extLst>
          </p:cNvPr>
          <p:cNvSpPr txBox="1"/>
          <p:nvPr/>
        </p:nvSpPr>
        <p:spPr>
          <a:xfrm>
            <a:off x="3772570" y="613012"/>
            <a:ext cx="4646859" cy="5016758"/>
          </a:xfrm>
          <a:prstGeom prst="rect">
            <a:avLst/>
          </a:prstGeom>
          <a:noFill/>
        </p:spPr>
        <p:txBody>
          <a:bodyPr wrap="square">
            <a:spAutoFit/>
          </a:bodyPr>
          <a:lstStyle/>
          <a:p>
            <a:pPr marL="466725"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NZ" sz="1400" i="0" u="none" strike="noStrike" kern="0" cap="none" spc="0" normalizeH="0" baseline="0" noProof="0" dirty="0">
                <a:ln>
                  <a:noFill/>
                </a:ln>
                <a:solidFill>
                  <a:srgbClr val="000000"/>
                </a:solidFill>
                <a:effectLst/>
                <a:uLnTx/>
                <a:uFillTx/>
                <a:latin typeface="Arial"/>
                <a:ea typeface="+mn-ea"/>
                <a:cs typeface="+mn-cs"/>
              </a:rPr>
              <a:t>There have been changes in recent years allowing more choice for general school uniforms, however, it seems this flexibility has not yet transferred to sports uniforms.</a:t>
            </a:r>
          </a:p>
          <a:p>
            <a:pPr marL="466725"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NZ" sz="1400" i="0" u="none" strike="noStrike" kern="0" cap="none" spc="0" normalizeH="0" baseline="0" noProof="0" dirty="0">
                <a:ln>
                  <a:noFill/>
                </a:ln>
                <a:solidFill>
                  <a:srgbClr val="000000"/>
                </a:solidFill>
                <a:effectLst/>
                <a:uLnTx/>
                <a:uFillTx/>
                <a:latin typeface="Arial"/>
                <a:ea typeface="+mn-ea"/>
                <a:cs typeface="+mn-cs"/>
              </a:rPr>
              <a:t>Rangatahi acknowledge that uniforms can play an important role in distinguishing the teams, however, they feel there should be more choice in what they can play in. </a:t>
            </a:r>
          </a:p>
          <a:p>
            <a:pPr marL="466725"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NZ" sz="1400" i="0" u="none" strike="noStrike" kern="0" cap="none" spc="0" normalizeH="0" baseline="0" noProof="0" dirty="0">
                <a:ln>
                  <a:noFill/>
                </a:ln>
                <a:solidFill>
                  <a:srgbClr val="000000"/>
                </a:solidFill>
                <a:effectLst/>
                <a:uLnTx/>
                <a:uFillTx/>
                <a:latin typeface="Arial"/>
                <a:ea typeface="+mn-ea"/>
                <a:cs typeface="+mn-cs"/>
              </a:rPr>
              <a:t>Having one uniform style can cause some rangatahi to feel uncomfortable, which can distract them from putting their all into the game, e.g. short skirts that don’t cater to all body types.</a:t>
            </a:r>
          </a:p>
          <a:p>
            <a:pPr marL="466725"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NZ" sz="1400" i="0" u="none" strike="noStrike" kern="0" cap="none" spc="0" normalizeH="0" baseline="0" noProof="0" dirty="0">
                <a:ln>
                  <a:noFill/>
                </a:ln>
                <a:solidFill>
                  <a:srgbClr val="000000"/>
                </a:solidFill>
                <a:effectLst/>
                <a:uLnTx/>
                <a:uFillTx/>
                <a:latin typeface="Arial"/>
                <a:ea typeface="+mn-ea"/>
                <a:cs typeface="+mn-cs"/>
              </a:rPr>
              <a:t>Not only can the styles be physically uncomfortable, but they can fear judgement from other teammates or supporters on the side-lines about their appearance.</a:t>
            </a:r>
          </a:p>
          <a:p>
            <a:pPr marL="466725"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NZ" sz="1400" i="0" u="none" strike="noStrike" kern="0" cap="none" spc="0" normalizeH="0" baseline="0" noProof="0" dirty="0">
                <a:ln>
                  <a:noFill/>
                </a:ln>
                <a:solidFill>
                  <a:srgbClr val="000000"/>
                </a:solidFill>
                <a:effectLst/>
                <a:uLnTx/>
                <a:uFillTx/>
                <a:latin typeface="Arial"/>
                <a:ea typeface="+mn-ea"/>
                <a:cs typeface="+mn-cs"/>
              </a:rPr>
              <a:t>For young girls, it is hard to ignore when observing how boys teams and uniforms are typically more relaxed with a baggy fit, in comparison to their tighter, shorter styles. </a:t>
            </a:r>
          </a:p>
        </p:txBody>
      </p:sp>
      <p:sp>
        <p:nvSpPr>
          <p:cNvPr id="25" name="Rectangle 24">
            <a:extLst>
              <a:ext uri="{FF2B5EF4-FFF2-40B4-BE49-F238E27FC236}">
                <a16:creationId xmlns:a16="http://schemas.microsoft.com/office/drawing/2014/main" id="{4E31FF6E-33E5-817E-C616-60DCED967EAB}"/>
              </a:ext>
            </a:extLst>
          </p:cNvPr>
          <p:cNvSpPr/>
          <p:nvPr/>
        </p:nvSpPr>
        <p:spPr bwMode="ltGray">
          <a:xfrm>
            <a:off x="8980744" y="569582"/>
            <a:ext cx="2620706" cy="72000"/>
          </a:xfrm>
          <a:prstGeom prst="rect">
            <a:avLst/>
          </a:prstGeom>
          <a:solidFill>
            <a:srgbClr val="F9C61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26" name="Group 25">
            <a:extLst>
              <a:ext uri="{FF2B5EF4-FFF2-40B4-BE49-F238E27FC236}">
                <a16:creationId xmlns:a16="http://schemas.microsoft.com/office/drawing/2014/main" id="{AF51F92C-D49E-CD5E-0162-9A800F55FB55}"/>
              </a:ext>
            </a:extLst>
          </p:cNvPr>
          <p:cNvGrpSpPr/>
          <p:nvPr/>
        </p:nvGrpSpPr>
        <p:grpSpPr>
          <a:xfrm>
            <a:off x="10095650" y="387182"/>
            <a:ext cx="422342" cy="422342"/>
            <a:chOff x="8883583" y="395223"/>
            <a:chExt cx="600075" cy="600075"/>
          </a:xfrm>
        </p:grpSpPr>
        <p:sp>
          <p:nvSpPr>
            <p:cNvPr id="27" name="Rectangle 26">
              <a:extLst>
                <a:ext uri="{FF2B5EF4-FFF2-40B4-BE49-F238E27FC236}">
                  <a16:creationId xmlns:a16="http://schemas.microsoft.com/office/drawing/2014/main" id="{FC1B8F5D-652A-4DFD-944F-AA60EFCEF646}"/>
                </a:ext>
              </a:extLst>
            </p:cNvPr>
            <p:cNvSpPr/>
            <p:nvPr/>
          </p:nvSpPr>
          <p:spPr bwMode="ltGray">
            <a:xfrm>
              <a:off x="8883583" y="395223"/>
              <a:ext cx="600075" cy="600075"/>
            </a:xfrm>
            <a:prstGeom prst="rect">
              <a:avLst/>
            </a:prstGeom>
            <a:solidFill>
              <a:srgbClr val="00A5B8"/>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28" name="Graphic 20">
              <a:extLst>
                <a:ext uri="{FF2B5EF4-FFF2-40B4-BE49-F238E27FC236}">
                  <a16:creationId xmlns:a16="http://schemas.microsoft.com/office/drawing/2014/main" id="{256425DA-92DA-2738-468F-48E9EF597522}"/>
                </a:ext>
              </a:extLst>
            </p:cNvPr>
            <p:cNvGrpSpPr/>
            <p:nvPr/>
          </p:nvGrpSpPr>
          <p:grpSpPr>
            <a:xfrm>
              <a:off x="8944460" y="518482"/>
              <a:ext cx="474419" cy="335478"/>
              <a:chOff x="-309623" y="1966848"/>
              <a:chExt cx="852607" cy="602907"/>
            </a:xfrm>
            <a:solidFill>
              <a:srgbClr val="FFFFFF"/>
            </a:solidFill>
          </p:grpSpPr>
          <p:sp>
            <p:nvSpPr>
              <p:cNvPr id="29" name="Freeform: Shape 28">
                <a:extLst>
                  <a:ext uri="{FF2B5EF4-FFF2-40B4-BE49-F238E27FC236}">
                    <a16:creationId xmlns:a16="http://schemas.microsoft.com/office/drawing/2014/main" id="{03FD5394-1443-B13F-CF65-6064B3E1C648}"/>
                  </a:ext>
                </a:extLst>
              </p:cNvPr>
              <p:cNvSpPr/>
              <p:nvPr/>
            </p:nvSpPr>
            <p:spPr>
              <a:xfrm>
                <a:off x="-309623" y="1966848"/>
                <a:ext cx="400614" cy="602907"/>
              </a:xfrm>
              <a:custGeom>
                <a:avLst/>
                <a:gdLst>
                  <a:gd name="connsiteX0" fmla="*/ 233993 w 400614"/>
                  <a:gd name="connsiteY0" fmla="*/ 263785 h 602907"/>
                  <a:gd name="connsiteX1" fmla="*/ 185435 w 400614"/>
                  <a:gd name="connsiteY1" fmla="*/ 276580 h 602907"/>
                  <a:gd name="connsiteX2" fmla="*/ 140801 w 400614"/>
                  <a:gd name="connsiteY2" fmla="*/ 289488 h 602907"/>
                  <a:gd name="connsiteX3" fmla="*/ 122993 w 400614"/>
                  <a:gd name="connsiteY3" fmla="*/ 249907 h 602907"/>
                  <a:gd name="connsiteX4" fmla="*/ 202269 w 400614"/>
                  <a:gd name="connsiteY4" fmla="*/ 96642 h 602907"/>
                  <a:gd name="connsiteX5" fmla="*/ 376711 w 400614"/>
                  <a:gd name="connsiteY5" fmla="*/ 29853 h 602907"/>
                  <a:gd name="connsiteX6" fmla="*/ 372731 w 400614"/>
                  <a:gd name="connsiteY6" fmla="*/ 64 h 602907"/>
                  <a:gd name="connsiteX7" fmla="*/ 109124 w 400614"/>
                  <a:gd name="connsiteY7" fmla="*/ 105139 h 602907"/>
                  <a:gd name="connsiteX8" fmla="*/ 61 w 400614"/>
                  <a:gd name="connsiteY8" fmla="*/ 356920 h 602907"/>
                  <a:gd name="connsiteX9" fmla="*/ 62503 w 400614"/>
                  <a:gd name="connsiteY9" fmla="*/ 530403 h 602907"/>
                  <a:gd name="connsiteX10" fmla="*/ 222110 w 400614"/>
                  <a:gd name="connsiteY10" fmla="*/ 602784 h 602907"/>
                  <a:gd name="connsiteX11" fmla="*/ 350951 w 400614"/>
                  <a:gd name="connsiteY11" fmla="*/ 551158 h 602907"/>
                  <a:gd name="connsiteX12" fmla="*/ 400534 w 400614"/>
                  <a:gd name="connsiteY12" fmla="*/ 422316 h 602907"/>
                  <a:gd name="connsiteX13" fmla="*/ 349982 w 400614"/>
                  <a:gd name="connsiteY13" fmla="*/ 308302 h 602907"/>
                  <a:gd name="connsiteX14" fmla="*/ 233993 w 400614"/>
                  <a:gd name="connsiteY14" fmla="*/ 263785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233993" y="263785"/>
                    </a:moveTo>
                    <a:cubicBezTo>
                      <a:pt x="217149" y="264975"/>
                      <a:pt x="200678" y="269315"/>
                      <a:pt x="185435" y="276580"/>
                    </a:cubicBezTo>
                    <a:cubicBezTo>
                      <a:pt x="171419" y="283440"/>
                      <a:pt x="156316" y="287808"/>
                      <a:pt x="140801" y="289488"/>
                    </a:cubicBezTo>
                    <a:cubicBezTo>
                      <a:pt x="128910" y="289488"/>
                      <a:pt x="122993" y="276253"/>
                      <a:pt x="122993" y="249907"/>
                    </a:cubicBezTo>
                    <a:cubicBezTo>
                      <a:pt x="124434" y="189344"/>
                      <a:pt x="153673" y="132814"/>
                      <a:pt x="202269" y="96642"/>
                    </a:cubicBezTo>
                    <a:cubicBezTo>
                      <a:pt x="250347" y="53884"/>
                      <a:pt x="312372" y="30136"/>
                      <a:pt x="376711" y="29853"/>
                    </a:cubicBezTo>
                    <a:lnTo>
                      <a:pt x="372731" y="64"/>
                    </a:lnTo>
                    <a:cubicBezTo>
                      <a:pt x="274310" y="-1770"/>
                      <a:pt x="179296" y="36103"/>
                      <a:pt x="109124" y="105139"/>
                    </a:cubicBezTo>
                    <a:cubicBezTo>
                      <a:pt x="38722" y="169811"/>
                      <a:pt x="-920" y="261327"/>
                      <a:pt x="61" y="356920"/>
                    </a:cubicBezTo>
                    <a:cubicBezTo>
                      <a:pt x="-1321" y="420484"/>
                      <a:pt x="20928" y="482301"/>
                      <a:pt x="62503" y="530403"/>
                    </a:cubicBezTo>
                    <a:cubicBezTo>
                      <a:pt x="101887" y="577602"/>
                      <a:pt x="160655" y="604253"/>
                      <a:pt x="222110" y="602784"/>
                    </a:cubicBezTo>
                    <a:cubicBezTo>
                      <a:pt x="270435" y="604625"/>
                      <a:pt x="317268" y="585859"/>
                      <a:pt x="350951" y="551158"/>
                    </a:cubicBezTo>
                    <a:cubicBezTo>
                      <a:pt x="384106" y="516609"/>
                      <a:pt x="401974" y="470178"/>
                      <a:pt x="400534" y="422316"/>
                    </a:cubicBezTo>
                    <a:cubicBezTo>
                      <a:pt x="401659" y="378649"/>
                      <a:pt x="383099" y="336788"/>
                      <a:pt x="349982" y="308302"/>
                    </a:cubicBezTo>
                    <a:cubicBezTo>
                      <a:pt x="318296" y="279401"/>
                      <a:pt x="276879" y="263505"/>
                      <a:pt x="233993" y="263785"/>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sp>
            <p:nvSpPr>
              <p:cNvPr id="30" name="Freeform: Shape 29">
                <a:extLst>
                  <a:ext uri="{FF2B5EF4-FFF2-40B4-BE49-F238E27FC236}">
                    <a16:creationId xmlns:a16="http://schemas.microsoft.com/office/drawing/2014/main" id="{7EEB089E-C180-0E68-8797-511506C005BF}"/>
                  </a:ext>
                </a:extLst>
              </p:cNvPr>
              <p:cNvSpPr/>
              <p:nvPr/>
            </p:nvSpPr>
            <p:spPr>
              <a:xfrm>
                <a:off x="142368" y="1966848"/>
                <a:ext cx="400614" cy="602907"/>
              </a:xfrm>
              <a:custGeom>
                <a:avLst/>
                <a:gdLst>
                  <a:gd name="connsiteX0" fmla="*/ 348955 w 400614"/>
                  <a:gd name="connsiteY0" fmla="*/ 309380 h 602907"/>
                  <a:gd name="connsiteX1" fmla="*/ 233987 w 400614"/>
                  <a:gd name="connsiteY1" fmla="*/ 263784 h 602907"/>
                  <a:gd name="connsiteX2" fmla="*/ 185420 w 400614"/>
                  <a:gd name="connsiteY2" fmla="*/ 276579 h 602907"/>
                  <a:gd name="connsiteX3" fmla="*/ 140786 w 400614"/>
                  <a:gd name="connsiteY3" fmla="*/ 289488 h 602907"/>
                  <a:gd name="connsiteX4" fmla="*/ 122993 w 400614"/>
                  <a:gd name="connsiteY4" fmla="*/ 249907 h 602907"/>
                  <a:gd name="connsiteX5" fmla="*/ 202251 w 400614"/>
                  <a:gd name="connsiteY5" fmla="*/ 96642 h 602907"/>
                  <a:gd name="connsiteX6" fmla="*/ 376705 w 400614"/>
                  <a:gd name="connsiteY6" fmla="*/ 29853 h 602907"/>
                  <a:gd name="connsiteX7" fmla="*/ 372731 w 400614"/>
                  <a:gd name="connsiteY7" fmla="*/ 64 h 602907"/>
                  <a:gd name="connsiteX8" fmla="*/ 109116 w 400614"/>
                  <a:gd name="connsiteY8" fmla="*/ 105139 h 602907"/>
                  <a:gd name="connsiteX9" fmla="*/ 61 w 400614"/>
                  <a:gd name="connsiteY9" fmla="*/ 356919 h 602907"/>
                  <a:gd name="connsiteX10" fmla="*/ 62488 w 400614"/>
                  <a:gd name="connsiteY10" fmla="*/ 530403 h 602907"/>
                  <a:gd name="connsiteX11" fmla="*/ 222092 w 400614"/>
                  <a:gd name="connsiteY11" fmla="*/ 602784 h 602907"/>
                  <a:gd name="connsiteX12" fmla="*/ 350949 w 400614"/>
                  <a:gd name="connsiteY12" fmla="*/ 551158 h 602907"/>
                  <a:gd name="connsiteX13" fmla="*/ 400535 w 400614"/>
                  <a:gd name="connsiteY13" fmla="*/ 422316 h 602907"/>
                  <a:gd name="connsiteX14" fmla="*/ 348955 w 400614"/>
                  <a:gd name="connsiteY14" fmla="*/ 309380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348955" y="309380"/>
                    </a:moveTo>
                    <a:cubicBezTo>
                      <a:pt x="317764" y="280209"/>
                      <a:pt x="276693" y="263920"/>
                      <a:pt x="233987" y="263784"/>
                    </a:cubicBezTo>
                    <a:cubicBezTo>
                      <a:pt x="217138" y="264975"/>
                      <a:pt x="200666" y="269315"/>
                      <a:pt x="185420" y="276579"/>
                    </a:cubicBezTo>
                    <a:cubicBezTo>
                      <a:pt x="171405" y="283444"/>
                      <a:pt x="156301" y="287811"/>
                      <a:pt x="140786" y="289488"/>
                    </a:cubicBezTo>
                    <a:cubicBezTo>
                      <a:pt x="128903" y="289488"/>
                      <a:pt x="122993" y="276253"/>
                      <a:pt x="122993" y="249907"/>
                    </a:cubicBezTo>
                    <a:cubicBezTo>
                      <a:pt x="124430" y="189347"/>
                      <a:pt x="153662" y="132819"/>
                      <a:pt x="202251" y="96642"/>
                    </a:cubicBezTo>
                    <a:cubicBezTo>
                      <a:pt x="250336" y="53885"/>
                      <a:pt x="312364" y="30138"/>
                      <a:pt x="376705" y="29853"/>
                    </a:cubicBezTo>
                    <a:lnTo>
                      <a:pt x="372731" y="64"/>
                    </a:lnTo>
                    <a:cubicBezTo>
                      <a:pt x="274306" y="-1768"/>
                      <a:pt x="179293" y="36104"/>
                      <a:pt x="109116" y="105139"/>
                    </a:cubicBezTo>
                    <a:cubicBezTo>
                      <a:pt x="38716" y="169811"/>
                      <a:pt x="-923" y="261327"/>
                      <a:pt x="61" y="356919"/>
                    </a:cubicBezTo>
                    <a:cubicBezTo>
                      <a:pt x="-1327" y="420482"/>
                      <a:pt x="20917" y="482299"/>
                      <a:pt x="62488" y="530403"/>
                    </a:cubicBezTo>
                    <a:cubicBezTo>
                      <a:pt x="101875" y="577598"/>
                      <a:pt x="160640" y="604248"/>
                      <a:pt x="222092" y="602784"/>
                    </a:cubicBezTo>
                    <a:cubicBezTo>
                      <a:pt x="270425" y="604624"/>
                      <a:pt x="317264" y="585859"/>
                      <a:pt x="350949" y="551158"/>
                    </a:cubicBezTo>
                    <a:cubicBezTo>
                      <a:pt x="384106" y="516607"/>
                      <a:pt x="401968" y="470178"/>
                      <a:pt x="400535" y="422316"/>
                    </a:cubicBezTo>
                    <a:cubicBezTo>
                      <a:pt x="401195" y="378831"/>
                      <a:pt x="382252" y="337356"/>
                      <a:pt x="348955" y="309380"/>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grpSp>
      </p:grpSp>
      <p:sp>
        <p:nvSpPr>
          <p:cNvPr id="22" name="Rectangle 21">
            <a:extLst>
              <a:ext uri="{FF2B5EF4-FFF2-40B4-BE49-F238E27FC236}">
                <a16:creationId xmlns:a16="http://schemas.microsoft.com/office/drawing/2014/main" id="{89608EED-1EBD-9E1E-70D0-12796C236C11}"/>
              </a:ext>
            </a:extLst>
          </p:cNvPr>
          <p:cNvSpPr/>
          <p:nvPr/>
        </p:nvSpPr>
        <p:spPr bwMode="ltGray">
          <a:xfrm>
            <a:off x="0" y="-10334"/>
            <a:ext cx="2943169" cy="6868334"/>
          </a:xfrm>
          <a:prstGeom prst="rect">
            <a:avLst/>
          </a:prstGeom>
          <a:solidFill>
            <a:srgbClr val="080808">
              <a:alpha val="69804"/>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cxnSp>
        <p:nvCxnSpPr>
          <p:cNvPr id="20" name="Straight Connector 19">
            <a:extLst>
              <a:ext uri="{FF2B5EF4-FFF2-40B4-BE49-F238E27FC236}">
                <a16:creationId xmlns:a16="http://schemas.microsoft.com/office/drawing/2014/main" id="{A4C9EEE3-DE4D-4BDB-EA3E-86329ACBC0D7}"/>
              </a:ext>
            </a:extLst>
          </p:cNvPr>
          <p:cNvCxnSpPr>
            <a:cxnSpLocks/>
          </p:cNvCxnSpPr>
          <p:nvPr>
            <p:custDataLst>
              <p:tags r:id="rId1"/>
            </p:custDataLst>
          </p:nvPr>
        </p:nvCxnSpPr>
        <p:spPr>
          <a:xfrm>
            <a:off x="360000" y="6120000"/>
            <a:ext cx="3252138" cy="0"/>
          </a:xfrm>
          <a:prstGeom prst="line">
            <a:avLst/>
          </a:prstGeom>
          <a:noFill/>
          <a:ln w="38100" cap="flat" cmpd="sng" algn="ctr">
            <a:solidFill>
              <a:srgbClr val="FFFFFF"/>
            </a:solidFill>
            <a:prstDash val="solid"/>
            <a:miter lim="800000"/>
            <a:tailEnd type="none"/>
          </a:ln>
          <a:effectLst/>
        </p:spPr>
      </p:cxnSp>
      <p:pic>
        <p:nvPicPr>
          <p:cNvPr id="21" name="Picture 20">
            <a:extLst>
              <a:ext uri="{FF2B5EF4-FFF2-40B4-BE49-F238E27FC236}">
                <a16:creationId xmlns:a16="http://schemas.microsoft.com/office/drawing/2014/main" id="{23D2E680-35A4-A8E9-9613-A9F13A1240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9051" y="6388850"/>
            <a:ext cx="2016156" cy="198000"/>
          </a:xfrm>
          <a:prstGeom prst="rect">
            <a:avLst/>
          </a:prstGeom>
        </p:spPr>
      </p:pic>
      <p:sp>
        <p:nvSpPr>
          <p:cNvPr id="23" name="TextBox 22">
            <a:extLst>
              <a:ext uri="{FF2B5EF4-FFF2-40B4-BE49-F238E27FC236}">
                <a16:creationId xmlns:a16="http://schemas.microsoft.com/office/drawing/2014/main" id="{40C6113C-1AF3-B573-98D4-7DC284A93580}"/>
              </a:ext>
            </a:extLst>
          </p:cNvPr>
          <p:cNvSpPr txBox="1"/>
          <p:nvPr/>
        </p:nvSpPr>
        <p:spPr>
          <a:xfrm>
            <a:off x="260526" y="203325"/>
            <a:ext cx="2567515" cy="526297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NZ" sz="2800" b="1" i="0" u="none" strike="noStrike" kern="0" cap="none" spc="0" normalizeH="0" baseline="0" noProof="0" dirty="0">
                <a:ln>
                  <a:noFill/>
                </a:ln>
                <a:solidFill>
                  <a:srgbClr val="F9C612"/>
                </a:solidFill>
                <a:effectLst/>
                <a:uLnTx/>
                <a:uFillTx/>
                <a:latin typeface="Arial"/>
                <a:ea typeface="+mn-ea"/>
                <a:cs typeface="+mn-cs"/>
              </a:rPr>
              <a:t>Uniforms</a:t>
            </a:r>
            <a:r>
              <a:rPr kumimoji="0" lang="en-NZ" sz="2800" b="1" i="0" u="none" strike="noStrike" kern="0" cap="none" spc="0" normalizeH="0" baseline="0" noProof="0" dirty="0">
                <a:ln>
                  <a:noFill/>
                </a:ln>
                <a:solidFill>
                  <a:srgbClr val="FFFFFF"/>
                </a:solidFill>
                <a:effectLst/>
                <a:uLnTx/>
                <a:uFillTx/>
                <a:latin typeface="Arial"/>
                <a:ea typeface="+mn-ea"/>
                <a:cs typeface="+mn-cs"/>
              </a:rPr>
              <a:t> were a huge issue amongst young girls, who felt that their looks were often prioritised over their comfort or performance</a:t>
            </a: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sp>
        <p:nvSpPr>
          <p:cNvPr id="24" name="TextBox 1">
            <a:extLst>
              <a:ext uri="{FF2B5EF4-FFF2-40B4-BE49-F238E27FC236}">
                <a16:creationId xmlns:a16="http://schemas.microsoft.com/office/drawing/2014/main" id="{6A50B1A6-4AC2-4396-1B6C-3F79FF255DCD}"/>
              </a:ext>
            </a:extLst>
          </p:cNvPr>
          <p:cNvSpPr txBox="1"/>
          <p:nvPr/>
        </p:nvSpPr>
        <p:spPr>
          <a:xfrm>
            <a:off x="8980744" y="4226993"/>
            <a:ext cx="2772000" cy="176817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US" sz="1100" i="1" dirty="0">
                <a:latin typeface="Arial" panose="020B0604020202020204" pitchFamily="34" charset="0"/>
              </a:rPr>
              <a:t>"With uniforms, obviously, you need to be able to distinguish between the two teams, but I'd rather not having something that you have to wear. Teams could pick a colour instead of a set uniform. That's often what's really annoyed me. I've never really understood why netball players wear dresses, because dresses are so inconvenient to play sport in."  </a:t>
            </a:r>
            <a:r>
              <a:rPr lang="en-US" sz="1100" b="1" dirty="0">
                <a:latin typeface="Arial" panose="020B0604020202020204" pitchFamily="34" charset="0"/>
              </a:rPr>
              <a:t>Female, 17-18 years, Pākehā </a:t>
            </a:r>
          </a:p>
        </p:txBody>
      </p:sp>
      <p:sp>
        <p:nvSpPr>
          <p:cNvPr id="36" name="TextBox 1">
            <a:extLst>
              <a:ext uri="{FF2B5EF4-FFF2-40B4-BE49-F238E27FC236}">
                <a16:creationId xmlns:a16="http://schemas.microsoft.com/office/drawing/2014/main" id="{E5736615-F160-1296-2130-BED062385929}"/>
              </a:ext>
            </a:extLst>
          </p:cNvPr>
          <p:cNvSpPr txBox="1"/>
          <p:nvPr/>
        </p:nvSpPr>
        <p:spPr>
          <a:xfrm>
            <a:off x="8980744" y="2506961"/>
            <a:ext cx="2772000" cy="161582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US" sz="1100" i="1" dirty="0">
                <a:latin typeface="Arial" panose="020B0604020202020204" pitchFamily="34" charset="0"/>
              </a:rPr>
              <a:t>"I really hate the idea of playing sports in dresses, I have thighs that touch so they give me chaffing. I feel like with volleyball, the girls’ tops and bottoms are always really tight and small, but guys are allowed to wear baggy shorts and t-shirts. Girls always seem to have to look good and look made up, even though they're playing sport." </a:t>
            </a:r>
            <a:r>
              <a:rPr lang="en-US" sz="1100" b="1" dirty="0">
                <a:latin typeface="Arial" panose="020B0604020202020204" pitchFamily="34" charset="0"/>
              </a:rPr>
              <a:t>Female, 17-18 years, Pasifika </a:t>
            </a:r>
          </a:p>
        </p:txBody>
      </p:sp>
      <p:sp>
        <p:nvSpPr>
          <p:cNvPr id="37" name="TextBox 1">
            <a:extLst>
              <a:ext uri="{FF2B5EF4-FFF2-40B4-BE49-F238E27FC236}">
                <a16:creationId xmlns:a16="http://schemas.microsoft.com/office/drawing/2014/main" id="{414AAAE2-BEF6-9E38-A8D6-58AAC0D80D83}"/>
              </a:ext>
            </a:extLst>
          </p:cNvPr>
          <p:cNvSpPr txBox="1"/>
          <p:nvPr/>
        </p:nvSpPr>
        <p:spPr>
          <a:xfrm>
            <a:off x="8980744" y="939279"/>
            <a:ext cx="2772000" cy="146347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US" sz="1100" i="1" dirty="0">
                <a:latin typeface="Arial" panose="020B0604020202020204" pitchFamily="34" charset="0"/>
              </a:rPr>
              <a:t>"In hockey, we had to have our hair slicked back and always had to wear short skirts. I'm quite tall, so running around the field, instead of focusing on the game, I had to focus on keeping my skirt down. You want to be able to focus and be 100% in the game, but you can't because you're just worried about that." </a:t>
            </a:r>
            <a:r>
              <a:rPr lang="en-NZ" sz="1100" b="1" i="1" kern="0" dirty="0">
                <a:solidFill>
                  <a:prstClr val="black"/>
                </a:solidFill>
              </a:rPr>
              <a:t>Female, 17-18 years, </a:t>
            </a:r>
            <a:r>
              <a:rPr lang="en-US" sz="1100" b="1" dirty="0">
                <a:latin typeface="Arial" panose="020B0604020202020204" pitchFamily="34" charset="0"/>
              </a:rPr>
              <a:t>Pākehā </a:t>
            </a:r>
            <a:endParaRPr lang="en-US" sz="1100"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D43B8EC-A7C8-E5E7-4325-C507AC9EB09F}"/>
              </a:ext>
            </a:extLst>
          </p:cNvPr>
          <p:cNvSpPr>
            <a:spLocks noGrp="1"/>
          </p:cNvSpPr>
          <p:nvPr>
            <p:ph type="sldNum" sz="quarter" idx="10"/>
          </p:nvPr>
        </p:nvSpPr>
        <p:spPr/>
        <p:txBody>
          <a:bodyPr/>
          <a:lstStyle/>
          <a:p>
            <a:fld id="{4034BEE3-566C-4068-A777-C3A4762E861B}" type="slidenum">
              <a:rPr lang="en-GB" smtClean="0"/>
              <a:pPr/>
              <a:t>29</a:t>
            </a:fld>
            <a:endParaRPr lang="en-GB" dirty="0"/>
          </a:p>
        </p:txBody>
      </p:sp>
    </p:spTree>
    <p:extLst>
      <p:ext uri="{BB962C8B-B14F-4D97-AF65-F5344CB8AC3E}">
        <p14:creationId xmlns:p14="http://schemas.microsoft.com/office/powerpoint/2010/main" val="3409941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close-up of people shaking hands&#10;&#10;Description automatically generated with low confidence">
            <a:extLst>
              <a:ext uri="{FF2B5EF4-FFF2-40B4-BE49-F238E27FC236}">
                <a16:creationId xmlns:a16="http://schemas.microsoft.com/office/drawing/2014/main" id="{0E7D8788-0B37-CCFE-31CE-E1171455F97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20403"/>
            <a:ext cx="12192000" cy="6878403"/>
          </a:xfrm>
          <a:prstGeom prst="rect">
            <a:avLst/>
          </a:prstGeom>
        </p:spPr>
      </p:pic>
      <p:sp>
        <p:nvSpPr>
          <p:cNvPr id="3" name="Rectangle 2">
            <a:extLst>
              <a:ext uri="{FF2B5EF4-FFF2-40B4-BE49-F238E27FC236}">
                <a16:creationId xmlns:a16="http://schemas.microsoft.com/office/drawing/2014/main" id="{D4F84FCD-9F08-14AA-7268-0D268194BB4D}"/>
              </a:ext>
            </a:extLst>
          </p:cNvPr>
          <p:cNvSpPr/>
          <p:nvPr/>
        </p:nvSpPr>
        <p:spPr bwMode="ltGray">
          <a:xfrm rot="16200000">
            <a:off x="5397306" y="63303"/>
            <a:ext cx="6762749" cy="6826642"/>
          </a:xfrm>
          <a:prstGeom prst="rect">
            <a:avLst/>
          </a:prstGeom>
          <a:gradFill flip="none" rotWithShape="1">
            <a:gsLst>
              <a:gs pos="0">
                <a:srgbClr val="000000"/>
              </a:gs>
              <a:gs pos="40000">
                <a:srgbClr val="000000">
                  <a:alpha val="0"/>
                </a:srgbClr>
              </a:gs>
            </a:gsLst>
            <a:lin ang="189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endParaRPr>
          </a:p>
        </p:txBody>
      </p:sp>
      <p:sp>
        <p:nvSpPr>
          <p:cNvPr id="4" name="Rectangle 3">
            <a:extLst>
              <a:ext uri="{FF2B5EF4-FFF2-40B4-BE49-F238E27FC236}">
                <a16:creationId xmlns:a16="http://schemas.microsoft.com/office/drawing/2014/main" id="{9F8D0044-8785-7B11-0206-CA17168216C7}"/>
              </a:ext>
            </a:extLst>
          </p:cNvPr>
          <p:cNvSpPr/>
          <p:nvPr/>
        </p:nvSpPr>
        <p:spPr bwMode="ltGray">
          <a:xfrm>
            <a:off x="-68" y="-20402"/>
            <a:ext cx="7039043" cy="6878401"/>
          </a:xfrm>
          <a:prstGeom prst="rect">
            <a:avLst/>
          </a:prstGeom>
          <a:gradFill flip="none" rotWithShape="1">
            <a:gsLst>
              <a:gs pos="0">
                <a:srgbClr val="000000"/>
              </a:gs>
              <a:gs pos="100000">
                <a:srgbClr val="000000">
                  <a:alpha val="0"/>
                </a:srgb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endParaRPr>
          </a:p>
        </p:txBody>
      </p:sp>
      <p:grpSp>
        <p:nvGrpSpPr>
          <p:cNvPr id="5" name="Group 4">
            <a:extLst>
              <a:ext uri="{FF2B5EF4-FFF2-40B4-BE49-F238E27FC236}">
                <a16:creationId xmlns:a16="http://schemas.microsoft.com/office/drawing/2014/main" id="{D07FDB01-14F7-AFD4-12AA-7CDE73595F65}"/>
              </a:ext>
            </a:extLst>
          </p:cNvPr>
          <p:cNvGrpSpPr/>
          <p:nvPr/>
        </p:nvGrpSpPr>
        <p:grpSpPr>
          <a:xfrm>
            <a:off x="523876" y="549833"/>
            <a:ext cx="3373870" cy="330026"/>
            <a:chOff x="459821" y="549832"/>
            <a:chExt cx="3798933" cy="371605"/>
          </a:xfrm>
        </p:grpSpPr>
        <p:sp>
          <p:nvSpPr>
            <p:cNvPr id="6" name="Freeform: Shape 5">
              <a:extLst>
                <a:ext uri="{FF2B5EF4-FFF2-40B4-BE49-F238E27FC236}">
                  <a16:creationId xmlns:a16="http://schemas.microsoft.com/office/drawing/2014/main" id="{C05D7CCF-0F0A-5EB8-EB31-2400E58986E8}"/>
                </a:ext>
              </a:extLst>
            </p:cNvPr>
            <p:cNvSpPr/>
            <p:nvPr/>
          </p:nvSpPr>
          <p:spPr>
            <a:xfrm>
              <a:off x="2534989" y="555150"/>
              <a:ext cx="247690" cy="361103"/>
            </a:xfrm>
            <a:custGeom>
              <a:avLst/>
              <a:gdLst>
                <a:gd name="connsiteX0" fmla="*/ 51556 w 247690"/>
                <a:gd name="connsiteY0" fmla="*/ 361541 h 361103"/>
                <a:gd name="connsiteX1" fmla="*/ -57 w 247690"/>
                <a:gd name="connsiteY1" fmla="*/ 361541 h 361103"/>
                <a:gd name="connsiteX2" fmla="*/ -57 w 247690"/>
                <a:gd name="connsiteY2" fmla="*/ 438 h 361103"/>
                <a:gd name="connsiteX3" fmla="*/ 132573 w 247690"/>
                <a:gd name="connsiteY3" fmla="*/ 438 h 361103"/>
                <a:gd name="connsiteX4" fmla="*/ 216703 w 247690"/>
                <a:gd name="connsiteY4" fmla="*/ 30392 h 361103"/>
                <a:gd name="connsiteX5" fmla="*/ 247634 w 247690"/>
                <a:gd name="connsiteY5" fmla="*/ 104699 h 361103"/>
                <a:gd name="connsiteX6" fmla="*/ 216703 w 247690"/>
                <a:gd name="connsiteY6" fmla="*/ 179555 h 361103"/>
                <a:gd name="connsiteX7" fmla="*/ 132573 w 247690"/>
                <a:gd name="connsiteY7" fmla="*/ 209449 h 361103"/>
                <a:gd name="connsiteX8" fmla="*/ 51556 w 247690"/>
                <a:gd name="connsiteY8" fmla="*/ 209449 h 361103"/>
                <a:gd name="connsiteX9" fmla="*/ 51556 w 247690"/>
                <a:gd name="connsiteY9" fmla="*/ 160216 h 361103"/>
                <a:gd name="connsiteX10" fmla="*/ 129950 w 247690"/>
                <a:gd name="connsiteY10" fmla="*/ 160216 h 361103"/>
                <a:gd name="connsiteX11" fmla="*/ 180586 w 247690"/>
                <a:gd name="connsiteY11" fmla="*/ 143683 h 361103"/>
                <a:gd name="connsiteX12" fmla="*/ 196021 w 247690"/>
                <a:gd name="connsiteY12" fmla="*/ 104455 h 361103"/>
                <a:gd name="connsiteX13" fmla="*/ 180586 w 247690"/>
                <a:gd name="connsiteY13" fmla="*/ 65776 h 361103"/>
                <a:gd name="connsiteX14" fmla="*/ 129950 w 247690"/>
                <a:gd name="connsiteY14" fmla="*/ 49243 h 361103"/>
                <a:gd name="connsiteX15" fmla="*/ 51556 w 247690"/>
                <a:gd name="connsiteY15" fmla="*/ 49243 h 36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7690" h="361103">
                  <a:moveTo>
                    <a:pt x="51556" y="361541"/>
                  </a:moveTo>
                  <a:lnTo>
                    <a:pt x="-57" y="361541"/>
                  </a:lnTo>
                  <a:lnTo>
                    <a:pt x="-57" y="438"/>
                  </a:lnTo>
                  <a:lnTo>
                    <a:pt x="132573" y="438"/>
                  </a:lnTo>
                  <a:cubicBezTo>
                    <a:pt x="172289" y="438"/>
                    <a:pt x="198095" y="11785"/>
                    <a:pt x="216703" y="30392"/>
                  </a:cubicBezTo>
                  <a:cubicBezTo>
                    <a:pt x="236567" y="50006"/>
                    <a:pt x="247713" y="76782"/>
                    <a:pt x="247634" y="104699"/>
                  </a:cubicBezTo>
                  <a:cubicBezTo>
                    <a:pt x="247719" y="132775"/>
                    <a:pt x="236579" y="159728"/>
                    <a:pt x="216703" y="179555"/>
                  </a:cubicBezTo>
                  <a:cubicBezTo>
                    <a:pt x="198095" y="197858"/>
                    <a:pt x="172289" y="209449"/>
                    <a:pt x="132573" y="209449"/>
                  </a:cubicBezTo>
                  <a:lnTo>
                    <a:pt x="51556" y="209449"/>
                  </a:lnTo>
                  <a:close/>
                  <a:moveTo>
                    <a:pt x="51556" y="160216"/>
                  </a:moveTo>
                  <a:lnTo>
                    <a:pt x="129950" y="160216"/>
                  </a:lnTo>
                  <a:cubicBezTo>
                    <a:pt x="156793" y="160216"/>
                    <a:pt x="170764" y="154115"/>
                    <a:pt x="180586" y="143683"/>
                  </a:cubicBezTo>
                  <a:cubicBezTo>
                    <a:pt x="190744" y="133184"/>
                    <a:pt x="196302" y="119067"/>
                    <a:pt x="196021" y="104455"/>
                  </a:cubicBezTo>
                  <a:cubicBezTo>
                    <a:pt x="196290" y="90009"/>
                    <a:pt x="190726" y="76068"/>
                    <a:pt x="180586" y="65776"/>
                  </a:cubicBezTo>
                  <a:cubicBezTo>
                    <a:pt x="170764" y="55405"/>
                    <a:pt x="156793" y="49243"/>
                    <a:pt x="129950" y="49243"/>
                  </a:cubicBezTo>
                  <a:lnTo>
                    <a:pt x="51556" y="49243"/>
                  </a:ln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7" name="Freeform: Shape 6">
              <a:extLst>
                <a:ext uri="{FF2B5EF4-FFF2-40B4-BE49-F238E27FC236}">
                  <a16:creationId xmlns:a16="http://schemas.microsoft.com/office/drawing/2014/main" id="{6AF50481-DB6E-7204-F3BA-FDBBEDA37518}"/>
                </a:ext>
              </a:extLst>
            </p:cNvPr>
            <p:cNvSpPr/>
            <p:nvPr/>
          </p:nvSpPr>
          <p:spPr>
            <a:xfrm>
              <a:off x="2839477" y="555150"/>
              <a:ext cx="299363" cy="366054"/>
            </a:xfrm>
            <a:custGeom>
              <a:avLst/>
              <a:gdLst>
                <a:gd name="connsiteX0" fmla="*/ 37646 w 299363"/>
                <a:gd name="connsiteY0" fmla="*/ 319201 h 366054"/>
                <a:gd name="connsiteX1" fmla="*/ -57 w 299363"/>
                <a:gd name="connsiteY1" fmla="*/ 211889 h 366054"/>
                <a:gd name="connsiteX2" fmla="*/ -57 w 299363"/>
                <a:gd name="connsiteY2" fmla="*/ 438 h 366054"/>
                <a:gd name="connsiteX3" fmla="*/ 51556 w 299363"/>
                <a:gd name="connsiteY3" fmla="*/ 438 h 366054"/>
                <a:gd name="connsiteX4" fmla="*/ 51556 w 299363"/>
                <a:gd name="connsiteY4" fmla="*/ 214635 h 366054"/>
                <a:gd name="connsiteX5" fmla="*/ 74250 w 299363"/>
                <a:gd name="connsiteY5" fmla="*/ 285830 h 366054"/>
                <a:gd name="connsiteX6" fmla="*/ 149655 w 299363"/>
                <a:gd name="connsiteY6" fmla="*/ 317676 h 366054"/>
                <a:gd name="connsiteX7" fmla="*/ 225000 w 299363"/>
                <a:gd name="connsiteY7" fmla="*/ 285647 h 366054"/>
                <a:gd name="connsiteX8" fmla="*/ 247694 w 299363"/>
                <a:gd name="connsiteY8" fmla="*/ 214452 h 366054"/>
                <a:gd name="connsiteX9" fmla="*/ 247694 w 299363"/>
                <a:gd name="connsiteY9" fmla="*/ 438 h 366054"/>
                <a:gd name="connsiteX10" fmla="*/ 299307 w 299363"/>
                <a:gd name="connsiteY10" fmla="*/ 438 h 366054"/>
                <a:gd name="connsiteX11" fmla="*/ 299307 w 299363"/>
                <a:gd name="connsiteY11" fmla="*/ 212072 h 366054"/>
                <a:gd name="connsiteX12" fmla="*/ 261604 w 299363"/>
                <a:gd name="connsiteY12" fmla="*/ 319384 h 366054"/>
                <a:gd name="connsiteX13" fmla="*/ 149655 w 299363"/>
                <a:gd name="connsiteY13" fmla="*/ 366482 h 366054"/>
                <a:gd name="connsiteX14" fmla="*/ 37646 w 299363"/>
                <a:gd name="connsiteY14" fmla="*/ 319201 h 36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363" h="366054">
                  <a:moveTo>
                    <a:pt x="37646" y="319201"/>
                  </a:moveTo>
                  <a:cubicBezTo>
                    <a:pt x="14402" y="293944"/>
                    <a:pt x="-57" y="260390"/>
                    <a:pt x="-57" y="211889"/>
                  </a:cubicBezTo>
                  <a:lnTo>
                    <a:pt x="-57" y="438"/>
                  </a:lnTo>
                  <a:lnTo>
                    <a:pt x="51556" y="438"/>
                  </a:lnTo>
                  <a:lnTo>
                    <a:pt x="51556" y="214635"/>
                  </a:lnTo>
                  <a:cubicBezTo>
                    <a:pt x="51556" y="248677"/>
                    <a:pt x="59852" y="269846"/>
                    <a:pt x="74250" y="285830"/>
                  </a:cubicBezTo>
                  <a:cubicBezTo>
                    <a:pt x="93687" y="306719"/>
                    <a:pt x="121128" y="318305"/>
                    <a:pt x="149655" y="317676"/>
                  </a:cubicBezTo>
                  <a:cubicBezTo>
                    <a:pt x="178195" y="318256"/>
                    <a:pt x="205618" y="306597"/>
                    <a:pt x="225000" y="285647"/>
                  </a:cubicBezTo>
                  <a:cubicBezTo>
                    <a:pt x="239458" y="269663"/>
                    <a:pt x="247694" y="248494"/>
                    <a:pt x="247694" y="214452"/>
                  </a:cubicBezTo>
                  <a:lnTo>
                    <a:pt x="247694" y="438"/>
                  </a:lnTo>
                  <a:lnTo>
                    <a:pt x="299307" y="438"/>
                  </a:lnTo>
                  <a:lnTo>
                    <a:pt x="299307" y="212072"/>
                  </a:lnTo>
                  <a:cubicBezTo>
                    <a:pt x="299307" y="260573"/>
                    <a:pt x="284848" y="294127"/>
                    <a:pt x="261604" y="319384"/>
                  </a:cubicBezTo>
                  <a:cubicBezTo>
                    <a:pt x="232418" y="349906"/>
                    <a:pt x="191885" y="366958"/>
                    <a:pt x="149655" y="366482"/>
                  </a:cubicBezTo>
                  <a:cubicBezTo>
                    <a:pt x="107377" y="366928"/>
                    <a:pt x="66814" y="349803"/>
                    <a:pt x="37646" y="319201"/>
                  </a:cubicBez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8" name="Freeform: Shape 7">
              <a:extLst>
                <a:ext uri="{FF2B5EF4-FFF2-40B4-BE49-F238E27FC236}">
                  <a16:creationId xmlns:a16="http://schemas.microsoft.com/office/drawing/2014/main" id="{0B8E57DE-6FE7-34D0-54A2-B44A6D8FCCAF}"/>
                </a:ext>
              </a:extLst>
            </p:cNvPr>
            <p:cNvSpPr/>
            <p:nvPr/>
          </p:nvSpPr>
          <p:spPr>
            <a:xfrm>
              <a:off x="3226569" y="555150"/>
              <a:ext cx="252938" cy="360920"/>
            </a:xfrm>
            <a:custGeom>
              <a:avLst/>
              <a:gdLst>
                <a:gd name="connsiteX0" fmla="*/ 198645 w 252938"/>
                <a:gd name="connsiteY0" fmla="*/ 166988 h 360920"/>
                <a:gd name="connsiteX1" fmla="*/ 252880 w 252938"/>
                <a:gd name="connsiteY1" fmla="*/ 255754 h 360920"/>
                <a:gd name="connsiteX2" fmla="*/ 222926 w 252938"/>
                <a:gd name="connsiteY2" fmla="*/ 329878 h 360920"/>
                <a:gd name="connsiteX3" fmla="*/ 136722 w 252938"/>
                <a:gd name="connsiteY3" fmla="*/ 361358 h 360920"/>
                <a:gd name="connsiteX4" fmla="*/ -57 w 252938"/>
                <a:gd name="connsiteY4" fmla="*/ 361358 h 360920"/>
                <a:gd name="connsiteX5" fmla="*/ -57 w 252938"/>
                <a:gd name="connsiteY5" fmla="*/ 438 h 360920"/>
                <a:gd name="connsiteX6" fmla="*/ 119701 w 252938"/>
                <a:gd name="connsiteY6" fmla="*/ 438 h 360920"/>
                <a:gd name="connsiteX7" fmla="*/ 200231 w 252938"/>
                <a:gd name="connsiteY7" fmla="*/ 27830 h 360920"/>
                <a:gd name="connsiteX8" fmla="*/ 229636 w 252938"/>
                <a:gd name="connsiteY8" fmla="*/ 100063 h 360920"/>
                <a:gd name="connsiteX9" fmla="*/ 198645 w 252938"/>
                <a:gd name="connsiteY9" fmla="*/ 166988 h 360920"/>
                <a:gd name="connsiteX10" fmla="*/ 51556 w 252938"/>
                <a:gd name="connsiteY10" fmla="*/ 149967 h 360920"/>
                <a:gd name="connsiteX11" fmla="*/ 117139 w 252938"/>
                <a:gd name="connsiteY11" fmla="*/ 149967 h 360920"/>
                <a:gd name="connsiteX12" fmla="*/ 164603 w 252938"/>
                <a:gd name="connsiteY12" fmla="*/ 134471 h 360920"/>
                <a:gd name="connsiteX13" fmla="*/ 178024 w 252938"/>
                <a:gd name="connsiteY13" fmla="*/ 99331 h 360920"/>
                <a:gd name="connsiteX14" fmla="*/ 164603 w 252938"/>
                <a:gd name="connsiteY14" fmla="*/ 64800 h 360920"/>
                <a:gd name="connsiteX15" fmla="*/ 117139 w 252938"/>
                <a:gd name="connsiteY15" fmla="*/ 49305 h 360920"/>
                <a:gd name="connsiteX16" fmla="*/ 51556 w 252938"/>
                <a:gd name="connsiteY16" fmla="*/ 49305 h 360920"/>
                <a:gd name="connsiteX17" fmla="*/ 51556 w 252938"/>
                <a:gd name="connsiteY17" fmla="*/ 312491 h 360920"/>
                <a:gd name="connsiteX18" fmla="*/ 134160 w 252938"/>
                <a:gd name="connsiteY18" fmla="*/ 312491 h 360920"/>
                <a:gd name="connsiteX19" fmla="*/ 187297 w 252938"/>
                <a:gd name="connsiteY19" fmla="*/ 294188 h 360920"/>
                <a:gd name="connsiteX20" fmla="*/ 201268 w 252938"/>
                <a:gd name="connsiteY20" fmla="*/ 255998 h 360920"/>
                <a:gd name="connsiteX21" fmla="*/ 187297 w 252938"/>
                <a:gd name="connsiteY21" fmla="*/ 217807 h 360920"/>
                <a:gd name="connsiteX22" fmla="*/ 134160 w 252938"/>
                <a:gd name="connsiteY22" fmla="*/ 199505 h 360920"/>
                <a:gd name="connsiteX23" fmla="*/ 51556 w 252938"/>
                <a:gd name="connsiteY23" fmla="*/ 199505 h 36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938" h="360920">
                  <a:moveTo>
                    <a:pt x="198645" y="166988"/>
                  </a:moveTo>
                  <a:cubicBezTo>
                    <a:pt x="231942" y="184064"/>
                    <a:pt x="252880" y="218332"/>
                    <a:pt x="252880" y="255754"/>
                  </a:cubicBezTo>
                  <a:cubicBezTo>
                    <a:pt x="253033" y="283439"/>
                    <a:pt x="242271" y="310075"/>
                    <a:pt x="222926" y="329878"/>
                  </a:cubicBezTo>
                  <a:cubicBezTo>
                    <a:pt x="203830" y="349461"/>
                    <a:pt x="176987" y="361358"/>
                    <a:pt x="136722" y="361358"/>
                  </a:cubicBezTo>
                  <a:lnTo>
                    <a:pt x="-57" y="361358"/>
                  </a:lnTo>
                  <a:lnTo>
                    <a:pt x="-57" y="438"/>
                  </a:lnTo>
                  <a:lnTo>
                    <a:pt x="119701" y="438"/>
                  </a:lnTo>
                  <a:cubicBezTo>
                    <a:pt x="157891" y="438"/>
                    <a:pt x="182660" y="10748"/>
                    <a:pt x="200231" y="27830"/>
                  </a:cubicBezTo>
                  <a:cubicBezTo>
                    <a:pt x="219643" y="46773"/>
                    <a:pt x="230295" y="72945"/>
                    <a:pt x="229636" y="100063"/>
                  </a:cubicBezTo>
                  <a:cubicBezTo>
                    <a:pt x="229325" y="125771"/>
                    <a:pt x="218051" y="150119"/>
                    <a:pt x="198645" y="166988"/>
                  </a:cubicBezTo>
                  <a:close/>
                  <a:moveTo>
                    <a:pt x="51556" y="149967"/>
                  </a:moveTo>
                  <a:lnTo>
                    <a:pt x="117139" y="149967"/>
                  </a:lnTo>
                  <a:cubicBezTo>
                    <a:pt x="142396" y="149967"/>
                    <a:pt x="155329" y="144232"/>
                    <a:pt x="164603" y="134471"/>
                  </a:cubicBezTo>
                  <a:cubicBezTo>
                    <a:pt x="173595" y="125021"/>
                    <a:pt x="178427" y="112368"/>
                    <a:pt x="178024" y="99331"/>
                  </a:cubicBezTo>
                  <a:cubicBezTo>
                    <a:pt x="178433" y="86476"/>
                    <a:pt x="173589" y="74006"/>
                    <a:pt x="164603" y="64800"/>
                  </a:cubicBezTo>
                  <a:cubicBezTo>
                    <a:pt x="155329" y="54978"/>
                    <a:pt x="142396" y="49305"/>
                    <a:pt x="117139" y="49305"/>
                  </a:cubicBezTo>
                  <a:lnTo>
                    <a:pt x="51556" y="49305"/>
                  </a:lnTo>
                  <a:close/>
                  <a:moveTo>
                    <a:pt x="51556" y="312491"/>
                  </a:moveTo>
                  <a:lnTo>
                    <a:pt x="134160" y="312491"/>
                  </a:lnTo>
                  <a:cubicBezTo>
                    <a:pt x="162040" y="312491"/>
                    <a:pt x="176865" y="305292"/>
                    <a:pt x="187297" y="294188"/>
                  </a:cubicBezTo>
                  <a:cubicBezTo>
                    <a:pt x="196503" y="283616"/>
                    <a:pt x="201475" y="270017"/>
                    <a:pt x="201268" y="255998"/>
                  </a:cubicBezTo>
                  <a:cubicBezTo>
                    <a:pt x="201494" y="241978"/>
                    <a:pt x="196516" y="228374"/>
                    <a:pt x="187297" y="217807"/>
                  </a:cubicBezTo>
                  <a:cubicBezTo>
                    <a:pt x="176987" y="206460"/>
                    <a:pt x="162040" y="199505"/>
                    <a:pt x="134160" y="199505"/>
                  </a:cubicBezTo>
                  <a:lnTo>
                    <a:pt x="51556" y="199505"/>
                  </a:ln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9" name="Freeform: Shape 8">
              <a:extLst>
                <a:ext uri="{FF2B5EF4-FFF2-40B4-BE49-F238E27FC236}">
                  <a16:creationId xmlns:a16="http://schemas.microsoft.com/office/drawing/2014/main" id="{F7BF201A-7147-3399-FC97-DC84765586DB}"/>
                </a:ext>
              </a:extLst>
            </p:cNvPr>
            <p:cNvSpPr/>
            <p:nvPr/>
          </p:nvSpPr>
          <p:spPr>
            <a:xfrm>
              <a:off x="3546614" y="555150"/>
              <a:ext cx="211573" cy="360858"/>
            </a:xfrm>
            <a:custGeom>
              <a:avLst/>
              <a:gdLst>
                <a:gd name="connsiteX0" fmla="*/ 51556 w 211573"/>
                <a:gd name="connsiteY0" fmla="*/ 312491 h 360858"/>
                <a:gd name="connsiteX1" fmla="*/ 211517 w 211573"/>
                <a:gd name="connsiteY1" fmla="*/ 312491 h 360858"/>
                <a:gd name="connsiteX2" fmla="*/ 211517 w 211573"/>
                <a:gd name="connsiteY2" fmla="*/ 361297 h 360858"/>
                <a:gd name="connsiteX3" fmla="*/ -57 w 211573"/>
                <a:gd name="connsiteY3" fmla="*/ 361297 h 360858"/>
                <a:gd name="connsiteX4" fmla="*/ -57 w 211573"/>
                <a:gd name="connsiteY4" fmla="*/ 438 h 360858"/>
                <a:gd name="connsiteX5" fmla="*/ 51556 w 211573"/>
                <a:gd name="connsiteY5" fmla="*/ 438 h 36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573" h="360858">
                  <a:moveTo>
                    <a:pt x="51556" y="312491"/>
                  </a:moveTo>
                  <a:lnTo>
                    <a:pt x="211517" y="312491"/>
                  </a:lnTo>
                  <a:lnTo>
                    <a:pt x="211517" y="361297"/>
                  </a:lnTo>
                  <a:lnTo>
                    <a:pt x="-57" y="361297"/>
                  </a:lnTo>
                  <a:lnTo>
                    <a:pt x="-57" y="438"/>
                  </a:lnTo>
                  <a:lnTo>
                    <a:pt x="51556" y="438"/>
                  </a:ln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10" name="Freeform: Shape 9">
              <a:extLst>
                <a:ext uri="{FF2B5EF4-FFF2-40B4-BE49-F238E27FC236}">
                  <a16:creationId xmlns:a16="http://schemas.microsoft.com/office/drawing/2014/main" id="{DE674519-46A2-66BB-095C-770E153B60E1}"/>
                </a:ext>
              </a:extLst>
            </p:cNvPr>
            <p:cNvSpPr/>
            <p:nvPr/>
          </p:nvSpPr>
          <p:spPr>
            <a:xfrm>
              <a:off x="3814986" y="555150"/>
              <a:ext cx="51612" cy="361286"/>
            </a:xfrm>
            <a:custGeom>
              <a:avLst/>
              <a:gdLst>
                <a:gd name="connsiteX0" fmla="*/ -57 w 51612"/>
                <a:gd name="connsiteY0" fmla="*/ 438 h 361286"/>
                <a:gd name="connsiteX1" fmla="*/ 51556 w 51612"/>
                <a:gd name="connsiteY1" fmla="*/ 438 h 361286"/>
                <a:gd name="connsiteX2" fmla="*/ 51556 w 51612"/>
                <a:gd name="connsiteY2" fmla="*/ 361724 h 361286"/>
                <a:gd name="connsiteX3" fmla="*/ -57 w 51612"/>
                <a:gd name="connsiteY3" fmla="*/ 361724 h 361286"/>
              </a:gdLst>
              <a:ahLst/>
              <a:cxnLst>
                <a:cxn ang="0">
                  <a:pos x="connsiteX0" y="connsiteY0"/>
                </a:cxn>
                <a:cxn ang="0">
                  <a:pos x="connsiteX1" y="connsiteY1"/>
                </a:cxn>
                <a:cxn ang="0">
                  <a:pos x="connsiteX2" y="connsiteY2"/>
                </a:cxn>
                <a:cxn ang="0">
                  <a:pos x="connsiteX3" y="connsiteY3"/>
                </a:cxn>
              </a:cxnLst>
              <a:rect l="l" t="t" r="r" b="b"/>
              <a:pathLst>
                <a:path w="51612" h="361286">
                  <a:moveTo>
                    <a:pt x="-57" y="438"/>
                  </a:moveTo>
                  <a:lnTo>
                    <a:pt x="51556" y="438"/>
                  </a:lnTo>
                  <a:lnTo>
                    <a:pt x="51556" y="361724"/>
                  </a:lnTo>
                  <a:lnTo>
                    <a:pt x="-57" y="361724"/>
                  </a:ln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11" name="Freeform: Shape 10">
              <a:extLst>
                <a:ext uri="{FF2B5EF4-FFF2-40B4-BE49-F238E27FC236}">
                  <a16:creationId xmlns:a16="http://schemas.microsoft.com/office/drawing/2014/main" id="{3C9C968D-2E62-E0F8-C4F4-FC56E835A1CC}"/>
                </a:ext>
              </a:extLst>
            </p:cNvPr>
            <p:cNvSpPr/>
            <p:nvPr/>
          </p:nvSpPr>
          <p:spPr>
            <a:xfrm>
              <a:off x="3931083" y="549832"/>
              <a:ext cx="327671" cy="371605"/>
            </a:xfrm>
            <a:custGeom>
              <a:avLst/>
              <a:gdLst>
                <a:gd name="connsiteX0" fmla="*/ 182661 w 327671"/>
                <a:gd name="connsiteY0" fmla="*/ 447 h 371605"/>
                <a:gd name="connsiteX1" fmla="*/ 314803 w 327671"/>
                <a:gd name="connsiteY1" fmla="*/ 56147 h 371605"/>
                <a:gd name="connsiteX2" fmla="*/ 280212 w 327671"/>
                <a:gd name="connsiteY2" fmla="*/ 90250 h 371605"/>
                <a:gd name="connsiteX3" fmla="*/ 182600 w 327671"/>
                <a:gd name="connsiteY3" fmla="*/ 49436 h 371605"/>
                <a:gd name="connsiteX4" fmla="*/ 51556 w 327671"/>
                <a:gd name="connsiteY4" fmla="*/ 186215 h 371605"/>
                <a:gd name="connsiteX5" fmla="*/ 187297 w 327671"/>
                <a:gd name="connsiteY5" fmla="*/ 322993 h 371605"/>
                <a:gd name="connsiteX6" fmla="*/ 291010 w 327671"/>
                <a:gd name="connsiteY6" fmla="*/ 271869 h 371605"/>
                <a:gd name="connsiteX7" fmla="*/ 327614 w 327671"/>
                <a:gd name="connsiteY7" fmla="*/ 304935 h 371605"/>
                <a:gd name="connsiteX8" fmla="*/ 187297 w 327671"/>
                <a:gd name="connsiteY8" fmla="*/ 372043 h 371605"/>
                <a:gd name="connsiteX9" fmla="*/ -57 w 327671"/>
                <a:gd name="connsiteY9" fmla="*/ 186215 h 371605"/>
                <a:gd name="connsiteX10" fmla="*/ 182661 w 327671"/>
                <a:gd name="connsiteY10" fmla="*/ 447 h 371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7671" h="371605">
                  <a:moveTo>
                    <a:pt x="182661" y="447"/>
                  </a:moveTo>
                  <a:cubicBezTo>
                    <a:pt x="232516" y="-65"/>
                    <a:pt x="280358" y="20098"/>
                    <a:pt x="314803" y="56147"/>
                  </a:cubicBezTo>
                  <a:lnTo>
                    <a:pt x="280212" y="90250"/>
                  </a:lnTo>
                  <a:cubicBezTo>
                    <a:pt x="254460" y="64114"/>
                    <a:pt x="219289" y="49412"/>
                    <a:pt x="182600" y="49436"/>
                  </a:cubicBezTo>
                  <a:cubicBezTo>
                    <a:pt x="108841" y="49436"/>
                    <a:pt x="51556" y="108308"/>
                    <a:pt x="51556" y="186215"/>
                  </a:cubicBezTo>
                  <a:cubicBezTo>
                    <a:pt x="51556" y="267782"/>
                    <a:pt x="110367" y="322993"/>
                    <a:pt x="187297" y="322993"/>
                  </a:cubicBezTo>
                  <a:cubicBezTo>
                    <a:pt x="227782" y="322341"/>
                    <a:pt x="265838" y="303581"/>
                    <a:pt x="291010" y="271869"/>
                  </a:cubicBezTo>
                  <a:lnTo>
                    <a:pt x="327614" y="304935"/>
                  </a:lnTo>
                  <a:cubicBezTo>
                    <a:pt x="293218" y="347146"/>
                    <a:pt x="241746" y="371763"/>
                    <a:pt x="187297" y="372043"/>
                  </a:cubicBezTo>
                  <a:cubicBezTo>
                    <a:pt x="79436" y="372043"/>
                    <a:pt x="-57" y="292734"/>
                    <a:pt x="-57" y="186215"/>
                  </a:cubicBezTo>
                  <a:cubicBezTo>
                    <a:pt x="4" y="81953"/>
                    <a:pt x="78460" y="447"/>
                    <a:pt x="182661" y="447"/>
                  </a:cubicBez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12" name="Freeform: Shape 11">
              <a:extLst>
                <a:ext uri="{FF2B5EF4-FFF2-40B4-BE49-F238E27FC236}">
                  <a16:creationId xmlns:a16="http://schemas.microsoft.com/office/drawing/2014/main" id="{1380978B-15AB-DBD4-A73D-8E9AAEC7C7F7}"/>
                </a:ext>
              </a:extLst>
            </p:cNvPr>
            <p:cNvSpPr/>
            <p:nvPr/>
          </p:nvSpPr>
          <p:spPr>
            <a:xfrm>
              <a:off x="459821" y="554479"/>
              <a:ext cx="1934728" cy="364641"/>
            </a:xfrm>
            <a:custGeom>
              <a:avLst/>
              <a:gdLst>
                <a:gd name="connsiteX0" fmla="*/ 311447 w 1934728"/>
                <a:gd name="connsiteY0" fmla="*/ 365079 h 364641"/>
                <a:gd name="connsiteX1" fmla="*/ 444932 w 1934728"/>
                <a:gd name="connsiteY1" fmla="*/ 438 h 364641"/>
                <a:gd name="connsiteX2" fmla="*/ 512040 w 1934728"/>
                <a:gd name="connsiteY2" fmla="*/ 438 h 364641"/>
                <a:gd name="connsiteX3" fmla="*/ 645829 w 1934728"/>
                <a:gd name="connsiteY3" fmla="*/ 365079 h 364641"/>
                <a:gd name="connsiteX4" fmla="*/ 575243 w 1934728"/>
                <a:gd name="connsiteY4" fmla="*/ 365079 h 364641"/>
                <a:gd name="connsiteX5" fmla="*/ 543642 w 1934728"/>
                <a:gd name="connsiteY5" fmla="*/ 278997 h 364641"/>
                <a:gd name="connsiteX6" fmla="*/ 413147 w 1934728"/>
                <a:gd name="connsiteY6" fmla="*/ 278997 h 364641"/>
                <a:gd name="connsiteX7" fmla="*/ 381667 w 1934728"/>
                <a:gd name="connsiteY7" fmla="*/ 365079 h 364641"/>
                <a:gd name="connsiteX8" fmla="*/ 435963 w 1934728"/>
                <a:gd name="connsiteY8" fmla="*/ 216587 h 364641"/>
                <a:gd name="connsiteX9" fmla="*/ 521008 w 1934728"/>
                <a:gd name="connsiteY9" fmla="*/ 216587 h 364641"/>
                <a:gd name="connsiteX10" fmla="*/ 478303 w 1934728"/>
                <a:gd name="connsiteY10" fmla="*/ 99880 h 364641"/>
                <a:gd name="connsiteX11" fmla="*/ 1256514 w 1934728"/>
                <a:gd name="connsiteY11" fmla="*/ 365079 h 364641"/>
                <a:gd name="connsiteX12" fmla="*/ 1389998 w 1934728"/>
                <a:gd name="connsiteY12" fmla="*/ 498 h 364641"/>
                <a:gd name="connsiteX13" fmla="*/ 1457106 w 1934728"/>
                <a:gd name="connsiteY13" fmla="*/ 498 h 364641"/>
                <a:gd name="connsiteX14" fmla="*/ 1590834 w 1934728"/>
                <a:gd name="connsiteY14" fmla="*/ 365079 h 364641"/>
                <a:gd name="connsiteX15" fmla="*/ 1520859 w 1934728"/>
                <a:gd name="connsiteY15" fmla="*/ 365079 h 364641"/>
                <a:gd name="connsiteX16" fmla="*/ 1489318 w 1934728"/>
                <a:gd name="connsiteY16" fmla="*/ 278997 h 364641"/>
                <a:gd name="connsiteX17" fmla="*/ 1358213 w 1934728"/>
                <a:gd name="connsiteY17" fmla="*/ 278997 h 364641"/>
                <a:gd name="connsiteX18" fmla="*/ 1326733 w 1934728"/>
                <a:gd name="connsiteY18" fmla="*/ 365079 h 364641"/>
                <a:gd name="connsiteX19" fmla="*/ 1381030 w 1934728"/>
                <a:gd name="connsiteY19" fmla="*/ 216587 h 364641"/>
                <a:gd name="connsiteX20" fmla="*/ 1465952 w 1934728"/>
                <a:gd name="connsiteY20" fmla="*/ 216587 h 364641"/>
                <a:gd name="connsiteX21" fmla="*/ 1423552 w 1934728"/>
                <a:gd name="connsiteY21" fmla="*/ 99880 h 364641"/>
                <a:gd name="connsiteX22" fmla="*/ 678956 w 1934728"/>
                <a:gd name="connsiteY22" fmla="*/ 498 h 364641"/>
                <a:gd name="connsiteX23" fmla="*/ 732582 w 1934728"/>
                <a:gd name="connsiteY23" fmla="*/ 498 h 364641"/>
                <a:gd name="connsiteX24" fmla="*/ 919325 w 1934728"/>
                <a:gd name="connsiteY24" fmla="*/ 232327 h 364641"/>
                <a:gd name="connsiteX25" fmla="*/ 919325 w 1934728"/>
                <a:gd name="connsiteY25" fmla="*/ 498 h 364641"/>
                <a:gd name="connsiteX26" fmla="*/ 989545 w 1934728"/>
                <a:gd name="connsiteY26" fmla="*/ 498 h 364641"/>
                <a:gd name="connsiteX27" fmla="*/ 989545 w 1934728"/>
                <a:gd name="connsiteY27" fmla="*/ 365079 h 364641"/>
                <a:gd name="connsiteX28" fmla="*/ 940739 w 1934728"/>
                <a:gd name="connsiteY28" fmla="*/ 365079 h 364641"/>
                <a:gd name="connsiteX29" fmla="*/ 749237 w 1934728"/>
                <a:gd name="connsiteY29" fmla="*/ 127150 h 364641"/>
                <a:gd name="connsiteX30" fmla="*/ 749237 w 1934728"/>
                <a:gd name="connsiteY30" fmla="*/ 365079 h 364641"/>
                <a:gd name="connsiteX31" fmla="*/ 678956 w 1934728"/>
                <a:gd name="connsiteY31" fmla="*/ 365079 h 364641"/>
                <a:gd name="connsiteX32" fmla="*/ 1294094 w 1934728"/>
                <a:gd name="connsiteY32" fmla="*/ 498 h 364641"/>
                <a:gd name="connsiteX33" fmla="*/ 1294094 w 1934728"/>
                <a:gd name="connsiteY33" fmla="*/ 62848 h 364641"/>
                <a:gd name="connsiteX34" fmla="*/ 1197947 w 1934728"/>
                <a:gd name="connsiteY34" fmla="*/ 62848 h 364641"/>
                <a:gd name="connsiteX35" fmla="*/ 1197947 w 1934728"/>
                <a:gd name="connsiteY35" fmla="*/ 365079 h 364641"/>
                <a:gd name="connsiteX36" fmla="*/ 1127727 w 1934728"/>
                <a:gd name="connsiteY36" fmla="*/ 365079 h 364641"/>
                <a:gd name="connsiteX37" fmla="*/ 1127727 w 1934728"/>
                <a:gd name="connsiteY37" fmla="*/ 62848 h 364641"/>
                <a:gd name="connsiteX38" fmla="*/ 1031518 w 1934728"/>
                <a:gd name="connsiteY38" fmla="*/ 62848 h 364641"/>
                <a:gd name="connsiteX39" fmla="*/ 1031518 w 1934728"/>
                <a:gd name="connsiteY39" fmla="*/ 498 h 364641"/>
                <a:gd name="connsiteX40" fmla="*/ 1934672 w 1934728"/>
                <a:gd name="connsiteY40" fmla="*/ 365079 h 364641"/>
                <a:gd name="connsiteX41" fmla="*/ 1820710 w 1934728"/>
                <a:gd name="connsiteY41" fmla="*/ 207375 h 364641"/>
                <a:gd name="connsiteX42" fmla="*/ 1855790 w 1934728"/>
                <a:gd name="connsiteY42" fmla="*/ 184314 h 364641"/>
                <a:gd name="connsiteX43" fmla="*/ 1884402 w 1934728"/>
                <a:gd name="connsiteY43" fmla="*/ 108787 h 364641"/>
                <a:gd name="connsiteX44" fmla="*/ 1855790 w 1934728"/>
                <a:gd name="connsiteY44" fmla="*/ 33259 h 364641"/>
                <a:gd name="connsiteX45" fmla="*/ 1760984 w 1934728"/>
                <a:gd name="connsiteY45" fmla="*/ 498 h 364641"/>
                <a:gd name="connsiteX46" fmla="*/ 1624022 w 1934728"/>
                <a:gd name="connsiteY46" fmla="*/ 498 h 364641"/>
                <a:gd name="connsiteX47" fmla="*/ 1624022 w 1934728"/>
                <a:gd name="connsiteY47" fmla="*/ 365079 h 364641"/>
                <a:gd name="connsiteX48" fmla="*/ 1694364 w 1934728"/>
                <a:gd name="connsiteY48" fmla="*/ 365079 h 364641"/>
                <a:gd name="connsiteX49" fmla="*/ 1694364 w 1934728"/>
                <a:gd name="connsiteY49" fmla="*/ 216587 h 364641"/>
                <a:gd name="connsiteX50" fmla="*/ 1751711 w 1934728"/>
                <a:gd name="connsiteY50" fmla="*/ 216587 h 364641"/>
                <a:gd name="connsiteX51" fmla="*/ 1858108 w 1934728"/>
                <a:gd name="connsiteY51" fmla="*/ 365079 h 364641"/>
                <a:gd name="connsiteX52" fmla="*/ 1694303 w 1934728"/>
                <a:gd name="connsiteY52" fmla="*/ 62970 h 364641"/>
                <a:gd name="connsiteX53" fmla="*/ 1757812 w 1934728"/>
                <a:gd name="connsiteY53" fmla="*/ 62970 h 364641"/>
                <a:gd name="connsiteX54" fmla="*/ 1802103 w 1934728"/>
                <a:gd name="connsiteY54" fmla="*/ 77551 h 364641"/>
                <a:gd name="connsiteX55" fmla="*/ 1814305 w 1934728"/>
                <a:gd name="connsiteY55" fmla="*/ 108787 h 364641"/>
                <a:gd name="connsiteX56" fmla="*/ 1802103 w 1934728"/>
                <a:gd name="connsiteY56" fmla="*/ 139290 h 364641"/>
                <a:gd name="connsiteX57" fmla="*/ 1757812 w 1934728"/>
                <a:gd name="connsiteY57" fmla="*/ 153871 h 364641"/>
                <a:gd name="connsiteX58" fmla="*/ 1694364 w 1934728"/>
                <a:gd name="connsiteY58" fmla="*/ 153871 h 364641"/>
                <a:gd name="connsiteX59" fmla="*/ 294609 w 1934728"/>
                <a:gd name="connsiteY59" fmla="*/ 498 h 364641"/>
                <a:gd name="connsiteX60" fmla="*/ 218228 w 1934728"/>
                <a:gd name="connsiteY60" fmla="*/ 498 h 364641"/>
                <a:gd name="connsiteX61" fmla="*/ 87550 w 1934728"/>
                <a:gd name="connsiteY61" fmla="*/ 182789 h 364641"/>
                <a:gd name="connsiteX62" fmla="*/ 218289 w 1934728"/>
                <a:gd name="connsiteY62" fmla="*/ 365079 h 364641"/>
                <a:gd name="connsiteX63" fmla="*/ 294609 w 1934728"/>
                <a:gd name="connsiteY63" fmla="*/ 365079 h 364641"/>
                <a:gd name="connsiteX64" fmla="*/ 163931 w 1934728"/>
                <a:gd name="connsiteY64" fmla="*/ 182789 h 364641"/>
                <a:gd name="connsiteX65" fmla="*/ 47224 w 1934728"/>
                <a:gd name="connsiteY65" fmla="*/ 498 h 364641"/>
                <a:gd name="connsiteX66" fmla="*/ -57 w 1934728"/>
                <a:gd name="connsiteY66" fmla="*/ 498 h 364641"/>
                <a:gd name="connsiteX67" fmla="*/ -57 w 1934728"/>
                <a:gd name="connsiteY67" fmla="*/ 365079 h 364641"/>
                <a:gd name="connsiteX68" fmla="*/ 47163 w 1934728"/>
                <a:gd name="connsiteY68" fmla="*/ 365079 h 364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934728" h="364641">
                  <a:moveTo>
                    <a:pt x="311447" y="365079"/>
                  </a:moveTo>
                  <a:lnTo>
                    <a:pt x="444932" y="438"/>
                  </a:lnTo>
                  <a:lnTo>
                    <a:pt x="512040" y="438"/>
                  </a:lnTo>
                  <a:lnTo>
                    <a:pt x="645829" y="365079"/>
                  </a:lnTo>
                  <a:lnTo>
                    <a:pt x="575243" y="365079"/>
                  </a:lnTo>
                  <a:lnTo>
                    <a:pt x="543642" y="278997"/>
                  </a:lnTo>
                  <a:lnTo>
                    <a:pt x="413147" y="278997"/>
                  </a:lnTo>
                  <a:lnTo>
                    <a:pt x="381667" y="365079"/>
                  </a:lnTo>
                  <a:close/>
                  <a:moveTo>
                    <a:pt x="435963" y="216587"/>
                  </a:moveTo>
                  <a:lnTo>
                    <a:pt x="521008" y="216587"/>
                  </a:lnTo>
                  <a:lnTo>
                    <a:pt x="478303" y="99880"/>
                  </a:lnTo>
                  <a:close/>
                  <a:moveTo>
                    <a:pt x="1256514" y="365079"/>
                  </a:moveTo>
                  <a:lnTo>
                    <a:pt x="1389998" y="498"/>
                  </a:lnTo>
                  <a:lnTo>
                    <a:pt x="1457106" y="498"/>
                  </a:lnTo>
                  <a:lnTo>
                    <a:pt x="1590834" y="365079"/>
                  </a:lnTo>
                  <a:lnTo>
                    <a:pt x="1520859" y="365079"/>
                  </a:lnTo>
                  <a:lnTo>
                    <a:pt x="1489318" y="278997"/>
                  </a:lnTo>
                  <a:lnTo>
                    <a:pt x="1358213" y="278997"/>
                  </a:lnTo>
                  <a:lnTo>
                    <a:pt x="1326733" y="365079"/>
                  </a:lnTo>
                  <a:close/>
                  <a:moveTo>
                    <a:pt x="1381030" y="216587"/>
                  </a:moveTo>
                  <a:lnTo>
                    <a:pt x="1465952" y="216587"/>
                  </a:lnTo>
                  <a:lnTo>
                    <a:pt x="1423552" y="99880"/>
                  </a:lnTo>
                  <a:close/>
                  <a:moveTo>
                    <a:pt x="678956" y="498"/>
                  </a:moveTo>
                  <a:lnTo>
                    <a:pt x="732582" y="498"/>
                  </a:lnTo>
                  <a:lnTo>
                    <a:pt x="919325" y="232327"/>
                  </a:lnTo>
                  <a:lnTo>
                    <a:pt x="919325" y="498"/>
                  </a:lnTo>
                  <a:lnTo>
                    <a:pt x="989545" y="498"/>
                  </a:lnTo>
                  <a:lnTo>
                    <a:pt x="989545" y="365079"/>
                  </a:lnTo>
                  <a:lnTo>
                    <a:pt x="940739" y="365079"/>
                  </a:lnTo>
                  <a:lnTo>
                    <a:pt x="749237" y="127150"/>
                  </a:lnTo>
                  <a:lnTo>
                    <a:pt x="749237" y="365079"/>
                  </a:lnTo>
                  <a:lnTo>
                    <a:pt x="678956" y="365079"/>
                  </a:lnTo>
                  <a:close/>
                  <a:moveTo>
                    <a:pt x="1294094" y="498"/>
                  </a:moveTo>
                  <a:lnTo>
                    <a:pt x="1294094" y="62848"/>
                  </a:lnTo>
                  <a:lnTo>
                    <a:pt x="1197947" y="62848"/>
                  </a:lnTo>
                  <a:lnTo>
                    <a:pt x="1197947" y="365079"/>
                  </a:lnTo>
                  <a:lnTo>
                    <a:pt x="1127727" y="365079"/>
                  </a:lnTo>
                  <a:lnTo>
                    <a:pt x="1127727" y="62848"/>
                  </a:lnTo>
                  <a:lnTo>
                    <a:pt x="1031518" y="62848"/>
                  </a:lnTo>
                  <a:lnTo>
                    <a:pt x="1031518" y="498"/>
                  </a:lnTo>
                  <a:close/>
                  <a:moveTo>
                    <a:pt x="1934672" y="365079"/>
                  </a:moveTo>
                  <a:lnTo>
                    <a:pt x="1820710" y="207375"/>
                  </a:lnTo>
                  <a:cubicBezTo>
                    <a:pt x="1833998" y="202445"/>
                    <a:pt x="1845992" y="194557"/>
                    <a:pt x="1855790" y="184314"/>
                  </a:cubicBezTo>
                  <a:cubicBezTo>
                    <a:pt x="1874574" y="163687"/>
                    <a:pt x="1884805" y="136685"/>
                    <a:pt x="1884402" y="108787"/>
                  </a:cubicBezTo>
                  <a:cubicBezTo>
                    <a:pt x="1884805" y="80888"/>
                    <a:pt x="1874574" y="53886"/>
                    <a:pt x="1855790" y="33259"/>
                  </a:cubicBezTo>
                  <a:cubicBezTo>
                    <a:pt x="1835474" y="11907"/>
                    <a:pt x="1807838" y="498"/>
                    <a:pt x="1760984" y="498"/>
                  </a:cubicBezTo>
                  <a:lnTo>
                    <a:pt x="1624022" y="498"/>
                  </a:lnTo>
                  <a:lnTo>
                    <a:pt x="1624022" y="365079"/>
                  </a:lnTo>
                  <a:lnTo>
                    <a:pt x="1694364" y="365079"/>
                  </a:lnTo>
                  <a:lnTo>
                    <a:pt x="1694364" y="216587"/>
                  </a:lnTo>
                  <a:lnTo>
                    <a:pt x="1751711" y="216587"/>
                  </a:lnTo>
                  <a:lnTo>
                    <a:pt x="1858108" y="365079"/>
                  </a:lnTo>
                  <a:close/>
                  <a:moveTo>
                    <a:pt x="1694303" y="62970"/>
                  </a:moveTo>
                  <a:lnTo>
                    <a:pt x="1757812" y="62970"/>
                  </a:lnTo>
                  <a:cubicBezTo>
                    <a:pt x="1781788" y="62970"/>
                    <a:pt x="1793806" y="68644"/>
                    <a:pt x="1802103" y="77551"/>
                  </a:cubicBezTo>
                  <a:cubicBezTo>
                    <a:pt x="1810040" y="86000"/>
                    <a:pt x="1814408" y="97189"/>
                    <a:pt x="1814305" y="108787"/>
                  </a:cubicBezTo>
                  <a:cubicBezTo>
                    <a:pt x="1814335" y="120152"/>
                    <a:pt x="1809961" y="131085"/>
                    <a:pt x="1802103" y="139290"/>
                  </a:cubicBezTo>
                  <a:cubicBezTo>
                    <a:pt x="1793806" y="148136"/>
                    <a:pt x="1781788" y="153871"/>
                    <a:pt x="1757812" y="153871"/>
                  </a:cubicBezTo>
                  <a:lnTo>
                    <a:pt x="1694364" y="153871"/>
                  </a:lnTo>
                  <a:close/>
                  <a:moveTo>
                    <a:pt x="294609" y="498"/>
                  </a:moveTo>
                  <a:lnTo>
                    <a:pt x="218228" y="498"/>
                  </a:lnTo>
                  <a:lnTo>
                    <a:pt x="87550" y="182789"/>
                  </a:lnTo>
                  <a:lnTo>
                    <a:pt x="218289" y="365079"/>
                  </a:lnTo>
                  <a:lnTo>
                    <a:pt x="294609" y="365079"/>
                  </a:lnTo>
                  <a:lnTo>
                    <a:pt x="163931" y="182789"/>
                  </a:lnTo>
                  <a:close/>
                  <a:moveTo>
                    <a:pt x="47224" y="498"/>
                  </a:moveTo>
                  <a:lnTo>
                    <a:pt x="-57" y="498"/>
                  </a:lnTo>
                  <a:lnTo>
                    <a:pt x="-57" y="365079"/>
                  </a:lnTo>
                  <a:lnTo>
                    <a:pt x="47163" y="365079"/>
                  </a:ln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13" name="Freeform: Shape 12">
              <a:extLst>
                <a:ext uri="{FF2B5EF4-FFF2-40B4-BE49-F238E27FC236}">
                  <a16:creationId xmlns:a16="http://schemas.microsoft.com/office/drawing/2014/main" id="{05090ABE-A69C-8B36-A11E-407120C8B327}"/>
                </a:ext>
              </a:extLst>
            </p:cNvPr>
            <p:cNvSpPr/>
            <p:nvPr/>
          </p:nvSpPr>
          <p:spPr>
            <a:xfrm>
              <a:off x="507101" y="554539"/>
              <a:ext cx="38678" cy="364580"/>
            </a:xfrm>
            <a:custGeom>
              <a:avLst/>
              <a:gdLst>
                <a:gd name="connsiteX0" fmla="*/ 0 w 38678"/>
                <a:gd name="connsiteY0" fmla="*/ 0 h 364580"/>
                <a:gd name="connsiteX1" fmla="*/ 38679 w 38678"/>
                <a:gd name="connsiteY1" fmla="*/ 0 h 364580"/>
                <a:gd name="connsiteX2" fmla="*/ 38679 w 38678"/>
                <a:gd name="connsiteY2" fmla="*/ 364580 h 364580"/>
                <a:gd name="connsiteX3" fmla="*/ 0 w 38678"/>
                <a:gd name="connsiteY3" fmla="*/ 364580 h 364580"/>
              </a:gdLst>
              <a:ahLst/>
              <a:cxnLst>
                <a:cxn ang="0">
                  <a:pos x="connsiteX0" y="connsiteY0"/>
                </a:cxn>
                <a:cxn ang="0">
                  <a:pos x="connsiteX1" y="connsiteY1"/>
                </a:cxn>
                <a:cxn ang="0">
                  <a:pos x="connsiteX2" y="connsiteY2"/>
                </a:cxn>
                <a:cxn ang="0">
                  <a:pos x="connsiteX3" y="connsiteY3"/>
                </a:cxn>
              </a:cxnLst>
              <a:rect l="l" t="t" r="r" b="b"/>
              <a:pathLst>
                <a:path w="38678" h="364580">
                  <a:moveTo>
                    <a:pt x="0" y="0"/>
                  </a:moveTo>
                  <a:lnTo>
                    <a:pt x="38679" y="0"/>
                  </a:lnTo>
                  <a:lnTo>
                    <a:pt x="38679" y="364580"/>
                  </a:lnTo>
                  <a:lnTo>
                    <a:pt x="0" y="364580"/>
                  </a:lnTo>
                  <a:close/>
                </a:path>
              </a:pathLst>
            </a:custGeom>
            <a:solidFill>
              <a:srgbClr val="B28300"/>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grpSp>
      <p:sp>
        <p:nvSpPr>
          <p:cNvPr id="14" name="Title 2">
            <a:extLst>
              <a:ext uri="{FF2B5EF4-FFF2-40B4-BE49-F238E27FC236}">
                <a16:creationId xmlns:a16="http://schemas.microsoft.com/office/drawing/2014/main" id="{2069A608-A7B8-E6F4-52FD-FCBF1AD7E487}"/>
              </a:ext>
            </a:extLst>
          </p:cNvPr>
          <p:cNvSpPr txBox="1">
            <a:spLocks/>
          </p:cNvSpPr>
          <p:nvPr/>
        </p:nvSpPr>
        <p:spPr>
          <a:xfrm>
            <a:off x="359999" y="2690550"/>
            <a:ext cx="4147345" cy="1976400"/>
          </a:xfrm>
          <a:prstGeom prst="rect">
            <a:avLst/>
          </a:prstGeom>
        </p:spPr>
        <p:txBody>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GB" sz="3200" b="0" i="0" u="none" strike="noStrike" kern="1200" cap="none" spc="0" normalizeH="0" baseline="0" noProof="0" dirty="0">
              <a:ln>
                <a:noFill/>
              </a:ln>
              <a:solidFill>
                <a:srgbClr val="FFFFFF"/>
              </a:solidFill>
              <a:effectLst/>
              <a:uLnTx/>
              <a:uFillTx/>
              <a:latin typeface="Arial"/>
              <a:ea typeface="+mj-ea"/>
              <a:cs typeface="Kantar Brown" panose="020B0504020101010102" pitchFamily="34" charset="0"/>
            </a:endParaRPr>
          </a:p>
        </p:txBody>
      </p:sp>
      <p:sp>
        <p:nvSpPr>
          <p:cNvPr id="16" name="Text Placeholder 71">
            <a:extLst>
              <a:ext uri="{FF2B5EF4-FFF2-40B4-BE49-F238E27FC236}">
                <a16:creationId xmlns:a16="http://schemas.microsoft.com/office/drawing/2014/main" id="{A6D4CB7E-A592-4846-D45B-CAE9F8543202}"/>
              </a:ext>
            </a:extLst>
          </p:cNvPr>
          <p:cNvSpPr txBox="1">
            <a:spLocks/>
          </p:cNvSpPr>
          <p:nvPr/>
        </p:nvSpPr>
        <p:spPr>
          <a:xfrm>
            <a:off x="909331" y="3343103"/>
            <a:ext cx="3615041" cy="233638"/>
          </a:xfrm>
          <a:prstGeom prst="rect">
            <a:avLst/>
          </a:prstGeom>
        </p:spPr>
        <p:txBody>
          <a:bodyPr lIns="0" tIns="0" rIns="0" bIns="27000" anchor="t"/>
          <a:lstStyle>
            <a:lvl1pPr marL="228600" indent="-228600" algn="l" defTabSz="914400" rtl="0" eaLnBrk="1" latinLnBrk="0" hangingPunct="1">
              <a:spcBef>
                <a:spcPct val="20000"/>
              </a:spcBef>
              <a:buClr>
                <a:schemeClr val="accent1"/>
              </a:buClr>
              <a:buSzPct val="99000"/>
              <a:buFont typeface="Arial" pitchFamily="34" charset="0"/>
              <a:buChar char="•"/>
              <a:defRPr lang="en-US" sz="2000" i="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1pPr>
            <a:lvl2pPr marL="400050" indent="-171450" algn="l" defTabSz="914400" rtl="0" eaLnBrk="1" latinLnBrk="0" hangingPunct="1">
              <a:spcBef>
                <a:spcPct val="20000"/>
              </a:spcBef>
              <a:buClr>
                <a:schemeClr val="accent1"/>
              </a:buClr>
              <a:buSzPct val="99000"/>
              <a:buFont typeface="Arial" pitchFamily="34" charset="0"/>
              <a:buChar char="•"/>
              <a:defRPr lang="en-US" sz="1600" i="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2pPr>
            <a:lvl3pPr marL="571500" indent="-171450" algn="l" defTabSz="914400" rtl="0" eaLnBrk="1" latinLnBrk="0" hangingPunct="1">
              <a:spcBef>
                <a:spcPct val="20000"/>
              </a:spcBef>
              <a:buClr>
                <a:schemeClr val="accent1"/>
              </a:buClr>
              <a:buSzPct val="99000"/>
              <a:buFont typeface="Arial" pitchFamily="34" charset="0"/>
              <a:buChar char="•"/>
              <a:defRPr lang="en-US" sz="1600" i="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3pPr>
            <a:lvl4pPr marL="742950" indent="-171450" algn="l" defTabSz="914400" rtl="0" eaLnBrk="1" latinLnBrk="0" hangingPunct="1">
              <a:spcBef>
                <a:spcPct val="20000"/>
              </a:spcBef>
              <a:buClr>
                <a:schemeClr val="accent1"/>
              </a:buClr>
              <a:buSzPct val="99000"/>
              <a:buFont typeface="Arial" pitchFamily="34" charset="0"/>
              <a:buChar char="•"/>
              <a:tabLst/>
              <a:defRPr lang="en-US" sz="1600" i="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4pPr>
            <a:lvl5pPr marL="914400" indent="-171450" algn="l" defTabSz="914400" rtl="0" eaLnBrk="1" latinLnBrk="0" hangingPunct="1">
              <a:spcBef>
                <a:spcPct val="20000"/>
              </a:spcBef>
              <a:buClr>
                <a:schemeClr val="accent1"/>
              </a:buClr>
              <a:buSzPct val="99000"/>
              <a:buFont typeface="Arial" pitchFamily="34" charset="0"/>
              <a:buChar char="•"/>
              <a:defRPr lang="en-US" sz="1600" i="0" kern="1200" dirty="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NZ" sz="28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BACKGROUND INFORMATION</a:t>
            </a:r>
          </a:p>
        </p:txBody>
      </p:sp>
      <p:sp>
        <p:nvSpPr>
          <p:cNvPr id="17" name="Text Placeholder 2">
            <a:extLst>
              <a:ext uri="{FF2B5EF4-FFF2-40B4-BE49-F238E27FC236}">
                <a16:creationId xmlns:a16="http://schemas.microsoft.com/office/drawing/2014/main" id="{C4BFDC32-1DEB-F68C-10ED-A94763CC6FB9}"/>
              </a:ext>
            </a:extLst>
          </p:cNvPr>
          <p:cNvSpPr txBox="1">
            <a:spLocks/>
          </p:cNvSpPr>
          <p:nvPr/>
        </p:nvSpPr>
        <p:spPr>
          <a:xfrm>
            <a:off x="785766" y="2133020"/>
            <a:ext cx="1271633" cy="1266549"/>
          </a:xfrm>
          <a:prstGeom prst="rect">
            <a:avLst/>
          </a:prstGeom>
        </p:spPr>
        <p:txBody>
          <a:bodyPr wrap="square" lIns="0" tIns="0" rIns="0" bIns="35100" anchor="ctr" anchorCtr="0">
            <a:spAutoFit/>
          </a:bodyPr>
          <a:lstStyle>
            <a:lvl1pPr marL="228600" indent="-228600" algn="l" defTabSz="914400" rtl="0" eaLnBrk="1" latinLnBrk="0" hangingPunct="1">
              <a:spcBef>
                <a:spcPct val="20000"/>
              </a:spcBef>
              <a:buClr>
                <a:schemeClr val="accent1"/>
              </a:buClr>
              <a:buSzPct val="99000"/>
              <a:buFont typeface="Arial" pitchFamily="34" charset="0"/>
              <a:buChar char="•"/>
              <a:defRPr lang="en-US" sz="2000" i="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1pPr>
            <a:lvl2pPr marL="400050" indent="-171450" algn="l" defTabSz="914400" rtl="0" eaLnBrk="1" latinLnBrk="0" hangingPunct="1">
              <a:spcBef>
                <a:spcPct val="20000"/>
              </a:spcBef>
              <a:buClr>
                <a:schemeClr val="accent1"/>
              </a:buClr>
              <a:buSzPct val="99000"/>
              <a:buFont typeface="Arial" pitchFamily="34" charset="0"/>
              <a:buChar char="•"/>
              <a:defRPr lang="en-US" sz="1600" i="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2pPr>
            <a:lvl3pPr marL="571500" indent="-171450" algn="l" defTabSz="914400" rtl="0" eaLnBrk="1" latinLnBrk="0" hangingPunct="1">
              <a:spcBef>
                <a:spcPct val="20000"/>
              </a:spcBef>
              <a:buClr>
                <a:schemeClr val="accent1"/>
              </a:buClr>
              <a:buSzPct val="99000"/>
              <a:buFont typeface="Arial" pitchFamily="34" charset="0"/>
              <a:buChar char="•"/>
              <a:defRPr lang="en-US" sz="1600" i="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3pPr>
            <a:lvl4pPr marL="742950" indent="-171450" algn="l" defTabSz="914400" rtl="0" eaLnBrk="1" latinLnBrk="0" hangingPunct="1">
              <a:spcBef>
                <a:spcPct val="20000"/>
              </a:spcBef>
              <a:buClr>
                <a:schemeClr val="accent1"/>
              </a:buClr>
              <a:buSzPct val="99000"/>
              <a:buFont typeface="Arial" pitchFamily="34" charset="0"/>
              <a:buChar char="•"/>
              <a:tabLst/>
              <a:defRPr lang="en-US" sz="1600" i="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4pPr>
            <a:lvl5pPr marL="914400" indent="-171450" algn="l" defTabSz="914400" rtl="0" eaLnBrk="1" latinLnBrk="0" hangingPunct="1">
              <a:spcBef>
                <a:spcPct val="20000"/>
              </a:spcBef>
              <a:buClr>
                <a:schemeClr val="accent1"/>
              </a:buClr>
              <a:buSzPct val="99000"/>
              <a:buFont typeface="Arial" pitchFamily="34" charset="0"/>
              <a:buChar char="•"/>
              <a:defRPr lang="en-US" sz="1600" i="0" kern="1200" dirty="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C50017"/>
              </a:buClr>
              <a:buSzPct val="99000"/>
              <a:buFont typeface="Arial" pitchFamily="34" charset="0"/>
              <a:buNone/>
              <a:tabLst/>
              <a:defRPr/>
            </a:pPr>
            <a:r>
              <a:rPr kumimoji="0" lang="en-GB" sz="8000" b="0" i="0" u="none" strike="noStrike" kern="1200" cap="none" spc="0" normalizeH="0" baseline="0" noProof="0" dirty="0">
                <a:ln>
                  <a:noFill/>
                </a:ln>
                <a:solidFill>
                  <a:srgbClr val="FFFFFF"/>
                </a:solidFill>
                <a:effectLst/>
                <a:uLnTx/>
                <a:uFillTx/>
              </a:rPr>
              <a:t>01</a:t>
            </a:r>
          </a:p>
        </p:txBody>
      </p:sp>
      <p:cxnSp>
        <p:nvCxnSpPr>
          <p:cNvPr id="18" name="Straight Connector 17">
            <a:extLst>
              <a:ext uri="{FF2B5EF4-FFF2-40B4-BE49-F238E27FC236}">
                <a16:creationId xmlns:a16="http://schemas.microsoft.com/office/drawing/2014/main" id="{B469131F-D4CD-DC74-DB8E-1E66E5D056D7}"/>
              </a:ext>
            </a:extLst>
          </p:cNvPr>
          <p:cNvCxnSpPr/>
          <p:nvPr/>
        </p:nvCxnSpPr>
        <p:spPr>
          <a:xfrm>
            <a:off x="612146" y="2463789"/>
            <a:ext cx="0" cy="4356000"/>
          </a:xfrm>
          <a:prstGeom prst="line">
            <a:avLst/>
          </a:prstGeom>
          <a:ln w="12700">
            <a:solidFill>
              <a:srgbClr val="FFFFFF">
                <a:alpha val="50196"/>
              </a:srgbClr>
            </a:solidFill>
            <a:tailEnd type="none"/>
          </a:ln>
        </p:spPr>
        <p:style>
          <a:lnRef idx="1">
            <a:schemeClr val="accent1"/>
          </a:lnRef>
          <a:fillRef idx="0">
            <a:schemeClr val="accent1"/>
          </a:fillRef>
          <a:effectRef idx="0">
            <a:schemeClr val="accent1"/>
          </a:effectRef>
          <a:fontRef idx="minor">
            <a:schemeClr val="tx1"/>
          </a:fontRef>
        </p:style>
      </p:cxnSp>
      <p:pic>
        <p:nvPicPr>
          <p:cNvPr id="19" name="Picture 2" descr="Home | Nuku Ora">
            <a:extLst>
              <a:ext uri="{FF2B5EF4-FFF2-40B4-BE49-F238E27FC236}">
                <a16:creationId xmlns:a16="http://schemas.microsoft.com/office/drawing/2014/main" id="{0437A188-8268-D5D0-491D-32961CF7D01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115858" y="5574765"/>
            <a:ext cx="2895486" cy="1073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52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picture containing person&#10;&#10;Description automatically generated">
            <a:extLst>
              <a:ext uri="{FF2B5EF4-FFF2-40B4-BE49-F238E27FC236}">
                <a16:creationId xmlns:a16="http://schemas.microsoft.com/office/drawing/2014/main" id="{2365A721-A52B-4BB4-C076-35842163AC8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 y="-20403"/>
            <a:ext cx="12192068" cy="6885699"/>
          </a:xfrm>
          <a:prstGeom prst="rect">
            <a:avLst/>
          </a:prstGeom>
        </p:spPr>
      </p:pic>
      <p:sp>
        <p:nvSpPr>
          <p:cNvPr id="3" name="Rectangle 2">
            <a:extLst>
              <a:ext uri="{FF2B5EF4-FFF2-40B4-BE49-F238E27FC236}">
                <a16:creationId xmlns:a16="http://schemas.microsoft.com/office/drawing/2014/main" id="{D4F84FCD-9F08-14AA-7268-0D268194BB4D}"/>
              </a:ext>
            </a:extLst>
          </p:cNvPr>
          <p:cNvSpPr/>
          <p:nvPr/>
        </p:nvSpPr>
        <p:spPr bwMode="ltGray">
          <a:xfrm rot="16200000">
            <a:off x="5397306" y="63303"/>
            <a:ext cx="6762749" cy="6826642"/>
          </a:xfrm>
          <a:prstGeom prst="rect">
            <a:avLst/>
          </a:prstGeom>
          <a:gradFill flip="none" rotWithShape="1">
            <a:gsLst>
              <a:gs pos="0">
                <a:srgbClr val="000000"/>
              </a:gs>
              <a:gs pos="40000">
                <a:srgbClr val="000000">
                  <a:alpha val="0"/>
                </a:srgbClr>
              </a:gs>
            </a:gsLst>
            <a:lin ang="189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endParaRPr>
          </a:p>
        </p:txBody>
      </p:sp>
      <p:sp>
        <p:nvSpPr>
          <p:cNvPr id="4" name="Rectangle 3">
            <a:extLst>
              <a:ext uri="{FF2B5EF4-FFF2-40B4-BE49-F238E27FC236}">
                <a16:creationId xmlns:a16="http://schemas.microsoft.com/office/drawing/2014/main" id="{9F8D0044-8785-7B11-0206-CA17168216C7}"/>
              </a:ext>
            </a:extLst>
          </p:cNvPr>
          <p:cNvSpPr/>
          <p:nvPr/>
        </p:nvSpPr>
        <p:spPr bwMode="ltGray">
          <a:xfrm>
            <a:off x="-68" y="-20402"/>
            <a:ext cx="7039043" cy="6878401"/>
          </a:xfrm>
          <a:prstGeom prst="rect">
            <a:avLst/>
          </a:prstGeom>
          <a:gradFill flip="none" rotWithShape="1">
            <a:gsLst>
              <a:gs pos="0">
                <a:srgbClr val="000000"/>
              </a:gs>
              <a:gs pos="100000">
                <a:srgbClr val="000000">
                  <a:alpha val="0"/>
                </a:srgb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endParaRPr>
          </a:p>
        </p:txBody>
      </p:sp>
      <p:grpSp>
        <p:nvGrpSpPr>
          <p:cNvPr id="5" name="Group 4">
            <a:extLst>
              <a:ext uri="{FF2B5EF4-FFF2-40B4-BE49-F238E27FC236}">
                <a16:creationId xmlns:a16="http://schemas.microsoft.com/office/drawing/2014/main" id="{D07FDB01-14F7-AFD4-12AA-7CDE73595F65}"/>
              </a:ext>
            </a:extLst>
          </p:cNvPr>
          <p:cNvGrpSpPr/>
          <p:nvPr/>
        </p:nvGrpSpPr>
        <p:grpSpPr>
          <a:xfrm>
            <a:off x="523876" y="549833"/>
            <a:ext cx="3373870" cy="330026"/>
            <a:chOff x="459821" y="549832"/>
            <a:chExt cx="3798933" cy="371605"/>
          </a:xfrm>
        </p:grpSpPr>
        <p:sp>
          <p:nvSpPr>
            <p:cNvPr id="6" name="Freeform: Shape 5">
              <a:extLst>
                <a:ext uri="{FF2B5EF4-FFF2-40B4-BE49-F238E27FC236}">
                  <a16:creationId xmlns:a16="http://schemas.microsoft.com/office/drawing/2014/main" id="{C05D7CCF-0F0A-5EB8-EB31-2400E58986E8}"/>
                </a:ext>
              </a:extLst>
            </p:cNvPr>
            <p:cNvSpPr/>
            <p:nvPr/>
          </p:nvSpPr>
          <p:spPr>
            <a:xfrm>
              <a:off x="2534989" y="555150"/>
              <a:ext cx="247690" cy="361103"/>
            </a:xfrm>
            <a:custGeom>
              <a:avLst/>
              <a:gdLst>
                <a:gd name="connsiteX0" fmla="*/ 51556 w 247690"/>
                <a:gd name="connsiteY0" fmla="*/ 361541 h 361103"/>
                <a:gd name="connsiteX1" fmla="*/ -57 w 247690"/>
                <a:gd name="connsiteY1" fmla="*/ 361541 h 361103"/>
                <a:gd name="connsiteX2" fmla="*/ -57 w 247690"/>
                <a:gd name="connsiteY2" fmla="*/ 438 h 361103"/>
                <a:gd name="connsiteX3" fmla="*/ 132573 w 247690"/>
                <a:gd name="connsiteY3" fmla="*/ 438 h 361103"/>
                <a:gd name="connsiteX4" fmla="*/ 216703 w 247690"/>
                <a:gd name="connsiteY4" fmla="*/ 30392 h 361103"/>
                <a:gd name="connsiteX5" fmla="*/ 247634 w 247690"/>
                <a:gd name="connsiteY5" fmla="*/ 104699 h 361103"/>
                <a:gd name="connsiteX6" fmla="*/ 216703 w 247690"/>
                <a:gd name="connsiteY6" fmla="*/ 179555 h 361103"/>
                <a:gd name="connsiteX7" fmla="*/ 132573 w 247690"/>
                <a:gd name="connsiteY7" fmla="*/ 209449 h 361103"/>
                <a:gd name="connsiteX8" fmla="*/ 51556 w 247690"/>
                <a:gd name="connsiteY8" fmla="*/ 209449 h 361103"/>
                <a:gd name="connsiteX9" fmla="*/ 51556 w 247690"/>
                <a:gd name="connsiteY9" fmla="*/ 160216 h 361103"/>
                <a:gd name="connsiteX10" fmla="*/ 129950 w 247690"/>
                <a:gd name="connsiteY10" fmla="*/ 160216 h 361103"/>
                <a:gd name="connsiteX11" fmla="*/ 180586 w 247690"/>
                <a:gd name="connsiteY11" fmla="*/ 143683 h 361103"/>
                <a:gd name="connsiteX12" fmla="*/ 196021 w 247690"/>
                <a:gd name="connsiteY12" fmla="*/ 104455 h 361103"/>
                <a:gd name="connsiteX13" fmla="*/ 180586 w 247690"/>
                <a:gd name="connsiteY13" fmla="*/ 65776 h 361103"/>
                <a:gd name="connsiteX14" fmla="*/ 129950 w 247690"/>
                <a:gd name="connsiteY14" fmla="*/ 49243 h 361103"/>
                <a:gd name="connsiteX15" fmla="*/ 51556 w 247690"/>
                <a:gd name="connsiteY15" fmla="*/ 49243 h 36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7690" h="361103">
                  <a:moveTo>
                    <a:pt x="51556" y="361541"/>
                  </a:moveTo>
                  <a:lnTo>
                    <a:pt x="-57" y="361541"/>
                  </a:lnTo>
                  <a:lnTo>
                    <a:pt x="-57" y="438"/>
                  </a:lnTo>
                  <a:lnTo>
                    <a:pt x="132573" y="438"/>
                  </a:lnTo>
                  <a:cubicBezTo>
                    <a:pt x="172289" y="438"/>
                    <a:pt x="198095" y="11785"/>
                    <a:pt x="216703" y="30392"/>
                  </a:cubicBezTo>
                  <a:cubicBezTo>
                    <a:pt x="236567" y="50006"/>
                    <a:pt x="247713" y="76782"/>
                    <a:pt x="247634" y="104699"/>
                  </a:cubicBezTo>
                  <a:cubicBezTo>
                    <a:pt x="247719" y="132775"/>
                    <a:pt x="236579" y="159728"/>
                    <a:pt x="216703" y="179555"/>
                  </a:cubicBezTo>
                  <a:cubicBezTo>
                    <a:pt x="198095" y="197858"/>
                    <a:pt x="172289" y="209449"/>
                    <a:pt x="132573" y="209449"/>
                  </a:cubicBezTo>
                  <a:lnTo>
                    <a:pt x="51556" y="209449"/>
                  </a:lnTo>
                  <a:close/>
                  <a:moveTo>
                    <a:pt x="51556" y="160216"/>
                  </a:moveTo>
                  <a:lnTo>
                    <a:pt x="129950" y="160216"/>
                  </a:lnTo>
                  <a:cubicBezTo>
                    <a:pt x="156793" y="160216"/>
                    <a:pt x="170764" y="154115"/>
                    <a:pt x="180586" y="143683"/>
                  </a:cubicBezTo>
                  <a:cubicBezTo>
                    <a:pt x="190744" y="133184"/>
                    <a:pt x="196302" y="119067"/>
                    <a:pt x="196021" y="104455"/>
                  </a:cubicBezTo>
                  <a:cubicBezTo>
                    <a:pt x="196290" y="90009"/>
                    <a:pt x="190726" y="76068"/>
                    <a:pt x="180586" y="65776"/>
                  </a:cubicBezTo>
                  <a:cubicBezTo>
                    <a:pt x="170764" y="55405"/>
                    <a:pt x="156793" y="49243"/>
                    <a:pt x="129950" y="49243"/>
                  </a:cubicBezTo>
                  <a:lnTo>
                    <a:pt x="51556" y="49243"/>
                  </a:ln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333333"/>
                </a:solidFill>
                <a:effectLst/>
                <a:uLnTx/>
                <a:uFillTx/>
                <a:latin typeface="Arial"/>
                <a:ea typeface="+mn-ea"/>
                <a:cs typeface="+mn-cs"/>
              </a:endParaRPr>
            </a:p>
          </p:txBody>
        </p:sp>
        <p:sp>
          <p:nvSpPr>
            <p:cNvPr id="7" name="Freeform: Shape 6">
              <a:extLst>
                <a:ext uri="{FF2B5EF4-FFF2-40B4-BE49-F238E27FC236}">
                  <a16:creationId xmlns:a16="http://schemas.microsoft.com/office/drawing/2014/main" id="{6AF50481-DB6E-7204-F3BA-FDBBEDA37518}"/>
                </a:ext>
              </a:extLst>
            </p:cNvPr>
            <p:cNvSpPr/>
            <p:nvPr/>
          </p:nvSpPr>
          <p:spPr>
            <a:xfrm>
              <a:off x="2839477" y="555150"/>
              <a:ext cx="299363" cy="366054"/>
            </a:xfrm>
            <a:custGeom>
              <a:avLst/>
              <a:gdLst>
                <a:gd name="connsiteX0" fmla="*/ 37646 w 299363"/>
                <a:gd name="connsiteY0" fmla="*/ 319201 h 366054"/>
                <a:gd name="connsiteX1" fmla="*/ -57 w 299363"/>
                <a:gd name="connsiteY1" fmla="*/ 211889 h 366054"/>
                <a:gd name="connsiteX2" fmla="*/ -57 w 299363"/>
                <a:gd name="connsiteY2" fmla="*/ 438 h 366054"/>
                <a:gd name="connsiteX3" fmla="*/ 51556 w 299363"/>
                <a:gd name="connsiteY3" fmla="*/ 438 h 366054"/>
                <a:gd name="connsiteX4" fmla="*/ 51556 w 299363"/>
                <a:gd name="connsiteY4" fmla="*/ 214635 h 366054"/>
                <a:gd name="connsiteX5" fmla="*/ 74250 w 299363"/>
                <a:gd name="connsiteY5" fmla="*/ 285830 h 366054"/>
                <a:gd name="connsiteX6" fmla="*/ 149655 w 299363"/>
                <a:gd name="connsiteY6" fmla="*/ 317676 h 366054"/>
                <a:gd name="connsiteX7" fmla="*/ 225000 w 299363"/>
                <a:gd name="connsiteY7" fmla="*/ 285647 h 366054"/>
                <a:gd name="connsiteX8" fmla="*/ 247694 w 299363"/>
                <a:gd name="connsiteY8" fmla="*/ 214452 h 366054"/>
                <a:gd name="connsiteX9" fmla="*/ 247694 w 299363"/>
                <a:gd name="connsiteY9" fmla="*/ 438 h 366054"/>
                <a:gd name="connsiteX10" fmla="*/ 299307 w 299363"/>
                <a:gd name="connsiteY10" fmla="*/ 438 h 366054"/>
                <a:gd name="connsiteX11" fmla="*/ 299307 w 299363"/>
                <a:gd name="connsiteY11" fmla="*/ 212072 h 366054"/>
                <a:gd name="connsiteX12" fmla="*/ 261604 w 299363"/>
                <a:gd name="connsiteY12" fmla="*/ 319384 h 366054"/>
                <a:gd name="connsiteX13" fmla="*/ 149655 w 299363"/>
                <a:gd name="connsiteY13" fmla="*/ 366482 h 366054"/>
                <a:gd name="connsiteX14" fmla="*/ 37646 w 299363"/>
                <a:gd name="connsiteY14" fmla="*/ 319201 h 36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363" h="366054">
                  <a:moveTo>
                    <a:pt x="37646" y="319201"/>
                  </a:moveTo>
                  <a:cubicBezTo>
                    <a:pt x="14402" y="293944"/>
                    <a:pt x="-57" y="260390"/>
                    <a:pt x="-57" y="211889"/>
                  </a:cubicBezTo>
                  <a:lnTo>
                    <a:pt x="-57" y="438"/>
                  </a:lnTo>
                  <a:lnTo>
                    <a:pt x="51556" y="438"/>
                  </a:lnTo>
                  <a:lnTo>
                    <a:pt x="51556" y="214635"/>
                  </a:lnTo>
                  <a:cubicBezTo>
                    <a:pt x="51556" y="248677"/>
                    <a:pt x="59852" y="269846"/>
                    <a:pt x="74250" y="285830"/>
                  </a:cubicBezTo>
                  <a:cubicBezTo>
                    <a:pt x="93687" y="306719"/>
                    <a:pt x="121128" y="318305"/>
                    <a:pt x="149655" y="317676"/>
                  </a:cubicBezTo>
                  <a:cubicBezTo>
                    <a:pt x="178195" y="318256"/>
                    <a:pt x="205618" y="306597"/>
                    <a:pt x="225000" y="285647"/>
                  </a:cubicBezTo>
                  <a:cubicBezTo>
                    <a:pt x="239458" y="269663"/>
                    <a:pt x="247694" y="248494"/>
                    <a:pt x="247694" y="214452"/>
                  </a:cubicBezTo>
                  <a:lnTo>
                    <a:pt x="247694" y="438"/>
                  </a:lnTo>
                  <a:lnTo>
                    <a:pt x="299307" y="438"/>
                  </a:lnTo>
                  <a:lnTo>
                    <a:pt x="299307" y="212072"/>
                  </a:lnTo>
                  <a:cubicBezTo>
                    <a:pt x="299307" y="260573"/>
                    <a:pt x="284848" y="294127"/>
                    <a:pt x="261604" y="319384"/>
                  </a:cubicBezTo>
                  <a:cubicBezTo>
                    <a:pt x="232418" y="349906"/>
                    <a:pt x="191885" y="366958"/>
                    <a:pt x="149655" y="366482"/>
                  </a:cubicBezTo>
                  <a:cubicBezTo>
                    <a:pt x="107377" y="366928"/>
                    <a:pt x="66814" y="349803"/>
                    <a:pt x="37646" y="319201"/>
                  </a:cubicBez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333333"/>
                </a:solidFill>
                <a:effectLst/>
                <a:uLnTx/>
                <a:uFillTx/>
                <a:latin typeface="Arial"/>
                <a:ea typeface="+mn-ea"/>
                <a:cs typeface="+mn-cs"/>
              </a:endParaRPr>
            </a:p>
          </p:txBody>
        </p:sp>
        <p:sp>
          <p:nvSpPr>
            <p:cNvPr id="8" name="Freeform: Shape 7">
              <a:extLst>
                <a:ext uri="{FF2B5EF4-FFF2-40B4-BE49-F238E27FC236}">
                  <a16:creationId xmlns:a16="http://schemas.microsoft.com/office/drawing/2014/main" id="{0B8E57DE-6FE7-34D0-54A2-B44A6D8FCCAF}"/>
                </a:ext>
              </a:extLst>
            </p:cNvPr>
            <p:cNvSpPr/>
            <p:nvPr/>
          </p:nvSpPr>
          <p:spPr>
            <a:xfrm>
              <a:off x="3226569" y="555150"/>
              <a:ext cx="252938" cy="360920"/>
            </a:xfrm>
            <a:custGeom>
              <a:avLst/>
              <a:gdLst>
                <a:gd name="connsiteX0" fmla="*/ 198645 w 252938"/>
                <a:gd name="connsiteY0" fmla="*/ 166988 h 360920"/>
                <a:gd name="connsiteX1" fmla="*/ 252880 w 252938"/>
                <a:gd name="connsiteY1" fmla="*/ 255754 h 360920"/>
                <a:gd name="connsiteX2" fmla="*/ 222926 w 252938"/>
                <a:gd name="connsiteY2" fmla="*/ 329878 h 360920"/>
                <a:gd name="connsiteX3" fmla="*/ 136722 w 252938"/>
                <a:gd name="connsiteY3" fmla="*/ 361358 h 360920"/>
                <a:gd name="connsiteX4" fmla="*/ -57 w 252938"/>
                <a:gd name="connsiteY4" fmla="*/ 361358 h 360920"/>
                <a:gd name="connsiteX5" fmla="*/ -57 w 252938"/>
                <a:gd name="connsiteY5" fmla="*/ 438 h 360920"/>
                <a:gd name="connsiteX6" fmla="*/ 119701 w 252938"/>
                <a:gd name="connsiteY6" fmla="*/ 438 h 360920"/>
                <a:gd name="connsiteX7" fmla="*/ 200231 w 252938"/>
                <a:gd name="connsiteY7" fmla="*/ 27830 h 360920"/>
                <a:gd name="connsiteX8" fmla="*/ 229636 w 252938"/>
                <a:gd name="connsiteY8" fmla="*/ 100063 h 360920"/>
                <a:gd name="connsiteX9" fmla="*/ 198645 w 252938"/>
                <a:gd name="connsiteY9" fmla="*/ 166988 h 360920"/>
                <a:gd name="connsiteX10" fmla="*/ 51556 w 252938"/>
                <a:gd name="connsiteY10" fmla="*/ 149967 h 360920"/>
                <a:gd name="connsiteX11" fmla="*/ 117139 w 252938"/>
                <a:gd name="connsiteY11" fmla="*/ 149967 h 360920"/>
                <a:gd name="connsiteX12" fmla="*/ 164603 w 252938"/>
                <a:gd name="connsiteY12" fmla="*/ 134471 h 360920"/>
                <a:gd name="connsiteX13" fmla="*/ 178024 w 252938"/>
                <a:gd name="connsiteY13" fmla="*/ 99331 h 360920"/>
                <a:gd name="connsiteX14" fmla="*/ 164603 w 252938"/>
                <a:gd name="connsiteY14" fmla="*/ 64800 h 360920"/>
                <a:gd name="connsiteX15" fmla="*/ 117139 w 252938"/>
                <a:gd name="connsiteY15" fmla="*/ 49305 h 360920"/>
                <a:gd name="connsiteX16" fmla="*/ 51556 w 252938"/>
                <a:gd name="connsiteY16" fmla="*/ 49305 h 360920"/>
                <a:gd name="connsiteX17" fmla="*/ 51556 w 252938"/>
                <a:gd name="connsiteY17" fmla="*/ 312491 h 360920"/>
                <a:gd name="connsiteX18" fmla="*/ 134160 w 252938"/>
                <a:gd name="connsiteY18" fmla="*/ 312491 h 360920"/>
                <a:gd name="connsiteX19" fmla="*/ 187297 w 252938"/>
                <a:gd name="connsiteY19" fmla="*/ 294188 h 360920"/>
                <a:gd name="connsiteX20" fmla="*/ 201268 w 252938"/>
                <a:gd name="connsiteY20" fmla="*/ 255998 h 360920"/>
                <a:gd name="connsiteX21" fmla="*/ 187297 w 252938"/>
                <a:gd name="connsiteY21" fmla="*/ 217807 h 360920"/>
                <a:gd name="connsiteX22" fmla="*/ 134160 w 252938"/>
                <a:gd name="connsiteY22" fmla="*/ 199505 h 360920"/>
                <a:gd name="connsiteX23" fmla="*/ 51556 w 252938"/>
                <a:gd name="connsiteY23" fmla="*/ 199505 h 36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938" h="360920">
                  <a:moveTo>
                    <a:pt x="198645" y="166988"/>
                  </a:moveTo>
                  <a:cubicBezTo>
                    <a:pt x="231942" y="184064"/>
                    <a:pt x="252880" y="218332"/>
                    <a:pt x="252880" y="255754"/>
                  </a:cubicBezTo>
                  <a:cubicBezTo>
                    <a:pt x="253033" y="283439"/>
                    <a:pt x="242271" y="310075"/>
                    <a:pt x="222926" y="329878"/>
                  </a:cubicBezTo>
                  <a:cubicBezTo>
                    <a:pt x="203830" y="349461"/>
                    <a:pt x="176987" y="361358"/>
                    <a:pt x="136722" y="361358"/>
                  </a:cubicBezTo>
                  <a:lnTo>
                    <a:pt x="-57" y="361358"/>
                  </a:lnTo>
                  <a:lnTo>
                    <a:pt x="-57" y="438"/>
                  </a:lnTo>
                  <a:lnTo>
                    <a:pt x="119701" y="438"/>
                  </a:lnTo>
                  <a:cubicBezTo>
                    <a:pt x="157891" y="438"/>
                    <a:pt x="182660" y="10748"/>
                    <a:pt x="200231" y="27830"/>
                  </a:cubicBezTo>
                  <a:cubicBezTo>
                    <a:pt x="219643" y="46773"/>
                    <a:pt x="230295" y="72945"/>
                    <a:pt x="229636" y="100063"/>
                  </a:cubicBezTo>
                  <a:cubicBezTo>
                    <a:pt x="229325" y="125771"/>
                    <a:pt x="218051" y="150119"/>
                    <a:pt x="198645" y="166988"/>
                  </a:cubicBezTo>
                  <a:close/>
                  <a:moveTo>
                    <a:pt x="51556" y="149967"/>
                  </a:moveTo>
                  <a:lnTo>
                    <a:pt x="117139" y="149967"/>
                  </a:lnTo>
                  <a:cubicBezTo>
                    <a:pt x="142396" y="149967"/>
                    <a:pt x="155329" y="144232"/>
                    <a:pt x="164603" y="134471"/>
                  </a:cubicBezTo>
                  <a:cubicBezTo>
                    <a:pt x="173595" y="125021"/>
                    <a:pt x="178427" y="112368"/>
                    <a:pt x="178024" y="99331"/>
                  </a:cubicBezTo>
                  <a:cubicBezTo>
                    <a:pt x="178433" y="86476"/>
                    <a:pt x="173589" y="74006"/>
                    <a:pt x="164603" y="64800"/>
                  </a:cubicBezTo>
                  <a:cubicBezTo>
                    <a:pt x="155329" y="54978"/>
                    <a:pt x="142396" y="49305"/>
                    <a:pt x="117139" y="49305"/>
                  </a:cubicBezTo>
                  <a:lnTo>
                    <a:pt x="51556" y="49305"/>
                  </a:lnTo>
                  <a:close/>
                  <a:moveTo>
                    <a:pt x="51556" y="312491"/>
                  </a:moveTo>
                  <a:lnTo>
                    <a:pt x="134160" y="312491"/>
                  </a:lnTo>
                  <a:cubicBezTo>
                    <a:pt x="162040" y="312491"/>
                    <a:pt x="176865" y="305292"/>
                    <a:pt x="187297" y="294188"/>
                  </a:cubicBezTo>
                  <a:cubicBezTo>
                    <a:pt x="196503" y="283616"/>
                    <a:pt x="201475" y="270017"/>
                    <a:pt x="201268" y="255998"/>
                  </a:cubicBezTo>
                  <a:cubicBezTo>
                    <a:pt x="201494" y="241978"/>
                    <a:pt x="196516" y="228374"/>
                    <a:pt x="187297" y="217807"/>
                  </a:cubicBezTo>
                  <a:cubicBezTo>
                    <a:pt x="176987" y="206460"/>
                    <a:pt x="162040" y="199505"/>
                    <a:pt x="134160" y="199505"/>
                  </a:cubicBezTo>
                  <a:lnTo>
                    <a:pt x="51556" y="199505"/>
                  </a:ln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333333"/>
                </a:solidFill>
                <a:effectLst/>
                <a:uLnTx/>
                <a:uFillTx/>
                <a:latin typeface="Arial"/>
                <a:ea typeface="+mn-ea"/>
                <a:cs typeface="+mn-cs"/>
              </a:endParaRPr>
            </a:p>
          </p:txBody>
        </p:sp>
        <p:sp>
          <p:nvSpPr>
            <p:cNvPr id="9" name="Freeform: Shape 8">
              <a:extLst>
                <a:ext uri="{FF2B5EF4-FFF2-40B4-BE49-F238E27FC236}">
                  <a16:creationId xmlns:a16="http://schemas.microsoft.com/office/drawing/2014/main" id="{F7BF201A-7147-3399-FC97-DC84765586DB}"/>
                </a:ext>
              </a:extLst>
            </p:cNvPr>
            <p:cNvSpPr/>
            <p:nvPr/>
          </p:nvSpPr>
          <p:spPr>
            <a:xfrm>
              <a:off x="3546614" y="555150"/>
              <a:ext cx="211573" cy="360858"/>
            </a:xfrm>
            <a:custGeom>
              <a:avLst/>
              <a:gdLst>
                <a:gd name="connsiteX0" fmla="*/ 51556 w 211573"/>
                <a:gd name="connsiteY0" fmla="*/ 312491 h 360858"/>
                <a:gd name="connsiteX1" fmla="*/ 211517 w 211573"/>
                <a:gd name="connsiteY1" fmla="*/ 312491 h 360858"/>
                <a:gd name="connsiteX2" fmla="*/ 211517 w 211573"/>
                <a:gd name="connsiteY2" fmla="*/ 361297 h 360858"/>
                <a:gd name="connsiteX3" fmla="*/ -57 w 211573"/>
                <a:gd name="connsiteY3" fmla="*/ 361297 h 360858"/>
                <a:gd name="connsiteX4" fmla="*/ -57 w 211573"/>
                <a:gd name="connsiteY4" fmla="*/ 438 h 360858"/>
                <a:gd name="connsiteX5" fmla="*/ 51556 w 211573"/>
                <a:gd name="connsiteY5" fmla="*/ 438 h 36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573" h="360858">
                  <a:moveTo>
                    <a:pt x="51556" y="312491"/>
                  </a:moveTo>
                  <a:lnTo>
                    <a:pt x="211517" y="312491"/>
                  </a:lnTo>
                  <a:lnTo>
                    <a:pt x="211517" y="361297"/>
                  </a:lnTo>
                  <a:lnTo>
                    <a:pt x="-57" y="361297"/>
                  </a:lnTo>
                  <a:lnTo>
                    <a:pt x="-57" y="438"/>
                  </a:lnTo>
                  <a:lnTo>
                    <a:pt x="51556" y="438"/>
                  </a:ln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333333"/>
                </a:solidFill>
                <a:effectLst/>
                <a:uLnTx/>
                <a:uFillTx/>
                <a:latin typeface="Arial"/>
                <a:ea typeface="+mn-ea"/>
                <a:cs typeface="+mn-cs"/>
              </a:endParaRPr>
            </a:p>
          </p:txBody>
        </p:sp>
        <p:sp>
          <p:nvSpPr>
            <p:cNvPr id="10" name="Freeform: Shape 9">
              <a:extLst>
                <a:ext uri="{FF2B5EF4-FFF2-40B4-BE49-F238E27FC236}">
                  <a16:creationId xmlns:a16="http://schemas.microsoft.com/office/drawing/2014/main" id="{DE674519-46A2-66BB-095C-770E153B60E1}"/>
                </a:ext>
              </a:extLst>
            </p:cNvPr>
            <p:cNvSpPr/>
            <p:nvPr/>
          </p:nvSpPr>
          <p:spPr>
            <a:xfrm>
              <a:off x="3814986" y="555150"/>
              <a:ext cx="51612" cy="361286"/>
            </a:xfrm>
            <a:custGeom>
              <a:avLst/>
              <a:gdLst>
                <a:gd name="connsiteX0" fmla="*/ -57 w 51612"/>
                <a:gd name="connsiteY0" fmla="*/ 438 h 361286"/>
                <a:gd name="connsiteX1" fmla="*/ 51556 w 51612"/>
                <a:gd name="connsiteY1" fmla="*/ 438 h 361286"/>
                <a:gd name="connsiteX2" fmla="*/ 51556 w 51612"/>
                <a:gd name="connsiteY2" fmla="*/ 361724 h 361286"/>
                <a:gd name="connsiteX3" fmla="*/ -57 w 51612"/>
                <a:gd name="connsiteY3" fmla="*/ 361724 h 361286"/>
              </a:gdLst>
              <a:ahLst/>
              <a:cxnLst>
                <a:cxn ang="0">
                  <a:pos x="connsiteX0" y="connsiteY0"/>
                </a:cxn>
                <a:cxn ang="0">
                  <a:pos x="connsiteX1" y="connsiteY1"/>
                </a:cxn>
                <a:cxn ang="0">
                  <a:pos x="connsiteX2" y="connsiteY2"/>
                </a:cxn>
                <a:cxn ang="0">
                  <a:pos x="connsiteX3" y="connsiteY3"/>
                </a:cxn>
              </a:cxnLst>
              <a:rect l="l" t="t" r="r" b="b"/>
              <a:pathLst>
                <a:path w="51612" h="361286">
                  <a:moveTo>
                    <a:pt x="-57" y="438"/>
                  </a:moveTo>
                  <a:lnTo>
                    <a:pt x="51556" y="438"/>
                  </a:lnTo>
                  <a:lnTo>
                    <a:pt x="51556" y="361724"/>
                  </a:lnTo>
                  <a:lnTo>
                    <a:pt x="-57" y="361724"/>
                  </a:ln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333333"/>
                </a:solidFill>
                <a:effectLst/>
                <a:uLnTx/>
                <a:uFillTx/>
                <a:latin typeface="Arial"/>
                <a:ea typeface="+mn-ea"/>
                <a:cs typeface="+mn-cs"/>
              </a:endParaRPr>
            </a:p>
          </p:txBody>
        </p:sp>
        <p:sp>
          <p:nvSpPr>
            <p:cNvPr id="11" name="Freeform: Shape 10">
              <a:extLst>
                <a:ext uri="{FF2B5EF4-FFF2-40B4-BE49-F238E27FC236}">
                  <a16:creationId xmlns:a16="http://schemas.microsoft.com/office/drawing/2014/main" id="{3C9C968D-2E62-E0F8-C4F4-FC56E835A1CC}"/>
                </a:ext>
              </a:extLst>
            </p:cNvPr>
            <p:cNvSpPr/>
            <p:nvPr/>
          </p:nvSpPr>
          <p:spPr>
            <a:xfrm>
              <a:off x="3931083" y="549832"/>
              <a:ext cx="327671" cy="371605"/>
            </a:xfrm>
            <a:custGeom>
              <a:avLst/>
              <a:gdLst>
                <a:gd name="connsiteX0" fmla="*/ 182661 w 327671"/>
                <a:gd name="connsiteY0" fmla="*/ 447 h 371605"/>
                <a:gd name="connsiteX1" fmla="*/ 314803 w 327671"/>
                <a:gd name="connsiteY1" fmla="*/ 56147 h 371605"/>
                <a:gd name="connsiteX2" fmla="*/ 280212 w 327671"/>
                <a:gd name="connsiteY2" fmla="*/ 90250 h 371605"/>
                <a:gd name="connsiteX3" fmla="*/ 182600 w 327671"/>
                <a:gd name="connsiteY3" fmla="*/ 49436 h 371605"/>
                <a:gd name="connsiteX4" fmla="*/ 51556 w 327671"/>
                <a:gd name="connsiteY4" fmla="*/ 186215 h 371605"/>
                <a:gd name="connsiteX5" fmla="*/ 187297 w 327671"/>
                <a:gd name="connsiteY5" fmla="*/ 322993 h 371605"/>
                <a:gd name="connsiteX6" fmla="*/ 291010 w 327671"/>
                <a:gd name="connsiteY6" fmla="*/ 271869 h 371605"/>
                <a:gd name="connsiteX7" fmla="*/ 327614 w 327671"/>
                <a:gd name="connsiteY7" fmla="*/ 304935 h 371605"/>
                <a:gd name="connsiteX8" fmla="*/ 187297 w 327671"/>
                <a:gd name="connsiteY8" fmla="*/ 372043 h 371605"/>
                <a:gd name="connsiteX9" fmla="*/ -57 w 327671"/>
                <a:gd name="connsiteY9" fmla="*/ 186215 h 371605"/>
                <a:gd name="connsiteX10" fmla="*/ 182661 w 327671"/>
                <a:gd name="connsiteY10" fmla="*/ 447 h 371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7671" h="371605">
                  <a:moveTo>
                    <a:pt x="182661" y="447"/>
                  </a:moveTo>
                  <a:cubicBezTo>
                    <a:pt x="232516" y="-65"/>
                    <a:pt x="280358" y="20098"/>
                    <a:pt x="314803" y="56147"/>
                  </a:cubicBezTo>
                  <a:lnTo>
                    <a:pt x="280212" y="90250"/>
                  </a:lnTo>
                  <a:cubicBezTo>
                    <a:pt x="254460" y="64114"/>
                    <a:pt x="219289" y="49412"/>
                    <a:pt x="182600" y="49436"/>
                  </a:cubicBezTo>
                  <a:cubicBezTo>
                    <a:pt x="108841" y="49436"/>
                    <a:pt x="51556" y="108308"/>
                    <a:pt x="51556" y="186215"/>
                  </a:cubicBezTo>
                  <a:cubicBezTo>
                    <a:pt x="51556" y="267782"/>
                    <a:pt x="110367" y="322993"/>
                    <a:pt x="187297" y="322993"/>
                  </a:cubicBezTo>
                  <a:cubicBezTo>
                    <a:pt x="227782" y="322341"/>
                    <a:pt x="265838" y="303581"/>
                    <a:pt x="291010" y="271869"/>
                  </a:cubicBezTo>
                  <a:lnTo>
                    <a:pt x="327614" y="304935"/>
                  </a:lnTo>
                  <a:cubicBezTo>
                    <a:pt x="293218" y="347146"/>
                    <a:pt x="241746" y="371763"/>
                    <a:pt x="187297" y="372043"/>
                  </a:cubicBezTo>
                  <a:cubicBezTo>
                    <a:pt x="79436" y="372043"/>
                    <a:pt x="-57" y="292734"/>
                    <a:pt x="-57" y="186215"/>
                  </a:cubicBezTo>
                  <a:cubicBezTo>
                    <a:pt x="4" y="81953"/>
                    <a:pt x="78460" y="447"/>
                    <a:pt x="182661" y="447"/>
                  </a:cubicBez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333333"/>
                </a:solidFill>
                <a:effectLst/>
                <a:uLnTx/>
                <a:uFillTx/>
                <a:latin typeface="Arial"/>
                <a:ea typeface="+mn-ea"/>
                <a:cs typeface="+mn-cs"/>
              </a:endParaRPr>
            </a:p>
          </p:txBody>
        </p:sp>
        <p:sp>
          <p:nvSpPr>
            <p:cNvPr id="12" name="Freeform: Shape 11">
              <a:extLst>
                <a:ext uri="{FF2B5EF4-FFF2-40B4-BE49-F238E27FC236}">
                  <a16:creationId xmlns:a16="http://schemas.microsoft.com/office/drawing/2014/main" id="{1380978B-15AB-DBD4-A73D-8E9AAEC7C7F7}"/>
                </a:ext>
              </a:extLst>
            </p:cNvPr>
            <p:cNvSpPr/>
            <p:nvPr/>
          </p:nvSpPr>
          <p:spPr>
            <a:xfrm>
              <a:off x="459821" y="554479"/>
              <a:ext cx="1934728" cy="364641"/>
            </a:xfrm>
            <a:custGeom>
              <a:avLst/>
              <a:gdLst>
                <a:gd name="connsiteX0" fmla="*/ 311447 w 1934728"/>
                <a:gd name="connsiteY0" fmla="*/ 365079 h 364641"/>
                <a:gd name="connsiteX1" fmla="*/ 444932 w 1934728"/>
                <a:gd name="connsiteY1" fmla="*/ 438 h 364641"/>
                <a:gd name="connsiteX2" fmla="*/ 512040 w 1934728"/>
                <a:gd name="connsiteY2" fmla="*/ 438 h 364641"/>
                <a:gd name="connsiteX3" fmla="*/ 645829 w 1934728"/>
                <a:gd name="connsiteY3" fmla="*/ 365079 h 364641"/>
                <a:gd name="connsiteX4" fmla="*/ 575243 w 1934728"/>
                <a:gd name="connsiteY4" fmla="*/ 365079 h 364641"/>
                <a:gd name="connsiteX5" fmla="*/ 543642 w 1934728"/>
                <a:gd name="connsiteY5" fmla="*/ 278997 h 364641"/>
                <a:gd name="connsiteX6" fmla="*/ 413147 w 1934728"/>
                <a:gd name="connsiteY6" fmla="*/ 278997 h 364641"/>
                <a:gd name="connsiteX7" fmla="*/ 381667 w 1934728"/>
                <a:gd name="connsiteY7" fmla="*/ 365079 h 364641"/>
                <a:gd name="connsiteX8" fmla="*/ 435963 w 1934728"/>
                <a:gd name="connsiteY8" fmla="*/ 216587 h 364641"/>
                <a:gd name="connsiteX9" fmla="*/ 521008 w 1934728"/>
                <a:gd name="connsiteY9" fmla="*/ 216587 h 364641"/>
                <a:gd name="connsiteX10" fmla="*/ 478303 w 1934728"/>
                <a:gd name="connsiteY10" fmla="*/ 99880 h 364641"/>
                <a:gd name="connsiteX11" fmla="*/ 1256514 w 1934728"/>
                <a:gd name="connsiteY11" fmla="*/ 365079 h 364641"/>
                <a:gd name="connsiteX12" fmla="*/ 1389998 w 1934728"/>
                <a:gd name="connsiteY12" fmla="*/ 498 h 364641"/>
                <a:gd name="connsiteX13" fmla="*/ 1457106 w 1934728"/>
                <a:gd name="connsiteY13" fmla="*/ 498 h 364641"/>
                <a:gd name="connsiteX14" fmla="*/ 1590834 w 1934728"/>
                <a:gd name="connsiteY14" fmla="*/ 365079 h 364641"/>
                <a:gd name="connsiteX15" fmla="*/ 1520859 w 1934728"/>
                <a:gd name="connsiteY15" fmla="*/ 365079 h 364641"/>
                <a:gd name="connsiteX16" fmla="*/ 1489318 w 1934728"/>
                <a:gd name="connsiteY16" fmla="*/ 278997 h 364641"/>
                <a:gd name="connsiteX17" fmla="*/ 1358213 w 1934728"/>
                <a:gd name="connsiteY17" fmla="*/ 278997 h 364641"/>
                <a:gd name="connsiteX18" fmla="*/ 1326733 w 1934728"/>
                <a:gd name="connsiteY18" fmla="*/ 365079 h 364641"/>
                <a:gd name="connsiteX19" fmla="*/ 1381030 w 1934728"/>
                <a:gd name="connsiteY19" fmla="*/ 216587 h 364641"/>
                <a:gd name="connsiteX20" fmla="*/ 1465952 w 1934728"/>
                <a:gd name="connsiteY20" fmla="*/ 216587 h 364641"/>
                <a:gd name="connsiteX21" fmla="*/ 1423552 w 1934728"/>
                <a:gd name="connsiteY21" fmla="*/ 99880 h 364641"/>
                <a:gd name="connsiteX22" fmla="*/ 678956 w 1934728"/>
                <a:gd name="connsiteY22" fmla="*/ 498 h 364641"/>
                <a:gd name="connsiteX23" fmla="*/ 732582 w 1934728"/>
                <a:gd name="connsiteY23" fmla="*/ 498 h 364641"/>
                <a:gd name="connsiteX24" fmla="*/ 919325 w 1934728"/>
                <a:gd name="connsiteY24" fmla="*/ 232327 h 364641"/>
                <a:gd name="connsiteX25" fmla="*/ 919325 w 1934728"/>
                <a:gd name="connsiteY25" fmla="*/ 498 h 364641"/>
                <a:gd name="connsiteX26" fmla="*/ 989545 w 1934728"/>
                <a:gd name="connsiteY26" fmla="*/ 498 h 364641"/>
                <a:gd name="connsiteX27" fmla="*/ 989545 w 1934728"/>
                <a:gd name="connsiteY27" fmla="*/ 365079 h 364641"/>
                <a:gd name="connsiteX28" fmla="*/ 940739 w 1934728"/>
                <a:gd name="connsiteY28" fmla="*/ 365079 h 364641"/>
                <a:gd name="connsiteX29" fmla="*/ 749237 w 1934728"/>
                <a:gd name="connsiteY29" fmla="*/ 127150 h 364641"/>
                <a:gd name="connsiteX30" fmla="*/ 749237 w 1934728"/>
                <a:gd name="connsiteY30" fmla="*/ 365079 h 364641"/>
                <a:gd name="connsiteX31" fmla="*/ 678956 w 1934728"/>
                <a:gd name="connsiteY31" fmla="*/ 365079 h 364641"/>
                <a:gd name="connsiteX32" fmla="*/ 1294094 w 1934728"/>
                <a:gd name="connsiteY32" fmla="*/ 498 h 364641"/>
                <a:gd name="connsiteX33" fmla="*/ 1294094 w 1934728"/>
                <a:gd name="connsiteY33" fmla="*/ 62848 h 364641"/>
                <a:gd name="connsiteX34" fmla="*/ 1197947 w 1934728"/>
                <a:gd name="connsiteY34" fmla="*/ 62848 h 364641"/>
                <a:gd name="connsiteX35" fmla="*/ 1197947 w 1934728"/>
                <a:gd name="connsiteY35" fmla="*/ 365079 h 364641"/>
                <a:gd name="connsiteX36" fmla="*/ 1127727 w 1934728"/>
                <a:gd name="connsiteY36" fmla="*/ 365079 h 364641"/>
                <a:gd name="connsiteX37" fmla="*/ 1127727 w 1934728"/>
                <a:gd name="connsiteY37" fmla="*/ 62848 h 364641"/>
                <a:gd name="connsiteX38" fmla="*/ 1031518 w 1934728"/>
                <a:gd name="connsiteY38" fmla="*/ 62848 h 364641"/>
                <a:gd name="connsiteX39" fmla="*/ 1031518 w 1934728"/>
                <a:gd name="connsiteY39" fmla="*/ 498 h 364641"/>
                <a:gd name="connsiteX40" fmla="*/ 1934672 w 1934728"/>
                <a:gd name="connsiteY40" fmla="*/ 365079 h 364641"/>
                <a:gd name="connsiteX41" fmla="*/ 1820710 w 1934728"/>
                <a:gd name="connsiteY41" fmla="*/ 207375 h 364641"/>
                <a:gd name="connsiteX42" fmla="*/ 1855790 w 1934728"/>
                <a:gd name="connsiteY42" fmla="*/ 184314 h 364641"/>
                <a:gd name="connsiteX43" fmla="*/ 1884402 w 1934728"/>
                <a:gd name="connsiteY43" fmla="*/ 108787 h 364641"/>
                <a:gd name="connsiteX44" fmla="*/ 1855790 w 1934728"/>
                <a:gd name="connsiteY44" fmla="*/ 33259 h 364641"/>
                <a:gd name="connsiteX45" fmla="*/ 1760984 w 1934728"/>
                <a:gd name="connsiteY45" fmla="*/ 498 h 364641"/>
                <a:gd name="connsiteX46" fmla="*/ 1624022 w 1934728"/>
                <a:gd name="connsiteY46" fmla="*/ 498 h 364641"/>
                <a:gd name="connsiteX47" fmla="*/ 1624022 w 1934728"/>
                <a:gd name="connsiteY47" fmla="*/ 365079 h 364641"/>
                <a:gd name="connsiteX48" fmla="*/ 1694364 w 1934728"/>
                <a:gd name="connsiteY48" fmla="*/ 365079 h 364641"/>
                <a:gd name="connsiteX49" fmla="*/ 1694364 w 1934728"/>
                <a:gd name="connsiteY49" fmla="*/ 216587 h 364641"/>
                <a:gd name="connsiteX50" fmla="*/ 1751711 w 1934728"/>
                <a:gd name="connsiteY50" fmla="*/ 216587 h 364641"/>
                <a:gd name="connsiteX51" fmla="*/ 1858108 w 1934728"/>
                <a:gd name="connsiteY51" fmla="*/ 365079 h 364641"/>
                <a:gd name="connsiteX52" fmla="*/ 1694303 w 1934728"/>
                <a:gd name="connsiteY52" fmla="*/ 62970 h 364641"/>
                <a:gd name="connsiteX53" fmla="*/ 1757812 w 1934728"/>
                <a:gd name="connsiteY53" fmla="*/ 62970 h 364641"/>
                <a:gd name="connsiteX54" fmla="*/ 1802103 w 1934728"/>
                <a:gd name="connsiteY54" fmla="*/ 77551 h 364641"/>
                <a:gd name="connsiteX55" fmla="*/ 1814305 w 1934728"/>
                <a:gd name="connsiteY55" fmla="*/ 108787 h 364641"/>
                <a:gd name="connsiteX56" fmla="*/ 1802103 w 1934728"/>
                <a:gd name="connsiteY56" fmla="*/ 139290 h 364641"/>
                <a:gd name="connsiteX57" fmla="*/ 1757812 w 1934728"/>
                <a:gd name="connsiteY57" fmla="*/ 153871 h 364641"/>
                <a:gd name="connsiteX58" fmla="*/ 1694364 w 1934728"/>
                <a:gd name="connsiteY58" fmla="*/ 153871 h 364641"/>
                <a:gd name="connsiteX59" fmla="*/ 294609 w 1934728"/>
                <a:gd name="connsiteY59" fmla="*/ 498 h 364641"/>
                <a:gd name="connsiteX60" fmla="*/ 218228 w 1934728"/>
                <a:gd name="connsiteY60" fmla="*/ 498 h 364641"/>
                <a:gd name="connsiteX61" fmla="*/ 87550 w 1934728"/>
                <a:gd name="connsiteY61" fmla="*/ 182789 h 364641"/>
                <a:gd name="connsiteX62" fmla="*/ 218289 w 1934728"/>
                <a:gd name="connsiteY62" fmla="*/ 365079 h 364641"/>
                <a:gd name="connsiteX63" fmla="*/ 294609 w 1934728"/>
                <a:gd name="connsiteY63" fmla="*/ 365079 h 364641"/>
                <a:gd name="connsiteX64" fmla="*/ 163931 w 1934728"/>
                <a:gd name="connsiteY64" fmla="*/ 182789 h 364641"/>
                <a:gd name="connsiteX65" fmla="*/ 47224 w 1934728"/>
                <a:gd name="connsiteY65" fmla="*/ 498 h 364641"/>
                <a:gd name="connsiteX66" fmla="*/ -57 w 1934728"/>
                <a:gd name="connsiteY66" fmla="*/ 498 h 364641"/>
                <a:gd name="connsiteX67" fmla="*/ -57 w 1934728"/>
                <a:gd name="connsiteY67" fmla="*/ 365079 h 364641"/>
                <a:gd name="connsiteX68" fmla="*/ 47163 w 1934728"/>
                <a:gd name="connsiteY68" fmla="*/ 365079 h 364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934728" h="364641">
                  <a:moveTo>
                    <a:pt x="311447" y="365079"/>
                  </a:moveTo>
                  <a:lnTo>
                    <a:pt x="444932" y="438"/>
                  </a:lnTo>
                  <a:lnTo>
                    <a:pt x="512040" y="438"/>
                  </a:lnTo>
                  <a:lnTo>
                    <a:pt x="645829" y="365079"/>
                  </a:lnTo>
                  <a:lnTo>
                    <a:pt x="575243" y="365079"/>
                  </a:lnTo>
                  <a:lnTo>
                    <a:pt x="543642" y="278997"/>
                  </a:lnTo>
                  <a:lnTo>
                    <a:pt x="413147" y="278997"/>
                  </a:lnTo>
                  <a:lnTo>
                    <a:pt x="381667" y="365079"/>
                  </a:lnTo>
                  <a:close/>
                  <a:moveTo>
                    <a:pt x="435963" y="216587"/>
                  </a:moveTo>
                  <a:lnTo>
                    <a:pt x="521008" y="216587"/>
                  </a:lnTo>
                  <a:lnTo>
                    <a:pt x="478303" y="99880"/>
                  </a:lnTo>
                  <a:close/>
                  <a:moveTo>
                    <a:pt x="1256514" y="365079"/>
                  </a:moveTo>
                  <a:lnTo>
                    <a:pt x="1389998" y="498"/>
                  </a:lnTo>
                  <a:lnTo>
                    <a:pt x="1457106" y="498"/>
                  </a:lnTo>
                  <a:lnTo>
                    <a:pt x="1590834" y="365079"/>
                  </a:lnTo>
                  <a:lnTo>
                    <a:pt x="1520859" y="365079"/>
                  </a:lnTo>
                  <a:lnTo>
                    <a:pt x="1489318" y="278997"/>
                  </a:lnTo>
                  <a:lnTo>
                    <a:pt x="1358213" y="278997"/>
                  </a:lnTo>
                  <a:lnTo>
                    <a:pt x="1326733" y="365079"/>
                  </a:lnTo>
                  <a:close/>
                  <a:moveTo>
                    <a:pt x="1381030" y="216587"/>
                  </a:moveTo>
                  <a:lnTo>
                    <a:pt x="1465952" y="216587"/>
                  </a:lnTo>
                  <a:lnTo>
                    <a:pt x="1423552" y="99880"/>
                  </a:lnTo>
                  <a:close/>
                  <a:moveTo>
                    <a:pt x="678956" y="498"/>
                  </a:moveTo>
                  <a:lnTo>
                    <a:pt x="732582" y="498"/>
                  </a:lnTo>
                  <a:lnTo>
                    <a:pt x="919325" y="232327"/>
                  </a:lnTo>
                  <a:lnTo>
                    <a:pt x="919325" y="498"/>
                  </a:lnTo>
                  <a:lnTo>
                    <a:pt x="989545" y="498"/>
                  </a:lnTo>
                  <a:lnTo>
                    <a:pt x="989545" y="365079"/>
                  </a:lnTo>
                  <a:lnTo>
                    <a:pt x="940739" y="365079"/>
                  </a:lnTo>
                  <a:lnTo>
                    <a:pt x="749237" y="127150"/>
                  </a:lnTo>
                  <a:lnTo>
                    <a:pt x="749237" y="365079"/>
                  </a:lnTo>
                  <a:lnTo>
                    <a:pt x="678956" y="365079"/>
                  </a:lnTo>
                  <a:close/>
                  <a:moveTo>
                    <a:pt x="1294094" y="498"/>
                  </a:moveTo>
                  <a:lnTo>
                    <a:pt x="1294094" y="62848"/>
                  </a:lnTo>
                  <a:lnTo>
                    <a:pt x="1197947" y="62848"/>
                  </a:lnTo>
                  <a:lnTo>
                    <a:pt x="1197947" y="365079"/>
                  </a:lnTo>
                  <a:lnTo>
                    <a:pt x="1127727" y="365079"/>
                  </a:lnTo>
                  <a:lnTo>
                    <a:pt x="1127727" y="62848"/>
                  </a:lnTo>
                  <a:lnTo>
                    <a:pt x="1031518" y="62848"/>
                  </a:lnTo>
                  <a:lnTo>
                    <a:pt x="1031518" y="498"/>
                  </a:lnTo>
                  <a:close/>
                  <a:moveTo>
                    <a:pt x="1934672" y="365079"/>
                  </a:moveTo>
                  <a:lnTo>
                    <a:pt x="1820710" y="207375"/>
                  </a:lnTo>
                  <a:cubicBezTo>
                    <a:pt x="1833998" y="202445"/>
                    <a:pt x="1845992" y="194557"/>
                    <a:pt x="1855790" y="184314"/>
                  </a:cubicBezTo>
                  <a:cubicBezTo>
                    <a:pt x="1874574" y="163687"/>
                    <a:pt x="1884805" y="136685"/>
                    <a:pt x="1884402" y="108787"/>
                  </a:cubicBezTo>
                  <a:cubicBezTo>
                    <a:pt x="1884805" y="80888"/>
                    <a:pt x="1874574" y="53886"/>
                    <a:pt x="1855790" y="33259"/>
                  </a:cubicBezTo>
                  <a:cubicBezTo>
                    <a:pt x="1835474" y="11907"/>
                    <a:pt x="1807838" y="498"/>
                    <a:pt x="1760984" y="498"/>
                  </a:cubicBezTo>
                  <a:lnTo>
                    <a:pt x="1624022" y="498"/>
                  </a:lnTo>
                  <a:lnTo>
                    <a:pt x="1624022" y="365079"/>
                  </a:lnTo>
                  <a:lnTo>
                    <a:pt x="1694364" y="365079"/>
                  </a:lnTo>
                  <a:lnTo>
                    <a:pt x="1694364" y="216587"/>
                  </a:lnTo>
                  <a:lnTo>
                    <a:pt x="1751711" y="216587"/>
                  </a:lnTo>
                  <a:lnTo>
                    <a:pt x="1858108" y="365079"/>
                  </a:lnTo>
                  <a:close/>
                  <a:moveTo>
                    <a:pt x="1694303" y="62970"/>
                  </a:moveTo>
                  <a:lnTo>
                    <a:pt x="1757812" y="62970"/>
                  </a:lnTo>
                  <a:cubicBezTo>
                    <a:pt x="1781788" y="62970"/>
                    <a:pt x="1793806" y="68644"/>
                    <a:pt x="1802103" y="77551"/>
                  </a:cubicBezTo>
                  <a:cubicBezTo>
                    <a:pt x="1810040" y="86000"/>
                    <a:pt x="1814408" y="97189"/>
                    <a:pt x="1814305" y="108787"/>
                  </a:cubicBezTo>
                  <a:cubicBezTo>
                    <a:pt x="1814335" y="120152"/>
                    <a:pt x="1809961" y="131085"/>
                    <a:pt x="1802103" y="139290"/>
                  </a:cubicBezTo>
                  <a:cubicBezTo>
                    <a:pt x="1793806" y="148136"/>
                    <a:pt x="1781788" y="153871"/>
                    <a:pt x="1757812" y="153871"/>
                  </a:cubicBezTo>
                  <a:lnTo>
                    <a:pt x="1694364" y="153871"/>
                  </a:lnTo>
                  <a:close/>
                  <a:moveTo>
                    <a:pt x="294609" y="498"/>
                  </a:moveTo>
                  <a:lnTo>
                    <a:pt x="218228" y="498"/>
                  </a:lnTo>
                  <a:lnTo>
                    <a:pt x="87550" y="182789"/>
                  </a:lnTo>
                  <a:lnTo>
                    <a:pt x="218289" y="365079"/>
                  </a:lnTo>
                  <a:lnTo>
                    <a:pt x="294609" y="365079"/>
                  </a:lnTo>
                  <a:lnTo>
                    <a:pt x="163931" y="182789"/>
                  </a:lnTo>
                  <a:close/>
                  <a:moveTo>
                    <a:pt x="47224" y="498"/>
                  </a:moveTo>
                  <a:lnTo>
                    <a:pt x="-57" y="498"/>
                  </a:lnTo>
                  <a:lnTo>
                    <a:pt x="-57" y="365079"/>
                  </a:lnTo>
                  <a:lnTo>
                    <a:pt x="47163" y="365079"/>
                  </a:ln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333333"/>
                </a:solidFill>
                <a:effectLst/>
                <a:uLnTx/>
                <a:uFillTx/>
                <a:latin typeface="Arial"/>
                <a:ea typeface="+mn-ea"/>
                <a:cs typeface="+mn-cs"/>
              </a:endParaRPr>
            </a:p>
          </p:txBody>
        </p:sp>
        <p:sp>
          <p:nvSpPr>
            <p:cNvPr id="13" name="Freeform: Shape 12">
              <a:extLst>
                <a:ext uri="{FF2B5EF4-FFF2-40B4-BE49-F238E27FC236}">
                  <a16:creationId xmlns:a16="http://schemas.microsoft.com/office/drawing/2014/main" id="{05090ABE-A69C-8B36-A11E-407120C8B327}"/>
                </a:ext>
              </a:extLst>
            </p:cNvPr>
            <p:cNvSpPr/>
            <p:nvPr/>
          </p:nvSpPr>
          <p:spPr>
            <a:xfrm>
              <a:off x="507101" y="554539"/>
              <a:ext cx="38678" cy="364580"/>
            </a:xfrm>
            <a:custGeom>
              <a:avLst/>
              <a:gdLst>
                <a:gd name="connsiteX0" fmla="*/ 0 w 38678"/>
                <a:gd name="connsiteY0" fmla="*/ 0 h 364580"/>
                <a:gd name="connsiteX1" fmla="*/ 38679 w 38678"/>
                <a:gd name="connsiteY1" fmla="*/ 0 h 364580"/>
                <a:gd name="connsiteX2" fmla="*/ 38679 w 38678"/>
                <a:gd name="connsiteY2" fmla="*/ 364580 h 364580"/>
                <a:gd name="connsiteX3" fmla="*/ 0 w 38678"/>
                <a:gd name="connsiteY3" fmla="*/ 364580 h 364580"/>
              </a:gdLst>
              <a:ahLst/>
              <a:cxnLst>
                <a:cxn ang="0">
                  <a:pos x="connsiteX0" y="connsiteY0"/>
                </a:cxn>
                <a:cxn ang="0">
                  <a:pos x="connsiteX1" y="connsiteY1"/>
                </a:cxn>
                <a:cxn ang="0">
                  <a:pos x="connsiteX2" y="connsiteY2"/>
                </a:cxn>
                <a:cxn ang="0">
                  <a:pos x="connsiteX3" y="connsiteY3"/>
                </a:cxn>
              </a:cxnLst>
              <a:rect l="l" t="t" r="r" b="b"/>
              <a:pathLst>
                <a:path w="38678" h="364580">
                  <a:moveTo>
                    <a:pt x="0" y="0"/>
                  </a:moveTo>
                  <a:lnTo>
                    <a:pt x="38679" y="0"/>
                  </a:lnTo>
                  <a:lnTo>
                    <a:pt x="38679" y="364580"/>
                  </a:lnTo>
                  <a:lnTo>
                    <a:pt x="0" y="364580"/>
                  </a:lnTo>
                  <a:close/>
                </a:path>
              </a:pathLst>
            </a:custGeom>
            <a:solidFill>
              <a:srgbClr val="B28300"/>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333333"/>
                </a:solidFill>
                <a:effectLst/>
                <a:uLnTx/>
                <a:uFillTx/>
                <a:latin typeface="Arial"/>
                <a:ea typeface="+mn-ea"/>
                <a:cs typeface="+mn-cs"/>
              </a:endParaRPr>
            </a:p>
          </p:txBody>
        </p:sp>
      </p:grpSp>
      <p:sp>
        <p:nvSpPr>
          <p:cNvPr id="14" name="Title 2">
            <a:extLst>
              <a:ext uri="{FF2B5EF4-FFF2-40B4-BE49-F238E27FC236}">
                <a16:creationId xmlns:a16="http://schemas.microsoft.com/office/drawing/2014/main" id="{2069A608-A7B8-E6F4-52FD-FCBF1AD7E487}"/>
              </a:ext>
            </a:extLst>
          </p:cNvPr>
          <p:cNvSpPr txBox="1">
            <a:spLocks/>
          </p:cNvSpPr>
          <p:nvPr/>
        </p:nvSpPr>
        <p:spPr>
          <a:xfrm>
            <a:off x="359999" y="2690550"/>
            <a:ext cx="4147345" cy="1976400"/>
          </a:xfrm>
          <a:prstGeom prst="rect">
            <a:avLst/>
          </a:prstGeom>
        </p:spPr>
        <p:txBody>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GB" sz="3200" b="0" i="0" u="none" strike="noStrike" kern="1200" cap="none" spc="0" normalizeH="0" baseline="0" noProof="0" dirty="0">
              <a:ln>
                <a:noFill/>
              </a:ln>
              <a:solidFill>
                <a:srgbClr val="FFFFFF"/>
              </a:solidFill>
              <a:effectLst/>
              <a:uLnTx/>
              <a:uFillTx/>
              <a:latin typeface="Arial"/>
              <a:ea typeface="+mj-ea"/>
              <a:cs typeface="Kantar Brown" panose="020B0504020101010102" pitchFamily="34" charset="0"/>
            </a:endParaRPr>
          </a:p>
        </p:txBody>
      </p:sp>
      <p:sp>
        <p:nvSpPr>
          <p:cNvPr id="16" name="Text Placeholder 71">
            <a:extLst>
              <a:ext uri="{FF2B5EF4-FFF2-40B4-BE49-F238E27FC236}">
                <a16:creationId xmlns:a16="http://schemas.microsoft.com/office/drawing/2014/main" id="{A6D4CB7E-A592-4846-D45B-CAE9F8543202}"/>
              </a:ext>
            </a:extLst>
          </p:cNvPr>
          <p:cNvSpPr txBox="1">
            <a:spLocks/>
          </p:cNvSpPr>
          <p:nvPr/>
        </p:nvSpPr>
        <p:spPr>
          <a:xfrm>
            <a:off x="909332" y="2382983"/>
            <a:ext cx="2355954" cy="233638"/>
          </a:xfrm>
          <a:prstGeom prst="rect">
            <a:avLst/>
          </a:prstGeom>
        </p:spPr>
        <p:txBody>
          <a:bodyPr lIns="0" tIns="0" rIns="0" bIns="27000" anchor="t"/>
          <a:lstStyle>
            <a:lvl1pPr marL="228600" indent="-228600" algn="l" defTabSz="914400" rtl="0" eaLnBrk="1" latinLnBrk="0" hangingPunct="1">
              <a:spcBef>
                <a:spcPct val="20000"/>
              </a:spcBef>
              <a:buClr>
                <a:schemeClr val="accent1"/>
              </a:buClr>
              <a:buSzPct val="99000"/>
              <a:buFont typeface="Arial" pitchFamily="34" charset="0"/>
              <a:buChar char="•"/>
              <a:defRPr lang="en-US" sz="2000" i="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1pPr>
            <a:lvl2pPr marL="400050" indent="-171450" algn="l" defTabSz="914400" rtl="0" eaLnBrk="1" latinLnBrk="0" hangingPunct="1">
              <a:spcBef>
                <a:spcPct val="20000"/>
              </a:spcBef>
              <a:buClr>
                <a:schemeClr val="accent1"/>
              </a:buClr>
              <a:buSzPct val="99000"/>
              <a:buFont typeface="Arial" pitchFamily="34" charset="0"/>
              <a:buChar char="•"/>
              <a:defRPr lang="en-US" sz="1600" i="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2pPr>
            <a:lvl3pPr marL="571500" indent="-171450" algn="l" defTabSz="914400" rtl="0" eaLnBrk="1" latinLnBrk="0" hangingPunct="1">
              <a:spcBef>
                <a:spcPct val="20000"/>
              </a:spcBef>
              <a:buClr>
                <a:schemeClr val="accent1"/>
              </a:buClr>
              <a:buSzPct val="99000"/>
              <a:buFont typeface="Arial" pitchFamily="34" charset="0"/>
              <a:buChar char="•"/>
              <a:defRPr lang="en-US" sz="1600" i="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3pPr>
            <a:lvl4pPr marL="742950" indent="-171450" algn="l" defTabSz="914400" rtl="0" eaLnBrk="1" latinLnBrk="0" hangingPunct="1">
              <a:spcBef>
                <a:spcPct val="20000"/>
              </a:spcBef>
              <a:buClr>
                <a:schemeClr val="accent1"/>
              </a:buClr>
              <a:buSzPct val="99000"/>
              <a:buFont typeface="Arial" pitchFamily="34" charset="0"/>
              <a:buChar char="•"/>
              <a:tabLst/>
              <a:defRPr lang="en-US" sz="1600" i="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4pPr>
            <a:lvl5pPr marL="914400" indent="-171450" algn="l" defTabSz="914400" rtl="0" eaLnBrk="1" latinLnBrk="0" hangingPunct="1">
              <a:spcBef>
                <a:spcPct val="20000"/>
              </a:spcBef>
              <a:buClr>
                <a:schemeClr val="accent1"/>
              </a:buClr>
              <a:buSzPct val="99000"/>
              <a:buFont typeface="Arial" pitchFamily="34" charset="0"/>
              <a:buChar char="•"/>
              <a:defRPr lang="en-US" sz="1600" i="0" kern="1200" dirty="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NZ" sz="28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What other activities compete with playing sport? </a:t>
            </a:r>
          </a:p>
        </p:txBody>
      </p:sp>
      <p:cxnSp>
        <p:nvCxnSpPr>
          <p:cNvPr id="18" name="Straight Connector 17">
            <a:extLst>
              <a:ext uri="{FF2B5EF4-FFF2-40B4-BE49-F238E27FC236}">
                <a16:creationId xmlns:a16="http://schemas.microsoft.com/office/drawing/2014/main" id="{B469131F-D4CD-DC74-DB8E-1E66E5D056D7}"/>
              </a:ext>
            </a:extLst>
          </p:cNvPr>
          <p:cNvCxnSpPr/>
          <p:nvPr/>
        </p:nvCxnSpPr>
        <p:spPr>
          <a:xfrm>
            <a:off x="612146" y="2463789"/>
            <a:ext cx="0" cy="4356000"/>
          </a:xfrm>
          <a:prstGeom prst="line">
            <a:avLst/>
          </a:prstGeom>
          <a:ln w="12700">
            <a:solidFill>
              <a:srgbClr val="FFFFFF">
                <a:alpha val="50196"/>
              </a:srgbClr>
            </a:solidFill>
            <a:tailEnd type="none"/>
          </a:ln>
        </p:spPr>
        <p:style>
          <a:lnRef idx="1">
            <a:schemeClr val="accent1"/>
          </a:lnRef>
          <a:fillRef idx="0">
            <a:schemeClr val="accent1"/>
          </a:fillRef>
          <a:effectRef idx="0">
            <a:schemeClr val="accent1"/>
          </a:effectRef>
          <a:fontRef idx="minor">
            <a:schemeClr val="tx1"/>
          </a:fontRef>
        </p:style>
      </p:cxnSp>
      <p:pic>
        <p:nvPicPr>
          <p:cNvPr id="19" name="Picture 2" descr="Home | Nuku Ora">
            <a:extLst>
              <a:ext uri="{FF2B5EF4-FFF2-40B4-BE49-F238E27FC236}">
                <a16:creationId xmlns:a16="http://schemas.microsoft.com/office/drawing/2014/main" id="{0437A188-8268-D5D0-491D-32961CF7D01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115858" y="5574765"/>
            <a:ext cx="2895486" cy="1073182"/>
          </a:xfrm>
          <a:prstGeom prst="rect">
            <a:avLst/>
          </a:prstGeom>
          <a:noFill/>
          <a:extLst>
            <a:ext uri="{909E8E84-426E-40DD-AFC4-6F175D3DCCD1}">
              <a14:hiddenFill xmlns:a14="http://schemas.microsoft.com/office/drawing/2010/main">
                <a:solidFill>
                  <a:srgbClr val="FFFFFF"/>
                </a:solidFill>
              </a14:hiddenFill>
            </a:ext>
          </a:extLst>
        </p:spPr>
      </p:pic>
      <p:sp>
        <p:nvSpPr>
          <p:cNvPr id="17" name="Slide Number Placeholder 16">
            <a:extLst>
              <a:ext uri="{FF2B5EF4-FFF2-40B4-BE49-F238E27FC236}">
                <a16:creationId xmlns:a16="http://schemas.microsoft.com/office/drawing/2014/main" id="{FFDC7615-CFFE-6842-45FD-6CA840C12B4D}"/>
              </a:ext>
            </a:extLst>
          </p:cNvPr>
          <p:cNvSpPr>
            <a:spLocks noGrp="1"/>
          </p:cNvSpPr>
          <p:nvPr>
            <p:ph type="sldNum" sz="quarter" idx="12"/>
          </p:nvPr>
        </p:nvSpPr>
        <p:spPr/>
        <p:txBody>
          <a:bodyPr/>
          <a:lstStyle/>
          <a:p>
            <a:fld id="{79F570ED-A040-4D47-BB83-ED9905E61EB0}" type="slidenum">
              <a:rPr lang="en-NZ" smtClean="0"/>
              <a:t>30</a:t>
            </a:fld>
            <a:endParaRPr lang="en-NZ"/>
          </a:p>
        </p:txBody>
      </p:sp>
    </p:spTree>
    <p:extLst>
      <p:ext uri="{BB962C8B-B14F-4D97-AF65-F5344CB8AC3E}">
        <p14:creationId xmlns:p14="http://schemas.microsoft.com/office/powerpoint/2010/main" val="18832836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group of people jumping into water&#10;&#10;Description automatically generated with medium confidence">
            <a:extLst>
              <a:ext uri="{FF2B5EF4-FFF2-40B4-BE49-F238E27FC236}">
                <a16:creationId xmlns:a16="http://schemas.microsoft.com/office/drawing/2014/main" id="{B093317A-1139-C7BA-ADA7-E343429DBC9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0334"/>
            <a:ext cx="3612138" cy="6868334"/>
          </a:xfrm>
          <a:prstGeom prst="rect">
            <a:avLst/>
          </a:prstGeom>
        </p:spPr>
      </p:pic>
      <p:sp>
        <p:nvSpPr>
          <p:cNvPr id="12" name="Rectangle 11">
            <a:extLst>
              <a:ext uri="{FF2B5EF4-FFF2-40B4-BE49-F238E27FC236}">
                <a16:creationId xmlns:a16="http://schemas.microsoft.com/office/drawing/2014/main" id="{96AE1244-97F3-0D01-A409-98DAC80FBC35}"/>
              </a:ext>
            </a:extLst>
          </p:cNvPr>
          <p:cNvSpPr/>
          <p:nvPr/>
        </p:nvSpPr>
        <p:spPr bwMode="ltGray">
          <a:xfrm>
            <a:off x="0" y="-10334"/>
            <a:ext cx="2943169" cy="6868334"/>
          </a:xfrm>
          <a:prstGeom prst="rect">
            <a:avLst/>
          </a:prstGeom>
          <a:solidFill>
            <a:srgbClr val="00A5B8">
              <a:alpha val="8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err="1">
              <a:ln>
                <a:noFill/>
              </a:ln>
              <a:solidFill>
                <a:srgbClr val="FFFFFF"/>
              </a:solidFill>
              <a:effectLst/>
              <a:uLnTx/>
              <a:uFillTx/>
              <a:latin typeface="Arial"/>
              <a:ea typeface="+mn-ea"/>
              <a:cs typeface="+mn-cs"/>
            </a:endParaRPr>
          </a:p>
        </p:txBody>
      </p:sp>
      <p:cxnSp>
        <p:nvCxnSpPr>
          <p:cNvPr id="20" name="Straight Connector 19">
            <a:extLst>
              <a:ext uri="{FF2B5EF4-FFF2-40B4-BE49-F238E27FC236}">
                <a16:creationId xmlns:a16="http://schemas.microsoft.com/office/drawing/2014/main" id="{A4C9EEE3-DE4D-4BDB-EA3E-86329ACBC0D7}"/>
              </a:ext>
            </a:extLst>
          </p:cNvPr>
          <p:cNvCxnSpPr>
            <a:cxnSpLocks/>
          </p:cNvCxnSpPr>
          <p:nvPr>
            <p:custDataLst>
              <p:tags r:id="rId1"/>
            </p:custDataLst>
          </p:nvPr>
        </p:nvCxnSpPr>
        <p:spPr>
          <a:xfrm>
            <a:off x="360000" y="6120000"/>
            <a:ext cx="3252138" cy="0"/>
          </a:xfrm>
          <a:prstGeom prst="line">
            <a:avLst/>
          </a:prstGeom>
          <a:noFill/>
          <a:ln w="38100" cap="flat" cmpd="sng" algn="ctr">
            <a:solidFill>
              <a:srgbClr val="FFFFFF"/>
            </a:solidFill>
            <a:prstDash val="solid"/>
            <a:miter lim="800000"/>
            <a:tailEnd type="none"/>
          </a:ln>
          <a:effectLst/>
        </p:spPr>
      </p:cxnSp>
      <p:pic>
        <p:nvPicPr>
          <p:cNvPr id="21" name="Picture 20">
            <a:extLst>
              <a:ext uri="{FF2B5EF4-FFF2-40B4-BE49-F238E27FC236}">
                <a16:creationId xmlns:a16="http://schemas.microsoft.com/office/drawing/2014/main" id="{23D2E680-35A4-A8E9-9613-A9F13A1240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9051" y="6388850"/>
            <a:ext cx="2016156" cy="198000"/>
          </a:xfrm>
          <a:prstGeom prst="rect">
            <a:avLst/>
          </a:prstGeom>
        </p:spPr>
      </p:pic>
      <p:sp>
        <p:nvSpPr>
          <p:cNvPr id="23" name="TextBox 22">
            <a:extLst>
              <a:ext uri="{FF2B5EF4-FFF2-40B4-BE49-F238E27FC236}">
                <a16:creationId xmlns:a16="http://schemas.microsoft.com/office/drawing/2014/main" id="{40C6113C-1AF3-B573-98D4-7DC284A93580}"/>
              </a:ext>
            </a:extLst>
          </p:cNvPr>
          <p:cNvSpPr txBox="1"/>
          <p:nvPr/>
        </p:nvSpPr>
        <p:spPr>
          <a:xfrm>
            <a:off x="278998" y="203325"/>
            <a:ext cx="2664171" cy="48320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NZ" sz="2800" b="1" i="0" u="none" strike="noStrike" kern="0" cap="none" spc="0" normalizeH="0" baseline="0" noProof="0" dirty="0">
                <a:ln>
                  <a:noFill/>
                </a:ln>
                <a:solidFill>
                  <a:srgbClr val="FFFFFF"/>
                </a:solidFill>
                <a:effectLst/>
                <a:uLnTx/>
                <a:uFillTx/>
                <a:latin typeface="Arial"/>
                <a:ea typeface="+mn-ea"/>
                <a:cs typeface="+mn-cs"/>
              </a:rPr>
              <a:t>This is the time in life in which </a:t>
            </a:r>
            <a:r>
              <a:rPr kumimoji="0" lang="en-NZ" sz="2800" b="1" i="0" u="none" strike="noStrike" kern="0" cap="none" spc="0" normalizeH="0" baseline="0" noProof="0" dirty="0">
                <a:ln>
                  <a:noFill/>
                </a:ln>
                <a:solidFill>
                  <a:srgbClr val="F9C612"/>
                </a:solidFill>
                <a:effectLst/>
                <a:uLnTx/>
                <a:uFillTx/>
                <a:latin typeface="Arial"/>
                <a:ea typeface="+mn-ea"/>
                <a:cs typeface="+mn-cs"/>
              </a:rPr>
              <a:t>other outlets</a:t>
            </a:r>
            <a:r>
              <a:rPr kumimoji="0" lang="en-NZ" sz="2800" b="1" i="0" u="none" strike="noStrike" kern="0" cap="none" spc="0" normalizeH="0" baseline="0" noProof="0" dirty="0">
                <a:ln>
                  <a:noFill/>
                </a:ln>
                <a:solidFill>
                  <a:srgbClr val="FFFFFF"/>
                </a:solidFill>
                <a:effectLst/>
                <a:uLnTx/>
                <a:uFillTx/>
                <a:latin typeface="Arial"/>
                <a:ea typeface="+mn-ea"/>
                <a:cs typeface="+mn-cs"/>
              </a:rPr>
              <a:t> for fun, connection and growth become available to young people</a:t>
            </a:r>
            <a:br>
              <a:rPr kumimoji="0" lang="en-NZ" sz="2400" b="1" i="1" u="none" strike="noStrike" kern="0" cap="none" spc="0" normalizeH="0" baseline="0" noProof="0" dirty="0">
                <a:ln>
                  <a:noFill/>
                </a:ln>
                <a:solidFill>
                  <a:srgbClr val="F9C612"/>
                </a:solidFill>
                <a:effectLst/>
                <a:uLnTx/>
                <a:uFillTx/>
                <a:latin typeface="Arial"/>
                <a:ea typeface="+mn-ea"/>
                <a:cs typeface="+mn-cs"/>
              </a:rPr>
            </a:br>
            <a:endParaRPr kumimoji="0" lang="en-NZ" sz="2800" b="1" i="1" u="none" strike="noStrike" kern="0" cap="none" spc="0" normalizeH="0" baseline="0" noProof="0" dirty="0">
              <a:ln>
                <a:noFill/>
              </a:ln>
              <a:solidFill>
                <a:srgbClr val="F9C612"/>
              </a:solidFill>
              <a:effectLst/>
              <a:uLnTx/>
              <a:uFillTx/>
              <a:latin typeface="Arial"/>
              <a:ea typeface="+mn-ea"/>
              <a:cs typeface="+mn-cs"/>
            </a:endParaRPr>
          </a:p>
        </p:txBody>
      </p:sp>
      <p:sp>
        <p:nvSpPr>
          <p:cNvPr id="22" name="Rectangle 21">
            <a:extLst>
              <a:ext uri="{FF2B5EF4-FFF2-40B4-BE49-F238E27FC236}">
                <a16:creationId xmlns:a16="http://schemas.microsoft.com/office/drawing/2014/main" id="{27EDA823-2874-B36F-0EF0-16995E231E98}"/>
              </a:ext>
            </a:extLst>
          </p:cNvPr>
          <p:cNvSpPr/>
          <p:nvPr/>
        </p:nvSpPr>
        <p:spPr bwMode="ltGray">
          <a:xfrm>
            <a:off x="7490691" y="271151"/>
            <a:ext cx="4336183" cy="5719580"/>
          </a:xfrm>
          <a:prstGeom prst="rect">
            <a:avLst/>
          </a:prstGeom>
          <a:solidFill>
            <a:srgbClr val="FFFFFF">
              <a:lumMod val="95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err="1">
              <a:ln>
                <a:noFill/>
              </a:ln>
              <a:solidFill>
                <a:srgbClr val="FFFFFF"/>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ED6FDECD-6B61-46F9-B749-32F07CBBB7DB}"/>
              </a:ext>
            </a:extLst>
          </p:cNvPr>
          <p:cNvSpPr/>
          <p:nvPr/>
        </p:nvSpPr>
        <p:spPr bwMode="ltGray">
          <a:xfrm>
            <a:off x="7761546" y="569582"/>
            <a:ext cx="3816000" cy="72000"/>
          </a:xfrm>
          <a:prstGeom prst="rect">
            <a:avLst/>
          </a:prstGeom>
          <a:solidFill>
            <a:srgbClr val="F9C61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err="1">
              <a:ln>
                <a:noFill/>
              </a:ln>
              <a:solidFill>
                <a:srgbClr val="FFFFFF"/>
              </a:solidFill>
              <a:effectLst/>
              <a:uLnTx/>
              <a:uFillTx/>
              <a:latin typeface="Arial"/>
              <a:ea typeface="+mn-ea"/>
              <a:cs typeface="+mn-cs"/>
            </a:endParaRPr>
          </a:p>
        </p:txBody>
      </p:sp>
      <p:grpSp>
        <p:nvGrpSpPr>
          <p:cNvPr id="32" name="Group 31">
            <a:extLst>
              <a:ext uri="{FF2B5EF4-FFF2-40B4-BE49-F238E27FC236}">
                <a16:creationId xmlns:a16="http://schemas.microsoft.com/office/drawing/2014/main" id="{C277F6D6-ED76-F3D5-4D27-D9094DC4AD16}"/>
              </a:ext>
            </a:extLst>
          </p:cNvPr>
          <p:cNvGrpSpPr/>
          <p:nvPr/>
        </p:nvGrpSpPr>
        <p:grpSpPr>
          <a:xfrm>
            <a:off x="9550705" y="387182"/>
            <a:ext cx="422342" cy="422342"/>
            <a:chOff x="8883583" y="395223"/>
            <a:chExt cx="600075" cy="600075"/>
          </a:xfrm>
        </p:grpSpPr>
        <p:sp>
          <p:nvSpPr>
            <p:cNvPr id="33" name="Rectangle 32">
              <a:extLst>
                <a:ext uri="{FF2B5EF4-FFF2-40B4-BE49-F238E27FC236}">
                  <a16:creationId xmlns:a16="http://schemas.microsoft.com/office/drawing/2014/main" id="{965FE553-F860-1ABD-44DA-708464323AEF}"/>
                </a:ext>
              </a:extLst>
            </p:cNvPr>
            <p:cNvSpPr/>
            <p:nvPr/>
          </p:nvSpPr>
          <p:spPr bwMode="ltGray">
            <a:xfrm>
              <a:off x="8883583" y="395223"/>
              <a:ext cx="600075" cy="600075"/>
            </a:xfrm>
            <a:prstGeom prst="rect">
              <a:avLst/>
            </a:prstGeom>
            <a:solidFill>
              <a:srgbClr val="00A5B8"/>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err="1">
                <a:ln>
                  <a:noFill/>
                </a:ln>
                <a:solidFill>
                  <a:srgbClr val="FFFFFF"/>
                </a:solidFill>
                <a:effectLst/>
                <a:uLnTx/>
                <a:uFillTx/>
                <a:latin typeface="Arial"/>
                <a:ea typeface="+mn-ea"/>
                <a:cs typeface="+mn-cs"/>
              </a:endParaRPr>
            </a:p>
          </p:txBody>
        </p:sp>
        <p:grpSp>
          <p:nvGrpSpPr>
            <p:cNvPr id="34" name="Graphic 20">
              <a:extLst>
                <a:ext uri="{FF2B5EF4-FFF2-40B4-BE49-F238E27FC236}">
                  <a16:creationId xmlns:a16="http://schemas.microsoft.com/office/drawing/2014/main" id="{3E14A434-D481-B308-ADD3-9F29C7ECB929}"/>
                </a:ext>
              </a:extLst>
            </p:cNvPr>
            <p:cNvGrpSpPr/>
            <p:nvPr/>
          </p:nvGrpSpPr>
          <p:grpSpPr>
            <a:xfrm>
              <a:off x="8944460" y="518482"/>
              <a:ext cx="474419" cy="335478"/>
              <a:chOff x="-309623" y="1966848"/>
              <a:chExt cx="852607" cy="602907"/>
            </a:xfrm>
            <a:solidFill>
              <a:srgbClr val="FFFFFF"/>
            </a:solidFill>
          </p:grpSpPr>
          <p:sp>
            <p:nvSpPr>
              <p:cNvPr id="35" name="Freeform: Shape 34">
                <a:extLst>
                  <a:ext uri="{FF2B5EF4-FFF2-40B4-BE49-F238E27FC236}">
                    <a16:creationId xmlns:a16="http://schemas.microsoft.com/office/drawing/2014/main" id="{B30D6F35-C4E0-151F-2BAC-4E7088D47981}"/>
                  </a:ext>
                </a:extLst>
              </p:cNvPr>
              <p:cNvSpPr/>
              <p:nvPr/>
            </p:nvSpPr>
            <p:spPr>
              <a:xfrm>
                <a:off x="-309623" y="1966848"/>
                <a:ext cx="400614" cy="602907"/>
              </a:xfrm>
              <a:custGeom>
                <a:avLst/>
                <a:gdLst>
                  <a:gd name="connsiteX0" fmla="*/ 233993 w 400614"/>
                  <a:gd name="connsiteY0" fmla="*/ 263785 h 602907"/>
                  <a:gd name="connsiteX1" fmla="*/ 185435 w 400614"/>
                  <a:gd name="connsiteY1" fmla="*/ 276580 h 602907"/>
                  <a:gd name="connsiteX2" fmla="*/ 140801 w 400614"/>
                  <a:gd name="connsiteY2" fmla="*/ 289488 h 602907"/>
                  <a:gd name="connsiteX3" fmla="*/ 122993 w 400614"/>
                  <a:gd name="connsiteY3" fmla="*/ 249907 h 602907"/>
                  <a:gd name="connsiteX4" fmla="*/ 202269 w 400614"/>
                  <a:gd name="connsiteY4" fmla="*/ 96642 h 602907"/>
                  <a:gd name="connsiteX5" fmla="*/ 376711 w 400614"/>
                  <a:gd name="connsiteY5" fmla="*/ 29853 h 602907"/>
                  <a:gd name="connsiteX6" fmla="*/ 372731 w 400614"/>
                  <a:gd name="connsiteY6" fmla="*/ 64 h 602907"/>
                  <a:gd name="connsiteX7" fmla="*/ 109124 w 400614"/>
                  <a:gd name="connsiteY7" fmla="*/ 105139 h 602907"/>
                  <a:gd name="connsiteX8" fmla="*/ 61 w 400614"/>
                  <a:gd name="connsiteY8" fmla="*/ 356920 h 602907"/>
                  <a:gd name="connsiteX9" fmla="*/ 62503 w 400614"/>
                  <a:gd name="connsiteY9" fmla="*/ 530403 h 602907"/>
                  <a:gd name="connsiteX10" fmla="*/ 222110 w 400614"/>
                  <a:gd name="connsiteY10" fmla="*/ 602784 h 602907"/>
                  <a:gd name="connsiteX11" fmla="*/ 350951 w 400614"/>
                  <a:gd name="connsiteY11" fmla="*/ 551158 h 602907"/>
                  <a:gd name="connsiteX12" fmla="*/ 400534 w 400614"/>
                  <a:gd name="connsiteY12" fmla="*/ 422316 h 602907"/>
                  <a:gd name="connsiteX13" fmla="*/ 349982 w 400614"/>
                  <a:gd name="connsiteY13" fmla="*/ 308302 h 602907"/>
                  <a:gd name="connsiteX14" fmla="*/ 233993 w 400614"/>
                  <a:gd name="connsiteY14" fmla="*/ 263785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233993" y="263785"/>
                    </a:moveTo>
                    <a:cubicBezTo>
                      <a:pt x="217149" y="264975"/>
                      <a:pt x="200678" y="269315"/>
                      <a:pt x="185435" y="276580"/>
                    </a:cubicBezTo>
                    <a:cubicBezTo>
                      <a:pt x="171419" y="283440"/>
                      <a:pt x="156316" y="287808"/>
                      <a:pt x="140801" y="289488"/>
                    </a:cubicBezTo>
                    <a:cubicBezTo>
                      <a:pt x="128910" y="289488"/>
                      <a:pt x="122993" y="276253"/>
                      <a:pt x="122993" y="249907"/>
                    </a:cubicBezTo>
                    <a:cubicBezTo>
                      <a:pt x="124434" y="189344"/>
                      <a:pt x="153673" y="132814"/>
                      <a:pt x="202269" y="96642"/>
                    </a:cubicBezTo>
                    <a:cubicBezTo>
                      <a:pt x="250347" y="53884"/>
                      <a:pt x="312372" y="30136"/>
                      <a:pt x="376711" y="29853"/>
                    </a:cubicBezTo>
                    <a:lnTo>
                      <a:pt x="372731" y="64"/>
                    </a:lnTo>
                    <a:cubicBezTo>
                      <a:pt x="274310" y="-1770"/>
                      <a:pt x="179296" y="36103"/>
                      <a:pt x="109124" y="105139"/>
                    </a:cubicBezTo>
                    <a:cubicBezTo>
                      <a:pt x="38722" y="169811"/>
                      <a:pt x="-920" y="261327"/>
                      <a:pt x="61" y="356920"/>
                    </a:cubicBezTo>
                    <a:cubicBezTo>
                      <a:pt x="-1321" y="420484"/>
                      <a:pt x="20928" y="482301"/>
                      <a:pt x="62503" y="530403"/>
                    </a:cubicBezTo>
                    <a:cubicBezTo>
                      <a:pt x="101887" y="577602"/>
                      <a:pt x="160655" y="604253"/>
                      <a:pt x="222110" y="602784"/>
                    </a:cubicBezTo>
                    <a:cubicBezTo>
                      <a:pt x="270435" y="604625"/>
                      <a:pt x="317268" y="585859"/>
                      <a:pt x="350951" y="551158"/>
                    </a:cubicBezTo>
                    <a:cubicBezTo>
                      <a:pt x="384106" y="516609"/>
                      <a:pt x="401974" y="470178"/>
                      <a:pt x="400534" y="422316"/>
                    </a:cubicBezTo>
                    <a:cubicBezTo>
                      <a:pt x="401659" y="378649"/>
                      <a:pt x="383099" y="336788"/>
                      <a:pt x="349982" y="308302"/>
                    </a:cubicBezTo>
                    <a:cubicBezTo>
                      <a:pt x="318296" y="279401"/>
                      <a:pt x="276879" y="263505"/>
                      <a:pt x="233993" y="263785"/>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srgbClr val="333333"/>
                  </a:solidFill>
                  <a:effectLst/>
                  <a:uLnTx/>
                  <a:uFillTx/>
                  <a:latin typeface="Arial"/>
                  <a:ea typeface="+mn-ea"/>
                  <a:cs typeface="+mn-cs"/>
                </a:endParaRPr>
              </a:p>
            </p:txBody>
          </p:sp>
          <p:sp>
            <p:nvSpPr>
              <p:cNvPr id="36" name="Freeform: Shape 35">
                <a:extLst>
                  <a:ext uri="{FF2B5EF4-FFF2-40B4-BE49-F238E27FC236}">
                    <a16:creationId xmlns:a16="http://schemas.microsoft.com/office/drawing/2014/main" id="{6B6BB34D-C3B1-BFB0-260F-025D57D5C0F7}"/>
                  </a:ext>
                </a:extLst>
              </p:cNvPr>
              <p:cNvSpPr/>
              <p:nvPr/>
            </p:nvSpPr>
            <p:spPr>
              <a:xfrm>
                <a:off x="142368" y="1966848"/>
                <a:ext cx="400614" cy="602907"/>
              </a:xfrm>
              <a:custGeom>
                <a:avLst/>
                <a:gdLst>
                  <a:gd name="connsiteX0" fmla="*/ 348955 w 400614"/>
                  <a:gd name="connsiteY0" fmla="*/ 309380 h 602907"/>
                  <a:gd name="connsiteX1" fmla="*/ 233987 w 400614"/>
                  <a:gd name="connsiteY1" fmla="*/ 263784 h 602907"/>
                  <a:gd name="connsiteX2" fmla="*/ 185420 w 400614"/>
                  <a:gd name="connsiteY2" fmla="*/ 276579 h 602907"/>
                  <a:gd name="connsiteX3" fmla="*/ 140786 w 400614"/>
                  <a:gd name="connsiteY3" fmla="*/ 289488 h 602907"/>
                  <a:gd name="connsiteX4" fmla="*/ 122993 w 400614"/>
                  <a:gd name="connsiteY4" fmla="*/ 249907 h 602907"/>
                  <a:gd name="connsiteX5" fmla="*/ 202251 w 400614"/>
                  <a:gd name="connsiteY5" fmla="*/ 96642 h 602907"/>
                  <a:gd name="connsiteX6" fmla="*/ 376705 w 400614"/>
                  <a:gd name="connsiteY6" fmla="*/ 29853 h 602907"/>
                  <a:gd name="connsiteX7" fmla="*/ 372731 w 400614"/>
                  <a:gd name="connsiteY7" fmla="*/ 64 h 602907"/>
                  <a:gd name="connsiteX8" fmla="*/ 109116 w 400614"/>
                  <a:gd name="connsiteY8" fmla="*/ 105139 h 602907"/>
                  <a:gd name="connsiteX9" fmla="*/ 61 w 400614"/>
                  <a:gd name="connsiteY9" fmla="*/ 356919 h 602907"/>
                  <a:gd name="connsiteX10" fmla="*/ 62488 w 400614"/>
                  <a:gd name="connsiteY10" fmla="*/ 530403 h 602907"/>
                  <a:gd name="connsiteX11" fmla="*/ 222092 w 400614"/>
                  <a:gd name="connsiteY11" fmla="*/ 602784 h 602907"/>
                  <a:gd name="connsiteX12" fmla="*/ 350949 w 400614"/>
                  <a:gd name="connsiteY12" fmla="*/ 551158 h 602907"/>
                  <a:gd name="connsiteX13" fmla="*/ 400535 w 400614"/>
                  <a:gd name="connsiteY13" fmla="*/ 422316 h 602907"/>
                  <a:gd name="connsiteX14" fmla="*/ 348955 w 400614"/>
                  <a:gd name="connsiteY14" fmla="*/ 309380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348955" y="309380"/>
                    </a:moveTo>
                    <a:cubicBezTo>
                      <a:pt x="317764" y="280209"/>
                      <a:pt x="276693" y="263920"/>
                      <a:pt x="233987" y="263784"/>
                    </a:cubicBezTo>
                    <a:cubicBezTo>
                      <a:pt x="217138" y="264975"/>
                      <a:pt x="200666" y="269315"/>
                      <a:pt x="185420" y="276579"/>
                    </a:cubicBezTo>
                    <a:cubicBezTo>
                      <a:pt x="171405" y="283444"/>
                      <a:pt x="156301" y="287811"/>
                      <a:pt x="140786" y="289488"/>
                    </a:cubicBezTo>
                    <a:cubicBezTo>
                      <a:pt x="128903" y="289488"/>
                      <a:pt x="122993" y="276253"/>
                      <a:pt x="122993" y="249907"/>
                    </a:cubicBezTo>
                    <a:cubicBezTo>
                      <a:pt x="124430" y="189347"/>
                      <a:pt x="153662" y="132819"/>
                      <a:pt x="202251" y="96642"/>
                    </a:cubicBezTo>
                    <a:cubicBezTo>
                      <a:pt x="250336" y="53885"/>
                      <a:pt x="312364" y="30138"/>
                      <a:pt x="376705" y="29853"/>
                    </a:cubicBezTo>
                    <a:lnTo>
                      <a:pt x="372731" y="64"/>
                    </a:lnTo>
                    <a:cubicBezTo>
                      <a:pt x="274306" y="-1768"/>
                      <a:pt x="179293" y="36104"/>
                      <a:pt x="109116" y="105139"/>
                    </a:cubicBezTo>
                    <a:cubicBezTo>
                      <a:pt x="38716" y="169811"/>
                      <a:pt x="-923" y="261327"/>
                      <a:pt x="61" y="356919"/>
                    </a:cubicBezTo>
                    <a:cubicBezTo>
                      <a:pt x="-1327" y="420482"/>
                      <a:pt x="20917" y="482299"/>
                      <a:pt x="62488" y="530403"/>
                    </a:cubicBezTo>
                    <a:cubicBezTo>
                      <a:pt x="101875" y="577598"/>
                      <a:pt x="160640" y="604248"/>
                      <a:pt x="222092" y="602784"/>
                    </a:cubicBezTo>
                    <a:cubicBezTo>
                      <a:pt x="270425" y="604624"/>
                      <a:pt x="317264" y="585859"/>
                      <a:pt x="350949" y="551158"/>
                    </a:cubicBezTo>
                    <a:cubicBezTo>
                      <a:pt x="384106" y="516607"/>
                      <a:pt x="401968" y="470178"/>
                      <a:pt x="400535" y="422316"/>
                    </a:cubicBezTo>
                    <a:cubicBezTo>
                      <a:pt x="401195" y="378831"/>
                      <a:pt x="382252" y="337356"/>
                      <a:pt x="348955" y="309380"/>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srgbClr val="333333"/>
                  </a:solidFill>
                  <a:effectLst/>
                  <a:uLnTx/>
                  <a:uFillTx/>
                  <a:latin typeface="Arial"/>
                  <a:ea typeface="+mn-ea"/>
                  <a:cs typeface="+mn-cs"/>
                </a:endParaRPr>
              </a:p>
            </p:txBody>
          </p:sp>
        </p:grpSp>
      </p:grpSp>
      <p:sp>
        <p:nvSpPr>
          <p:cNvPr id="18" name="TextBox 17">
            <a:extLst>
              <a:ext uri="{FF2B5EF4-FFF2-40B4-BE49-F238E27FC236}">
                <a16:creationId xmlns:a16="http://schemas.microsoft.com/office/drawing/2014/main" id="{CC1A1C9C-2F48-720C-5094-BF4D0F5E3B4F}"/>
              </a:ext>
            </a:extLst>
          </p:cNvPr>
          <p:cNvSpPr txBox="1"/>
          <p:nvPr/>
        </p:nvSpPr>
        <p:spPr>
          <a:xfrm>
            <a:off x="3788750" y="569582"/>
            <a:ext cx="3574794" cy="49090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NZ" sz="1600" i="0" u="none" strike="noStrike" kern="1200" cap="none" spc="0" normalizeH="0" baseline="0" noProof="0" dirty="0">
                <a:ln>
                  <a:noFill/>
                </a:ln>
                <a:solidFill>
                  <a:prstClr val="black"/>
                </a:solidFill>
                <a:effectLst/>
                <a:uLnTx/>
                <a:uFillTx/>
                <a:latin typeface="Arial"/>
                <a:ea typeface="+mn-ea"/>
                <a:cs typeface="Segoe UI"/>
              </a:rPr>
              <a:t>Hanging out with friends at times that compete with trainings and games become more of a priority e.g., after school, weekends.</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NZ" sz="1600" i="0" u="none" strike="noStrike" kern="1200" cap="none" spc="0" normalizeH="0" baseline="0" noProof="0" dirty="0">
                <a:ln>
                  <a:noFill/>
                </a:ln>
                <a:solidFill>
                  <a:prstClr val="black"/>
                </a:solidFill>
                <a:effectLst/>
                <a:uLnTx/>
                <a:uFillTx/>
                <a:latin typeface="Arial"/>
                <a:ea typeface="+mn-ea"/>
                <a:cs typeface="Segoe UI"/>
              </a:rPr>
              <a:t>Rangatahi want to sleep in, as opposed to waking up early to go to trainings, as well as staying up late, going to parties or other social gatherings.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NZ" sz="1600" i="0" u="none" strike="noStrike" kern="1200" cap="none" spc="0" normalizeH="0" baseline="0" noProof="0" dirty="0">
                <a:ln>
                  <a:noFill/>
                </a:ln>
                <a:solidFill>
                  <a:prstClr val="black"/>
                </a:solidFill>
                <a:effectLst/>
                <a:uLnTx/>
                <a:uFillTx/>
                <a:latin typeface="Arial"/>
                <a:ea typeface="+mn-ea"/>
                <a:cs typeface="Segoe UI"/>
              </a:rPr>
              <a:t>The influence of friends and peer pressure also starts to impact motivation to play sports.</a:t>
            </a:r>
          </a:p>
          <a:p>
            <a:pPr marL="742950" lvl="1" indent="-285750">
              <a:spcAft>
                <a:spcPts val="1200"/>
              </a:spcAft>
              <a:buFont typeface="Arial" panose="020B0604020202020204" pitchFamily="34" charset="0"/>
              <a:buChar char="•"/>
            </a:pPr>
            <a:r>
              <a:rPr kumimoji="0" lang="en-NZ" sz="1400" i="0" u="none" strike="noStrike" kern="1200" cap="none" spc="0" normalizeH="0" baseline="0" noProof="0" dirty="0">
                <a:ln>
                  <a:noFill/>
                </a:ln>
                <a:solidFill>
                  <a:prstClr val="black"/>
                </a:solidFill>
                <a:effectLst/>
                <a:uLnTx/>
                <a:uFillTx/>
                <a:latin typeface="Arial"/>
                <a:ea typeface="+mn-ea"/>
                <a:cs typeface="Segoe UI"/>
              </a:rPr>
              <a:t>With friends leaving sport, the fear of missing out sets in, and rangatahi would rather prioritise hanging out with friends than turning up to trainings or trials.</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NZ" sz="1600" b="1" i="0" u="none" strike="noStrike" kern="1200" cap="none" spc="0" normalizeH="0" baseline="0" noProof="0" dirty="0">
              <a:ln>
                <a:noFill/>
              </a:ln>
              <a:solidFill>
                <a:prstClr val="black"/>
              </a:solidFill>
              <a:effectLst/>
              <a:uLnTx/>
              <a:uFillTx/>
              <a:latin typeface="Arial"/>
              <a:ea typeface="+mn-ea"/>
              <a:cs typeface="Segoe UI"/>
            </a:endParaRPr>
          </a:p>
        </p:txBody>
      </p:sp>
      <p:sp>
        <p:nvSpPr>
          <p:cNvPr id="29" name="TextBox 28">
            <a:extLst>
              <a:ext uri="{FF2B5EF4-FFF2-40B4-BE49-F238E27FC236}">
                <a16:creationId xmlns:a16="http://schemas.microsoft.com/office/drawing/2014/main" id="{96B00FEA-8229-89F3-A127-56E6644EFFF8}"/>
              </a:ext>
            </a:extLst>
          </p:cNvPr>
          <p:cNvSpPr txBox="1"/>
          <p:nvPr/>
        </p:nvSpPr>
        <p:spPr>
          <a:xfrm>
            <a:off x="7655071" y="3230788"/>
            <a:ext cx="4140000" cy="12772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i="1" dirty="0">
                <a:latin typeface="Arial" panose="020B0604020202020204" pitchFamily="34" charset="0"/>
              </a:rPr>
              <a:t>"When you get to your teenage years, friends and boyfriends become more important. It starts to feel like the world's going to end if you're not doing this new trend. So, people decide to stop doing sports... Being a teenager, there's sort of an expectation of how to be and what to do and what not to do. Lots of people just kind of grow out of the sport, or they want to do different things." </a:t>
            </a:r>
            <a:r>
              <a:rPr lang="en-US" sz="1100" b="1" dirty="0">
                <a:latin typeface="Arial" panose="020B0604020202020204" pitchFamily="34" charset="0"/>
                <a:cs typeface="Arial" panose="020B0604020202020204" pitchFamily="34" charset="0"/>
              </a:rPr>
              <a:t>Female, 15-16  years, </a:t>
            </a:r>
            <a:r>
              <a:rPr lang="en-US" sz="1100" b="1" dirty="0" err="1">
                <a:latin typeface="Arial" panose="020B0604020202020204" pitchFamily="34" charset="0"/>
              </a:rPr>
              <a:t>Pākehā</a:t>
            </a:r>
            <a:endParaRPr lang="en-US" sz="1100" b="1"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B6120E41-BC78-7D92-248C-919DF8998D41}"/>
              </a:ext>
            </a:extLst>
          </p:cNvPr>
          <p:cNvSpPr txBox="1"/>
          <p:nvPr/>
        </p:nvSpPr>
        <p:spPr>
          <a:xfrm>
            <a:off x="7655071" y="2016616"/>
            <a:ext cx="4140000" cy="1107996"/>
          </a:xfrm>
          <a:prstGeom prst="rect">
            <a:avLst/>
          </a:prstGeom>
          <a:noFill/>
        </p:spPr>
        <p:txBody>
          <a:bodyPr wrap="square">
            <a:spAutoFit/>
          </a:bodyPr>
          <a:lstStyle/>
          <a:p>
            <a:r>
              <a:rPr lang="en-US" sz="1100" i="1" dirty="0">
                <a:latin typeface="Arial" panose="020B0604020202020204" pitchFamily="34" charset="0"/>
              </a:rPr>
              <a:t>“As you grow up, you start to think 'oh, I could be going to hang out with my friends', 'if my friend doesn't play netball, I don't want to play anymore either, because then I can't see her'. Then you end up skipping trainings and [playing sport] is kind of a waste of time, if you don't actually turn up." </a:t>
            </a:r>
            <a:r>
              <a:rPr lang="en-US" sz="1100" b="1" dirty="0">
                <a:latin typeface="Arial" panose="020B0604020202020204" pitchFamily="34" charset="0"/>
              </a:rPr>
              <a:t>Female, 15-16 years, </a:t>
            </a:r>
            <a:r>
              <a:rPr lang="en-US" sz="1100" b="1" dirty="0" err="1">
                <a:latin typeface="Arial" panose="020B0604020202020204" pitchFamily="34" charset="0"/>
              </a:rPr>
              <a:t>Pākehā</a:t>
            </a:r>
            <a:r>
              <a:rPr lang="en-US" sz="1100" b="1" dirty="0">
                <a:latin typeface="Arial" panose="020B0604020202020204" pitchFamily="34" charset="0"/>
              </a:rPr>
              <a:t> </a:t>
            </a:r>
            <a:endParaRPr lang="en-US" sz="1100" b="1" dirty="0">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671213F0-03C4-E459-F7BB-1F7054102506}"/>
              </a:ext>
            </a:extLst>
          </p:cNvPr>
          <p:cNvSpPr txBox="1"/>
          <p:nvPr/>
        </p:nvSpPr>
        <p:spPr>
          <a:xfrm>
            <a:off x="7655071" y="4614238"/>
            <a:ext cx="4140000" cy="1277273"/>
          </a:xfrm>
          <a:prstGeom prst="rect">
            <a:avLst/>
          </a:prstGeom>
          <a:noFill/>
        </p:spPr>
        <p:txBody>
          <a:bodyPr wrap="square">
            <a:spAutoFit/>
          </a:bodyPr>
          <a:lstStyle/>
          <a:p>
            <a:r>
              <a:rPr lang="en-US" sz="1100" i="1" dirty="0">
                <a:latin typeface="Arial" panose="020B0604020202020204" pitchFamily="34" charset="0"/>
              </a:rPr>
              <a:t>"I think our friends have such a big influence on us and we obviously care what they think. So, if you have friends in your team who can encourage you, then that really helps or even if they're not in your team and they just encourage or support you. A lot of the time it's easier to listen to friends than your parents. I think friends have a really big impact on what we do." </a:t>
            </a:r>
            <a:r>
              <a:rPr lang="en-US" sz="1100" b="1" dirty="0">
                <a:latin typeface="Arial" panose="020B0604020202020204" pitchFamily="34" charset="0"/>
                <a:cs typeface="Arial" panose="020B0604020202020204" pitchFamily="34" charset="0"/>
              </a:rPr>
              <a:t>Female, 15-16  years, </a:t>
            </a:r>
            <a:r>
              <a:rPr lang="en-US" sz="1100" b="1" dirty="0" err="1">
                <a:latin typeface="Arial" panose="020B0604020202020204" pitchFamily="34" charset="0"/>
              </a:rPr>
              <a:t>Pākehā</a:t>
            </a:r>
            <a:endParaRPr lang="en-US" sz="1100" b="1" dirty="0">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0E83D58B-119E-F9C4-62F4-1C33B74BDC6F}"/>
              </a:ext>
            </a:extLst>
          </p:cNvPr>
          <p:cNvSpPr txBox="1"/>
          <p:nvPr/>
        </p:nvSpPr>
        <p:spPr>
          <a:xfrm>
            <a:off x="7655071" y="925555"/>
            <a:ext cx="4140000"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i="1" dirty="0">
                <a:latin typeface="Arial" panose="020B0604020202020204" pitchFamily="34" charset="0"/>
              </a:rPr>
              <a:t>"I think a huge thing when you're young is not missing out on experiences with your friends. You want to make the most about being a teenager before you go off into your adult life. You don't want to miss out on making memories or going to events because of sports."</a:t>
            </a:r>
            <a:r>
              <a:rPr lang="en-US" sz="1100" i="1" dirty="0">
                <a:latin typeface="Arial" panose="020B0604020202020204" pitchFamily="34" charset="0"/>
                <a:cs typeface="Arial" panose="020B0604020202020204" pitchFamily="34" charset="0"/>
              </a:rPr>
              <a:t> </a:t>
            </a:r>
            <a:r>
              <a:rPr lang="en-NZ" sz="1400" b="1" i="1" kern="0" dirty="0">
                <a:solidFill>
                  <a:prstClr val="black"/>
                </a:solidFill>
              </a:rPr>
              <a:t> </a:t>
            </a:r>
            <a:r>
              <a:rPr lang="en-NZ" sz="1100" b="1" dirty="0">
                <a:latin typeface="Arial" panose="020B0604020202020204" pitchFamily="34" charset="0"/>
              </a:rPr>
              <a:t>Female, 17-18 years, </a:t>
            </a:r>
            <a:r>
              <a:rPr lang="en-US" sz="1100" b="1" dirty="0" err="1">
                <a:latin typeface="Arial" panose="020B0604020202020204" pitchFamily="34" charset="0"/>
              </a:rPr>
              <a:t>Pākehā</a:t>
            </a:r>
            <a:r>
              <a:rPr lang="en-US" sz="1100" b="1" dirty="0">
                <a:latin typeface="Arial" panose="020B0604020202020204" pitchFamily="34" charset="0"/>
              </a:rPr>
              <a:t> </a:t>
            </a:r>
          </a:p>
        </p:txBody>
      </p:sp>
      <p:sp>
        <p:nvSpPr>
          <p:cNvPr id="5" name="Slide Number Placeholder 4">
            <a:extLst>
              <a:ext uri="{FF2B5EF4-FFF2-40B4-BE49-F238E27FC236}">
                <a16:creationId xmlns:a16="http://schemas.microsoft.com/office/drawing/2014/main" id="{2C30EFE2-BC4A-1F13-F5DF-0C43D40268EC}"/>
              </a:ext>
            </a:extLst>
          </p:cNvPr>
          <p:cNvSpPr>
            <a:spLocks noGrp="1"/>
          </p:cNvSpPr>
          <p:nvPr>
            <p:ph type="sldNum" sz="quarter" idx="10"/>
          </p:nvPr>
        </p:nvSpPr>
        <p:spPr/>
        <p:txBody>
          <a:bodyPr/>
          <a:lstStyle/>
          <a:p>
            <a:fld id="{4034BEE3-566C-4068-A777-C3A4762E861B}" type="slidenum">
              <a:rPr lang="en-GB" smtClean="0"/>
              <a:pPr/>
              <a:t>31</a:t>
            </a:fld>
            <a:endParaRPr lang="en-GB" dirty="0"/>
          </a:p>
        </p:txBody>
      </p:sp>
    </p:spTree>
    <p:extLst>
      <p:ext uri="{BB962C8B-B14F-4D97-AF65-F5344CB8AC3E}">
        <p14:creationId xmlns:p14="http://schemas.microsoft.com/office/powerpoint/2010/main" val="3952505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CC048C3-9A32-ADE1-2E16-7B0FC5D6B2EB}"/>
              </a:ext>
            </a:extLst>
          </p:cNvPr>
          <p:cNvSpPr/>
          <p:nvPr/>
        </p:nvSpPr>
        <p:spPr bwMode="ltGray">
          <a:xfrm>
            <a:off x="355941" y="4135129"/>
            <a:ext cx="2657249" cy="1877579"/>
          </a:xfrm>
          <a:prstGeom prst="rect">
            <a:avLst/>
          </a:prstGeom>
          <a:solidFill>
            <a:srgbClr val="00A5B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28" name="Rectangle 27">
            <a:extLst>
              <a:ext uri="{FF2B5EF4-FFF2-40B4-BE49-F238E27FC236}">
                <a16:creationId xmlns:a16="http://schemas.microsoft.com/office/drawing/2014/main" id="{D97DA817-16A8-9C51-2D7A-A0E0A79C7722}"/>
              </a:ext>
            </a:extLst>
          </p:cNvPr>
          <p:cNvSpPr/>
          <p:nvPr/>
        </p:nvSpPr>
        <p:spPr bwMode="ltGray">
          <a:xfrm>
            <a:off x="3133262" y="4135129"/>
            <a:ext cx="3815875" cy="1877579"/>
          </a:xfrm>
          <a:prstGeom prst="rect">
            <a:avLst/>
          </a:prstGeom>
          <a:solidFill>
            <a:srgbClr val="00A5B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29" name="Rectangle 28">
            <a:extLst>
              <a:ext uri="{FF2B5EF4-FFF2-40B4-BE49-F238E27FC236}">
                <a16:creationId xmlns:a16="http://schemas.microsoft.com/office/drawing/2014/main" id="{DAC9F3F5-1B0B-09F1-32DB-16163039DD03}"/>
              </a:ext>
            </a:extLst>
          </p:cNvPr>
          <p:cNvSpPr/>
          <p:nvPr/>
        </p:nvSpPr>
        <p:spPr bwMode="ltGray">
          <a:xfrm>
            <a:off x="7089256" y="4135129"/>
            <a:ext cx="3096000" cy="1877579"/>
          </a:xfrm>
          <a:prstGeom prst="rect">
            <a:avLst/>
          </a:prstGeom>
          <a:solidFill>
            <a:srgbClr val="00A5B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621EC159-D53F-7267-DBC5-290DC81B94C3}"/>
              </a:ext>
            </a:extLst>
          </p:cNvPr>
          <p:cNvSpPr/>
          <p:nvPr/>
        </p:nvSpPr>
        <p:spPr bwMode="ltGray">
          <a:xfrm>
            <a:off x="355941" y="890950"/>
            <a:ext cx="2657249" cy="3158285"/>
          </a:xfrm>
          <a:prstGeom prst="rect">
            <a:avLst/>
          </a:prstGeom>
          <a:solidFill>
            <a:schemeClr val="bg1">
              <a:lumMod val="95000"/>
            </a:schemeClr>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4D0DA71C-ABAB-7436-C67B-4F0FFA86692F}"/>
              </a:ext>
            </a:extLst>
          </p:cNvPr>
          <p:cNvSpPr/>
          <p:nvPr/>
        </p:nvSpPr>
        <p:spPr bwMode="ltGray">
          <a:xfrm>
            <a:off x="3135882" y="890950"/>
            <a:ext cx="3800633" cy="3158285"/>
          </a:xfrm>
          <a:prstGeom prst="rect">
            <a:avLst/>
          </a:prstGeom>
          <a:solidFill>
            <a:schemeClr val="bg1">
              <a:lumMod val="95000"/>
            </a:schemeClr>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8F7BE249-9225-EF05-06B1-CECCB12E99EA}"/>
              </a:ext>
            </a:extLst>
          </p:cNvPr>
          <p:cNvSpPr/>
          <p:nvPr/>
        </p:nvSpPr>
        <p:spPr bwMode="ltGray">
          <a:xfrm>
            <a:off x="7089256" y="890950"/>
            <a:ext cx="3096000" cy="3158285"/>
          </a:xfrm>
          <a:prstGeom prst="rect">
            <a:avLst/>
          </a:prstGeom>
          <a:solidFill>
            <a:schemeClr val="bg1">
              <a:lumMod val="95000"/>
            </a:schemeClr>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a:extLst>
              <a:ext uri="{FF2B5EF4-FFF2-40B4-BE49-F238E27FC236}">
                <a16:creationId xmlns:a16="http://schemas.microsoft.com/office/drawing/2014/main" id="{10C6C0A6-50C8-F334-B9DF-72A192507DFC}"/>
              </a:ext>
            </a:extLst>
          </p:cNvPr>
          <p:cNvSpPr>
            <a:spLocks noGrp="1"/>
          </p:cNvSpPr>
          <p:nvPr>
            <p:ph type="title"/>
          </p:nvPr>
        </p:nvSpPr>
        <p:spPr>
          <a:xfrm>
            <a:off x="359999" y="366065"/>
            <a:ext cx="11466875" cy="403200"/>
          </a:xfrm>
        </p:spPr>
        <p:txBody>
          <a:bodyPr>
            <a:normAutofit/>
          </a:bodyPr>
          <a:lstStyle/>
          <a:p>
            <a:r>
              <a:rPr lang="en-US" dirty="0">
                <a:cs typeface="Arial" panose="020B0604020202020204" pitchFamily="34" charset="0"/>
              </a:rPr>
              <a:t>Other activities that compete with organised sport  </a:t>
            </a:r>
            <a:endParaRPr lang="en-US" dirty="0"/>
          </a:p>
        </p:txBody>
      </p:sp>
      <p:sp>
        <p:nvSpPr>
          <p:cNvPr id="19" name="TextBox 18">
            <a:extLst>
              <a:ext uri="{FF2B5EF4-FFF2-40B4-BE49-F238E27FC236}">
                <a16:creationId xmlns:a16="http://schemas.microsoft.com/office/drawing/2014/main" id="{A09753C9-C15C-C9CE-4A08-803BF86C5611}"/>
              </a:ext>
            </a:extLst>
          </p:cNvPr>
          <p:cNvSpPr txBox="1"/>
          <p:nvPr/>
        </p:nvSpPr>
        <p:spPr>
          <a:xfrm>
            <a:off x="364819" y="2392063"/>
            <a:ext cx="2723896" cy="2862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Aft>
                <a:spcPts val="300"/>
              </a:spcAft>
            </a:pPr>
            <a:r>
              <a:rPr lang="en-US" sz="1400" dirty="0">
                <a:latin typeface="Arial" panose="020B0604020202020204" pitchFamily="34" charset="0"/>
                <a:cs typeface="Arial" panose="020B0604020202020204" pitchFamily="34" charset="0"/>
              </a:rPr>
              <a:t>School, part-time work. </a:t>
            </a:r>
          </a:p>
        </p:txBody>
      </p:sp>
      <p:sp>
        <p:nvSpPr>
          <p:cNvPr id="22" name="TextBox 21">
            <a:extLst>
              <a:ext uri="{FF2B5EF4-FFF2-40B4-BE49-F238E27FC236}">
                <a16:creationId xmlns:a16="http://schemas.microsoft.com/office/drawing/2014/main" id="{272B14D2-B6F8-A508-C5F0-BD6CC46AC869}"/>
              </a:ext>
            </a:extLst>
          </p:cNvPr>
          <p:cNvSpPr txBox="1"/>
          <p:nvPr/>
        </p:nvSpPr>
        <p:spPr>
          <a:xfrm>
            <a:off x="364818" y="3323047"/>
            <a:ext cx="271631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prstClr val="black"/>
                </a:solidFill>
                <a:cs typeface="Arial" panose="020B0604020202020204" pitchFamily="34" charset="0"/>
              </a:rPr>
              <a:t>School work and part-time work usually take priority.  </a:t>
            </a:r>
          </a:p>
        </p:txBody>
      </p:sp>
      <p:sp>
        <p:nvSpPr>
          <p:cNvPr id="23" name="TextBox 22">
            <a:extLst>
              <a:ext uri="{FF2B5EF4-FFF2-40B4-BE49-F238E27FC236}">
                <a16:creationId xmlns:a16="http://schemas.microsoft.com/office/drawing/2014/main" id="{E988EA65-205A-E684-8271-AAB1695D2AE4}"/>
              </a:ext>
            </a:extLst>
          </p:cNvPr>
          <p:cNvSpPr txBox="1"/>
          <p:nvPr/>
        </p:nvSpPr>
        <p:spPr>
          <a:xfrm>
            <a:off x="3124015" y="3323047"/>
            <a:ext cx="384254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prstClr val="black"/>
                </a:solidFill>
                <a:cs typeface="Arial" panose="020B0604020202020204" pitchFamily="34" charset="0"/>
              </a:rPr>
              <a:t>Rangatahi will drift to extra curricular activities that require less commitment. The rigidity of training and game day is turning some rangatahi to other options.  </a:t>
            </a:r>
          </a:p>
        </p:txBody>
      </p:sp>
      <p:sp>
        <p:nvSpPr>
          <p:cNvPr id="24" name="TextBox 23">
            <a:extLst>
              <a:ext uri="{FF2B5EF4-FFF2-40B4-BE49-F238E27FC236}">
                <a16:creationId xmlns:a16="http://schemas.microsoft.com/office/drawing/2014/main" id="{B592D695-5A42-0055-4D13-A29ABE896048}"/>
              </a:ext>
            </a:extLst>
          </p:cNvPr>
          <p:cNvSpPr txBox="1"/>
          <p:nvPr/>
        </p:nvSpPr>
        <p:spPr>
          <a:xfrm>
            <a:off x="7077389" y="3323047"/>
            <a:ext cx="30960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prstClr val="black"/>
                </a:solidFill>
                <a:cs typeface="Arial" panose="020B0604020202020204" pitchFamily="34" charset="0"/>
              </a:rPr>
              <a:t>Rangatahi often start engaging in more niche activities that provide stimulation and don't feel 'repetitive’.</a:t>
            </a:r>
          </a:p>
        </p:txBody>
      </p:sp>
      <p:sp>
        <p:nvSpPr>
          <p:cNvPr id="25" name="TextBox 24">
            <a:extLst>
              <a:ext uri="{FF2B5EF4-FFF2-40B4-BE49-F238E27FC236}">
                <a16:creationId xmlns:a16="http://schemas.microsoft.com/office/drawing/2014/main" id="{D2F60EFF-4611-60F2-9F57-9E45C3BD34FE}"/>
              </a:ext>
            </a:extLst>
          </p:cNvPr>
          <p:cNvSpPr txBox="1"/>
          <p:nvPr/>
        </p:nvSpPr>
        <p:spPr>
          <a:xfrm>
            <a:off x="7200081" y="4227605"/>
            <a:ext cx="2692064"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1" u="none" strike="noStrike" kern="0" cap="none" spc="0" normalizeH="0" baseline="0" noProof="0" dirty="0">
                <a:ln>
                  <a:noFill/>
                </a:ln>
                <a:solidFill>
                  <a:schemeClr val="bg1"/>
                </a:solidFill>
                <a:effectLst/>
                <a:uLnTx/>
                <a:uFillTx/>
                <a:cs typeface="Arial" panose="020B0604020202020204" pitchFamily="34" charset="0"/>
              </a:rPr>
              <a:t>"If you do these things might be able to showcase your skills, show people what you've learnt." </a:t>
            </a:r>
            <a:r>
              <a:rPr lang="en-US" sz="1100" b="1" dirty="0">
                <a:solidFill>
                  <a:schemeClr val="bg1"/>
                </a:solidFill>
                <a:latin typeface="Arial" panose="020B0604020202020204" pitchFamily="34" charset="0"/>
              </a:rPr>
              <a:t> Male, 15-16 years, Pasifika</a:t>
            </a:r>
            <a:endParaRPr kumimoji="0" lang="en-US" sz="1100" b="0" i="0" u="none" strike="noStrike" kern="0" cap="none" spc="0" normalizeH="0" baseline="0" noProof="0" dirty="0">
              <a:ln>
                <a:noFill/>
              </a:ln>
              <a:solidFill>
                <a:schemeClr val="bg1"/>
              </a:solidFill>
              <a:effectLst/>
              <a:uLnTx/>
              <a:uFillTx/>
            </a:endParaRPr>
          </a:p>
        </p:txBody>
      </p:sp>
      <p:sp>
        <p:nvSpPr>
          <p:cNvPr id="26" name="TextBox 1">
            <a:extLst>
              <a:ext uri="{FF2B5EF4-FFF2-40B4-BE49-F238E27FC236}">
                <a16:creationId xmlns:a16="http://schemas.microsoft.com/office/drawing/2014/main" id="{E3F735A5-CC1E-4BEC-F71B-95885C50E7CE}"/>
              </a:ext>
            </a:extLst>
          </p:cNvPr>
          <p:cNvSpPr txBox="1"/>
          <p:nvPr/>
        </p:nvSpPr>
        <p:spPr>
          <a:xfrm>
            <a:off x="3251862" y="4247249"/>
            <a:ext cx="3379848" cy="161582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solidFill>
                  <a:schemeClr val="bg1"/>
                </a:solidFill>
                <a:cs typeface="Arial" panose="020B0604020202020204" pitchFamily="34" charset="0"/>
              </a:rPr>
              <a:t>"COVID definitely impacted why I stopped playing sport, I kind of just finished rowing at the end of the season. But also, I was just getting into NCEA. I was also dealing with a lot of mental health struggles, and I didn't want to have to juggle my mental health, school, exams, rowing, friends, boyfriend, parents all at once. So, I stopped rowing. I always said, I might go back to it, but I don't think I will." </a:t>
            </a:r>
            <a:r>
              <a:rPr lang="en-US" sz="1100" b="1" dirty="0">
                <a:solidFill>
                  <a:schemeClr val="bg1"/>
                </a:solidFill>
                <a:latin typeface="Arial" panose="020B0604020202020204" pitchFamily="34" charset="0"/>
                <a:cs typeface="Arial" panose="020B0604020202020204" pitchFamily="34" charset="0"/>
              </a:rPr>
              <a:t>Female, 15-16  years, </a:t>
            </a:r>
            <a:r>
              <a:rPr lang="en-US" sz="1100" b="1" dirty="0" err="1">
                <a:solidFill>
                  <a:schemeClr val="bg1"/>
                </a:solidFill>
                <a:latin typeface="Arial" panose="020B0604020202020204" pitchFamily="34" charset="0"/>
              </a:rPr>
              <a:t>Pākehā</a:t>
            </a:r>
            <a:endParaRPr lang="en-US" sz="1100" i="1" dirty="0">
              <a:solidFill>
                <a:schemeClr val="bg1"/>
              </a:solidFill>
              <a:cs typeface="Arial" panose="020B0604020202020204" pitchFamily="34" charset="0"/>
            </a:endParaRPr>
          </a:p>
        </p:txBody>
      </p:sp>
      <p:sp>
        <p:nvSpPr>
          <p:cNvPr id="27" name="TextBox 26">
            <a:extLst>
              <a:ext uri="{FF2B5EF4-FFF2-40B4-BE49-F238E27FC236}">
                <a16:creationId xmlns:a16="http://schemas.microsoft.com/office/drawing/2014/main" id="{7CB0A86E-461F-66A6-374F-D340A3EF0B66}"/>
              </a:ext>
            </a:extLst>
          </p:cNvPr>
          <p:cNvSpPr txBox="1"/>
          <p:nvPr/>
        </p:nvSpPr>
        <p:spPr>
          <a:xfrm>
            <a:off x="455966" y="4181366"/>
            <a:ext cx="2537177"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1" u="none" strike="noStrike" kern="0" cap="none" spc="0" normalizeH="0" baseline="0" noProof="0" dirty="0">
                <a:ln>
                  <a:noFill/>
                </a:ln>
                <a:solidFill>
                  <a:schemeClr val="bg1"/>
                </a:solidFill>
                <a:effectLst/>
                <a:uLnTx/>
                <a:uFillTx/>
              </a:rPr>
              <a:t>"Hockey training was always at 7am on a Monday which I hated. The games would always be Tuesday, Wednesday and/or Thursday all around the Wellington region afterschool... Afterschool worked well at first but after doing exams, NCEA, it all kind of got a bit busy and tiring, waking up early just for trainings." </a:t>
            </a:r>
            <a:r>
              <a:rPr lang="en-US" sz="1100" b="1" kern="0" dirty="0">
                <a:solidFill>
                  <a:schemeClr val="bg1"/>
                </a:solidFill>
              </a:rPr>
              <a:t>F</a:t>
            </a:r>
            <a:r>
              <a:rPr kumimoji="0" lang="en-US" sz="1100" b="1" u="none" strike="noStrike" kern="0" cap="none" spc="0" normalizeH="0" baseline="0" noProof="0" dirty="0" err="1">
                <a:ln>
                  <a:noFill/>
                </a:ln>
                <a:solidFill>
                  <a:schemeClr val="bg1"/>
                </a:solidFill>
                <a:effectLst/>
                <a:uLnTx/>
                <a:uFillTx/>
              </a:rPr>
              <a:t>emale</a:t>
            </a:r>
            <a:r>
              <a:rPr kumimoji="0" lang="en-US" sz="1100" b="1" u="none" strike="noStrike" kern="0" cap="none" spc="0" normalizeH="0" baseline="0" noProof="0" dirty="0">
                <a:ln>
                  <a:noFill/>
                </a:ln>
                <a:solidFill>
                  <a:schemeClr val="bg1"/>
                </a:solidFill>
                <a:effectLst/>
                <a:uLnTx/>
                <a:uFillTx/>
              </a:rPr>
              <a:t>, 17-18 years, Chinese </a:t>
            </a:r>
            <a:endParaRPr kumimoji="0" lang="en-US" sz="1100" b="0"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31" name="TextBox 30">
            <a:extLst>
              <a:ext uri="{FF2B5EF4-FFF2-40B4-BE49-F238E27FC236}">
                <a16:creationId xmlns:a16="http://schemas.microsoft.com/office/drawing/2014/main" id="{DC4B7766-526F-4C4D-A027-0E0953D60261}"/>
              </a:ext>
            </a:extLst>
          </p:cNvPr>
          <p:cNvSpPr txBox="1"/>
          <p:nvPr/>
        </p:nvSpPr>
        <p:spPr>
          <a:xfrm>
            <a:off x="364819" y="1746583"/>
            <a:ext cx="2648371"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NON-NEGOTIABLE ACTIVITIES</a:t>
            </a:r>
          </a:p>
        </p:txBody>
      </p:sp>
      <p:sp>
        <p:nvSpPr>
          <p:cNvPr id="32" name="Oval 31">
            <a:extLst>
              <a:ext uri="{FF2B5EF4-FFF2-40B4-BE49-F238E27FC236}">
                <a16:creationId xmlns:a16="http://schemas.microsoft.com/office/drawing/2014/main" id="{2664BBEF-D83B-EF74-AE3F-A7F127646773}"/>
              </a:ext>
            </a:extLst>
          </p:cNvPr>
          <p:cNvSpPr/>
          <p:nvPr/>
        </p:nvSpPr>
        <p:spPr bwMode="ltGray">
          <a:xfrm>
            <a:off x="1415940" y="1042063"/>
            <a:ext cx="553408" cy="553408"/>
          </a:xfrm>
          <a:prstGeom prst="ellipse">
            <a:avLst/>
          </a:prstGeom>
          <a:solidFill>
            <a:srgbClr val="ECBB0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NZ" sz="4000" b="0" dirty="0"/>
              <a:t>1</a:t>
            </a:r>
          </a:p>
        </p:txBody>
      </p:sp>
      <p:sp>
        <p:nvSpPr>
          <p:cNvPr id="34" name="TextBox 33">
            <a:extLst>
              <a:ext uri="{FF2B5EF4-FFF2-40B4-BE49-F238E27FC236}">
                <a16:creationId xmlns:a16="http://schemas.microsoft.com/office/drawing/2014/main" id="{C809FEB1-281C-10C5-0E58-8EBFD0D1C9D1}"/>
              </a:ext>
            </a:extLst>
          </p:cNvPr>
          <p:cNvSpPr txBox="1"/>
          <p:nvPr/>
        </p:nvSpPr>
        <p:spPr>
          <a:xfrm>
            <a:off x="3124015" y="2392063"/>
            <a:ext cx="3803253" cy="712503"/>
          </a:xfrm>
          <a:prstGeom prst="rect">
            <a:avLst/>
          </a:prstGeom>
          <a:noFill/>
        </p:spPr>
        <p:txBody>
          <a:bodyPr wrap="square">
            <a:spAutoFit/>
          </a:bodyPr>
          <a:lstStyle/>
          <a:p>
            <a:pPr marL="285750" marR="0" lvl="0" indent="-285750" algn="l" defTabSz="914400" rtl="0" eaLnBrk="1" fontAlgn="auto" latinLnBrk="0" hangingPunct="1">
              <a:lnSpc>
                <a:spcPct val="9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Activities that are short, less frequent, or have less need to commit.</a:t>
            </a:r>
          </a:p>
          <a:p>
            <a:pPr marL="285750" marR="0" lvl="0" indent="-285750" algn="l" defTabSz="914400" rtl="0" eaLnBrk="1" fontAlgn="auto" latinLnBrk="0" hangingPunct="1">
              <a:lnSpc>
                <a:spcPct val="9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Recreation sports e.g. skating. </a:t>
            </a:r>
          </a:p>
        </p:txBody>
      </p:sp>
      <p:sp>
        <p:nvSpPr>
          <p:cNvPr id="36" name="TextBox 35">
            <a:extLst>
              <a:ext uri="{FF2B5EF4-FFF2-40B4-BE49-F238E27FC236}">
                <a16:creationId xmlns:a16="http://schemas.microsoft.com/office/drawing/2014/main" id="{98724FC3-970C-AC69-C12A-56F0BEF9F949}"/>
              </a:ext>
            </a:extLst>
          </p:cNvPr>
          <p:cNvSpPr txBox="1"/>
          <p:nvPr/>
        </p:nvSpPr>
        <p:spPr>
          <a:xfrm>
            <a:off x="7077389" y="2392063"/>
            <a:ext cx="3072099" cy="906402"/>
          </a:xfrm>
          <a:prstGeom prst="rect">
            <a:avLst/>
          </a:prstGeom>
          <a:noFill/>
        </p:spPr>
        <p:txBody>
          <a:bodyPr wrap="square">
            <a:spAutoFit/>
          </a:bodyPr>
          <a:lstStyle/>
          <a:p>
            <a:pPr marL="285750" marR="0" lvl="0" indent="-285750" algn="l" defTabSz="914400" rtl="0" eaLnBrk="1" fontAlgn="auto" latinLnBrk="0" hangingPunct="1">
              <a:lnSpc>
                <a:spcPct val="9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Pursing other interests and learning other skills. </a:t>
            </a:r>
          </a:p>
          <a:p>
            <a:pPr marL="285750" marR="0" lvl="0" indent="-285750" algn="l" defTabSz="914400" rtl="0" eaLnBrk="1" fontAlgn="auto" latinLnBrk="0" hangingPunct="1">
              <a:lnSpc>
                <a:spcPct val="9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Lighting production, learning a language.</a:t>
            </a:r>
          </a:p>
        </p:txBody>
      </p:sp>
      <p:sp>
        <p:nvSpPr>
          <p:cNvPr id="37" name="TextBox 36">
            <a:extLst>
              <a:ext uri="{FF2B5EF4-FFF2-40B4-BE49-F238E27FC236}">
                <a16:creationId xmlns:a16="http://schemas.microsoft.com/office/drawing/2014/main" id="{AAA14CE5-C4C8-EC5F-4F80-D5B7AAD09574}"/>
              </a:ext>
            </a:extLst>
          </p:cNvPr>
          <p:cNvSpPr txBox="1"/>
          <p:nvPr/>
        </p:nvSpPr>
        <p:spPr>
          <a:xfrm>
            <a:off x="3124014" y="1746583"/>
            <a:ext cx="3800633"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ACTIVITIES WITH FLEXIBILITY THAT FIT  AROUND OTHER COMMITMENTS </a:t>
            </a:r>
          </a:p>
        </p:txBody>
      </p:sp>
      <p:sp>
        <p:nvSpPr>
          <p:cNvPr id="38" name="TextBox 37">
            <a:extLst>
              <a:ext uri="{FF2B5EF4-FFF2-40B4-BE49-F238E27FC236}">
                <a16:creationId xmlns:a16="http://schemas.microsoft.com/office/drawing/2014/main" id="{31768701-A2C4-0816-FD60-B7E0680B1F3F}"/>
              </a:ext>
            </a:extLst>
          </p:cNvPr>
          <p:cNvSpPr txBox="1"/>
          <p:nvPr/>
        </p:nvSpPr>
        <p:spPr>
          <a:xfrm>
            <a:off x="7077389" y="1854305"/>
            <a:ext cx="3213487"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NOVEL AND NICHE ACTIVITIES  </a:t>
            </a:r>
          </a:p>
        </p:txBody>
      </p:sp>
      <p:pic>
        <p:nvPicPr>
          <p:cNvPr id="39" name="Picture 38" descr="A picture containing person&#10;&#10;Description automatically generated">
            <a:extLst>
              <a:ext uri="{FF2B5EF4-FFF2-40B4-BE49-F238E27FC236}">
                <a16:creationId xmlns:a16="http://schemas.microsoft.com/office/drawing/2014/main" id="{B21D2C6E-E030-C6A7-6B7D-CB459F3C5D7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296081" y="-8287"/>
            <a:ext cx="1895920" cy="6858000"/>
          </a:xfrm>
          <a:prstGeom prst="rect">
            <a:avLst/>
          </a:prstGeom>
        </p:spPr>
      </p:pic>
      <p:sp>
        <p:nvSpPr>
          <p:cNvPr id="42" name="Rectangle 41">
            <a:extLst>
              <a:ext uri="{FF2B5EF4-FFF2-40B4-BE49-F238E27FC236}">
                <a16:creationId xmlns:a16="http://schemas.microsoft.com/office/drawing/2014/main" id="{14DC4A96-C2A1-C694-C416-674181E57E71}"/>
              </a:ext>
            </a:extLst>
          </p:cNvPr>
          <p:cNvSpPr/>
          <p:nvPr/>
        </p:nvSpPr>
        <p:spPr bwMode="ltGray">
          <a:xfrm>
            <a:off x="10303497" y="0"/>
            <a:ext cx="1888503" cy="6849713"/>
          </a:xfrm>
          <a:prstGeom prst="rect">
            <a:avLst/>
          </a:prstGeom>
          <a:solidFill>
            <a:srgbClr val="191919">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cxnSp>
        <p:nvCxnSpPr>
          <p:cNvPr id="40" name="Straight Connector 39">
            <a:extLst>
              <a:ext uri="{FF2B5EF4-FFF2-40B4-BE49-F238E27FC236}">
                <a16:creationId xmlns:a16="http://schemas.microsoft.com/office/drawing/2014/main" id="{7AEA2863-A02B-F51D-1A75-E6F5E32694FD}"/>
              </a:ext>
            </a:extLst>
          </p:cNvPr>
          <p:cNvCxnSpPr>
            <a:cxnSpLocks/>
          </p:cNvCxnSpPr>
          <p:nvPr>
            <p:custDataLst>
              <p:tags r:id="rId1"/>
            </p:custDataLst>
          </p:nvPr>
        </p:nvCxnSpPr>
        <p:spPr>
          <a:xfrm>
            <a:off x="10303497" y="6120000"/>
            <a:ext cx="1584000" cy="0"/>
          </a:xfrm>
          <a:prstGeom prst="line">
            <a:avLst/>
          </a:prstGeom>
          <a:noFill/>
          <a:ln w="38100" cap="flat" cmpd="sng" algn="ctr">
            <a:solidFill>
              <a:srgbClr val="FFFFFF"/>
            </a:solidFill>
            <a:prstDash val="solid"/>
            <a:miter lim="800000"/>
            <a:tailEnd type="none"/>
          </a:ln>
          <a:effectLst/>
        </p:spPr>
      </p:cxnSp>
      <p:grpSp>
        <p:nvGrpSpPr>
          <p:cNvPr id="45" name="Graphic 20">
            <a:extLst>
              <a:ext uri="{FF2B5EF4-FFF2-40B4-BE49-F238E27FC236}">
                <a16:creationId xmlns:a16="http://schemas.microsoft.com/office/drawing/2014/main" id="{34EA67B4-5835-41BA-D780-5FE09DA12BD8}"/>
              </a:ext>
            </a:extLst>
          </p:cNvPr>
          <p:cNvGrpSpPr/>
          <p:nvPr/>
        </p:nvGrpSpPr>
        <p:grpSpPr>
          <a:xfrm>
            <a:off x="10794854" y="4758863"/>
            <a:ext cx="931431" cy="658649"/>
            <a:chOff x="-309623" y="1966848"/>
            <a:chExt cx="852607" cy="602907"/>
          </a:xfrm>
          <a:solidFill>
            <a:srgbClr val="F9C612"/>
          </a:solidFill>
        </p:grpSpPr>
        <p:sp>
          <p:nvSpPr>
            <p:cNvPr id="46" name="Freeform: Shape 45">
              <a:extLst>
                <a:ext uri="{FF2B5EF4-FFF2-40B4-BE49-F238E27FC236}">
                  <a16:creationId xmlns:a16="http://schemas.microsoft.com/office/drawing/2014/main" id="{218C4227-5DB5-2C29-982D-5CAAA052764D}"/>
                </a:ext>
              </a:extLst>
            </p:cNvPr>
            <p:cNvSpPr/>
            <p:nvPr/>
          </p:nvSpPr>
          <p:spPr>
            <a:xfrm>
              <a:off x="-309623" y="1966848"/>
              <a:ext cx="400614" cy="602907"/>
            </a:xfrm>
            <a:custGeom>
              <a:avLst/>
              <a:gdLst>
                <a:gd name="connsiteX0" fmla="*/ 233993 w 400614"/>
                <a:gd name="connsiteY0" fmla="*/ 263785 h 602907"/>
                <a:gd name="connsiteX1" fmla="*/ 185435 w 400614"/>
                <a:gd name="connsiteY1" fmla="*/ 276580 h 602907"/>
                <a:gd name="connsiteX2" fmla="*/ 140801 w 400614"/>
                <a:gd name="connsiteY2" fmla="*/ 289488 h 602907"/>
                <a:gd name="connsiteX3" fmla="*/ 122993 w 400614"/>
                <a:gd name="connsiteY3" fmla="*/ 249907 h 602907"/>
                <a:gd name="connsiteX4" fmla="*/ 202269 w 400614"/>
                <a:gd name="connsiteY4" fmla="*/ 96642 h 602907"/>
                <a:gd name="connsiteX5" fmla="*/ 376711 w 400614"/>
                <a:gd name="connsiteY5" fmla="*/ 29853 h 602907"/>
                <a:gd name="connsiteX6" fmla="*/ 372731 w 400614"/>
                <a:gd name="connsiteY6" fmla="*/ 64 h 602907"/>
                <a:gd name="connsiteX7" fmla="*/ 109124 w 400614"/>
                <a:gd name="connsiteY7" fmla="*/ 105139 h 602907"/>
                <a:gd name="connsiteX8" fmla="*/ 61 w 400614"/>
                <a:gd name="connsiteY8" fmla="*/ 356920 h 602907"/>
                <a:gd name="connsiteX9" fmla="*/ 62503 w 400614"/>
                <a:gd name="connsiteY9" fmla="*/ 530403 h 602907"/>
                <a:gd name="connsiteX10" fmla="*/ 222110 w 400614"/>
                <a:gd name="connsiteY10" fmla="*/ 602784 h 602907"/>
                <a:gd name="connsiteX11" fmla="*/ 350951 w 400614"/>
                <a:gd name="connsiteY11" fmla="*/ 551158 h 602907"/>
                <a:gd name="connsiteX12" fmla="*/ 400534 w 400614"/>
                <a:gd name="connsiteY12" fmla="*/ 422316 h 602907"/>
                <a:gd name="connsiteX13" fmla="*/ 349982 w 400614"/>
                <a:gd name="connsiteY13" fmla="*/ 308302 h 602907"/>
                <a:gd name="connsiteX14" fmla="*/ 233993 w 400614"/>
                <a:gd name="connsiteY14" fmla="*/ 263785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233993" y="263785"/>
                  </a:moveTo>
                  <a:cubicBezTo>
                    <a:pt x="217149" y="264975"/>
                    <a:pt x="200678" y="269315"/>
                    <a:pt x="185435" y="276580"/>
                  </a:cubicBezTo>
                  <a:cubicBezTo>
                    <a:pt x="171419" y="283440"/>
                    <a:pt x="156316" y="287808"/>
                    <a:pt x="140801" y="289488"/>
                  </a:cubicBezTo>
                  <a:cubicBezTo>
                    <a:pt x="128910" y="289488"/>
                    <a:pt x="122993" y="276253"/>
                    <a:pt x="122993" y="249907"/>
                  </a:cubicBezTo>
                  <a:cubicBezTo>
                    <a:pt x="124434" y="189344"/>
                    <a:pt x="153673" y="132814"/>
                    <a:pt x="202269" y="96642"/>
                  </a:cubicBezTo>
                  <a:cubicBezTo>
                    <a:pt x="250347" y="53884"/>
                    <a:pt x="312372" y="30136"/>
                    <a:pt x="376711" y="29853"/>
                  </a:cubicBezTo>
                  <a:lnTo>
                    <a:pt x="372731" y="64"/>
                  </a:lnTo>
                  <a:cubicBezTo>
                    <a:pt x="274310" y="-1770"/>
                    <a:pt x="179296" y="36103"/>
                    <a:pt x="109124" y="105139"/>
                  </a:cubicBezTo>
                  <a:cubicBezTo>
                    <a:pt x="38722" y="169811"/>
                    <a:pt x="-920" y="261327"/>
                    <a:pt x="61" y="356920"/>
                  </a:cubicBezTo>
                  <a:cubicBezTo>
                    <a:pt x="-1321" y="420484"/>
                    <a:pt x="20928" y="482301"/>
                    <a:pt x="62503" y="530403"/>
                  </a:cubicBezTo>
                  <a:cubicBezTo>
                    <a:pt x="101887" y="577602"/>
                    <a:pt x="160655" y="604253"/>
                    <a:pt x="222110" y="602784"/>
                  </a:cubicBezTo>
                  <a:cubicBezTo>
                    <a:pt x="270435" y="604625"/>
                    <a:pt x="317268" y="585859"/>
                    <a:pt x="350951" y="551158"/>
                  </a:cubicBezTo>
                  <a:cubicBezTo>
                    <a:pt x="384106" y="516609"/>
                    <a:pt x="401974" y="470178"/>
                    <a:pt x="400534" y="422316"/>
                  </a:cubicBezTo>
                  <a:cubicBezTo>
                    <a:pt x="401659" y="378649"/>
                    <a:pt x="383099" y="336788"/>
                    <a:pt x="349982" y="308302"/>
                  </a:cubicBezTo>
                  <a:cubicBezTo>
                    <a:pt x="318296" y="279401"/>
                    <a:pt x="276879" y="263505"/>
                    <a:pt x="233993" y="263785"/>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srgbClr val="333333"/>
                </a:solidFill>
                <a:effectLst/>
                <a:uLnTx/>
                <a:uFillTx/>
                <a:latin typeface="Arial"/>
                <a:ea typeface="+mn-ea"/>
                <a:cs typeface="+mn-cs"/>
              </a:endParaRPr>
            </a:p>
          </p:txBody>
        </p:sp>
        <p:sp>
          <p:nvSpPr>
            <p:cNvPr id="47" name="Freeform: Shape 46">
              <a:extLst>
                <a:ext uri="{FF2B5EF4-FFF2-40B4-BE49-F238E27FC236}">
                  <a16:creationId xmlns:a16="http://schemas.microsoft.com/office/drawing/2014/main" id="{3DBEBFA0-1955-46C1-84B2-45E5D9DE3C25}"/>
                </a:ext>
              </a:extLst>
            </p:cNvPr>
            <p:cNvSpPr/>
            <p:nvPr/>
          </p:nvSpPr>
          <p:spPr>
            <a:xfrm>
              <a:off x="142368" y="1966848"/>
              <a:ext cx="400614" cy="602907"/>
            </a:xfrm>
            <a:custGeom>
              <a:avLst/>
              <a:gdLst>
                <a:gd name="connsiteX0" fmla="*/ 348955 w 400614"/>
                <a:gd name="connsiteY0" fmla="*/ 309380 h 602907"/>
                <a:gd name="connsiteX1" fmla="*/ 233987 w 400614"/>
                <a:gd name="connsiteY1" fmla="*/ 263784 h 602907"/>
                <a:gd name="connsiteX2" fmla="*/ 185420 w 400614"/>
                <a:gd name="connsiteY2" fmla="*/ 276579 h 602907"/>
                <a:gd name="connsiteX3" fmla="*/ 140786 w 400614"/>
                <a:gd name="connsiteY3" fmla="*/ 289488 h 602907"/>
                <a:gd name="connsiteX4" fmla="*/ 122993 w 400614"/>
                <a:gd name="connsiteY4" fmla="*/ 249907 h 602907"/>
                <a:gd name="connsiteX5" fmla="*/ 202251 w 400614"/>
                <a:gd name="connsiteY5" fmla="*/ 96642 h 602907"/>
                <a:gd name="connsiteX6" fmla="*/ 376705 w 400614"/>
                <a:gd name="connsiteY6" fmla="*/ 29853 h 602907"/>
                <a:gd name="connsiteX7" fmla="*/ 372731 w 400614"/>
                <a:gd name="connsiteY7" fmla="*/ 64 h 602907"/>
                <a:gd name="connsiteX8" fmla="*/ 109116 w 400614"/>
                <a:gd name="connsiteY8" fmla="*/ 105139 h 602907"/>
                <a:gd name="connsiteX9" fmla="*/ 61 w 400614"/>
                <a:gd name="connsiteY9" fmla="*/ 356919 h 602907"/>
                <a:gd name="connsiteX10" fmla="*/ 62488 w 400614"/>
                <a:gd name="connsiteY10" fmla="*/ 530403 h 602907"/>
                <a:gd name="connsiteX11" fmla="*/ 222092 w 400614"/>
                <a:gd name="connsiteY11" fmla="*/ 602784 h 602907"/>
                <a:gd name="connsiteX12" fmla="*/ 350949 w 400614"/>
                <a:gd name="connsiteY12" fmla="*/ 551158 h 602907"/>
                <a:gd name="connsiteX13" fmla="*/ 400535 w 400614"/>
                <a:gd name="connsiteY13" fmla="*/ 422316 h 602907"/>
                <a:gd name="connsiteX14" fmla="*/ 348955 w 400614"/>
                <a:gd name="connsiteY14" fmla="*/ 309380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348955" y="309380"/>
                  </a:moveTo>
                  <a:cubicBezTo>
                    <a:pt x="317764" y="280209"/>
                    <a:pt x="276693" y="263920"/>
                    <a:pt x="233987" y="263784"/>
                  </a:cubicBezTo>
                  <a:cubicBezTo>
                    <a:pt x="217138" y="264975"/>
                    <a:pt x="200666" y="269315"/>
                    <a:pt x="185420" y="276579"/>
                  </a:cubicBezTo>
                  <a:cubicBezTo>
                    <a:pt x="171405" y="283444"/>
                    <a:pt x="156301" y="287811"/>
                    <a:pt x="140786" y="289488"/>
                  </a:cubicBezTo>
                  <a:cubicBezTo>
                    <a:pt x="128903" y="289488"/>
                    <a:pt x="122993" y="276253"/>
                    <a:pt x="122993" y="249907"/>
                  </a:cubicBezTo>
                  <a:cubicBezTo>
                    <a:pt x="124430" y="189347"/>
                    <a:pt x="153662" y="132819"/>
                    <a:pt x="202251" y="96642"/>
                  </a:cubicBezTo>
                  <a:cubicBezTo>
                    <a:pt x="250336" y="53885"/>
                    <a:pt x="312364" y="30138"/>
                    <a:pt x="376705" y="29853"/>
                  </a:cubicBezTo>
                  <a:lnTo>
                    <a:pt x="372731" y="64"/>
                  </a:lnTo>
                  <a:cubicBezTo>
                    <a:pt x="274306" y="-1768"/>
                    <a:pt x="179293" y="36104"/>
                    <a:pt x="109116" y="105139"/>
                  </a:cubicBezTo>
                  <a:cubicBezTo>
                    <a:pt x="38716" y="169811"/>
                    <a:pt x="-923" y="261327"/>
                    <a:pt x="61" y="356919"/>
                  </a:cubicBezTo>
                  <a:cubicBezTo>
                    <a:pt x="-1327" y="420482"/>
                    <a:pt x="20917" y="482299"/>
                    <a:pt x="62488" y="530403"/>
                  </a:cubicBezTo>
                  <a:cubicBezTo>
                    <a:pt x="101875" y="577598"/>
                    <a:pt x="160640" y="604248"/>
                    <a:pt x="222092" y="602784"/>
                  </a:cubicBezTo>
                  <a:cubicBezTo>
                    <a:pt x="270425" y="604624"/>
                    <a:pt x="317264" y="585859"/>
                    <a:pt x="350949" y="551158"/>
                  </a:cubicBezTo>
                  <a:cubicBezTo>
                    <a:pt x="384106" y="516607"/>
                    <a:pt x="401968" y="470178"/>
                    <a:pt x="400535" y="422316"/>
                  </a:cubicBezTo>
                  <a:cubicBezTo>
                    <a:pt x="401195" y="378831"/>
                    <a:pt x="382252" y="337356"/>
                    <a:pt x="348955" y="309380"/>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srgbClr val="333333"/>
                </a:solidFill>
                <a:effectLst/>
                <a:uLnTx/>
                <a:uFillTx/>
                <a:latin typeface="Arial"/>
                <a:ea typeface="+mn-ea"/>
                <a:cs typeface="+mn-cs"/>
              </a:endParaRPr>
            </a:p>
          </p:txBody>
        </p:sp>
      </p:grpSp>
      <p:sp>
        <p:nvSpPr>
          <p:cNvPr id="54" name="Oval 53">
            <a:extLst>
              <a:ext uri="{FF2B5EF4-FFF2-40B4-BE49-F238E27FC236}">
                <a16:creationId xmlns:a16="http://schemas.microsoft.com/office/drawing/2014/main" id="{F7AFA1CE-E80B-62EF-DA3D-1B0DF8634AA5}"/>
              </a:ext>
            </a:extLst>
          </p:cNvPr>
          <p:cNvSpPr/>
          <p:nvPr/>
        </p:nvSpPr>
        <p:spPr bwMode="ltGray">
          <a:xfrm>
            <a:off x="4762358" y="1027497"/>
            <a:ext cx="553408" cy="553408"/>
          </a:xfrm>
          <a:prstGeom prst="ellipse">
            <a:avLst/>
          </a:prstGeom>
          <a:solidFill>
            <a:srgbClr val="ECBB0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NZ" sz="4000" b="0" dirty="0"/>
              <a:t>2</a:t>
            </a:r>
          </a:p>
        </p:txBody>
      </p:sp>
      <p:sp>
        <p:nvSpPr>
          <p:cNvPr id="55" name="Oval 54">
            <a:extLst>
              <a:ext uri="{FF2B5EF4-FFF2-40B4-BE49-F238E27FC236}">
                <a16:creationId xmlns:a16="http://schemas.microsoft.com/office/drawing/2014/main" id="{154D6132-30DA-9885-88B5-867BC2F18CC0}"/>
              </a:ext>
            </a:extLst>
          </p:cNvPr>
          <p:cNvSpPr/>
          <p:nvPr/>
        </p:nvSpPr>
        <p:spPr bwMode="ltGray">
          <a:xfrm>
            <a:off x="8357350" y="1015337"/>
            <a:ext cx="553408" cy="553408"/>
          </a:xfrm>
          <a:prstGeom prst="ellipse">
            <a:avLst/>
          </a:prstGeom>
          <a:solidFill>
            <a:srgbClr val="ECBB0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NZ" sz="4000" b="0" dirty="0"/>
              <a:t>3</a:t>
            </a:r>
          </a:p>
        </p:txBody>
      </p:sp>
      <p:sp>
        <p:nvSpPr>
          <p:cNvPr id="5" name="Slide Number Placeholder 4">
            <a:extLst>
              <a:ext uri="{FF2B5EF4-FFF2-40B4-BE49-F238E27FC236}">
                <a16:creationId xmlns:a16="http://schemas.microsoft.com/office/drawing/2014/main" id="{855D193F-2041-05C4-BF5C-AFCCF87A600A}"/>
              </a:ext>
            </a:extLst>
          </p:cNvPr>
          <p:cNvSpPr>
            <a:spLocks noGrp="1"/>
          </p:cNvSpPr>
          <p:nvPr>
            <p:ph type="sldNum" sz="quarter" idx="10"/>
          </p:nvPr>
        </p:nvSpPr>
        <p:spPr/>
        <p:txBody>
          <a:bodyPr/>
          <a:lstStyle/>
          <a:p>
            <a:fld id="{4034BEE3-566C-4068-A777-C3A4762E861B}" type="slidenum">
              <a:rPr lang="en-GB" smtClean="0"/>
              <a:pPr/>
              <a:t>32</a:t>
            </a:fld>
            <a:endParaRPr lang="en-GB" dirty="0"/>
          </a:p>
        </p:txBody>
      </p:sp>
    </p:spTree>
    <p:extLst>
      <p:ext uri="{BB962C8B-B14F-4D97-AF65-F5344CB8AC3E}">
        <p14:creationId xmlns:p14="http://schemas.microsoft.com/office/powerpoint/2010/main" val="955218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person holding a piggy bank&#10;&#10;Description automatically generated with medium confidence">
            <a:extLst>
              <a:ext uri="{FF2B5EF4-FFF2-40B4-BE49-F238E27FC236}">
                <a16:creationId xmlns:a16="http://schemas.microsoft.com/office/drawing/2014/main" id="{13C164C0-0ABB-A7B3-5AC8-58C5272CF8D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 y="-10334"/>
            <a:ext cx="3612139" cy="6868334"/>
          </a:xfrm>
          <a:prstGeom prst="rect">
            <a:avLst/>
          </a:prstGeom>
        </p:spPr>
      </p:pic>
      <p:sp>
        <p:nvSpPr>
          <p:cNvPr id="31" name="Rectangle 30">
            <a:extLst>
              <a:ext uri="{FF2B5EF4-FFF2-40B4-BE49-F238E27FC236}">
                <a16:creationId xmlns:a16="http://schemas.microsoft.com/office/drawing/2014/main" id="{503F2F6C-76CC-5B90-A4E5-E438BBF6468F}"/>
              </a:ext>
            </a:extLst>
          </p:cNvPr>
          <p:cNvSpPr/>
          <p:nvPr/>
        </p:nvSpPr>
        <p:spPr bwMode="ltGray">
          <a:xfrm>
            <a:off x="0" y="-10334"/>
            <a:ext cx="2943169" cy="6868334"/>
          </a:xfrm>
          <a:prstGeom prst="rect">
            <a:avLst/>
          </a:prstGeom>
          <a:solidFill>
            <a:srgbClr val="00A5B8">
              <a:alpha val="8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err="1">
              <a:ln>
                <a:noFill/>
              </a:ln>
              <a:solidFill>
                <a:srgbClr val="FFFFFF"/>
              </a:solidFill>
              <a:effectLst/>
              <a:uLnTx/>
              <a:uFillTx/>
              <a:latin typeface="Arial"/>
              <a:ea typeface="+mn-ea"/>
              <a:cs typeface="+mn-cs"/>
            </a:endParaRPr>
          </a:p>
        </p:txBody>
      </p:sp>
      <p:cxnSp>
        <p:nvCxnSpPr>
          <p:cNvPr id="32" name="Straight Connector 31">
            <a:extLst>
              <a:ext uri="{FF2B5EF4-FFF2-40B4-BE49-F238E27FC236}">
                <a16:creationId xmlns:a16="http://schemas.microsoft.com/office/drawing/2014/main" id="{EF2C3BEF-D93B-31BC-57B3-1D88A2BA42C7}"/>
              </a:ext>
            </a:extLst>
          </p:cNvPr>
          <p:cNvCxnSpPr>
            <a:cxnSpLocks/>
          </p:cNvCxnSpPr>
          <p:nvPr>
            <p:custDataLst>
              <p:tags r:id="rId1"/>
            </p:custDataLst>
          </p:nvPr>
        </p:nvCxnSpPr>
        <p:spPr>
          <a:xfrm>
            <a:off x="360000" y="6120000"/>
            <a:ext cx="3252138" cy="0"/>
          </a:xfrm>
          <a:prstGeom prst="line">
            <a:avLst/>
          </a:prstGeom>
          <a:noFill/>
          <a:ln w="38100" cap="flat" cmpd="sng" algn="ctr">
            <a:solidFill>
              <a:srgbClr val="FFFFFF"/>
            </a:solidFill>
            <a:prstDash val="solid"/>
            <a:miter lim="800000"/>
            <a:tailEnd type="none"/>
          </a:ln>
          <a:effectLst/>
        </p:spPr>
      </p:cxnSp>
      <p:pic>
        <p:nvPicPr>
          <p:cNvPr id="33" name="Picture 32">
            <a:extLst>
              <a:ext uri="{FF2B5EF4-FFF2-40B4-BE49-F238E27FC236}">
                <a16:creationId xmlns:a16="http://schemas.microsoft.com/office/drawing/2014/main" id="{9CE7E951-B0FE-DA70-B571-FBF988773CD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9051" y="6388850"/>
            <a:ext cx="2016156" cy="198000"/>
          </a:xfrm>
          <a:prstGeom prst="rect">
            <a:avLst/>
          </a:prstGeom>
        </p:spPr>
      </p:pic>
      <p:sp>
        <p:nvSpPr>
          <p:cNvPr id="39" name="Rectangle 38">
            <a:extLst>
              <a:ext uri="{FF2B5EF4-FFF2-40B4-BE49-F238E27FC236}">
                <a16:creationId xmlns:a16="http://schemas.microsoft.com/office/drawing/2014/main" id="{29CAB089-A85D-0B53-D08A-6B87CA4BA123}"/>
              </a:ext>
            </a:extLst>
          </p:cNvPr>
          <p:cNvSpPr/>
          <p:nvPr/>
        </p:nvSpPr>
        <p:spPr bwMode="ltGray">
          <a:xfrm>
            <a:off x="7490691" y="271151"/>
            <a:ext cx="4336183" cy="5719580"/>
          </a:xfrm>
          <a:prstGeom prst="rect">
            <a:avLst/>
          </a:prstGeom>
          <a:solidFill>
            <a:srgbClr val="FFFFFF">
              <a:lumMod val="95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err="1">
              <a:ln>
                <a:noFill/>
              </a:ln>
              <a:solidFill>
                <a:srgbClr val="FFFFFF"/>
              </a:solidFill>
              <a:effectLst/>
              <a:uLnTx/>
              <a:uFillTx/>
              <a:latin typeface="Arial"/>
              <a:ea typeface="+mn-ea"/>
              <a:cs typeface="+mn-cs"/>
            </a:endParaRPr>
          </a:p>
        </p:txBody>
      </p:sp>
      <p:sp>
        <p:nvSpPr>
          <p:cNvPr id="40" name="Rectangle 39">
            <a:extLst>
              <a:ext uri="{FF2B5EF4-FFF2-40B4-BE49-F238E27FC236}">
                <a16:creationId xmlns:a16="http://schemas.microsoft.com/office/drawing/2014/main" id="{9D56E928-EB86-AE48-C79A-E04BC02A1D84}"/>
              </a:ext>
            </a:extLst>
          </p:cNvPr>
          <p:cNvSpPr/>
          <p:nvPr/>
        </p:nvSpPr>
        <p:spPr bwMode="ltGray">
          <a:xfrm>
            <a:off x="7761546" y="569582"/>
            <a:ext cx="3816000" cy="72000"/>
          </a:xfrm>
          <a:prstGeom prst="rect">
            <a:avLst/>
          </a:prstGeom>
          <a:solidFill>
            <a:srgbClr val="F9C61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err="1">
              <a:ln>
                <a:noFill/>
              </a:ln>
              <a:solidFill>
                <a:srgbClr val="FFFFFF"/>
              </a:solidFill>
              <a:effectLst/>
              <a:uLnTx/>
              <a:uFillTx/>
              <a:latin typeface="Arial"/>
              <a:ea typeface="+mn-ea"/>
              <a:cs typeface="+mn-cs"/>
            </a:endParaRPr>
          </a:p>
        </p:txBody>
      </p:sp>
      <p:grpSp>
        <p:nvGrpSpPr>
          <p:cNvPr id="41" name="Group 40">
            <a:extLst>
              <a:ext uri="{FF2B5EF4-FFF2-40B4-BE49-F238E27FC236}">
                <a16:creationId xmlns:a16="http://schemas.microsoft.com/office/drawing/2014/main" id="{E55F4BB6-821E-B3F9-27E1-F5E8F55772B5}"/>
              </a:ext>
            </a:extLst>
          </p:cNvPr>
          <p:cNvGrpSpPr/>
          <p:nvPr/>
        </p:nvGrpSpPr>
        <p:grpSpPr>
          <a:xfrm>
            <a:off x="9550705" y="387182"/>
            <a:ext cx="422342" cy="422342"/>
            <a:chOff x="8883583" y="395223"/>
            <a:chExt cx="600075" cy="600075"/>
          </a:xfrm>
        </p:grpSpPr>
        <p:sp>
          <p:nvSpPr>
            <p:cNvPr id="42" name="Rectangle 41">
              <a:extLst>
                <a:ext uri="{FF2B5EF4-FFF2-40B4-BE49-F238E27FC236}">
                  <a16:creationId xmlns:a16="http://schemas.microsoft.com/office/drawing/2014/main" id="{A0C33964-1274-BC12-E14C-7C7C7CF05A74}"/>
                </a:ext>
              </a:extLst>
            </p:cNvPr>
            <p:cNvSpPr/>
            <p:nvPr/>
          </p:nvSpPr>
          <p:spPr bwMode="ltGray">
            <a:xfrm>
              <a:off x="8883583" y="395223"/>
              <a:ext cx="600075" cy="600075"/>
            </a:xfrm>
            <a:prstGeom prst="rect">
              <a:avLst/>
            </a:prstGeom>
            <a:solidFill>
              <a:srgbClr val="00A5B8"/>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err="1">
                <a:ln>
                  <a:noFill/>
                </a:ln>
                <a:solidFill>
                  <a:srgbClr val="FFFFFF"/>
                </a:solidFill>
                <a:effectLst/>
                <a:uLnTx/>
                <a:uFillTx/>
                <a:latin typeface="Arial"/>
                <a:ea typeface="+mn-ea"/>
                <a:cs typeface="+mn-cs"/>
              </a:endParaRPr>
            </a:p>
          </p:txBody>
        </p:sp>
        <p:grpSp>
          <p:nvGrpSpPr>
            <p:cNvPr id="43" name="Graphic 20">
              <a:extLst>
                <a:ext uri="{FF2B5EF4-FFF2-40B4-BE49-F238E27FC236}">
                  <a16:creationId xmlns:a16="http://schemas.microsoft.com/office/drawing/2014/main" id="{52DD20AE-5F55-2D9A-21F0-9E6F9DC1D7A1}"/>
                </a:ext>
              </a:extLst>
            </p:cNvPr>
            <p:cNvGrpSpPr/>
            <p:nvPr/>
          </p:nvGrpSpPr>
          <p:grpSpPr>
            <a:xfrm>
              <a:off x="8944460" y="518482"/>
              <a:ext cx="474419" cy="335478"/>
              <a:chOff x="-309623" y="1966848"/>
              <a:chExt cx="852607" cy="602907"/>
            </a:xfrm>
            <a:solidFill>
              <a:srgbClr val="FFFFFF"/>
            </a:solidFill>
          </p:grpSpPr>
          <p:sp>
            <p:nvSpPr>
              <p:cNvPr id="44" name="Freeform: Shape 43">
                <a:extLst>
                  <a:ext uri="{FF2B5EF4-FFF2-40B4-BE49-F238E27FC236}">
                    <a16:creationId xmlns:a16="http://schemas.microsoft.com/office/drawing/2014/main" id="{FFF2627D-A2AE-0C10-6B54-61C70E642F8C}"/>
                  </a:ext>
                </a:extLst>
              </p:cNvPr>
              <p:cNvSpPr/>
              <p:nvPr/>
            </p:nvSpPr>
            <p:spPr>
              <a:xfrm>
                <a:off x="-309623" y="1966848"/>
                <a:ext cx="400614" cy="602907"/>
              </a:xfrm>
              <a:custGeom>
                <a:avLst/>
                <a:gdLst>
                  <a:gd name="connsiteX0" fmla="*/ 233993 w 400614"/>
                  <a:gd name="connsiteY0" fmla="*/ 263785 h 602907"/>
                  <a:gd name="connsiteX1" fmla="*/ 185435 w 400614"/>
                  <a:gd name="connsiteY1" fmla="*/ 276580 h 602907"/>
                  <a:gd name="connsiteX2" fmla="*/ 140801 w 400614"/>
                  <a:gd name="connsiteY2" fmla="*/ 289488 h 602907"/>
                  <a:gd name="connsiteX3" fmla="*/ 122993 w 400614"/>
                  <a:gd name="connsiteY3" fmla="*/ 249907 h 602907"/>
                  <a:gd name="connsiteX4" fmla="*/ 202269 w 400614"/>
                  <a:gd name="connsiteY4" fmla="*/ 96642 h 602907"/>
                  <a:gd name="connsiteX5" fmla="*/ 376711 w 400614"/>
                  <a:gd name="connsiteY5" fmla="*/ 29853 h 602907"/>
                  <a:gd name="connsiteX6" fmla="*/ 372731 w 400614"/>
                  <a:gd name="connsiteY6" fmla="*/ 64 h 602907"/>
                  <a:gd name="connsiteX7" fmla="*/ 109124 w 400614"/>
                  <a:gd name="connsiteY7" fmla="*/ 105139 h 602907"/>
                  <a:gd name="connsiteX8" fmla="*/ 61 w 400614"/>
                  <a:gd name="connsiteY8" fmla="*/ 356920 h 602907"/>
                  <a:gd name="connsiteX9" fmla="*/ 62503 w 400614"/>
                  <a:gd name="connsiteY9" fmla="*/ 530403 h 602907"/>
                  <a:gd name="connsiteX10" fmla="*/ 222110 w 400614"/>
                  <a:gd name="connsiteY10" fmla="*/ 602784 h 602907"/>
                  <a:gd name="connsiteX11" fmla="*/ 350951 w 400614"/>
                  <a:gd name="connsiteY11" fmla="*/ 551158 h 602907"/>
                  <a:gd name="connsiteX12" fmla="*/ 400534 w 400614"/>
                  <a:gd name="connsiteY12" fmla="*/ 422316 h 602907"/>
                  <a:gd name="connsiteX13" fmla="*/ 349982 w 400614"/>
                  <a:gd name="connsiteY13" fmla="*/ 308302 h 602907"/>
                  <a:gd name="connsiteX14" fmla="*/ 233993 w 400614"/>
                  <a:gd name="connsiteY14" fmla="*/ 263785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233993" y="263785"/>
                    </a:moveTo>
                    <a:cubicBezTo>
                      <a:pt x="217149" y="264975"/>
                      <a:pt x="200678" y="269315"/>
                      <a:pt x="185435" y="276580"/>
                    </a:cubicBezTo>
                    <a:cubicBezTo>
                      <a:pt x="171419" y="283440"/>
                      <a:pt x="156316" y="287808"/>
                      <a:pt x="140801" y="289488"/>
                    </a:cubicBezTo>
                    <a:cubicBezTo>
                      <a:pt x="128910" y="289488"/>
                      <a:pt x="122993" y="276253"/>
                      <a:pt x="122993" y="249907"/>
                    </a:cubicBezTo>
                    <a:cubicBezTo>
                      <a:pt x="124434" y="189344"/>
                      <a:pt x="153673" y="132814"/>
                      <a:pt x="202269" y="96642"/>
                    </a:cubicBezTo>
                    <a:cubicBezTo>
                      <a:pt x="250347" y="53884"/>
                      <a:pt x="312372" y="30136"/>
                      <a:pt x="376711" y="29853"/>
                    </a:cubicBezTo>
                    <a:lnTo>
                      <a:pt x="372731" y="64"/>
                    </a:lnTo>
                    <a:cubicBezTo>
                      <a:pt x="274310" y="-1770"/>
                      <a:pt x="179296" y="36103"/>
                      <a:pt x="109124" y="105139"/>
                    </a:cubicBezTo>
                    <a:cubicBezTo>
                      <a:pt x="38722" y="169811"/>
                      <a:pt x="-920" y="261327"/>
                      <a:pt x="61" y="356920"/>
                    </a:cubicBezTo>
                    <a:cubicBezTo>
                      <a:pt x="-1321" y="420484"/>
                      <a:pt x="20928" y="482301"/>
                      <a:pt x="62503" y="530403"/>
                    </a:cubicBezTo>
                    <a:cubicBezTo>
                      <a:pt x="101887" y="577602"/>
                      <a:pt x="160655" y="604253"/>
                      <a:pt x="222110" y="602784"/>
                    </a:cubicBezTo>
                    <a:cubicBezTo>
                      <a:pt x="270435" y="604625"/>
                      <a:pt x="317268" y="585859"/>
                      <a:pt x="350951" y="551158"/>
                    </a:cubicBezTo>
                    <a:cubicBezTo>
                      <a:pt x="384106" y="516609"/>
                      <a:pt x="401974" y="470178"/>
                      <a:pt x="400534" y="422316"/>
                    </a:cubicBezTo>
                    <a:cubicBezTo>
                      <a:pt x="401659" y="378649"/>
                      <a:pt x="383099" y="336788"/>
                      <a:pt x="349982" y="308302"/>
                    </a:cubicBezTo>
                    <a:cubicBezTo>
                      <a:pt x="318296" y="279401"/>
                      <a:pt x="276879" y="263505"/>
                      <a:pt x="233993" y="263785"/>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srgbClr val="333333"/>
                  </a:solidFill>
                  <a:effectLst/>
                  <a:uLnTx/>
                  <a:uFillTx/>
                  <a:latin typeface="Arial"/>
                  <a:ea typeface="+mn-ea"/>
                  <a:cs typeface="+mn-cs"/>
                </a:endParaRPr>
              </a:p>
            </p:txBody>
          </p:sp>
          <p:sp>
            <p:nvSpPr>
              <p:cNvPr id="45" name="Freeform: Shape 44">
                <a:extLst>
                  <a:ext uri="{FF2B5EF4-FFF2-40B4-BE49-F238E27FC236}">
                    <a16:creationId xmlns:a16="http://schemas.microsoft.com/office/drawing/2014/main" id="{A2F34AE6-E175-27ED-7202-E9084C3EBA0F}"/>
                  </a:ext>
                </a:extLst>
              </p:cNvPr>
              <p:cNvSpPr/>
              <p:nvPr/>
            </p:nvSpPr>
            <p:spPr>
              <a:xfrm>
                <a:off x="142368" y="1966848"/>
                <a:ext cx="400614" cy="602907"/>
              </a:xfrm>
              <a:custGeom>
                <a:avLst/>
                <a:gdLst>
                  <a:gd name="connsiteX0" fmla="*/ 348955 w 400614"/>
                  <a:gd name="connsiteY0" fmla="*/ 309380 h 602907"/>
                  <a:gd name="connsiteX1" fmla="*/ 233987 w 400614"/>
                  <a:gd name="connsiteY1" fmla="*/ 263784 h 602907"/>
                  <a:gd name="connsiteX2" fmla="*/ 185420 w 400614"/>
                  <a:gd name="connsiteY2" fmla="*/ 276579 h 602907"/>
                  <a:gd name="connsiteX3" fmla="*/ 140786 w 400614"/>
                  <a:gd name="connsiteY3" fmla="*/ 289488 h 602907"/>
                  <a:gd name="connsiteX4" fmla="*/ 122993 w 400614"/>
                  <a:gd name="connsiteY4" fmla="*/ 249907 h 602907"/>
                  <a:gd name="connsiteX5" fmla="*/ 202251 w 400614"/>
                  <a:gd name="connsiteY5" fmla="*/ 96642 h 602907"/>
                  <a:gd name="connsiteX6" fmla="*/ 376705 w 400614"/>
                  <a:gd name="connsiteY6" fmla="*/ 29853 h 602907"/>
                  <a:gd name="connsiteX7" fmla="*/ 372731 w 400614"/>
                  <a:gd name="connsiteY7" fmla="*/ 64 h 602907"/>
                  <a:gd name="connsiteX8" fmla="*/ 109116 w 400614"/>
                  <a:gd name="connsiteY8" fmla="*/ 105139 h 602907"/>
                  <a:gd name="connsiteX9" fmla="*/ 61 w 400614"/>
                  <a:gd name="connsiteY9" fmla="*/ 356919 h 602907"/>
                  <a:gd name="connsiteX10" fmla="*/ 62488 w 400614"/>
                  <a:gd name="connsiteY10" fmla="*/ 530403 h 602907"/>
                  <a:gd name="connsiteX11" fmla="*/ 222092 w 400614"/>
                  <a:gd name="connsiteY11" fmla="*/ 602784 h 602907"/>
                  <a:gd name="connsiteX12" fmla="*/ 350949 w 400614"/>
                  <a:gd name="connsiteY12" fmla="*/ 551158 h 602907"/>
                  <a:gd name="connsiteX13" fmla="*/ 400535 w 400614"/>
                  <a:gd name="connsiteY13" fmla="*/ 422316 h 602907"/>
                  <a:gd name="connsiteX14" fmla="*/ 348955 w 400614"/>
                  <a:gd name="connsiteY14" fmla="*/ 309380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348955" y="309380"/>
                    </a:moveTo>
                    <a:cubicBezTo>
                      <a:pt x="317764" y="280209"/>
                      <a:pt x="276693" y="263920"/>
                      <a:pt x="233987" y="263784"/>
                    </a:cubicBezTo>
                    <a:cubicBezTo>
                      <a:pt x="217138" y="264975"/>
                      <a:pt x="200666" y="269315"/>
                      <a:pt x="185420" y="276579"/>
                    </a:cubicBezTo>
                    <a:cubicBezTo>
                      <a:pt x="171405" y="283444"/>
                      <a:pt x="156301" y="287811"/>
                      <a:pt x="140786" y="289488"/>
                    </a:cubicBezTo>
                    <a:cubicBezTo>
                      <a:pt x="128903" y="289488"/>
                      <a:pt x="122993" y="276253"/>
                      <a:pt x="122993" y="249907"/>
                    </a:cubicBezTo>
                    <a:cubicBezTo>
                      <a:pt x="124430" y="189347"/>
                      <a:pt x="153662" y="132819"/>
                      <a:pt x="202251" y="96642"/>
                    </a:cubicBezTo>
                    <a:cubicBezTo>
                      <a:pt x="250336" y="53885"/>
                      <a:pt x="312364" y="30138"/>
                      <a:pt x="376705" y="29853"/>
                    </a:cubicBezTo>
                    <a:lnTo>
                      <a:pt x="372731" y="64"/>
                    </a:lnTo>
                    <a:cubicBezTo>
                      <a:pt x="274306" y="-1768"/>
                      <a:pt x="179293" y="36104"/>
                      <a:pt x="109116" y="105139"/>
                    </a:cubicBezTo>
                    <a:cubicBezTo>
                      <a:pt x="38716" y="169811"/>
                      <a:pt x="-923" y="261327"/>
                      <a:pt x="61" y="356919"/>
                    </a:cubicBezTo>
                    <a:cubicBezTo>
                      <a:pt x="-1327" y="420482"/>
                      <a:pt x="20917" y="482299"/>
                      <a:pt x="62488" y="530403"/>
                    </a:cubicBezTo>
                    <a:cubicBezTo>
                      <a:pt x="101875" y="577598"/>
                      <a:pt x="160640" y="604248"/>
                      <a:pt x="222092" y="602784"/>
                    </a:cubicBezTo>
                    <a:cubicBezTo>
                      <a:pt x="270425" y="604624"/>
                      <a:pt x="317264" y="585859"/>
                      <a:pt x="350949" y="551158"/>
                    </a:cubicBezTo>
                    <a:cubicBezTo>
                      <a:pt x="384106" y="516607"/>
                      <a:pt x="401968" y="470178"/>
                      <a:pt x="400535" y="422316"/>
                    </a:cubicBezTo>
                    <a:cubicBezTo>
                      <a:pt x="401195" y="378831"/>
                      <a:pt x="382252" y="337356"/>
                      <a:pt x="348955" y="309380"/>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srgbClr val="333333"/>
                  </a:solidFill>
                  <a:effectLst/>
                  <a:uLnTx/>
                  <a:uFillTx/>
                  <a:latin typeface="Arial"/>
                  <a:ea typeface="+mn-ea"/>
                  <a:cs typeface="+mn-cs"/>
                </a:endParaRPr>
              </a:p>
            </p:txBody>
          </p:sp>
        </p:grpSp>
      </p:grpSp>
      <p:sp>
        <p:nvSpPr>
          <p:cNvPr id="46" name="TextBox 45">
            <a:extLst>
              <a:ext uri="{FF2B5EF4-FFF2-40B4-BE49-F238E27FC236}">
                <a16:creationId xmlns:a16="http://schemas.microsoft.com/office/drawing/2014/main" id="{F33DDF11-D612-DC78-6036-30DEA78B10E2}"/>
              </a:ext>
            </a:extLst>
          </p:cNvPr>
          <p:cNvSpPr txBox="1"/>
          <p:nvPr/>
        </p:nvSpPr>
        <p:spPr>
          <a:xfrm>
            <a:off x="3780470" y="523039"/>
            <a:ext cx="3574794" cy="51244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NZ" sz="1500" i="0" u="none" strike="noStrike" kern="1200" cap="none" spc="0" normalizeH="0" baseline="0" noProof="0" dirty="0">
                <a:ln>
                  <a:noFill/>
                </a:ln>
                <a:solidFill>
                  <a:prstClr val="black"/>
                </a:solidFill>
                <a:effectLst/>
                <a:uLnTx/>
                <a:uFillTx/>
                <a:latin typeface="Arial"/>
                <a:ea typeface="+mn-ea"/>
                <a:cs typeface="Segoe UI"/>
              </a:rPr>
              <a:t>While there is an appreciation amongst </a:t>
            </a:r>
            <a:r>
              <a:rPr kumimoji="0" lang="en-NZ" sz="1500" i="0" u="none" strike="noStrike" kern="1200" cap="none" spc="0" normalizeH="0" baseline="0" noProof="0" dirty="0" err="1">
                <a:ln>
                  <a:noFill/>
                </a:ln>
                <a:solidFill>
                  <a:prstClr val="black"/>
                </a:solidFill>
                <a:effectLst/>
                <a:uLnTx/>
                <a:uFillTx/>
                <a:latin typeface="Arial"/>
                <a:ea typeface="+mn-ea"/>
                <a:cs typeface="Segoe UI"/>
              </a:rPr>
              <a:t>rangatahi</a:t>
            </a:r>
            <a:r>
              <a:rPr kumimoji="0" lang="en-NZ" sz="1500" i="0" u="none" strike="noStrike" kern="1200" cap="none" spc="0" normalizeH="0" baseline="0" noProof="0" dirty="0">
                <a:ln>
                  <a:noFill/>
                </a:ln>
                <a:solidFill>
                  <a:prstClr val="black"/>
                </a:solidFill>
                <a:effectLst/>
                <a:uLnTx/>
                <a:uFillTx/>
                <a:latin typeface="Arial"/>
                <a:ea typeface="+mn-ea"/>
                <a:cs typeface="Segoe UI"/>
              </a:rPr>
              <a:t> about the benefits of sport, as they get older, money becomes more of a priority.</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NZ" sz="1500" i="0" u="none" strike="noStrike" kern="1200" cap="none" spc="0" normalizeH="0" baseline="0" noProof="0" dirty="0">
                <a:ln>
                  <a:noFill/>
                </a:ln>
                <a:solidFill>
                  <a:prstClr val="black"/>
                </a:solidFill>
                <a:effectLst/>
                <a:uLnTx/>
                <a:uFillTx/>
                <a:latin typeface="Arial"/>
                <a:ea typeface="+mn-ea"/>
                <a:cs typeface="Segoe UI"/>
              </a:rPr>
              <a:t>As </a:t>
            </a:r>
            <a:r>
              <a:rPr kumimoji="0" lang="en-NZ" sz="1500" i="0" u="none" strike="noStrike" kern="1200" cap="none" spc="0" normalizeH="0" baseline="0" noProof="0" dirty="0" err="1">
                <a:ln>
                  <a:noFill/>
                </a:ln>
                <a:solidFill>
                  <a:prstClr val="black"/>
                </a:solidFill>
                <a:effectLst/>
                <a:uLnTx/>
                <a:uFillTx/>
                <a:latin typeface="Arial"/>
                <a:ea typeface="+mn-ea"/>
                <a:cs typeface="Segoe UI"/>
              </a:rPr>
              <a:t>rangatahi</a:t>
            </a:r>
            <a:r>
              <a:rPr kumimoji="0" lang="en-NZ" sz="1500" i="0" u="none" strike="noStrike" kern="1200" cap="none" spc="0" normalizeH="0" baseline="0" noProof="0" dirty="0">
                <a:ln>
                  <a:noFill/>
                </a:ln>
                <a:solidFill>
                  <a:prstClr val="black"/>
                </a:solidFill>
                <a:effectLst/>
                <a:uLnTx/>
                <a:uFillTx/>
                <a:latin typeface="Arial"/>
                <a:ea typeface="+mn-ea"/>
                <a:cs typeface="Segoe UI"/>
              </a:rPr>
              <a:t> are planning ahead for their futures post high school, CV and job prospects are on their mind. </a:t>
            </a:r>
          </a:p>
          <a:p>
            <a:pPr marL="742950" lvl="1" indent="-285750">
              <a:spcAft>
                <a:spcPts val="1200"/>
              </a:spcAft>
              <a:buFont typeface="Arial" panose="020B0604020202020204" pitchFamily="34" charset="0"/>
              <a:buChar char="•"/>
            </a:pPr>
            <a:r>
              <a:rPr kumimoji="0" lang="en-NZ" sz="1400" i="0" u="none" strike="noStrike" kern="1200" cap="none" spc="0" normalizeH="0" baseline="0" noProof="0" dirty="0">
                <a:ln>
                  <a:noFill/>
                </a:ln>
                <a:solidFill>
                  <a:prstClr val="black"/>
                </a:solidFill>
                <a:effectLst/>
                <a:uLnTx/>
                <a:uFillTx/>
                <a:latin typeface="Arial"/>
                <a:ea typeface="+mn-ea"/>
                <a:cs typeface="Segoe UI"/>
              </a:rPr>
              <a:t>Is there an opportunity to turn organised sport into a leadership opportunity/way to incorporate sport into your CV?</a:t>
            </a:r>
          </a:p>
          <a:p>
            <a:pPr marL="285750" indent="-285750">
              <a:spcAft>
                <a:spcPts val="1200"/>
              </a:spcAft>
              <a:buFont typeface="Arial" panose="020B0604020202020204" pitchFamily="34" charset="0"/>
              <a:buChar char="•"/>
            </a:pPr>
            <a:r>
              <a:rPr kumimoji="0" lang="en-NZ" sz="1500" i="0" u="none" strike="noStrike" kern="1200" cap="none" spc="0" normalizeH="0" baseline="0" noProof="0" dirty="0">
                <a:ln>
                  <a:noFill/>
                </a:ln>
                <a:solidFill>
                  <a:prstClr val="black"/>
                </a:solidFill>
                <a:effectLst/>
                <a:uLnTx/>
                <a:uFillTx/>
                <a:latin typeface="Arial"/>
                <a:ea typeface="+mn-ea"/>
                <a:cs typeface="Segoe UI"/>
              </a:rPr>
              <a:t>The practical element of sharing time and energy makes it difficult for </a:t>
            </a:r>
            <a:r>
              <a:rPr kumimoji="0" lang="en-NZ" sz="1500" i="0" u="none" strike="noStrike" kern="1200" cap="none" spc="0" normalizeH="0" baseline="0" noProof="0" dirty="0" err="1">
                <a:ln>
                  <a:noFill/>
                </a:ln>
                <a:solidFill>
                  <a:prstClr val="black"/>
                </a:solidFill>
                <a:effectLst/>
                <a:uLnTx/>
                <a:uFillTx/>
                <a:latin typeface="Arial"/>
                <a:ea typeface="+mn-ea"/>
                <a:cs typeface="Segoe UI"/>
              </a:rPr>
              <a:t>rangatahi</a:t>
            </a:r>
            <a:r>
              <a:rPr kumimoji="0" lang="en-NZ" sz="1500" i="0" u="none" strike="noStrike" kern="1200" cap="none" spc="0" normalizeH="0" baseline="0" noProof="0" dirty="0">
                <a:ln>
                  <a:noFill/>
                </a:ln>
                <a:solidFill>
                  <a:prstClr val="black"/>
                </a:solidFill>
                <a:effectLst/>
                <a:uLnTx/>
                <a:uFillTx/>
                <a:latin typeface="Arial"/>
                <a:ea typeface="+mn-ea"/>
                <a:cs typeface="Segoe UI"/>
              </a:rPr>
              <a:t> to balance sport, with part-time work, schoolwork, hanging out with friends and finding time for themselves. </a:t>
            </a:r>
          </a:p>
          <a:p>
            <a:pPr marL="285750" indent="-285750">
              <a:spcAft>
                <a:spcPts val="1200"/>
              </a:spcAft>
              <a:buFont typeface="Arial" panose="020B0604020202020204" pitchFamily="34" charset="0"/>
              <a:buChar char="•"/>
            </a:pPr>
            <a:endParaRPr kumimoji="0" lang="en-NZ" sz="1500" b="1" i="0" u="none" strike="noStrike" kern="1200" cap="none" spc="0" normalizeH="0" baseline="0" noProof="0" dirty="0">
              <a:ln>
                <a:noFill/>
              </a:ln>
              <a:solidFill>
                <a:prstClr val="black"/>
              </a:solidFill>
              <a:effectLst/>
              <a:uLnTx/>
              <a:uFillTx/>
              <a:latin typeface="Arial"/>
              <a:ea typeface="+mn-ea"/>
              <a:cs typeface="Segoe UI"/>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NZ" sz="1600" b="1" i="0" u="none" strike="noStrike" kern="1200" cap="none" spc="0" normalizeH="0" baseline="0" noProof="0" dirty="0">
              <a:ln>
                <a:noFill/>
              </a:ln>
              <a:solidFill>
                <a:prstClr val="black"/>
              </a:solidFill>
              <a:effectLst/>
              <a:uLnTx/>
              <a:uFillTx/>
              <a:latin typeface="Arial"/>
              <a:ea typeface="+mn-ea"/>
              <a:cs typeface="Segoe UI"/>
            </a:endParaRPr>
          </a:p>
        </p:txBody>
      </p:sp>
      <p:sp>
        <p:nvSpPr>
          <p:cNvPr id="23" name="TextBox 22">
            <a:extLst>
              <a:ext uri="{FF2B5EF4-FFF2-40B4-BE49-F238E27FC236}">
                <a16:creationId xmlns:a16="http://schemas.microsoft.com/office/drawing/2014/main" id="{40C6113C-1AF3-B573-98D4-7DC284A93580}"/>
              </a:ext>
            </a:extLst>
          </p:cNvPr>
          <p:cNvSpPr txBox="1"/>
          <p:nvPr/>
        </p:nvSpPr>
        <p:spPr>
          <a:xfrm>
            <a:off x="205109" y="203325"/>
            <a:ext cx="2567515" cy="31085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NZ" sz="2800" b="1" i="0" u="none" strike="noStrike" kern="0" cap="none" spc="0" normalizeH="0" baseline="0" noProof="0" dirty="0">
                <a:ln>
                  <a:noFill/>
                </a:ln>
                <a:solidFill>
                  <a:srgbClr val="F9C612"/>
                </a:solidFill>
                <a:effectLst/>
                <a:uLnTx/>
                <a:uFillTx/>
                <a:latin typeface="Arial"/>
                <a:ea typeface="+mn-ea"/>
                <a:cs typeface="+mn-cs"/>
              </a:rPr>
              <a:t>Finances</a:t>
            </a:r>
            <a:r>
              <a:rPr kumimoji="0" lang="en-NZ" sz="2800" b="1" i="0" u="none" strike="noStrike" kern="0" cap="none" spc="0" normalizeH="0" baseline="0" noProof="0" dirty="0">
                <a:ln>
                  <a:noFill/>
                </a:ln>
                <a:solidFill>
                  <a:schemeClr val="bg1"/>
                </a:solidFill>
                <a:effectLst/>
                <a:uLnTx/>
                <a:uFillTx/>
                <a:latin typeface="Arial"/>
                <a:ea typeface="+mn-ea"/>
                <a:cs typeface="+mn-cs"/>
              </a:rPr>
              <a:t> and thinking ahead to the </a:t>
            </a:r>
            <a:r>
              <a:rPr kumimoji="0" lang="en-NZ" sz="2800" b="1" i="0" u="none" strike="noStrike" kern="0" cap="none" spc="0" normalizeH="0" baseline="0" noProof="0" dirty="0">
                <a:ln>
                  <a:noFill/>
                </a:ln>
                <a:solidFill>
                  <a:srgbClr val="F9C612"/>
                </a:solidFill>
                <a:effectLst/>
                <a:uLnTx/>
                <a:uFillTx/>
                <a:latin typeface="Arial"/>
                <a:ea typeface="+mn-ea"/>
                <a:cs typeface="+mn-cs"/>
              </a:rPr>
              <a:t>future</a:t>
            </a:r>
            <a:r>
              <a:rPr kumimoji="0" lang="en-NZ" sz="2800" b="1" i="0" u="none" strike="noStrike" kern="0" cap="none" spc="0" normalizeH="0" baseline="0" noProof="0" dirty="0">
                <a:ln>
                  <a:noFill/>
                </a:ln>
                <a:solidFill>
                  <a:schemeClr val="bg1"/>
                </a:solidFill>
                <a:effectLst/>
                <a:uLnTx/>
                <a:uFillTx/>
                <a:latin typeface="Arial"/>
                <a:ea typeface="+mn-ea"/>
                <a:cs typeface="+mn-cs"/>
              </a:rPr>
              <a:t> start to appear on the radar for </a:t>
            </a:r>
            <a:r>
              <a:rPr kumimoji="0" lang="en-NZ" sz="2800" b="1" i="0" u="none" strike="noStrike" kern="0" cap="none" spc="0" normalizeH="0" baseline="0" noProof="0" dirty="0" err="1">
                <a:ln>
                  <a:noFill/>
                </a:ln>
                <a:solidFill>
                  <a:schemeClr val="bg1"/>
                </a:solidFill>
                <a:effectLst/>
                <a:uLnTx/>
                <a:uFillTx/>
                <a:latin typeface="Arial"/>
                <a:ea typeface="+mn-ea"/>
                <a:cs typeface="+mn-cs"/>
              </a:rPr>
              <a:t>rangatahi</a:t>
            </a:r>
            <a:endParaRPr kumimoji="0" lang="en-NZ" sz="1800" b="0" i="0" u="none" strike="noStrike" kern="0" cap="none" spc="0" normalizeH="0" baseline="0" noProof="0" dirty="0">
              <a:ln>
                <a:noFill/>
              </a:ln>
              <a:solidFill>
                <a:schemeClr val="bg1"/>
              </a:solidFill>
              <a:effectLst/>
              <a:uLnTx/>
              <a:uFillTx/>
              <a:latin typeface="Arial"/>
              <a:ea typeface="+mn-ea"/>
              <a:cs typeface="+mn-cs"/>
            </a:endParaRPr>
          </a:p>
        </p:txBody>
      </p:sp>
      <p:sp>
        <p:nvSpPr>
          <p:cNvPr id="51" name="TextBox 50">
            <a:extLst>
              <a:ext uri="{FF2B5EF4-FFF2-40B4-BE49-F238E27FC236}">
                <a16:creationId xmlns:a16="http://schemas.microsoft.com/office/drawing/2014/main" id="{29C40E00-8D3D-8994-F5CF-0F3B18B32234}"/>
              </a:ext>
            </a:extLst>
          </p:cNvPr>
          <p:cNvSpPr txBox="1"/>
          <p:nvPr/>
        </p:nvSpPr>
        <p:spPr>
          <a:xfrm>
            <a:off x="7644987" y="2175893"/>
            <a:ext cx="4068000" cy="13311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50" i="1" dirty="0">
                <a:latin typeface="Arial" panose="020B0604020202020204" pitchFamily="34" charset="0"/>
              </a:rPr>
              <a:t>"I'd always work on a Saturday. I wanted to play netball with my friends socially, but I couldn't because I worked on a Saturday. So, it really restricts me from a few sports. Sometimes I'd have to work Sunday as well, but I'd also have [hockey] training at 7am on Monday. It felt like a never-ending cycle sometimes, playing sport and also working." </a:t>
            </a:r>
            <a:r>
              <a:rPr lang="en-US" sz="1100" b="1" kern="0" dirty="0">
                <a:solidFill>
                  <a:prstClr val="black"/>
                </a:solidFill>
              </a:rPr>
              <a:t>F</a:t>
            </a:r>
            <a:r>
              <a:rPr kumimoji="0" lang="en-US" sz="1100" b="1" u="none" strike="noStrike" kern="0" cap="none" spc="0" normalizeH="0" baseline="0" noProof="0" dirty="0" err="1">
                <a:ln>
                  <a:noFill/>
                </a:ln>
                <a:solidFill>
                  <a:prstClr val="black"/>
                </a:solidFill>
                <a:effectLst/>
                <a:uLnTx/>
                <a:uFillTx/>
              </a:rPr>
              <a:t>emale</a:t>
            </a:r>
            <a:r>
              <a:rPr kumimoji="0" lang="en-US" sz="1100" b="1" u="none" strike="noStrike" kern="0" cap="none" spc="0" normalizeH="0" baseline="0" noProof="0" dirty="0">
                <a:ln>
                  <a:noFill/>
                </a:ln>
                <a:solidFill>
                  <a:prstClr val="black"/>
                </a:solidFill>
                <a:effectLst/>
                <a:uLnTx/>
                <a:uFillTx/>
              </a:rPr>
              <a:t>, 17-18 years, Chinese </a:t>
            </a:r>
            <a:endParaRPr lang="en-US" sz="1100" b="1" dirty="0">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804134D5-AA55-D547-B24E-97CC8EBF341F}"/>
              </a:ext>
            </a:extLst>
          </p:cNvPr>
          <p:cNvSpPr txBox="1"/>
          <p:nvPr/>
        </p:nvSpPr>
        <p:spPr>
          <a:xfrm>
            <a:off x="7644987" y="905172"/>
            <a:ext cx="4068000" cy="11541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50" i="1" dirty="0">
                <a:latin typeface="Arial" panose="020B0604020202020204" pitchFamily="34" charset="0"/>
              </a:rPr>
              <a:t>"Playing sports is great for the </a:t>
            </a:r>
            <a:r>
              <a:rPr lang="en-US" sz="1150" i="1" dirty="0" err="1">
                <a:latin typeface="Arial" panose="020B0604020202020204" pitchFamily="34" charset="0"/>
              </a:rPr>
              <a:t>hauora</a:t>
            </a:r>
            <a:r>
              <a:rPr lang="en-US" sz="1150" i="1" dirty="0">
                <a:latin typeface="Arial" panose="020B0604020202020204" pitchFamily="34" charset="0"/>
              </a:rPr>
              <a:t>, but it doesn't look as good on a CV as volunteering or doing another job or extra-curricular, like being in a leadership position. If I know that something is better for my time, if there's an option that I'll get better opportunities because of it I'll choose that over playing a game of netball." </a:t>
            </a:r>
            <a:r>
              <a:rPr lang="en-US" sz="1100" b="1" dirty="0">
                <a:latin typeface="Arial" panose="020B0604020202020204" pitchFamily="34" charset="0"/>
              </a:rPr>
              <a:t>Female, 17-18 years, Pasifika </a:t>
            </a:r>
            <a:endParaRPr lang="en-US" sz="1100" b="1" dirty="0">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EBF012B7-19AB-5009-FF46-6E3B6632143F}"/>
              </a:ext>
            </a:extLst>
          </p:cNvPr>
          <p:cNvSpPr txBox="1"/>
          <p:nvPr/>
        </p:nvSpPr>
        <p:spPr>
          <a:xfrm>
            <a:off x="7644987" y="4870915"/>
            <a:ext cx="4068000" cy="11464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50" i="1" dirty="0">
                <a:latin typeface="Arial" panose="020B0604020202020204" pitchFamily="34" charset="0"/>
              </a:rPr>
              <a:t>"</a:t>
            </a:r>
            <a:r>
              <a:rPr lang="en-US" sz="1150" i="1" dirty="0">
                <a:latin typeface="Arial" panose="020B0604020202020204" pitchFamily="34" charset="0"/>
                <a:ea typeface="+mn-lt"/>
                <a:cs typeface="Arial" panose="020B0604020202020204" pitchFamily="34" charset="0"/>
              </a:rPr>
              <a:t>I found it really hard once I started working because I would either let my boss down or my coach. It's like a lose-lose kind of situation. Working becomes a bigger thing because money becomes more of a priority. So, like, sports is kind of like pushed to the back of your head.</a:t>
            </a:r>
            <a:r>
              <a:rPr lang="en-US" sz="1150" i="1" dirty="0">
                <a:latin typeface="Arial" panose="020B0604020202020204" pitchFamily="34" charset="0"/>
              </a:rPr>
              <a:t>."</a:t>
            </a:r>
            <a:r>
              <a:rPr lang="en-US" sz="1150" i="1" dirty="0">
                <a:latin typeface="Arial" panose="020B0604020202020204" pitchFamily="34" charset="0"/>
                <a:cs typeface="Arial" panose="020B0604020202020204" pitchFamily="34" charset="0"/>
              </a:rPr>
              <a:t> </a:t>
            </a:r>
            <a:r>
              <a:rPr lang="en-NZ" sz="1100" b="1" i="1" kern="0" dirty="0">
                <a:solidFill>
                  <a:prstClr val="black"/>
                </a:solidFill>
              </a:rPr>
              <a:t> Female, 17-18 years, </a:t>
            </a:r>
            <a:r>
              <a:rPr lang="en-US" sz="1100" b="1" dirty="0" err="1">
                <a:latin typeface="Arial" panose="020B0604020202020204" pitchFamily="34" charset="0"/>
              </a:rPr>
              <a:t>Pākehā</a:t>
            </a:r>
            <a:r>
              <a:rPr lang="en-US" sz="1100" b="1" dirty="0">
                <a:latin typeface="Arial" panose="020B0604020202020204" pitchFamily="34" charset="0"/>
              </a:rPr>
              <a:t> </a:t>
            </a:r>
            <a:endParaRPr lang="en-US" sz="1100" b="1" dirty="0">
              <a:latin typeface="Arial" panose="020B0604020202020204" pitchFamily="34" charset="0"/>
              <a:cs typeface="Arial" panose="020B0604020202020204" pitchFamily="34" charset="0"/>
            </a:endParaRPr>
          </a:p>
        </p:txBody>
      </p:sp>
      <p:sp>
        <p:nvSpPr>
          <p:cNvPr id="54" name="TextBox 1">
            <a:extLst>
              <a:ext uri="{FF2B5EF4-FFF2-40B4-BE49-F238E27FC236}">
                <a16:creationId xmlns:a16="http://schemas.microsoft.com/office/drawing/2014/main" id="{18CAF48B-BE6A-41E6-53F6-D547D8537699}"/>
              </a:ext>
            </a:extLst>
          </p:cNvPr>
          <p:cNvSpPr txBox="1"/>
          <p:nvPr/>
        </p:nvSpPr>
        <p:spPr>
          <a:xfrm>
            <a:off x="7644987" y="3603630"/>
            <a:ext cx="4068000" cy="115416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50" i="1" dirty="0">
                <a:latin typeface="Arial" panose="020B0604020202020204" pitchFamily="34" charset="0"/>
              </a:rPr>
              <a:t>"I work one day after school and one weekend day. So, I feel like I actually don't have time to play a sport, because I've also got studying on top of that too... I feel like I also need time to relax and kind of disconnect from school as well because you're there most days... If I didn't have a job, I'd probably do a sport." </a:t>
            </a:r>
            <a:r>
              <a:rPr lang="en-US" sz="1100" b="1" dirty="0">
                <a:latin typeface="Arial" panose="020B0604020202020204" pitchFamily="34" charset="0"/>
              </a:rPr>
              <a:t>Female, 15-16 years, </a:t>
            </a:r>
            <a:r>
              <a:rPr lang="en-US" sz="1100" b="1" dirty="0" err="1">
                <a:latin typeface="Arial" panose="020B0604020202020204" pitchFamily="34" charset="0"/>
              </a:rPr>
              <a:t>Pākehā</a:t>
            </a:r>
            <a:r>
              <a:rPr lang="en-US" sz="1100" b="1" dirty="0">
                <a:latin typeface="Arial" panose="020B0604020202020204" pitchFamily="34" charset="0"/>
              </a:rPr>
              <a:t> </a:t>
            </a:r>
            <a:endParaRPr lang="en-US" sz="1100" b="1"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8A0B6F6A-985F-AA41-00A8-D4FCAAEFA84E}"/>
              </a:ext>
            </a:extLst>
          </p:cNvPr>
          <p:cNvSpPr>
            <a:spLocks noGrp="1"/>
          </p:cNvSpPr>
          <p:nvPr>
            <p:ph type="sldNum" sz="quarter" idx="10"/>
          </p:nvPr>
        </p:nvSpPr>
        <p:spPr/>
        <p:txBody>
          <a:bodyPr/>
          <a:lstStyle/>
          <a:p>
            <a:fld id="{4034BEE3-566C-4068-A777-C3A4762E861B}" type="slidenum">
              <a:rPr lang="en-GB" smtClean="0"/>
              <a:pPr/>
              <a:t>33</a:t>
            </a:fld>
            <a:endParaRPr lang="en-GB" dirty="0"/>
          </a:p>
        </p:txBody>
      </p:sp>
    </p:spTree>
    <p:extLst>
      <p:ext uri="{BB962C8B-B14F-4D97-AF65-F5344CB8AC3E}">
        <p14:creationId xmlns:p14="http://schemas.microsoft.com/office/powerpoint/2010/main" val="2774112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person using a computer&#10;&#10;Description automatically generated with medium confidence">
            <a:extLst>
              <a:ext uri="{FF2B5EF4-FFF2-40B4-BE49-F238E27FC236}">
                <a16:creationId xmlns:a16="http://schemas.microsoft.com/office/drawing/2014/main" id="{A2861F78-E29B-EE43-F8FA-1CA41DE8C6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 y="-10334"/>
            <a:ext cx="3612140" cy="6858000"/>
          </a:xfrm>
          <a:prstGeom prst="rect">
            <a:avLst/>
          </a:prstGeom>
        </p:spPr>
      </p:pic>
      <p:sp>
        <p:nvSpPr>
          <p:cNvPr id="31" name="Rectangle 30">
            <a:extLst>
              <a:ext uri="{FF2B5EF4-FFF2-40B4-BE49-F238E27FC236}">
                <a16:creationId xmlns:a16="http://schemas.microsoft.com/office/drawing/2014/main" id="{503F2F6C-76CC-5B90-A4E5-E438BBF6468F}"/>
              </a:ext>
            </a:extLst>
          </p:cNvPr>
          <p:cNvSpPr/>
          <p:nvPr/>
        </p:nvSpPr>
        <p:spPr bwMode="ltGray">
          <a:xfrm>
            <a:off x="-2" y="-10334"/>
            <a:ext cx="2943169" cy="6868334"/>
          </a:xfrm>
          <a:prstGeom prst="rect">
            <a:avLst/>
          </a:prstGeom>
          <a:solidFill>
            <a:srgbClr val="00A5B8">
              <a:alpha val="8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err="1">
              <a:ln>
                <a:noFill/>
              </a:ln>
              <a:solidFill>
                <a:srgbClr val="FFFFFF"/>
              </a:solidFill>
              <a:effectLst/>
              <a:uLnTx/>
              <a:uFillTx/>
              <a:latin typeface="Arial"/>
              <a:ea typeface="+mn-ea"/>
              <a:cs typeface="+mn-cs"/>
            </a:endParaRPr>
          </a:p>
        </p:txBody>
      </p:sp>
      <p:cxnSp>
        <p:nvCxnSpPr>
          <p:cNvPr id="32" name="Straight Connector 31">
            <a:extLst>
              <a:ext uri="{FF2B5EF4-FFF2-40B4-BE49-F238E27FC236}">
                <a16:creationId xmlns:a16="http://schemas.microsoft.com/office/drawing/2014/main" id="{EF2C3BEF-D93B-31BC-57B3-1D88A2BA42C7}"/>
              </a:ext>
            </a:extLst>
          </p:cNvPr>
          <p:cNvCxnSpPr>
            <a:cxnSpLocks/>
          </p:cNvCxnSpPr>
          <p:nvPr>
            <p:custDataLst>
              <p:tags r:id="rId1"/>
            </p:custDataLst>
          </p:nvPr>
        </p:nvCxnSpPr>
        <p:spPr>
          <a:xfrm>
            <a:off x="360000" y="6120000"/>
            <a:ext cx="3252138" cy="0"/>
          </a:xfrm>
          <a:prstGeom prst="line">
            <a:avLst/>
          </a:prstGeom>
          <a:noFill/>
          <a:ln w="38100" cap="flat" cmpd="sng" algn="ctr">
            <a:solidFill>
              <a:srgbClr val="FFFFFF"/>
            </a:solidFill>
            <a:prstDash val="solid"/>
            <a:miter lim="800000"/>
            <a:tailEnd type="none"/>
          </a:ln>
          <a:effectLst/>
        </p:spPr>
      </p:cxnSp>
      <p:pic>
        <p:nvPicPr>
          <p:cNvPr id="33" name="Picture 32">
            <a:extLst>
              <a:ext uri="{FF2B5EF4-FFF2-40B4-BE49-F238E27FC236}">
                <a16:creationId xmlns:a16="http://schemas.microsoft.com/office/drawing/2014/main" id="{9CE7E951-B0FE-DA70-B571-FBF988773CD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9051" y="6388850"/>
            <a:ext cx="2016156" cy="198000"/>
          </a:xfrm>
          <a:prstGeom prst="rect">
            <a:avLst/>
          </a:prstGeom>
        </p:spPr>
      </p:pic>
      <p:sp>
        <p:nvSpPr>
          <p:cNvPr id="39" name="Rectangle 38">
            <a:extLst>
              <a:ext uri="{FF2B5EF4-FFF2-40B4-BE49-F238E27FC236}">
                <a16:creationId xmlns:a16="http://schemas.microsoft.com/office/drawing/2014/main" id="{29CAB089-A85D-0B53-D08A-6B87CA4BA123}"/>
              </a:ext>
            </a:extLst>
          </p:cNvPr>
          <p:cNvSpPr/>
          <p:nvPr/>
        </p:nvSpPr>
        <p:spPr bwMode="ltGray">
          <a:xfrm>
            <a:off x="7490691" y="271151"/>
            <a:ext cx="4336183" cy="5719580"/>
          </a:xfrm>
          <a:prstGeom prst="rect">
            <a:avLst/>
          </a:prstGeom>
          <a:solidFill>
            <a:srgbClr val="FFFFFF">
              <a:lumMod val="95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err="1">
              <a:ln>
                <a:noFill/>
              </a:ln>
              <a:solidFill>
                <a:srgbClr val="FFFFFF"/>
              </a:solidFill>
              <a:effectLst/>
              <a:uLnTx/>
              <a:uFillTx/>
              <a:latin typeface="Arial"/>
              <a:ea typeface="+mn-ea"/>
              <a:cs typeface="+mn-cs"/>
            </a:endParaRPr>
          </a:p>
        </p:txBody>
      </p:sp>
      <p:sp>
        <p:nvSpPr>
          <p:cNvPr id="40" name="Rectangle 39">
            <a:extLst>
              <a:ext uri="{FF2B5EF4-FFF2-40B4-BE49-F238E27FC236}">
                <a16:creationId xmlns:a16="http://schemas.microsoft.com/office/drawing/2014/main" id="{9D56E928-EB86-AE48-C79A-E04BC02A1D84}"/>
              </a:ext>
            </a:extLst>
          </p:cNvPr>
          <p:cNvSpPr/>
          <p:nvPr/>
        </p:nvSpPr>
        <p:spPr bwMode="ltGray">
          <a:xfrm>
            <a:off x="7761546" y="569582"/>
            <a:ext cx="3816000" cy="72000"/>
          </a:xfrm>
          <a:prstGeom prst="rect">
            <a:avLst/>
          </a:prstGeom>
          <a:solidFill>
            <a:srgbClr val="F9C61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err="1">
              <a:ln>
                <a:noFill/>
              </a:ln>
              <a:solidFill>
                <a:srgbClr val="FFFFFF"/>
              </a:solidFill>
              <a:effectLst/>
              <a:uLnTx/>
              <a:uFillTx/>
              <a:latin typeface="Arial"/>
              <a:ea typeface="+mn-ea"/>
              <a:cs typeface="+mn-cs"/>
            </a:endParaRPr>
          </a:p>
        </p:txBody>
      </p:sp>
      <p:grpSp>
        <p:nvGrpSpPr>
          <p:cNvPr id="41" name="Group 40">
            <a:extLst>
              <a:ext uri="{FF2B5EF4-FFF2-40B4-BE49-F238E27FC236}">
                <a16:creationId xmlns:a16="http://schemas.microsoft.com/office/drawing/2014/main" id="{E55F4BB6-821E-B3F9-27E1-F5E8F55772B5}"/>
              </a:ext>
            </a:extLst>
          </p:cNvPr>
          <p:cNvGrpSpPr/>
          <p:nvPr/>
        </p:nvGrpSpPr>
        <p:grpSpPr>
          <a:xfrm>
            <a:off x="9550705" y="387182"/>
            <a:ext cx="422342" cy="422342"/>
            <a:chOff x="8883583" y="395223"/>
            <a:chExt cx="600075" cy="600075"/>
          </a:xfrm>
        </p:grpSpPr>
        <p:sp>
          <p:nvSpPr>
            <p:cNvPr id="42" name="Rectangle 41">
              <a:extLst>
                <a:ext uri="{FF2B5EF4-FFF2-40B4-BE49-F238E27FC236}">
                  <a16:creationId xmlns:a16="http://schemas.microsoft.com/office/drawing/2014/main" id="{A0C33964-1274-BC12-E14C-7C7C7CF05A74}"/>
                </a:ext>
              </a:extLst>
            </p:cNvPr>
            <p:cNvSpPr/>
            <p:nvPr/>
          </p:nvSpPr>
          <p:spPr bwMode="ltGray">
            <a:xfrm>
              <a:off x="8883583" y="395223"/>
              <a:ext cx="600075" cy="600075"/>
            </a:xfrm>
            <a:prstGeom prst="rect">
              <a:avLst/>
            </a:prstGeom>
            <a:solidFill>
              <a:srgbClr val="00A5B8"/>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err="1">
                <a:ln>
                  <a:noFill/>
                </a:ln>
                <a:solidFill>
                  <a:srgbClr val="FFFFFF"/>
                </a:solidFill>
                <a:effectLst/>
                <a:uLnTx/>
                <a:uFillTx/>
                <a:latin typeface="Arial"/>
                <a:ea typeface="+mn-ea"/>
                <a:cs typeface="+mn-cs"/>
              </a:endParaRPr>
            </a:p>
          </p:txBody>
        </p:sp>
        <p:grpSp>
          <p:nvGrpSpPr>
            <p:cNvPr id="43" name="Graphic 20">
              <a:extLst>
                <a:ext uri="{FF2B5EF4-FFF2-40B4-BE49-F238E27FC236}">
                  <a16:creationId xmlns:a16="http://schemas.microsoft.com/office/drawing/2014/main" id="{52DD20AE-5F55-2D9A-21F0-9E6F9DC1D7A1}"/>
                </a:ext>
              </a:extLst>
            </p:cNvPr>
            <p:cNvGrpSpPr/>
            <p:nvPr/>
          </p:nvGrpSpPr>
          <p:grpSpPr>
            <a:xfrm>
              <a:off x="8944460" y="518482"/>
              <a:ext cx="474419" cy="335478"/>
              <a:chOff x="-309623" y="1966848"/>
              <a:chExt cx="852607" cy="602907"/>
            </a:xfrm>
            <a:solidFill>
              <a:srgbClr val="FFFFFF"/>
            </a:solidFill>
          </p:grpSpPr>
          <p:sp>
            <p:nvSpPr>
              <p:cNvPr id="44" name="Freeform: Shape 43">
                <a:extLst>
                  <a:ext uri="{FF2B5EF4-FFF2-40B4-BE49-F238E27FC236}">
                    <a16:creationId xmlns:a16="http://schemas.microsoft.com/office/drawing/2014/main" id="{FFF2627D-A2AE-0C10-6B54-61C70E642F8C}"/>
                  </a:ext>
                </a:extLst>
              </p:cNvPr>
              <p:cNvSpPr/>
              <p:nvPr/>
            </p:nvSpPr>
            <p:spPr>
              <a:xfrm>
                <a:off x="-309623" y="1966848"/>
                <a:ext cx="400614" cy="602907"/>
              </a:xfrm>
              <a:custGeom>
                <a:avLst/>
                <a:gdLst>
                  <a:gd name="connsiteX0" fmla="*/ 233993 w 400614"/>
                  <a:gd name="connsiteY0" fmla="*/ 263785 h 602907"/>
                  <a:gd name="connsiteX1" fmla="*/ 185435 w 400614"/>
                  <a:gd name="connsiteY1" fmla="*/ 276580 h 602907"/>
                  <a:gd name="connsiteX2" fmla="*/ 140801 w 400614"/>
                  <a:gd name="connsiteY2" fmla="*/ 289488 h 602907"/>
                  <a:gd name="connsiteX3" fmla="*/ 122993 w 400614"/>
                  <a:gd name="connsiteY3" fmla="*/ 249907 h 602907"/>
                  <a:gd name="connsiteX4" fmla="*/ 202269 w 400614"/>
                  <a:gd name="connsiteY4" fmla="*/ 96642 h 602907"/>
                  <a:gd name="connsiteX5" fmla="*/ 376711 w 400614"/>
                  <a:gd name="connsiteY5" fmla="*/ 29853 h 602907"/>
                  <a:gd name="connsiteX6" fmla="*/ 372731 w 400614"/>
                  <a:gd name="connsiteY6" fmla="*/ 64 h 602907"/>
                  <a:gd name="connsiteX7" fmla="*/ 109124 w 400614"/>
                  <a:gd name="connsiteY7" fmla="*/ 105139 h 602907"/>
                  <a:gd name="connsiteX8" fmla="*/ 61 w 400614"/>
                  <a:gd name="connsiteY8" fmla="*/ 356920 h 602907"/>
                  <a:gd name="connsiteX9" fmla="*/ 62503 w 400614"/>
                  <a:gd name="connsiteY9" fmla="*/ 530403 h 602907"/>
                  <a:gd name="connsiteX10" fmla="*/ 222110 w 400614"/>
                  <a:gd name="connsiteY10" fmla="*/ 602784 h 602907"/>
                  <a:gd name="connsiteX11" fmla="*/ 350951 w 400614"/>
                  <a:gd name="connsiteY11" fmla="*/ 551158 h 602907"/>
                  <a:gd name="connsiteX12" fmla="*/ 400534 w 400614"/>
                  <a:gd name="connsiteY12" fmla="*/ 422316 h 602907"/>
                  <a:gd name="connsiteX13" fmla="*/ 349982 w 400614"/>
                  <a:gd name="connsiteY13" fmla="*/ 308302 h 602907"/>
                  <a:gd name="connsiteX14" fmla="*/ 233993 w 400614"/>
                  <a:gd name="connsiteY14" fmla="*/ 263785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233993" y="263785"/>
                    </a:moveTo>
                    <a:cubicBezTo>
                      <a:pt x="217149" y="264975"/>
                      <a:pt x="200678" y="269315"/>
                      <a:pt x="185435" y="276580"/>
                    </a:cubicBezTo>
                    <a:cubicBezTo>
                      <a:pt x="171419" y="283440"/>
                      <a:pt x="156316" y="287808"/>
                      <a:pt x="140801" y="289488"/>
                    </a:cubicBezTo>
                    <a:cubicBezTo>
                      <a:pt x="128910" y="289488"/>
                      <a:pt x="122993" y="276253"/>
                      <a:pt x="122993" y="249907"/>
                    </a:cubicBezTo>
                    <a:cubicBezTo>
                      <a:pt x="124434" y="189344"/>
                      <a:pt x="153673" y="132814"/>
                      <a:pt x="202269" y="96642"/>
                    </a:cubicBezTo>
                    <a:cubicBezTo>
                      <a:pt x="250347" y="53884"/>
                      <a:pt x="312372" y="30136"/>
                      <a:pt x="376711" y="29853"/>
                    </a:cubicBezTo>
                    <a:lnTo>
                      <a:pt x="372731" y="64"/>
                    </a:lnTo>
                    <a:cubicBezTo>
                      <a:pt x="274310" y="-1770"/>
                      <a:pt x="179296" y="36103"/>
                      <a:pt x="109124" y="105139"/>
                    </a:cubicBezTo>
                    <a:cubicBezTo>
                      <a:pt x="38722" y="169811"/>
                      <a:pt x="-920" y="261327"/>
                      <a:pt x="61" y="356920"/>
                    </a:cubicBezTo>
                    <a:cubicBezTo>
                      <a:pt x="-1321" y="420484"/>
                      <a:pt x="20928" y="482301"/>
                      <a:pt x="62503" y="530403"/>
                    </a:cubicBezTo>
                    <a:cubicBezTo>
                      <a:pt x="101887" y="577602"/>
                      <a:pt x="160655" y="604253"/>
                      <a:pt x="222110" y="602784"/>
                    </a:cubicBezTo>
                    <a:cubicBezTo>
                      <a:pt x="270435" y="604625"/>
                      <a:pt x="317268" y="585859"/>
                      <a:pt x="350951" y="551158"/>
                    </a:cubicBezTo>
                    <a:cubicBezTo>
                      <a:pt x="384106" y="516609"/>
                      <a:pt x="401974" y="470178"/>
                      <a:pt x="400534" y="422316"/>
                    </a:cubicBezTo>
                    <a:cubicBezTo>
                      <a:pt x="401659" y="378649"/>
                      <a:pt x="383099" y="336788"/>
                      <a:pt x="349982" y="308302"/>
                    </a:cubicBezTo>
                    <a:cubicBezTo>
                      <a:pt x="318296" y="279401"/>
                      <a:pt x="276879" y="263505"/>
                      <a:pt x="233993" y="263785"/>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srgbClr val="333333"/>
                  </a:solidFill>
                  <a:effectLst/>
                  <a:uLnTx/>
                  <a:uFillTx/>
                  <a:latin typeface="Arial"/>
                  <a:ea typeface="+mn-ea"/>
                  <a:cs typeface="+mn-cs"/>
                </a:endParaRPr>
              </a:p>
            </p:txBody>
          </p:sp>
          <p:sp>
            <p:nvSpPr>
              <p:cNvPr id="45" name="Freeform: Shape 44">
                <a:extLst>
                  <a:ext uri="{FF2B5EF4-FFF2-40B4-BE49-F238E27FC236}">
                    <a16:creationId xmlns:a16="http://schemas.microsoft.com/office/drawing/2014/main" id="{A2F34AE6-E175-27ED-7202-E9084C3EBA0F}"/>
                  </a:ext>
                </a:extLst>
              </p:cNvPr>
              <p:cNvSpPr/>
              <p:nvPr/>
            </p:nvSpPr>
            <p:spPr>
              <a:xfrm>
                <a:off x="142368" y="1966848"/>
                <a:ext cx="400614" cy="602907"/>
              </a:xfrm>
              <a:custGeom>
                <a:avLst/>
                <a:gdLst>
                  <a:gd name="connsiteX0" fmla="*/ 348955 w 400614"/>
                  <a:gd name="connsiteY0" fmla="*/ 309380 h 602907"/>
                  <a:gd name="connsiteX1" fmla="*/ 233987 w 400614"/>
                  <a:gd name="connsiteY1" fmla="*/ 263784 h 602907"/>
                  <a:gd name="connsiteX2" fmla="*/ 185420 w 400614"/>
                  <a:gd name="connsiteY2" fmla="*/ 276579 h 602907"/>
                  <a:gd name="connsiteX3" fmla="*/ 140786 w 400614"/>
                  <a:gd name="connsiteY3" fmla="*/ 289488 h 602907"/>
                  <a:gd name="connsiteX4" fmla="*/ 122993 w 400614"/>
                  <a:gd name="connsiteY4" fmla="*/ 249907 h 602907"/>
                  <a:gd name="connsiteX5" fmla="*/ 202251 w 400614"/>
                  <a:gd name="connsiteY5" fmla="*/ 96642 h 602907"/>
                  <a:gd name="connsiteX6" fmla="*/ 376705 w 400614"/>
                  <a:gd name="connsiteY6" fmla="*/ 29853 h 602907"/>
                  <a:gd name="connsiteX7" fmla="*/ 372731 w 400614"/>
                  <a:gd name="connsiteY7" fmla="*/ 64 h 602907"/>
                  <a:gd name="connsiteX8" fmla="*/ 109116 w 400614"/>
                  <a:gd name="connsiteY8" fmla="*/ 105139 h 602907"/>
                  <a:gd name="connsiteX9" fmla="*/ 61 w 400614"/>
                  <a:gd name="connsiteY9" fmla="*/ 356919 h 602907"/>
                  <a:gd name="connsiteX10" fmla="*/ 62488 w 400614"/>
                  <a:gd name="connsiteY10" fmla="*/ 530403 h 602907"/>
                  <a:gd name="connsiteX11" fmla="*/ 222092 w 400614"/>
                  <a:gd name="connsiteY11" fmla="*/ 602784 h 602907"/>
                  <a:gd name="connsiteX12" fmla="*/ 350949 w 400614"/>
                  <a:gd name="connsiteY12" fmla="*/ 551158 h 602907"/>
                  <a:gd name="connsiteX13" fmla="*/ 400535 w 400614"/>
                  <a:gd name="connsiteY13" fmla="*/ 422316 h 602907"/>
                  <a:gd name="connsiteX14" fmla="*/ 348955 w 400614"/>
                  <a:gd name="connsiteY14" fmla="*/ 309380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348955" y="309380"/>
                    </a:moveTo>
                    <a:cubicBezTo>
                      <a:pt x="317764" y="280209"/>
                      <a:pt x="276693" y="263920"/>
                      <a:pt x="233987" y="263784"/>
                    </a:cubicBezTo>
                    <a:cubicBezTo>
                      <a:pt x="217138" y="264975"/>
                      <a:pt x="200666" y="269315"/>
                      <a:pt x="185420" y="276579"/>
                    </a:cubicBezTo>
                    <a:cubicBezTo>
                      <a:pt x="171405" y="283444"/>
                      <a:pt x="156301" y="287811"/>
                      <a:pt x="140786" y="289488"/>
                    </a:cubicBezTo>
                    <a:cubicBezTo>
                      <a:pt x="128903" y="289488"/>
                      <a:pt x="122993" y="276253"/>
                      <a:pt x="122993" y="249907"/>
                    </a:cubicBezTo>
                    <a:cubicBezTo>
                      <a:pt x="124430" y="189347"/>
                      <a:pt x="153662" y="132819"/>
                      <a:pt x="202251" y="96642"/>
                    </a:cubicBezTo>
                    <a:cubicBezTo>
                      <a:pt x="250336" y="53885"/>
                      <a:pt x="312364" y="30138"/>
                      <a:pt x="376705" y="29853"/>
                    </a:cubicBezTo>
                    <a:lnTo>
                      <a:pt x="372731" y="64"/>
                    </a:lnTo>
                    <a:cubicBezTo>
                      <a:pt x="274306" y="-1768"/>
                      <a:pt x="179293" y="36104"/>
                      <a:pt x="109116" y="105139"/>
                    </a:cubicBezTo>
                    <a:cubicBezTo>
                      <a:pt x="38716" y="169811"/>
                      <a:pt x="-923" y="261327"/>
                      <a:pt x="61" y="356919"/>
                    </a:cubicBezTo>
                    <a:cubicBezTo>
                      <a:pt x="-1327" y="420482"/>
                      <a:pt x="20917" y="482299"/>
                      <a:pt x="62488" y="530403"/>
                    </a:cubicBezTo>
                    <a:cubicBezTo>
                      <a:pt x="101875" y="577598"/>
                      <a:pt x="160640" y="604248"/>
                      <a:pt x="222092" y="602784"/>
                    </a:cubicBezTo>
                    <a:cubicBezTo>
                      <a:pt x="270425" y="604624"/>
                      <a:pt x="317264" y="585859"/>
                      <a:pt x="350949" y="551158"/>
                    </a:cubicBezTo>
                    <a:cubicBezTo>
                      <a:pt x="384106" y="516607"/>
                      <a:pt x="401968" y="470178"/>
                      <a:pt x="400535" y="422316"/>
                    </a:cubicBezTo>
                    <a:cubicBezTo>
                      <a:pt x="401195" y="378831"/>
                      <a:pt x="382252" y="337356"/>
                      <a:pt x="348955" y="309380"/>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srgbClr val="333333"/>
                  </a:solidFill>
                  <a:effectLst/>
                  <a:uLnTx/>
                  <a:uFillTx/>
                  <a:latin typeface="Arial"/>
                  <a:ea typeface="+mn-ea"/>
                  <a:cs typeface="+mn-cs"/>
                </a:endParaRPr>
              </a:p>
            </p:txBody>
          </p:sp>
        </p:grpSp>
      </p:grpSp>
      <p:sp>
        <p:nvSpPr>
          <p:cNvPr id="46" name="TextBox 45">
            <a:extLst>
              <a:ext uri="{FF2B5EF4-FFF2-40B4-BE49-F238E27FC236}">
                <a16:creationId xmlns:a16="http://schemas.microsoft.com/office/drawing/2014/main" id="{F33DDF11-D612-DC78-6036-30DEA78B10E2}"/>
              </a:ext>
            </a:extLst>
          </p:cNvPr>
          <p:cNvSpPr txBox="1"/>
          <p:nvPr/>
        </p:nvSpPr>
        <p:spPr>
          <a:xfrm>
            <a:off x="3802010" y="675455"/>
            <a:ext cx="3574794" cy="46012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NZ" sz="1500" i="0" u="none" strike="noStrike" kern="1200" cap="none" spc="0" normalizeH="0" baseline="0" noProof="0" dirty="0">
                <a:ln>
                  <a:noFill/>
                </a:ln>
                <a:solidFill>
                  <a:prstClr val="black"/>
                </a:solidFill>
                <a:effectLst/>
                <a:uLnTx/>
                <a:uFillTx/>
                <a:latin typeface="Arial"/>
                <a:ea typeface="+mn-ea"/>
                <a:cs typeface="Segoe UI"/>
              </a:rPr>
              <a:t>Rangatahi no longer need to connect and hang out physically with their friends, being able to connect via social media from their own homes.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NZ" sz="1500" i="0" u="none" strike="noStrike" kern="1200" cap="none" spc="0" normalizeH="0" baseline="0" noProof="0" dirty="0">
                <a:ln>
                  <a:noFill/>
                </a:ln>
                <a:solidFill>
                  <a:prstClr val="black"/>
                </a:solidFill>
                <a:effectLst/>
                <a:uLnTx/>
                <a:uFillTx/>
                <a:latin typeface="Arial"/>
                <a:ea typeface="+mn-ea"/>
                <a:cs typeface="Segoe UI"/>
              </a:rPr>
              <a:t>The way that </a:t>
            </a:r>
            <a:r>
              <a:rPr kumimoji="0" lang="en-NZ" sz="1500" i="0" u="none" strike="noStrike" kern="1200" cap="none" spc="0" normalizeH="0" baseline="0" noProof="0" dirty="0" err="1">
                <a:ln>
                  <a:noFill/>
                </a:ln>
                <a:solidFill>
                  <a:prstClr val="black"/>
                </a:solidFill>
                <a:effectLst/>
                <a:uLnTx/>
                <a:uFillTx/>
                <a:latin typeface="Arial"/>
                <a:ea typeface="+mn-ea"/>
                <a:cs typeface="Segoe UI"/>
              </a:rPr>
              <a:t>rangatahi</a:t>
            </a:r>
            <a:r>
              <a:rPr kumimoji="0" lang="en-NZ" sz="1500" i="0" u="none" strike="noStrike" kern="1200" cap="none" spc="0" normalizeH="0" baseline="0" noProof="0" dirty="0">
                <a:ln>
                  <a:noFill/>
                </a:ln>
                <a:solidFill>
                  <a:prstClr val="black"/>
                </a:solidFill>
                <a:effectLst/>
                <a:uLnTx/>
                <a:uFillTx/>
                <a:latin typeface="Arial"/>
                <a:ea typeface="+mn-ea"/>
                <a:cs typeface="Segoe UI"/>
              </a:rPr>
              <a:t> think about popularity has also been affected, historically and stereotypically being tied to sports, </a:t>
            </a:r>
            <a:r>
              <a:rPr kumimoji="0" lang="en-NZ" sz="1500" i="0" u="none" strike="noStrike" kern="1200" cap="none" spc="0" normalizeH="0" baseline="0" noProof="0" dirty="0" err="1">
                <a:ln>
                  <a:noFill/>
                </a:ln>
                <a:solidFill>
                  <a:prstClr val="black"/>
                </a:solidFill>
                <a:effectLst/>
                <a:uLnTx/>
                <a:uFillTx/>
                <a:latin typeface="Arial"/>
                <a:ea typeface="+mn-ea"/>
                <a:cs typeface="Segoe UI"/>
              </a:rPr>
              <a:t>rangatahi</a:t>
            </a:r>
            <a:r>
              <a:rPr kumimoji="0" lang="en-NZ" sz="1500" i="0" u="none" strike="noStrike" kern="1200" cap="none" spc="0" normalizeH="0" baseline="0" noProof="0" dirty="0">
                <a:ln>
                  <a:noFill/>
                </a:ln>
                <a:solidFill>
                  <a:prstClr val="black"/>
                </a:solidFill>
                <a:effectLst/>
                <a:uLnTx/>
                <a:uFillTx/>
                <a:latin typeface="Arial"/>
                <a:ea typeface="+mn-ea"/>
                <a:cs typeface="Segoe UI"/>
              </a:rPr>
              <a:t> now look to their peer's online presence.</a:t>
            </a:r>
          </a:p>
          <a:p>
            <a:pPr marL="742950" lvl="1" indent="-285750">
              <a:spcAft>
                <a:spcPts val="1200"/>
              </a:spcAft>
              <a:buFont typeface="Arial" panose="020B0604020202020204" pitchFamily="34" charset="0"/>
              <a:buChar char="•"/>
            </a:pPr>
            <a:r>
              <a:rPr kumimoji="0" lang="en-NZ" sz="1400" i="0" u="none" strike="noStrike" kern="1200" cap="none" spc="0" normalizeH="0" baseline="0" noProof="0" dirty="0">
                <a:ln>
                  <a:noFill/>
                </a:ln>
                <a:solidFill>
                  <a:prstClr val="black"/>
                </a:solidFill>
                <a:effectLst/>
                <a:uLnTx/>
                <a:uFillTx/>
                <a:latin typeface="Arial"/>
                <a:ea typeface="+mn-ea"/>
                <a:cs typeface="Segoe UI"/>
              </a:rPr>
              <a:t>Is sport losing social currency in the digital age?</a:t>
            </a:r>
          </a:p>
          <a:p>
            <a:pPr marL="285750" indent="-285750">
              <a:spcAft>
                <a:spcPts val="1200"/>
              </a:spcAft>
              <a:buFont typeface="Arial" panose="020B0604020202020204" pitchFamily="34" charset="0"/>
              <a:buChar char="•"/>
            </a:pPr>
            <a:r>
              <a:rPr kumimoji="0" lang="en-NZ" sz="1500" i="0" u="none" strike="noStrike" kern="1200" cap="none" spc="0" normalizeH="0" baseline="0" noProof="0" dirty="0">
                <a:ln>
                  <a:noFill/>
                </a:ln>
                <a:solidFill>
                  <a:prstClr val="black"/>
                </a:solidFill>
                <a:effectLst/>
                <a:uLnTx/>
                <a:uFillTx/>
                <a:latin typeface="Arial"/>
                <a:ea typeface="+mn-ea"/>
                <a:cs typeface="Segoe UI"/>
              </a:rPr>
              <a:t>With the rise of TikTok and other short form media types, </a:t>
            </a:r>
            <a:r>
              <a:rPr kumimoji="0" lang="en-NZ" sz="1500" i="0" u="none" strike="noStrike" kern="1200" cap="none" spc="0" normalizeH="0" baseline="0" noProof="0" dirty="0" err="1">
                <a:ln>
                  <a:noFill/>
                </a:ln>
                <a:solidFill>
                  <a:prstClr val="black"/>
                </a:solidFill>
                <a:effectLst/>
                <a:uLnTx/>
                <a:uFillTx/>
                <a:latin typeface="Arial"/>
                <a:ea typeface="+mn-ea"/>
                <a:cs typeface="Segoe UI"/>
              </a:rPr>
              <a:t>rangatahi</a:t>
            </a:r>
            <a:r>
              <a:rPr kumimoji="0" lang="en-NZ" sz="1500" i="0" u="none" strike="noStrike" kern="1200" cap="none" spc="0" normalizeH="0" baseline="0" noProof="0" dirty="0">
                <a:ln>
                  <a:noFill/>
                </a:ln>
                <a:solidFill>
                  <a:prstClr val="black"/>
                </a:solidFill>
                <a:effectLst/>
                <a:uLnTx/>
                <a:uFillTx/>
                <a:latin typeface="Arial"/>
                <a:ea typeface="+mn-ea"/>
                <a:cs typeface="Segoe UI"/>
              </a:rPr>
              <a:t> are interested in keeping up with trends and learning viral dances, more than participating in traditional sport.</a:t>
            </a:r>
          </a:p>
        </p:txBody>
      </p:sp>
      <p:sp>
        <p:nvSpPr>
          <p:cNvPr id="23" name="TextBox 22">
            <a:extLst>
              <a:ext uri="{FF2B5EF4-FFF2-40B4-BE49-F238E27FC236}">
                <a16:creationId xmlns:a16="http://schemas.microsoft.com/office/drawing/2014/main" id="{40C6113C-1AF3-B573-98D4-7DC284A93580}"/>
              </a:ext>
            </a:extLst>
          </p:cNvPr>
          <p:cNvSpPr txBox="1"/>
          <p:nvPr/>
        </p:nvSpPr>
        <p:spPr>
          <a:xfrm>
            <a:off x="205109" y="203325"/>
            <a:ext cx="2567515" cy="31085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NZ" sz="2800" b="1" i="0" u="none" strike="noStrike" kern="0" cap="none" spc="0" normalizeH="0" baseline="0" noProof="0" dirty="0">
                <a:ln>
                  <a:noFill/>
                </a:ln>
                <a:solidFill>
                  <a:schemeClr val="bg1"/>
                </a:solidFill>
                <a:effectLst/>
                <a:uLnTx/>
                <a:uFillTx/>
                <a:latin typeface="Arial"/>
                <a:ea typeface="+mn-ea"/>
                <a:cs typeface="+mn-cs"/>
              </a:rPr>
              <a:t>Rangatahi also suspect </a:t>
            </a:r>
            <a:r>
              <a:rPr kumimoji="0" lang="en-NZ" sz="2800" b="1" i="0" u="none" strike="noStrike" kern="0" cap="none" spc="0" normalizeH="0" baseline="0" noProof="0" dirty="0">
                <a:ln>
                  <a:noFill/>
                </a:ln>
                <a:solidFill>
                  <a:srgbClr val="F9C612"/>
                </a:solidFill>
                <a:effectLst/>
                <a:uLnTx/>
                <a:uFillTx/>
                <a:latin typeface="Arial"/>
                <a:ea typeface="+mn-ea"/>
                <a:cs typeface="+mn-cs"/>
              </a:rPr>
              <a:t>technology </a:t>
            </a:r>
            <a:r>
              <a:rPr kumimoji="0" lang="en-NZ" sz="2800" b="1" i="0" u="none" strike="noStrike" kern="0" cap="none" spc="0" normalizeH="0" baseline="0" noProof="0" dirty="0">
                <a:ln>
                  <a:noFill/>
                </a:ln>
                <a:solidFill>
                  <a:schemeClr val="bg1"/>
                </a:solidFill>
                <a:effectLst/>
                <a:uLnTx/>
                <a:uFillTx/>
                <a:latin typeface="Arial"/>
                <a:ea typeface="+mn-ea"/>
                <a:cs typeface="+mn-cs"/>
              </a:rPr>
              <a:t>has impacted participation in organised sports</a:t>
            </a:r>
            <a:endParaRPr kumimoji="0" lang="en-NZ" sz="1800" b="0" i="0" u="none" strike="noStrike" kern="0" cap="none" spc="0" normalizeH="0" baseline="0" noProof="0" dirty="0">
              <a:ln>
                <a:noFill/>
              </a:ln>
              <a:solidFill>
                <a:schemeClr val="bg1"/>
              </a:solidFill>
              <a:effectLst/>
              <a:uLnTx/>
              <a:uFillTx/>
              <a:latin typeface="Arial"/>
              <a:ea typeface="+mn-ea"/>
              <a:cs typeface="+mn-cs"/>
            </a:endParaRPr>
          </a:p>
        </p:txBody>
      </p:sp>
      <p:sp>
        <p:nvSpPr>
          <p:cNvPr id="22" name="TextBox 21">
            <a:extLst>
              <a:ext uri="{FF2B5EF4-FFF2-40B4-BE49-F238E27FC236}">
                <a16:creationId xmlns:a16="http://schemas.microsoft.com/office/drawing/2014/main" id="{6C9A7A2D-41EA-1084-DDED-A0FA0424E8F1}"/>
              </a:ext>
            </a:extLst>
          </p:cNvPr>
          <p:cNvSpPr txBox="1"/>
          <p:nvPr/>
        </p:nvSpPr>
        <p:spPr>
          <a:xfrm>
            <a:off x="7761546" y="2539340"/>
            <a:ext cx="381085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i="1" dirty="0">
                <a:latin typeface="Arial" panose="020B0604020202020204" pitchFamily="34" charset="0"/>
              </a:rPr>
              <a:t>"When we thought about popular kids, we always thought of who was the fastest, and whoever played the most sport was the coolest. But now with social media, it's looking at who has the most followers and that's what we find more important now." </a:t>
            </a:r>
            <a:r>
              <a:rPr lang="en-US" sz="1200" b="1" dirty="0">
                <a:latin typeface="Arial" panose="020B0604020202020204" pitchFamily="34" charset="0"/>
              </a:rPr>
              <a:t>Female, 17-18 years, Pasifika </a:t>
            </a:r>
          </a:p>
        </p:txBody>
      </p:sp>
      <p:sp>
        <p:nvSpPr>
          <p:cNvPr id="24" name="TextBox 23">
            <a:extLst>
              <a:ext uri="{FF2B5EF4-FFF2-40B4-BE49-F238E27FC236}">
                <a16:creationId xmlns:a16="http://schemas.microsoft.com/office/drawing/2014/main" id="{9FCAFA05-7688-BA52-02CC-73AE97D75CC3}"/>
              </a:ext>
            </a:extLst>
          </p:cNvPr>
          <p:cNvSpPr txBox="1"/>
          <p:nvPr/>
        </p:nvSpPr>
        <p:spPr>
          <a:xfrm>
            <a:off x="7761546" y="4873039"/>
            <a:ext cx="381085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i="1" dirty="0">
                <a:latin typeface="Arial" panose="020B0604020202020204" pitchFamily="34" charset="0"/>
              </a:rPr>
              <a:t>"I used to coach a dance team. In the last few years, everyone wanted to come in and learn the TikTok dances and post their videos online."  </a:t>
            </a:r>
            <a:r>
              <a:rPr lang="en-US" sz="1200" b="1" dirty="0">
                <a:latin typeface="Arial" panose="020B0604020202020204" pitchFamily="34" charset="0"/>
              </a:rPr>
              <a:t>Female, 17-18 years, </a:t>
            </a:r>
            <a:r>
              <a:rPr lang="en-US" sz="1200" b="1" dirty="0" err="1">
                <a:latin typeface="Arial" panose="020B0604020202020204" pitchFamily="34" charset="0"/>
              </a:rPr>
              <a:t>Pākehā</a:t>
            </a:r>
            <a:r>
              <a:rPr lang="en-US" sz="1200" b="1" dirty="0">
                <a:latin typeface="Arial" panose="020B0604020202020204" pitchFamily="34" charset="0"/>
              </a:rPr>
              <a:t> </a:t>
            </a:r>
          </a:p>
        </p:txBody>
      </p:sp>
      <p:sp>
        <p:nvSpPr>
          <p:cNvPr id="25" name="TextBox 24">
            <a:extLst>
              <a:ext uri="{FF2B5EF4-FFF2-40B4-BE49-F238E27FC236}">
                <a16:creationId xmlns:a16="http://schemas.microsoft.com/office/drawing/2014/main" id="{313EE5FE-5038-8145-8B4C-F81281DA6E64}"/>
              </a:ext>
            </a:extLst>
          </p:cNvPr>
          <p:cNvSpPr txBox="1"/>
          <p:nvPr/>
        </p:nvSpPr>
        <p:spPr>
          <a:xfrm>
            <a:off x="7761546" y="3798523"/>
            <a:ext cx="3810853"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i="1" dirty="0">
                <a:latin typeface="Arial" panose="020B0604020202020204" pitchFamily="34" charset="0"/>
              </a:rPr>
              <a:t>"When I talk to my brothers, I loved playing sport at their age, but they just play games. They compare phones with their friends, they don't talk about sports at all, it's all about what's trending." </a:t>
            </a:r>
            <a:r>
              <a:rPr lang="en-US" sz="1200" b="1" dirty="0">
                <a:latin typeface="Arial" panose="020B0604020202020204" pitchFamily="34" charset="0"/>
              </a:rPr>
              <a:t>Female, 17-18 years, Pasifika </a:t>
            </a:r>
          </a:p>
        </p:txBody>
      </p:sp>
      <p:sp>
        <p:nvSpPr>
          <p:cNvPr id="26" name="TextBox 25">
            <a:extLst>
              <a:ext uri="{FF2B5EF4-FFF2-40B4-BE49-F238E27FC236}">
                <a16:creationId xmlns:a16="http://schemas.microsoft.com/office/drawing/2014/main" id="{EEAC731E-05E1-7943-5A92-BD703251DABE}"/>
              </a:ext>
            </a:extLst>
          </p:cNvPr>
          <p:cNvSpPr txBox="1"/>
          <p:nvPr/>
        </p:nvSpPr>
        <p:spPr>
          <a:xfrm>
            <a:off x="7761546" y="910826"/>
            <a:ext cx="381600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i="1" dirty="0">
                <a:latin typeface="Arial" panose="020B0604020202020204" pitchFamily="34" charset="0"/>
              </a:rPr>
              <a:t>"When I started playing sport, I was only doing it to hang up my friends. So, I wasn't just by myself at home. That's been taken away with this generation because they can hang out with their friends on their phones at home [alone]. So, there's not the same want to go and do something because they already have it like right in front of them."  </a:t>
            </a:r>
            <a:r>
              <a:rPr lang="en-US" sz="1200" b="1" dirty="0">
                <a:latin typeface="Arial" panose="020B0604020202020204" pitchFamily="34" charset="0"/>
              </a:rPr>
              <a:t>Female, 17-18 years, </a:t>
            </a:r>
            <a:r>
              <a:rPr lang="en-US" sz="1200" b="1" dirty="0" err="1">
                <a:latin typeface="Arial" panose="020B0604020202020204" pitchFamily="34" charset="0"/>
              </a:rPr>
              <a:t>Pākehā</a:t>
            </a:r>
            <a:r>
              <a:rPr lang="en-US" sz="1200" b="1" dirty="0">
                <a:latin typeface="Arial" panose="020B0604020202020204" pitchFamily="34" charset="0"/>
              </a:rPr>
              <a:t> </a:t>
            </a:r>
          </a:p>
        </p:txBody>
      </p:sp>
      <p:sp>
        <p:nvSpPr>
          <p:cNvPr id="5" name="Slide Number Placeholder 4">
            <a:extLst>
              <a:ext uri="{FF2B5EF4-FFF2-40B4-BE49-F238E27FC236}">
                <a16:creationId xmlns:a16="http://schemas.microsoft.com/office/drawing/2014/main" id="{0B672F6A-55F1-5E38-4780-8FF2F9D3EC9E}"/>
              </a:ext>
            </a:extLst>
          </p:cNvPr>
          <p:cNvSpPr>
            <a:spLocks noGrp="1"/>
          </p:cNvSpPr>
          <p:nvPr>
            <p:ph type="sldNum" sz="quarter" idx="10"/>
          </p:nvPr>
        </p:nvSpPr>
        <p:spPr/>
        <p:txBody>
          <a:bodyPr/>
          <a:lstStyle/>
          <a:p>
            <a:fld id="{4034BEE3-566C-4068-A777-C3A4762E861B}" type="slidenum">
              <a:rPr lang="en-GB" smtClean="0"/>
              <a:pPr/>
              <a:t>34</a:t>
            </a:fld>
            <a:endParaRPr lang="en-GB" dirty="0"/>
          </a:p>
        </p:txBody>
      </p:sp>
    </p:spTree>
    <p:extLst>
      <p:ext uri="{BB962C8B-B14F-4D97-AF65-F5344CB8AC3E}">
        <p14:creationId xmlns:p14="http://schemas.microsoft.com/office/powerpoint/2010/main" val="795795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F8E8E4D-1B46-4399-3612-65F877294C3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 y="-20403"/>
            <a:ext cx="12192068" cy="6878403"/>
          </a:xfrm>
          <a:prstGeom prst="rect">
            <a:avLst/>
          </a:prstGeom>
        </p:spPr>
      </p:pic>
      <p:sp>
        <p:nvSpPr>
          <p:cNvPr id="3" name="Rectangle 2">
            <a:extLst>
              <a:ext uri="{FF2B5EF4-FFF2-40B4-BE49-F238E27FC236}">
                <a16:creationId xmlns:a16="http://schemas.microsoft.com/office/drawing/2014/main" id="{D4F84FCD-9F08-14AA-7268-0D268194BB4D}"/>
              </a:ext>
            </a:extLst>
          </p:cNvPr>
          <p:cNvSpPr/>
          <p:nvPr/>
        </p:nvSpPr>
        <p:spPr bwMode="ltGray">
          <a:xfrm rot="16200000">
            <a:off x="5397306" y="63303"/>
            <a:ext cx="6762749" cy="6826642"/>
          </a:xfrm>
          <a:prstGeom prst="rect">
            <a:avLst/>
          </a:prstGeom>
          <a:gradFill flip="none" rotWithShape="1">
            <a:gsLst>
              <a:gs pos="0">
                <a:srgbClr val="000000"/>
              </a:gs>
              <a:gs pos="40000">
                <a:srgbClr val="000000">
                  <a:alpha val="0"/>
                </a:srgbClr>
              </a:gs>
            </a:gsLst>
            <a:lin ang="189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endParaRPr>
          </a:p>
        </p:txBody>
      </p:sp>
      <p:sp>
        <p:nvSpPr>
          <p:cNvPr id="4" name="Rectangle 3">
            <a:extLst>
              <a:ext uri="{FF2B5EF4-FFF2-40B4-BE49-F238E27FC236}">
                <a16:creationId xmlns:a16="http://schemas.microsoft.com/office/drawing/2014/main" id="{9F8D0044-8785-7B11-0206-CA17168216C7}"/>
              </a:ext>
            </a:extLst>
          </p:cNvPr>
          <p:cNvSpPr/>
          <p:nvPr/>
        </p:nvSpPr>
        <p:spPr bwMode="ltGray">
          <a:xfrm>
            <a:off x="-68" y="-20402"/>
            <a:ext cx="7039043" cy="6878401"/>
          </a:xfrm>
          <a:prstGeom prst="rect">
            <a:avLst/>
          </a:prstGeom>
          <a:gradFill flip="none" rotWithShape="1">
            <a:gsLst>
              <a:gs pos="0">
                <a:srgbClr val="000000"/>
              </a:gs>
              <a:gs pos="100000">
                <a:srgbClr val="000000">
                  <a:alpha val="0"/>
                </a:srgb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endParaRPr>
          </a:p>
        </p:txBody>
      </p:sp>
      <p:grpSp>
        <p:nvGrpSpPr>
          <p:cNvPr id="5" name="Group 4">
            <a:extLst>
              <a:ext uri="{FF2B5EF4-FFF2-40B4-BE49-F238E27FC236}">
                <a16:creationId xmlns:a16="http://schemas.microsoft.com/office/drawing/2014/main" id="{D07FDB01-14F7-AFD4-12AA-7CDE73595F65}"/>
              </a:ext>
            </a:extLst>
          </p:cNvPr>
          <p:cNvGrpSpPr/>
          <p:nvPr/>
        </p:nvGrpSpPr>
        <p:grpSpPr>
          <a:xfrm>
            <a:off x="523876" y="549833"/>
            <a:ext cx="3373870" cy="330026"/>
            <a:chOff x="459821" y="549832"/>
            <a:chExt cx="3798933" cy="371605"/>
          </a:xfrm>
        </p:grpSpPr>
        <p:sp>
          <p:nvSpPr>
            <p:cNvPr id="6" name="Freeform: Shape 5">
              <a:extLst>
                <a:ext uri="{FF2B5EF4-FFF2-40B4-BE49-F238E27FC236}">
                  <a16:creationId xmlns:a16="http://schemas.microsoft.com/office/drawing/2014/main" id="{C05D7CCF-0F0A-5EB8-EB31-2400E58986E8}"/>
                </a:ext>
              </a:extLst>
            </p:cNvPr>
            <p:cNvSpPr/>
            <p:nvPr/>
          </p:nvSpPr>
          <p:spPr>
            <a:xfrm>
              <a:off x="2534989" y="555150"/>
              <a:ext cx="247690" cy="361103"/>
            </a:xfrm>
            <a:custGeom>
              <a:avLst/>
              <a:gdLst>
                <a:gd name="connsiteX0" fmla="*/ 51556 w 247690"/>
                <a:gd name="connsiteY0" fmla="*/ 361541 h 361103"/>
                <a:gd name="connsiteX1" fmla="*/ -57 w 247690"/>
                <a:gd name="connsiteY1" fmla="*/ 361541 h 361103"/>
                <a:gd name="connsiteX2" fmla="*/ -57 w 247690"/>
                <a:gd name="connsiteY2" fmla="*/ 438 h 361103"/>
                <a:gd name="connsiteX3" fmla="*/ 132573 w 247690"/>
                <a:gd name="connsiteY3" fmla="*/ 438 h 361103"/>
                <a:gd name="connsiteX4" fmla="*/ 216703 w 247690"/>
                <a:gd name="connsiteY4" fmla="*/ 30392 h 361103"/>
                <a:gd name="connsiteX5" fmla="*/ 247634 w 247690"/>
                <a:gd name="connsiteY5" fmla="*/ 104699 h 361103"/>
                <a:gd name="connsiteX6" fmla="*/ 216703 w 247690"/>
                <a:gd name="connsiteY6" fmla="*/ 179555 h 361103"/>
                <a:gd name="connsiteX7" fmla="*/ 132573 w 247690"/>
                <a:gd name="connsiteY7" fmla="*/ 209449 h 361103"/>
                <a:gd name="connsiteX8" fmla="*/ 51556 w 247690"/>
                <a:gd name="connsiteY8" fmla="*/ 209449 h 361103"/>
                <a:gd name="connsiteX9" fmla="*/ 51556 w 247690"/>
                <a:gd name="connsiteY9" fmla="*/ 160216 h 361103"/>
                <a:gd name="connsiteX10" fmla="*/ 129950 w 247690"/>
                <a:gd name="connsiteY10" fmla="*/ 160216 h 361103"/>
                <a:gd name="connsiteX11" fmla="*/ 180586 w 247690"/>
                <a:gd name="connsiteY11" fmla="*/ 143683 h 361103"/>
                <a:gd name="connsiteX12" fmla="*/ 196021 w 247690"/>
                <a:gd name="connsiteY12" fmla="*/ 104455 h 361103"/>
                <a:gd name="connsiteX13" fmla="*/ 180586 w 247690"/>
                <a:gd name="connsiteY13" fmla="*/ 65776 h 361103"/>
                <a:gd name="connsiteX14" fmla="*/ 129950 w 247690"/>
                <a:gd name="connsiteY14" fmla="*/ 49243 h 361103"/>
                <a:gd name="connsiteX15" fmla="*/ 51556 w 247690"/>
                <a:gd name="connsiteY15" fmla="*/ 49243 h 36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7690" h="361103">
                  <a:moveTo>
                    <a:pt x="51556" y="361541"/>
                  </a:moveTo>
                  <a:lnTo>
                    <a:pt x="-57" y="361541"/>
                  </a:lnTo>
                  <a:lnTo>
                    <a:pt x="-57" y="438"/>
                  </a:lnTo>
                  <a:lnTo>
                    <a:pt x="132573" y="438"/>
                  </a:lnTo>
                  <a:cubicBezTo>
                    <a:pt x="172289" y="438"/>
                    <a:pt x="198095" y="11785"/>
                    <a:pt x="216703" y="30392"/>
                  </a:cubicBezTo>
                  <a:cubicBezTo>
                    <a:pt x="236567" y="50006"/>
                    <a:pt x="247713" y="76782"/>
                    <a:pt x="247634" y="104699"/>
                  </a:cubicBezTo>
                  <a:cubicBezTo>
                    <a:pt x="247719" y="132775"/>
                    <a:pt x="236579" y="159728"/>
                    <a:pt x="216703" y="179555"/>
                  </a:cubicBezTo>
                  <a:cubicBezTo>
                    <a:pt x="198095" y="197858"/>
                    <a:pt x="172289" y="209449"/>
                    <a:pt x="132573" y="209449"/>
                  </a:cubicBezTo>
                  <a:lnTo>
                    <a:pt x="51556" y="209449"/>
                  </a:lnTo>
                  <a:close/>
                  <a:moveTo>
                    <a:pt x="51556" y="160216"/>
                  </a:moveTo>
                  <a:lnTo>
                    <a:pt x="129950" y="160216"/>
                  </a:lnTo>
                  <a:cubicBezTo>
                    <a:pt x="156793" y="160216"/>
                    <a:pt x="170764" y="154115"/>
                    <a:pt x="180586" y="143683"/>
                  </a:cubicBezTo>
                  <a:cubicBezTo>
                    <a:pt x="190744" y="133184"/>
                    <a:pt x="196302" y="119067"/>
                    <a:pt x="196021" y="104455"/>
                  </a:cubicBezTo>
                  <a:cubicBezTo>
                    <a:pt x="196290" y="90009"/>
                    <a:pt x="190726" y="76068"/>
                    <a:pt x="180586" y="65776"/>
                  </a:cubicBezTo>
                  <a:cubicBezTo>
                    <a:pt x="170764" y="55405"/>
                    <a:pt x="156793" y="49243"/>
                    <a:pt x="129950" y="49243"/>
                  </a:cubicBezTo>
                  <a:lnTo>
                    <a:pt x="51556" y="49243"/>
                  </a:ln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333333"/>
                </a:solidFill>
                <a:effectLst/>
                <a:uLnTx/>
                <a:uFillTx/>
                <a:latin typeface="Arial"/>
                <a:ea typeface="+mn-ea"/>
                <a:cs typeface="+mn-cs"/>
              </a:endParaRPr>
            </a:p>
          </p:txBody>
        </p:sp>
        <p:sp>
          <p:nvSpPr>
            <p:cNvPr id="7" name="Freeform: Shape 6">
              <a:extLst>
                <a:ext uri="{FF2B5EF4-FFF2-40B4-BE49-F238E27FC236}">
                  <a16:creationId xmlns:a16="http://schemas.microsoft.com/office/drawing/2014/main" id="{6AF50481-DB6E-7204-F3BA-FDBBEDA37518}"/>
                </a:ext>
              </a:extLst>
            </p:cNvPr>
            <p:cNvSpPr/>
            <p:nvPr/>
          </p:nvSpPr>
          <p:spPr>
            <a:xfrm>
              <a:off x="2839477" y="555150"/>
              <a:ext cx="299363" cy="366054"/>
            </a:xfrm>
            <a:custGeom>
              <a:avLst/>
              <a:gdLst>
                <a:gd name="connsiteX0" fmla="*/ 37646 w 299363"/>
                <a:gd name="connsiteY0" fmla="*/ 319201 h 366054"/>
                <a:gd name="connsiteX1" fmla="*/ -57 w 299363"/>
                <a:gd name="connsiteY1" fmla="*/ 211889 h 366054"/>
                <a:gd name="connsiteX2" fmla="*/ -57 w 299363"/>
                <a:gd name="connsiteY2" fmla="*/ 438 h 366054"/>
                <a:gd name="connsiteX3" fmla="*/ 51556 w 299363"/>
                <a:gd name="connsiteY3" fmla="*/ 438 h 366054"/>
                <a:gd name="connsiteX4" fmla="*/ 51556 w 299363"/>
                <a:gd name="connsiteY4" fmla="*/ 214635 h 366054"/>
                <a:gd name="connsiteX5" fmla="*/ 74250 w 299363"/>
                <a:gd name="connsiteY5" fmla="*/ 285830 h 366054"/>
                <a:gd name="connsiteX6" fmla="*/ 149655 w 299363"/>
                <a:gd name="connsiteY6" fmla="*/ 317676 h 366054"/>
                <a:gd name="connsiteX7" fmla="*/ 225000 w 299363"/>
                <a:gd name="connsiteY7" fmla="*/ 285647 h 366054"/>
                <a:gd name="connsiteX8" fmla="*/ 247694 w 299363"/>
                <a:gd name="connsiteY8" fmla="*/ 214452 h 366054"/>
                <a:gd name="connsiteX9" fmla="*/ 247694 w 299363"/>
                <a:gd name="connsiteY9" fmla="*/ 438 h 366054"/>
                <a:gd name="connsiteX10" fmla="*/ 299307 w 299363"/>
                <a:gd name="connsiteY10" fmla="*/ 438 h 366054"/>
                <a:gd name="connsiteX11" fmla="*/ 299307 w 299363"/>
                <a:gd name="connsiteY11" fmla="*/ 212072 h 366054"/>
                <a:gd name="connsiteX12" fmla="*/ 261604 w 299363"/>
                <a:gd name="connsiteY12" fmla="*/ 319384 h 366054"/>
                <a:gd name="connsiteX13" fmla="*/ 149655 w 299363"/>
                <a:gd name="connsiteY13" fmla="*/ 366482 h 366054"/>
                <a:gd name="connsiteX14" fmla="*/ 37646 w 299363"/>
                <a:gd name="connsiteY14" fmla="*/ 319201 h 36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363" h="366054">
                  <a:moveTo>
                    <a:pt x="37646" y="319201"/>
                  </a:moveTo>
                  <a:cubicBezTo>
                    <a:pt x="14402" y="293944"/>
                    <a:pt x="-57" y="260390"/>
                    <a:pt x="-57" y="211889"/>
                  </a:cubicBezTo>
                  <a:lnTo>
                    <a:pt x="-57" y="438"/>
                  </a:lnTo>
                  <a:lnTo>
                    <a:pt x="51556" y="438"/>
                  </a:lnTo>
                  <a:lnTo>
                    <a:pt x="51556" y="214635"/>
                  </a:lnTo>
                  <a:cubicBezTo>
                    <a:pt x="51556" y="248677"/>
                    <a:pt x="59852" y="269846"/>
                    <a:pt x="74250" y="285830"/>
                  </a:cubicBezTo>
                  <a:cubicBezTo>
                    <a:pt x="93687" y="306719"/>
                    <a:pt x="121128" y="318305"/>
                    <a:pt x="149655" y="317676"/>
                  </a:cubicBezTo>
                  <a:cubicBezTo>
                    <a:pt x="178195" y="318256"/>
                    <a:pt x="205618" y="306597"/>
                    <a:pt x="225000" y="285647"/>
                  </a:cubicBezTo>
                  <a:cubicBezTo>
                    <a:pt x="239458" y="269663"/>
                    <a:pt x="247694" y="248494"/>
                    <a:pt x="247694" y="214452"/>
                  </a:cubicBezTo>
                  <a:lnTo>
                    <a:pt x="247694" y="438"/>
                  </a:lnTo>
                  <a:lnTo>
                    <a:pt x="299307" y="438"/>
                  </a:lnTo>
                  <a:lnTo>
                    <a:pt x="299307" y="212072"/>
                  </a:lnTo>
                  <a:cubicBezTo>
                    <a:pt x="299307" y="260573"/>
                    <a:pt x="284848" y="294127"/>
                    <a:pt x="261604" y="319384"/>
                  </a:cubicBezTo>
                  <a:cubicBezTo>
                    <a:pt x="232418" y="349906"/>
                    <a:pt x="191885" y="366958"/>
                    <a:pt x="149655" y="366482"/>
                  </a:cubicBezTo>
                  <a:cubicBezTo>
                    <a:pt x="107377" y="366928"/>
                    <a:pt x="66814" y="349803"/>
                    <a:pt x="37646" y="319201"/>
                  </a:cubicBez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333333"/>
                </a:solidFill>
                <a:effectLst/>
                <a:uLnTx/>
                <a:uFillTx/>
                <a:latin typeface="Arial"/>
                <a:ea typeface="+mn-ea"/>
                <a:cs typeface="+mn-cs"/>
              </a:endParaRPr>
            </a:p>
          </p:txBody>
        </p:sp>
        <p:sp>
          <p:nvSpPr>
            <p:cNvPr id="8" name="Freeform: Shape 7">
              <a:extLst>
                <a:ext uri="{FF2B5EF4-FFF2-40B4-BE49-F238E27FC236}">
                  <a16:creationId xmlns:a16="http://schemas.microsoft.com/office/drawing/2014/main" id="{0B8E57DE-6FE7-34D0-54A2-B44A6D8FCCAF}"/>
                </a:ext>
              </a:extLst>
            </p:cNvPr>
            <p:cNvSpPr/>
            <p:nvPr/>
          </p:nvSpPr>
          <p:spPr>
            <a:xfrm>
              <a:off x="3226569" y="555150"/>
              <a:ext cx="252938" cy="360920"/>
            </a:xfrm>
            <a:custGeom>
              <a:avLst/>
              <a:gdLst>
                <a:gd name="connsiteX0" fmla="*/ 198645 w 252938"/>
                <a:gd name="connsiteY0" fmla="*/ 166988 h 360920"/>
                <a:gd name="connsiteX1" fmla="*/ 252880 w 252938"/>
                <a:gd name="connsiteY1" fmla="*/ 255754 h 360920"/>
                <a:gd name="connsiteX2" fmla="*/ 222926 w 252938"/>
                <a:gd name="connsiteY2" fmla="*/ 329878 h 360920"/>
                <a:gd name="connsiteX3" fmla="*/ 136722 w 252938"/>
                <a:gd name="connsiteY3" fmla="*/ 361358 h 360920"/>
                <a:gd name="connsiteX4" fmla="*/ -57 w 252938"/>
                <a:gd name="connsiteY4" fmla="*/ 361358 h 360920"/>
                <a:gd name="connsiteX5" fmla="*/ -57 w 252938"/>
                <a:gd name="connsiteY5" fmla="*/ 438 h 360920"/>
                <a:gd name="connsiteX6" fmla="*/ 119701 w 252938"/>
                <a:gd name="connsiteY6" fmla="*/ 438 h 360920"/>
                <a:gd name="connsiteX7" fmla="*/ 200231 w 252938"/>
                <a:gd name="connsiteY7" fmla="*/ 27830 h 360920"/>
                <a:gd name="connsiteX8" fmla="*/ 229636 w 252938"/>
                <a:gd name="connsiteY8" fmla="*/ 100063 h 360920"/>
                <a:gd name="connsiteX9" fmla="*/ 198645 w 252938"/>
                <a:gd name="connsiteY9" fmla="*/ 166988 h 360920"/>
                <a:gd name="connsiteX10" fmla="*/ 51556 w 252938"/>
                <a:gd name="connsiteY10" fmla="*/ 149967 h 360920"/>
                <a:gd name="connsiteX11" fmla="*/ 117139 w 252938"/>
                <a:gd name="connsiteY11" fmla="*/ 149967 h 360920"/>
                <a:gd name="connsiteX12" fmla="*/ 164603 w 252938"/>
                <a:gd name="connsiteY12" fmla="*/ 134471 h 360920"/>
                <a:gd name="connsiteX13" fmla="*/ 178024 w 252938"/>
                <a:gd name="connsiteY13" fmla="*/ 99331 h 360920"/>
                <a:gd name="connsiteX14" fmla="*/ 164603 w 252938"/>
                <a:gd name="connsiteY14" fmla="*/ 64800 h 360920"/>
                <a:gd name="connsiteX15" fmla="*/ 117139 w 252938"/>
                <a:gd name="connsiteY15" fmla="*/ 49305 h 360920"/>
                <a:gd name="connsiteX16" fmla="*/ 51556 w 252938"/>
                <a:gd name="connsiteY16" fmla="*/ 49305 h 360920"/>
                <a:gd name="connsiteX17" fmla="*/ 51556 w 252938"/>
                <a:gd name="connsiteY17" fmla="*/ 312491 h 360920"/>
                <a:gd name="connsiteX18" fmla="*/ 134160 w 252938"/>
                <a:gd name="connsiteY18" fmla="*/ 312491 h 360920"/>
                <a:gd name="connsiteX19" fmla="*/ 187297 w 252938"/>
                <a:gd name="connsiteY19" fmla="*/ 294188 h 360920"/>
                <a:gd name="connsiteX20" fmla="*/ 201268 w 252938"/>
                <a:gd name="connsiteY20" fmla="*/ 255998 h 360920"/>
                <a:gd name="connsiteX21" fmla="*/ 187297 w 252938"/>
                <a:gd name="connsiteY21" fmla="*/ 217807 h 360920"/>
                <a:gd name="connsiteX22" fmla="*/ 134160 w 252938"/>
                <a:gd name="connsiteY22" fmla="*/ 199505 h 360920"/>
                <a:gd name="connsiteX23" fmla="*/ 51556 w 252938"/>
                <a:gd name="connsiteY23" fmla="*/ 199505 h 36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938" h="360920">
                  <a:moveTo>
                    <a:pt x="198645" y="166988"/>
                  </a:moveTo>
                  <a:cubicBezTo>
                    <a:pt x="231942" y="184064"/>
                    <a:pt x="252880" y="218332"/>
                    <a:pt x="252880" y="255754"/>
                  </a:cubicBezTo>
                  <a:cubicBezTo>
                    <a:pt x="253033" y="283439"/>
                    <a:pt x="242271" y="310075"/>
                    <a:pt x="222926" y="329878"/>
                  </a:cubicBezTo>
                  <a:cubicBezTo>
                    <a:pt x="203830" y="349461"/>
                    <a:pt x="176987" y="361358"/>
                    <a:pt x="136722" y="361358"/>
                  </a:cubicBezTo>
                  <a:lnTo>
                    <a:pt x="-57" y="361358"/>
                  </a:lnTo>
                  <a:lnTo>
                    <a:pt x="-57" y="438"/>
                  </a:lnTo>
                  <a:lnTo>
                    <a:pt x="119701" y="438"/>
                  </a:lnTo>
                  <a:cubicBezTo>
                    <a:pt x="157891" y="438"/>
                    <a:pt x="182660" y="10748"/>
                    <a:pt x="200231" y="27830"/>
                  </a:cubicBezTo>
                  <a:cubicBezTo>
                    <a:pt x="219643" y="46773"/>
                    <a:pt x="230295" y="72945"/>
                    <a:pt x="229636" y="100063"/>
                  </a:cubicBezTo>
                  <a:cubicBezTo>
                    <a:pt x="229325" y="125771"/>
                    <a:pt x="218051" y="150119"/>
                    <a:pt x="198645" y="166988"/>
                  </a:cubicBezTo>
                  <a:close/>
                  <a:moveTo>
                    <a:pt x="51556" y="149967"/>
                  </a:moveTo>
                  <a:lnTo>
                    <a:pt x="117139" y="149967"/>
                  </a:lnTo>
                  <a:cubicBezTo>
                    <a:pt x="142396" y="149967"/>
                    <a:pt x="155329" y="144232"/>
                    <a:pt x="164603" y="134471"/>
                  </a:cubicBezTo>
                  <a:cubicBezTo>
                    <a:pt x="173595" y="125021"/>
                    <a:pt x="178427" y="112368"/>
                    <a:pt x="178024" y="99331"/>
                  </a:cubicBezTo>
                  <a:cubicBezTo>
                    <a:pt x="178433" y="86476"/>
                    <a:pt x="173589" y="74006"/>
                    <a:pt x="164603" y="64800"/>
                  </a:cubicBezTo>
                  <a:cubicBezTo>
                    <a:pt x="155329" y="54978"/>
                    <a:pt x="142396" y="49305"/>
                    <a:pt x="117139" y="49305"/>
                  </a:cubicBezTo>
                  <a:lnTo>
                    <a:pt x="51556" y="49305"/>
                  </a:lnTo>
                  <a:close/>
                  <a:moveTo>
                    <a:pt x="51556" y="312491"/>
                  </a:moveTo>
                  <a:lnTo>
                    <a:pt x="134160" y="312491"/>
                  </a:lnTo>
                  <a:cubicBezTo>
                    <a:pt x="162040" y="312491"/>
                    <a:pt x="176865" y="305292"/>
                    <a:pt x="187297" y="294188"/>
                  </a:cubicBezTo>
                  <a:cubicBezTo>
                    <a:pt x="196503" y="283616"/>
                    <a:pt x="201475" y="270017"/>
                    <a:pt x="201268" y="255998"/>
                  </a:cubicBezTo>
                  <a:cubicBezTo>
                    <a:pt x="201494" y="241978"/>
                    <a:pt x="196516" y="228374"/>
                    <a:pt x="187297" y="217807"/>
                  </a:cubicBezTo>
                  <a:cubicBezTo>
                    <a:pt x="176987" y="206460"/>
                    <a:pt x="162040" y="199505"/>
                    <a:pt x="134160" y="199505"/>
                  </a:cubicBezTo>
                  <a:lnTo>
                    <a:pt x="51556" y="199505"/>
                  </a:ln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333333"/>
                </a:solidFill>
                <a:effectLst/>
                <a:uLnTx/>
                <a:uFillTx/>
                <a:latin typeface="Arial"/>
                <a:ea typeface="+mn-ea"/>
                <a:cs typeface="+mn-cs"/>
              </a:endParaRPr>
            </a:p>
          </p:txBody>
        </p:sp>
        <p:sp>
          <p:nvSpPr>
            <p:cNvPr id="9" name="Freeform: Shape 8">
              <a:extLst>
                <a:ext uri="{FF2B5EF4-FFF2-40B4-BE49-F238E27FC236}">
                  <a16:creationId xmlns:a16="http://schemas.microsoft.com/office/drawing/2014/main" id="{F7BF201A-7147-3399-FC97-DC84765586DB}"/>
                </a:ext>
              </a:extLst>
            </p:cNvPr>
            <p:cNvSpPr/>
            <p:nvPr/>
          </p:nvSpPr>
          <p:spPr>
            <a:xfrm>
              <a:off x="3546614" y="555150"/>
              <a:ext cx="211573" cy="360858"/>
            </a:xfrm>
            <a:custGeom>
              <a:avLst/>
              <a:gdLst>
                <a:gd name="connsiteX0" fmla="*/ 51556 w 211573"/>
                <a:gd name="connsiteY0" fmla="*/ 312491 h 360858"/>
                <a:gd name="connsiteX1" fmla="*/ 211517 w 211573"/>
                <a:gd name="connsiteY1" fmla="*/ 312491 h 360858"/>
                <a:gd name="connsiteX2" fmla="*/ 211517 w 211573"/>
                <a:gd name="connsiteY2" fmla="*/ 361297 h 360858"/>
                <a:gd name="connsiteX3" fmla="*/ -57 w 211573"/>
                <a:gd name="connsiteY3" fmla="*/ 361297 h 360858"/>
                <a:gd name="connsiteX4" fmla="*/ -57 w 211573"/>
                <a:gd name="connsiteY4" fmla="*/ 438 h 360858"/>
                <a:gd name="connsiteX5" fmla="*/ 51556 w 211573"/>
                <a:gd name="connsiteY5" fmla="*/ 438 h 36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573" h="360858">
                  <a:moveTo>
                    <a:pt x="51556" y="312491"/>
                  </a:moveTo>
                  <a:lnTo>
                    <a:pt x="211517" y="312491"/>
                  </a:lnTo>
                  <a:lnTo>
                    <a:pt x="211517" y="361297"/>
                  </a:lnTo>
                  <a:lnTo>
                    <a:pt x="-57" y="361297"/>
                  </a:lnTo>
                  <a:lnTo>
                    <a:pt x="-57" y="438"/>
                  </a:lnTo>
                  <a:lnTo>
                    <a:pt x="51556" y="438"/>
                  </a:ln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333333"/>
                </a:solidFill>
                <a:effectLst/>
                <a:uLnTx/>
                <a:uFillTx/>
                <a:latin typeface="Arial"/>
                <a:ea typeface="+mn-ea"/>
                <a:cs typeface="+mn-cs"/>
              </a:endParaRPr>
            </a:p>
          </p:txBody>
        </p:sp>
        <p:sp>
          <p:nvSpPr>
            <p:cNvPr id="10" name="Freeform: Shape 9">
              <a:extLst>
                <a:ext uri="{FF2B5EF4-FFF2-40B4-BE49-F238E27FC236}">
                  <a16:creationId xmlns:a16="http://schemas.microsoft.com/office/drawing/2014/main" id="{DE674519-46A2-66BB-095C-770E153B60E1}"/>
                </a:ext>
              </a:extLst>
            </p:cNvPr>
            <p:cNvSpPr/>
            <p:nvPr/>
          </p:nvSpPr>
          <p:spPr>
            <a:xfrm>
              <a:off x="3814986" y="555150"/>
              <a:ext cx="51612" cy="361286"/>
            </a:xfrm>
            <a:custGeom>
              <a:avLst/>
              <a:gdLst>
                <a:gd name="connsiteX0" fmla="*/ -57 w 51612"/>
                <a:gd name="connsiteY0" fmla="*/ 438 h 361286"/>
                <a:gd name="connsiteX1" fmla="*/ 51556 w 51612"/>
                <a:gd name="connsiteY1" fmla="*/ 438 h 361286"/>
                <a:gd name="connsiteX2" fmla="*/ 51556 w 51612"/>
                <a:gd name="connsiteY2" fmla="*/ 361724 h 361286"/>
                <a:gd name="connsiteX3" fmla="*/ -57 w 51612"/>
                <a:gd name="connsiteY3" fmla="*/ 361724 h 361286"/>
              </a:gdLst>
              <a:ahLst/>
              <a:cxnLst>
                <a:cxn ang="0">
                  <a:pos x="connsiteX0" y="connsiteY0"/>
                </a:cxn>
                <a:cxn ang="0">
                  <a:pos x="connsiteX1" y="connsiteY1"/>
                </a:cxn>
                <a:cxn ang="0">
                  <a:pos x="connsiteX2" y="connsiteY2"/>
                </a:cxn>
                <a:cxn ang="0">
                  <a:pos x="connsiteX3" y="connsiteY3"/>
                </a:cxn>
              </a:cxnLst>
              <a:rect l="l" t="t" r="r" b="b"/>
              <a:pathLst>
                <a:path w="51612" h="361286">
                  <a:moveTo>
                    <a:pt x="-57" y="438"/>
                  </a:moveTo>
                  <a:lnTo>
                    <a:pt x="51556" y="438"/>
                  </a:lnTo>
                  <a:lnTo>
                    <a:pt x="51556" y="361724"/>
                  </a:lnTo>
                  <a:lnTo>
                    <a:pt x="-57" y="361724"/>
                  </a:ln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333333"/>
                </a:solidFill>
                <a:effectLst/>
                <a:uLnTx/>
                <a:uFillTx/>
                <a:latin typeface="Arial"/>
                <a:ea typeface="+mn-ea"/>
                <a:cs typeface="+mn-cs"/>
              </a:endParaRPr>
            </a:p>
          </p:txBody>
        </p:sp>
        <p:sp>
          <p:nvSpPr>
            <p:cNvPr id="11" name="Freeform: Shape 10">
              <a:extLst>
                <a:ext uri="{FF2B5EF4-FFF2-40B4-BE49-F238E27FC236}">
                  <a16:creationId xmlns:a16="http://schemas.microsoft.com/office/drawing/2014/main" id="{3C9C968D-2E62-E0F8-C4F4-FC56E835A1CC}"/>
                </a:ext>
              </a:extLst>
            </p:cNvPr>
            <p:cNvSpPr/>
            <p:nvPr/>
          </p:nvSpPr>
          <p:spPr>
            <a:xfrm>
              <a:off x="3931083" y="549832"/>
              <a:ext cx="327671" cy="371605"/>
            </a:xfrm>
            <a:custGeom>
              <a:avLst/>
              <a:gdLst>
                <a:gd name="connsiteX0" fmla="*/ 182661 w 327671"/>
                <a:gd name="connsiteY0" fmla="*/ 447 h 371605"/>
                <a:gd name="connsiteX1" fmla="*/ 314803 w 327671"/>
                <a:gd name="connsiteY1" fmla="*/ 56147 h 371605"/>
                <a:gd name="connsiteX2" fmla="*/ 280212 w 327671"/>
                <a:gd name="connsiteY2" fmla="*/ 90250 h 371605"/>
                <a:gd name="connsiteX3" fmla="*/ 182600 w 327671"/>
                <a:gd name="connsiteY3" fmla="*/ 49436 h 371605"/>
                <a:gd name="connsiteX4" fmla="*/ 51556 w 327671"/>
                <a:gd name="connsiteY4" fmla="*/ 186215 h 371605"/>
                <a:gd name="connsiteX5" fmla="*/ 187297 w 327671"/>
                <a:gd name="connsiteY5" fmla="*/ 322993 h 371605"/>
                <a:gd name="connsiteX6" fmla="*/ 291010 w 327671"/>
                <a:gd name="connsiteY6" fmla="*/ 271869 h 371605"/>
                <a:gd name="connsiteX7" fmla="*/ 327614 w 327671"/>
                <a:gd name="connsiteY7" fmla="*/ 304935 h 371605"/>
                <a:gd name="connsiteX8" fmla="*/ 187297 w 327671"/>
                <a:gd name="connsiteY8" fmla="*/ 372043 h 371605"/>
                <a:gd name="connsiteX9" fmla="*/ -57 w 327671"/>
                <a:gd name="connsiteY9" fmla="*/ 186215 h 371605"/>
                <a:gd name="connsiteX10" fmla="*/ 182661 w 327671"/>
                <a:gd name="connsiteY10" fmla="*/ 447 h 371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7671" h="371605">
                  <a:moveTo>
                    <a:pt x="182661" y="447"/>
                  </a:moveTo>
                  <a:cubicBezTo>
                    <a:pt x="232516" y="-65"/>
                    <a:pt x="280358" y="20098"/>
                    <a:pt x="314803" y="56147"/>
                  </a:cubicBezTo>
                  <a:lnTo>
                    <a:pt x="280212" y="90250"/>
                  </a:lnTo>
                  <a:cubicBezTo>
                    <a:pt x="254460" y="64114"/>
                    <a:pt x="219289" y="49412"/>
                    <a:pt x="182600" y="49436"/>
                  </a:cubicBezTo>
                  <a:cubicBezTo>
                    <a:pt x="108841" y="49436"/>
                    <a:pt x="51556" y="108308"/>
                    <a:pt x="51556" y="186215"/>
                  </a:cubicBezTo>
                  <a:cubicBezTo>
                    <a:pt x="51556" y="267782"/>
                    <a:pt x="110367" y="322993"/>
                    <a:pt x="187297" y="322993"/>
                  </a:cubicBezTo>
                  <a:cubicBezTo>
                    <a:pt x="227782" y="322341"/>
                    <a:pt x="265838" y="303581"/>
                    <a:pt x="291010" y="271869"/>
                  </a:cubicBezTo>
                  <a:lnTo>
                    <a:pt x="327614" y="304935"/>
                  </a:lnTo>
                  <a:cubicBezTo>
                    <a:pt x="293218" y="347146"/>
                    <a:pt x="241746" y="371763"/>
                    <a:pt x="187297" y="372043"/>
                  </a:cubicBezTo>
                  <a:cubicBezTo>
                    <a:pt x="79436" y="372043"/>
                    <a:pt x="-57" y="292734"/>
                    <a:pt x="-57" y="186215"/>
                  </a:cubicBezTo>
                  <a:cubicBezTo>
                    <a:pt x="4" y="81953"/>
                    <a:pt x="78460" y="447"/>
                    <a:pt x="182661" y="447"/>
                  </a:cubicBez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333333"/>
                </a:solidFill>
                <a:effectLst/>
                <a:uLnTx/>
                <a:uFillTx/>
                <a:latin typeface="Arial"/>
                <a:ea typeface="+mn-ea"/>
                <a:cs typeface="+mn-cs"/>
              </a:endParaRPr>
            </a:p>
          </p:txBody>
        </p:sp>
        <p:sp>
          <p:nvSpPr>
            <p:cNvPr id="12" name="Freeform: Shape 11">
              <a:extLst>
                <a:ext uri="{FF2B5EF4-FFF2-40B4-BE49-F238E27FC236}">
                  <a16:creationId xmlns:a16="http://schemas.microsoft.com/office/drawing/2014/main" id="{1380978B-15AB-DBD4-A73D-8E9AAEC7C7F7}"/>
                </a:ext>
              </a:extLst>
            </p:cNvPr>
            <p:cNvSpPr/>
            <p:nvPr/>
          </p:nvSpPr>
          <p:spPr>
            <a:xfrm>
              <a:off x="459821" y="554479"/>
              <a:ext cx="1934728" cy="364641"/>
            </a:xfrm>
            <a:custGeom>
              <a:avLst/>
              <a:gdLst>
                <a:gd name="connsiteX0" fmla="*/ 311447 w 1934728"/>
                <a:gd name="connsiteY0" fmla="*/ 365079 h 364641"/>
                <a:gd name="connsiteX1" fmla="*/ 444932 w 1934728"/>
                <a:gd name="connsiteY1" fmla="*/ 438 h 364641"/>
                <a:gd name="connsiteX2" fmla="*/ 512040 w 1934728"/>
                <a:gd name="connsiteY2" fmla="*/ 438 h 364641"/>
                <a:gd name="connsiteX3" fmla="*/ 645829 w 1934728"/>
                <a:gd name="connsiteY3" fmla="*/ 365079 h 364641"/>
                <a:gd name="connsiteX4" fmla="*/ 575243 w 1934728"/>
                <a:gd name="connsiteY4" fmla="*/ 365079 h 364641"/>
                <a:gd name="connsiteX5" fmla="*/ 543642 w 1934728"/>
                <a:gd name="connsiteY5" fmla="*/ 278997 h 364641"/>
                <a:gd name="connsiteX6" fmla="*/ 413147 w 1934728"/>
                <a:gd name="connsiteY6" fmla="*/ 278997 h 364641"/>
                <a:gd name="connsiteX7" fmla="*/ 381667 w 1934728"/>
                <a:gd name="connsiteY7" fmla="*/ 365079 h 364641"/>
                <a:gd name="connsiteX8" fmla="*/ 435963 w 1934728"/>
                <a:gd name="connsiteY8" fmla="*/ 216587 h 364641"/>
                <a:gd name="connsiteX9" fmla="*/ 521008 w 1934728"/>
                <a:gd name="connsiteY9" fmla="*/ 216587 h 364641"/>
                <a:gd name="connsiteX10" fmla="*/ 478303 w 1934728"/>
                <a:gd name="connsiteY10" fmla="*/ 99880 h 364641"/>
                <a:gd name="connsiteX11" fmla="*/ 1256514 w 1934728"/>
                <a:gd name="connsiteY11" fmla="*/ 365079 h 364641"/>
                <a:gd name="connsiteX12" fmla="*/ 1389998 w 1934728"/>
                <a:gd name="connsiteY12" fmla="*/ 498 h 364641"/>
                <a:gd name="connsiteX13" fmla="*/ 1457106 w 1934728"/>
                <a:gd name="connsiteY13" fmla="*/ 498 h 364641"/>
                <a:gd name="connsiteX14" fmla="*/ 1590834 w 1934728"/>
                <a:gd name="connsiteY14" fmla="*/ 365079 h 364641"/>
                <a:gd name="connsiteX15" fmla="*/ 1520859 w 1934728"/>
                <a:gd name="connsiteY15" fmla="*/ 365079 h 364641"/>
                <a:gd name="connsiteX16" fmla="*/ 1489318 w 1934728"/>
                <a:gd name="connsiteY16" fmla="*/ 278997 h 364641"/>
                <a:gd name="connsiteX17" fmla="*/ 1358213 w 1934728"/>
                <a:gd name="connsiteY17" fmla="*/ 278997 h 364641"/>
                <a:gd name="connsiteX18" fmla="*/ 1326733 w 1934728"/>
                <a:gd name="connsiteY18" fmla="*/ 365079 h 364641"/>
                <a:gd name="connsiteX19" fmla="*/ 1381030 w 1934728"/>
                <a:gd name="connsiteY19" fmla="*/ 216587 h 364641"/>
                <a:gd name="connsiteX20" fmla="*/ 1465952 w 1934728"/>
                <a:gd name="connsiteY20" fmla="*/ 216587 h 364641"/>
                <a:gd name="connsiteX21" fmla="*/ 1423552 w 1934728"/>
                <a:gd name="connsiteY21" fmla="*/ 99880 h 364641"/>
                <a:gd name="connsiteX22" fmla="*/ 678956 w 1934728"/>
                <a:gd name="connsiteY22" fmla="*/ 498 h 364641"/>
                <a:gd name="connsiteX23" fmla="*/ 732582 w 1934728"/>
                <a:gd name="connsiteY23" fmla="*/ 498 h 364641"/>
                <a:gd name="connsiteX24" fmla="*/ 919325 w 1934728"/>
                <a:gd name="connsiteY24" fmla="*/ 232327 h 364641"/>
                <a:gd name="connsiteX25" fmla="*/ 919325 w 1934728"/>
                <a:gd name="connsiteY25" fmla="*/ 498 h 364641"/>
                <a:gd name="connsiteX26" fmla="*/ 989545 w 1934728"/>
                <a:gd name="connsiteY26" fmla="*/ 498 h 364641"/>
                <a:gd name="connsiteX27" fmla="*/ 989545 w 1934728"/>
                <a:gd name="connsiteY27" fmla="*/ 365079 h 364641"/>
                <a:gd name="connsiteX28" fmla="*/ 940739 w 1934728"/>
                <a:gd name="connsiteY28" fmla="*/ 365079 h 364641"/>
                <a:gd name="connsiteX29" fmla="*/ 749237 w 1934728"/>
                <a:gd name="connsiteY29" fmla="*/ 127150 h 364641"/>
                <a:gd name="connsiteX30" fmla="*/ 749237 w 1934728"/>
                <a:gd name="connsiteY30" fmla="*/ 365079 h 364641"/>
                <a:gd name="connsiteX31" fmla="*/ 678956 w 1934728"/>
                <a:gd name="connsiteY31" fmla="*/ 365079 h 364641"/>
                <a:gd name="connsiteX32" fmla="*/ 1294094 w 1934728"/>
                <a:gd name="connsiteY32" fmla="*/ 498 h 364641"/>
                <a:gd name="connsiteX33" fmla="*/ 1294094 w 1934728"/>
                <a:gd name="connsiteY33" fmla="*/ 62848 h 364641"/>
                <a:gd name="connsiteX34" fmla="*/ 1197947 w 1934728"/>
                <a:gd name="connsiteY34" fmla="*/ 62848 h 364641"/>
                <a:gd name="connsiteX35" fmla="*/ 1197947 w 1934728"/>
                <a:gd name="connsiteY35" fmla="*/ 365079 h 364641"/>
                <a:gd name="connsiteX36" fmla="*/ 1127727 w 1934728"/>
                <a:gd name="connsiteY36" fmla="*/ 365079 h 364641"/>
                <a:gd name="connsiteX37" fmla="*/ 1127727 w 1934728"/>
                <a:gd name="connsiteY37" fmla="*/ 62848 h 364641"/>
                <a:gd name="connsiteX38" fmla="*/ 1031518 w 1934728"/>
                <a:gd name="connsiteY38" fmla="*/ 62848 h 364641"/>
                <a:gd name="connsiteX39" fmla="*/ 1031518 w 1934728"/>
                <a:gd name="connsiteY39" fmla="*/ 498 h 364641"/>
                <a:gd name="connsiteX40" fmla="*/ 1934672 w 1934728"/>
                <a:gd name="connsiteY40" fmla="*/ 365079 h 364641"/>
                <a:gd name="connsiteX41" fmla="*/ 1820710 w 1934728"/>
                <a:gd name="connsiteY41" fmla="*/ 207375 h 364641"/>
                <a:gd name="connsiteX42" fmla="*/ 1855790 w 1934728"/>
                <a:gd name="connsiteY42" fmla="*/ 184314 h 364641"/>
                <a:gd name="connsiteX43" fmla="*/ 1884402 w 1934728"/>
                <a:gd name="connsiteY43" fmla="*/ 108787 h 364641"/>
                <a:gd name="connsiteX44" fmla="*/ 1855790 w 1934728"/>
                <a:gd name="connsiteY44" fmla="*/ 33259 h 364641"/>
                <a:gd name="connsiteX45" fmla="*/ 1760984 w 1934728"/>
                <a:gd name="connsiteY45" fmla="*/ 498 h 364641"/>
                <a:gd name="connsiteX46" fmla="*/ 1624022 w 1934728"/>
                <a:gd name="connsiteY46" fmla="*/ 498 h 364641"/>
                <a:gd name="connsiteX47" fmla="*/ 1624022 w 1934728"/>
                <a:gd name="connsiteY47" fmla="*/ 365079 h 364641"/>
                <a:gd name="connsiteX48" fmla="*/ 1694364 w 1934728"/>
                <a:gd name="connsiteY48" fmla="*/ 365079 h 364641"/>
                <a:gd name="connsiteX49" fmla="*/ 1694364 w 1934728"/>
                <a:gd name="connsiteY49" fmla="*/ 216587 h 364641"/>
                <a:gd name="connsiteX50" fmla="*/ 1751711 w 1934728"/>
                <a:gd name="connsiteY50" fmla="*/ 216587 h 364641"/>
                <a:gd name="connsiteX51" fmla="*/ 1858108 w 1934728"/>
                <a:gd name="connsiteY51" fmla="*/ 365079 h 364641"/>
                <a:gd name="connsiteX52" fmla="*/ 1694303 w 1934728"/>
                <a:gd name="connsiteY52" fmla="*/ 62970 h 364641"/>
                <a:gd name="connsiteX53" fmla="*/ 1757812 w 1934728"/>
                <a:gd name="connsiteY53" fmla="*/ 62970 h 364641"/>
                <a:gd name="connsiteX54" fmla="*/ 1802103 w 1934728"/>
                <a:gd name="connsiteY54" fmla="*/ 77551 h 364641"/>
                <a:gd name="connsiteX55" fmla="*/ 1814305 w 1934728"/>
                <a:gd name="connsiteY55" fmla="*/ 108787 h 364641"/>
                <a:gd name="connsiteX56" fmla="*/ 1802103 w 1934728"/>
                <a:gd name="connsiteY56" fmla="*/ 139290 h 364641"/>
                <a:gd name="connsiteX57" fmla="*/ 1757812 w 1934728"/>
                <a:gd name="connsiteY57" fmla="*/ 153871 h 364641"/>
                <a:gd name="connsiteX58" fmla="*/ 1694364 w 1934728"/>
                <a:gd name="connsiteY58" fmla="*/ 153871 h 364641"/>
                <a:gd name="connsiteX59" fmla="*/ 294609 w 1934728"/>
                <a:gd name="connsiteY59" fmla="*/ 498 h 364641"/>
                <a:gd name="connsiteX60" fmla="*/ 218228 w 1934728"/>
                <a:gd name="connsiteY60" fmla="*/ 498 h 364641"/>
                <a:gd name="connsiteX61" fmla="*/ 87550 w 1934728"/>
                <a:gd name="connsiteY61" fmla="*/ 182789 h 364641"/>
                <a:gd name="connsiteX62" fmla="*/ 218289 w 1934728"/>
                <a:gd name="connsiteY62" fmla="*/ 365079 h 364641"/>
                <a:gd name="connsiteX63" fmla="*/ 294609 w 1934728"/>
                <a:gd name="connsiteY63" fmla="*/ 365079 h 364641"/>
                <a:gd name="connsiteX64" fmla="*/ 163931 w 1934728"/>
                <a:gd name="connsiteY64" fmla="*/ 182789 h 364641"/>
                <a:gd name="connsiteX65" fmla="*/ 47224 w 1934728"/>
                <a:gd name="connsiteY65" fmla="*/ 498 h 364641"/>
                <a:gd name="connsiteX66" fmla="*/ -57 w 1934728"/>
                <a:gd name="connsiteY66" fmla="*/ 498 h 364641"/>
                <a:gd name="connsiteX67" fmla="*/ -57 w 1934728"/>
                <a:gd name="connsiteY67" fmla="*/ 365079 h 364641"/>
                <a:gd name="connsiteX68" fmla="*/ 47163 w 1934728"/>
                <a:gd name="connsiteY68" fmla="*/ 365079 h 364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934728" h="364641">
                  <a:moveTo>
                    <a:pt x="311447" y="365079"/>
                  </a:moveTo>
                  <a:lnTo>
                    <a:pt x="444932" y="438"/>
                  </a:lnTo>
                  <a:lnTo>
                    <a:pt x="512040" y="438"/>
                  </a:lnTo>
                  <a:lnTo>
                    <a:pt x="645829" y="365079"/>
                  </a:lnTo>
                  <a:lnTo>
                    <a:pt x="575243" y="365079"/>
                  </a:lnTo>
                  <a:lnTo>
                    <a:pt x="543642" y="278997"/>
                  </a:lnTo>
                  <a:lnTo>
                    <a:pt x="413147" y="278997"/>
                  </a:lnTo>
                  <a:lnTo>
                    <a:pt x="381667" y="365079"/>
                  </a:lnTo>
                  <a:close/>
                  <a:moveTo>
                    <a:pt x="435963" y="216587"/>
                  </a:moveTo>
                  <a:lnTo>
                    <a:pt x="521008" y="216587"/>
                  </a:lnTo>
                  <a:lnTo>
                    <a:pt x="478303" y="99880"/>
                  </a:lnTo>
                  <a:close/>
                  <a:moveTo>
                    <a:pt x="1256514" y="365079"/>
                  </a:moveTo>
                  <a:lnTo>
                    <a:pt x="1389998" y="498"/>
                  </a:lnTo>
                  <a:lnTo>
                    <a:pt x="1457106" y="498"/>
                  </a:lnTo>
                  <a:lnTo>
                    <a:pt x="1590834" y="365079"/>
                  </a:lnTo>
                  <a:lnTo>
                    <a:pt x="1520859" y="365079"/>
                  </a:lnTo>
                  <a:lnTo>
                    <a:pt x="1489318" y="278997"/>
                  </a:lnTo>
                  <a:lnTo>
                    <a:pt x="1358213" y="278997"/>
                  </a:lnTo>
                  <a:lnTo>
                    <a:pt x="1326733" y="365079"/>
                  </a:lnTo>
                  <a:close/>
                  <a:moveTo>
                    <a:pt x="1381030" y="216587"/>
                  </a:moveTo>
                  <a:lnTo>
                    <a:pt x="1465952" y="216587"/>
                  </a:lnTo>
                  <a:lnTo>
                    <a:pt x="1423552" y="99880"/>
                  </a:lnTo>
                  <a:close/>
                  <a:moveTo>
                    <a:pt x="678956" y="498"/>
                  </a:moveTo>
                  <a:lnTo>
                    <a:pt x="732582" y="498"/>
                  </a:lnTo>
                  <a:lnTo>
                    <a:pt x="919325" y="232327"/>
                  </a:lnTo>
                  <a:lnTo>
                    <a:pt x="919325" y="498"/>
                  </a:lnTo>
                  <a:lnTo>
                    <a:pt x="989545" y="498"/>
                  </a:lnTo>
                  <a:lnTo>
                    <a:pt x="989545" y="365079"/>
                  </a:lnTo>
                  <a:lnTo>
                    <a:pt x="940739" y="365079"/>
                  </a:lnTo>
                  <a:lnTo>
                    <a:pt x="749237" y="127150"/>
                  </a:lnTo>
                  <a:lnTo>
                    <a:pt x="749237" y="365079"/>
                  </a:lnTo>
                  <a:lnTo>
                    <a:pt x="678956" y="365079"/>
                  </a:lnTo>
                  <a:close/>
                  <a:moveTo>
                    <a:pt x="1294094" y="498"/>
                  </a:moveTo>
                  <a:lnTo>
                    <a:pt x="1294094" y="62848"/>
                  </a:lnTo>
                  <a:lnTo>
                    <a:pt x="1197947" y="62848"/>
                  </a:lnTo>
                  <a:lnTo>
                    <a:pt x="1197947" y="365079"/>
                  </a:lnTo>
                  <a:lnTo>
                    <a:pt x="1127727" y="365079"/>
                  </a:lnTo>
                  <a:lnTo>
                    <a:pt x="1127727" y="62848"/>
                  </a:lnTo>
                  <a:lnTo>
                    <a:pt x="1031518" y="62848"/>
                  </a:lnTo>
                  <a:lnTo>
                    <a:pt x="1031518" y="498"/>
                  </a:lnTo>
                  <a:close/>
                  <a:moveTo>
                    <a:pt x="1934672" y="365079"/>
                  </a:moveTo>
                  <a:lnTo>
                    <a:pt x="1820710" y="207375"/>
                  </a:lnTo>
                  <a:cubicBezTo>
                    <a:pt x="1833998" y="202445"/>
                    <a:pt x="1845992" y="194557"/>
                    <a:pt x="1855790" y="184314"/>
                  </a:cubicBezTo>
                  <a:cubicBezTo>
                    <a:pt x="1874574" y="163687"/>
                    <a:pt x="1884805" y="136685"/>
                    <a:pt x="1884402" y="108787"/>
                  </a:cubicBezTo>
                  <a:cubicBezTo>
                    <a:pt x="1884805" y="80888"/>
                    <a:pt x="1874574" y="53886"/>
                    <a:pt x="1855790" y="33259"/>
                  </a:cubicBezTo>
                  <a:cubicBezTo>
                    <a:pt x="1835474" y="11907"/>
                    <a:pt x="1807838" y="498"/>
                    <a:pt x="1760984" y="498"/>
                  </a:cubicBezTo>
                  <a:lnTo>
                    <a:pt x="1624022" y="498"/>
                  </a:lnTo>
                  <a:lnTo>
                    <a:pt x="1624022" y="365079"/>
                  </a:lnTo>
                  <a:lnTo>
                    <a:pt x="1694364" y="365079"/>
                  </a:lnTo>
                  <a:lnTo>
                    <a:pt x="1694364" y="216587"/>
                  </a:lnTo>
                  <a:lnTo>
                    <a:pt x="1751711" y="216587"/>
                  </a:lnTo>
                  <a:lnTo>
                    <a:pt x="1858108" y="365079"/>
                  </a:lnTo>
                  <a:close/>
                  <a:moveTo>
                    <a:pt x="1694303" y="62970"/>
                  </a:moveTo>
                  <a:lnTo>
                    <a:pt x="1757812" y="62970"/>
                  </a:lnTo>
                  <a:cubicBezTo>
                    <a:pt x="1781788" y="62970"/>
                    <a:pt x="1793806" y="68644"/>
                    <a:pt x="1802103" y="77551"/>
                  </a:cubicBezTo>
                  <a:cubicBezTo>
                    <a:pt x="1810040" y="86000"/>
                    <a:pt x="1814408" y="97189"/>
                    <a:pt x="1814305" y="108787"/>
                  </a:cubicBezTo>
                  <a:cubicBezTo>
                    <a:pt x="1814335" y="120152"/>
                    <a:pt x="1809961" y="131085"/>
                    <a:pt x="1802103" y="139290"/>
                  </a:cubicBezTo>
                  <a:cubicBezTo>
                    <a:pt x="1793806" y="148136"/>
                    <a:pt x="1781788" y="153871"/>
                    <a:pt x="1757812" y="153871"/>
                  </a:cubicBezTo>
                  <a:lnTo>
                    <a:pt x="1694364" y="153871"/>
                  </a:lnTo>
                  <a:close/>
                  <a:moveTo>
                    <a:pt x="294609" y="498"/>
                  </a:moveTo>
                  <a:lnTo>
                    <a:pt x="218228" y="498"/>
                  </a:lnTo>
                  <a:lnTo>
                    <a:pt x="87550" y="182789"/>
                  </a:lnTo>
                  <a:lnTo>
                    <a:pt x="218289" y="365079"/>
                  </a:lnTo>
                  <a:lnTo>
                    <a:pt x="294609" y="365079"/>
                  </a:lnTo>
                  <a:lnTo>
                    <a:pt x="163931" y="182789"/>
                  </a:lnTo>
                  <a:close/>
                  <a:moveTo>
                    <a:pt x="47224" y="498"/>
                  </a:moveTo>
                  <a:lnTo>
                    <a:pt x="-57" y="498"/>
                  </a:lnTo>
                  <a:lnTo>
                    <a:pt x="-57" y="365079"/>
                  </a:lnTo>
                  <a:lnTo>
                    <a:pt x="47163" y="365079"/>
                  </a:ln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333333"/>
                </a:solidFill>
                <a:effectLst/>
                <a:uLnTx/>
                <a:uFillTx/>
                <a:latin typeface="Arial"/>
                <a:ea typeface="+mn-ea"/>
                <a:cs typeface="+mn-cs"/>
              </a:endParaRPr>
            </a:p>
          </p:txBody>
        </p:sp>
        <p:sp>
          <p:nvSpPr>
            <p:cNvPr id="13" name="Freeform: Shape 12">
              <a:extLst>
                <a:ext uri="{FF2B5EF4-FFF2-40B4-BE49-F238E27FC236}">
                  <a16:creationId xmlns:a16="http://schemas.microsoft.com/office/drawing/2014/main" id="{05090ABE-A69C-8B36-A11E-407120C8B327}"/>
                </a:ext>
              </a:extLst>
            </p:cNvPr>
            <p:cNvSpPr/>
            <p:nvPr/>
          </p:nvSpPr>
          <p:spPr>
            <a:xfrm>
              <a:off x="507101" y="554539"/>
              <a:ext cx="38678" cy="364580"/>
            </a:xfrm>
            <a:custGeom>
              <a:avLst/>
              <a:gdLst>
                <a:gd name="connsiteX0" fmla="*/ 0 w 38678"/>
                <a:gd name="connsiteY0" fmla="*/ 0 h 364580"/>
                <a:gd name="connsiteX1" fmla="*/ 38679 w 38678"/>
                <a:gd name="connsiteY1" fmla="*/ 0 h 364580"/>
                <a:gd name="connsiteX2" fmla="*/ 38679 w 38678"/>
                <a:gd name="connsiteY2" fmla="*/ 364580 h 364580"/>
                <a:gd name="connsiteX3" fmla="*/ 0 w 38678"/>
                <a:gd name="connsiteY3" fmla="*/ 364580 h 364580"/>
              </a:gdLst>
              <a:ahLst/>
              <a:cxnLst>
                <a:cxn ang="0">
                  <a:pos x="connsiteX0" y="connsiteY0"/>
                </a:cxn>
                <a:cxn ang="0">
                  <a:pos x="connsiteX1" y="connsiteY1"/>
                </a:cxn>
                <a:cxn ang="0">
                  <a:pos x="connsiteX2" y="connsiteY2"/>
                </a:cxn>
                <a:cxn ang="0">
                  <a:pos x="connsiteX3" y="connsiteY3"/>
                </a:cxn>
              </a:cxnLst>
              <a:rect l="l" t="t" r="r" b="b"/>
              <a:pathLst>
                <a:path w="38678" h="364580">
                  <a:moveTo>
                    <a:pt x="0" y="0"/>
                  </a:moveTo>
                  <a:lnTo>
                    <a:pt x="38679" y="0"/>
                  </a:lnTo>
                  <a:lnTo>
                    <a:pt x="38679" y="364580"/>
                  </a:lnTo>
                  <a:lnTo>
                    <a:pt x="0" y="364580"/>
                  </a:lnTo>
                  <a:close/>
                </a:path>
              </a:pathLst>
            </a:custGeom>
            <a:solidFill>
              <a:srgbClr val="B28300"/>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333333"/>
                </a:solidFill>
                <a:effectLst/>
                <a:uLnTx/>
                <a:uFillTx/>
                <a:latin typeface="Arial"/>
                <a:ea typeface="+mn-ea"/>
                <a:cs typeface="+mn-cs"/>
              </a:endParaRPr>
            </a:p>
          </p:txBody>
        </p:sp>
      </p:grpSp>
      <p:sp>
        <p:nvSpPr>
          <p:cNvPr id="14" name="Title 2">
            <a:extLst>
              <a:ext uri="{FF2B5EF4-FFF2-40B4-BE49-F238E27FC236}">
                <a16:creationId xmlns:a16="http://schemas.microsoft.com/office/drawing/2014/main" id="{2069A608-A7B8-E6F4-52FD-FCBF1AD7E487}"/>
              </a:ext>
            </a:extLst>
          </p:cNvPr>
          <p:cNvSpPr txBox="1">
            <a:spLocks/>
          </p:cNvSpPr>
          <p:nvPr/>
        </p:nvSpPr>
        <p:spPr>
          <a:xfrm>
            <a:off x="359999" y="2690550"/>
            <a:ext cx="4147345" cy="1976400"/>
          </a:xfrm>
          <a:prstGeom prst="rect">
            <a:avLst/>
          </a:prstGeom>
        </p:spPr>
        <p:txBody>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GB" sz="3200" b="0" i="0" u="none" strike="noStrike" kern="1200" cap="none" spc="0" normalizeH="0" baseline="0" noProof="0" dirty="0">
              <a:ln>
                <a:noFill/>
              </a:ln>
              <a:solidFill>
                <a:srgbClr val="FFFFFF"/>
              </a:solidFill>
              <a:effectLst/>
              <a:uLnTx/>
              <a:uFillTx/>
              <a:latin typeface="Arial"/>
              <a:ea typeface="+mj-ea"/>
              <a:cs typeface="Kantar Brown" panose="020B0504020101010102" pitchFamily="34" charset="0"/>
            </a:endParaRPr>
          </a:p>
        </p:txBody>
      </p:sp>
      <p:sp>
        <p:nvSpPr>
          <p:cNvPr id="16" name="Text Placeholder 71">
            <a:extLst>
              <a:ext uri="{FF2B5EF4-FFF2-40B4-BE49-F238E27FC236}">
                <a16:creationId xmlns:a16="http://schemas.microsoft.com/office/drawing/2014/main" id="{A6D4CB7E-A592-4846-D45B-CAE9F8543202}"/>
              </a:ext>
            </a:extLst>
          </p:cNvPr>
          <p:cNvSpPr txBox="1">
            <a:spLocks/>
          </p:cNvSpPr>
          <p:nvPr/>
        </p:nvSpPr>
        <p:spPr>
          <a:xfrm>
            <a:off x="909331" y="2392127"/>
            <a:ext cx="3615041" cy="233638"/>
          </a:xfrm>
          <a:prstGeom prst="rect">
            <a:avLst/>
          </a:prstGeom>
        </p:spPr>
        <p:txBody>
          <a:bodyPr lIns="0" tIns="0" rIns="0" bIns="27000" anchor="t"/>
          <a:lstStyle>
            <a:lvl1pPr marL="228600" indent="-228600" algn="l" defTabSz="914400" rtl="0" eaLnBrk="1" latinLnBrk="0" hangingPunct="1">
              <a:spcBef>
                <a:spcPct val="20000"/>
              </a:spcBef>
              <a:buClr>
                <a:schemeClr val="accent1"/>
              </a:buClr>
              <a:buSzPct val="99000"/>
              <a:buFont typeface="Arial" pitchFamily="34" charset="0"/>
              <a:buChar char="•"/>
              <a:defRPr lang="en-US" sz="2000" i="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1pPr>
            <a:lvl2pPr marL="400050" indent="-171450" algn="l" defTabSz="914400" rtl="0" eaLnBrk="1" latinLnBrk="0" hangingPunct="1">
              <a:spcBef>
                <a:spcPct val="20000"/>
              </a:spcBef>
              <a:buClr>
                <a:schemeClr val="accent1"/>
              </a:buClr>
              <a:buSzPct val="99000"/>
              <a:buFont typeface="Arial" pitchFamily="34" charset="0"/>
              <a:buChar char="•"/>
              <a:defRPr lang="en-US" sz="1600" i="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2pPr>
            <a:lvl3pPr marL="571500" indent="-171450" algn="l" defTabSz="914400" rtl="0" eaLnBrk="1" latinLnBrk="0" hangingPunct="1">
              <a:spcBef>
                <a:spcPct val="20000"/>
              </a:spcBef>
              <a:buClr>
                <a:schemeClr val="accent1"/>
              </a:buClr>
              <a:buSzPct val="99000"/>
              <a:buFont typeface="Arial" pitchFamily="34" charset="0"/>
              <a:buChar char="•"/>
              <a:defRPr lang="en-US" sz="1600" i="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3pPr>
            <a:lvl4pPr marL="742950" indent="-171450" algn="l" defTabSz="914400" rtl="0" eaLnBrk="1" latinLnBrk="0" hangingPunct="1">
              <a:spcBef>
                <a:spcPct val="20000"/>
              </a:spcBef>
              <a:buClr>
                <a:schemeClr val="accent1"/>
              </a:buClr>
              <a:buSzPct val="99000"/>
              <a:buFont typeface="Arial" pitchFamily="34" charset="0"/>
              <a:buChar char="•"/>
              <a:tabLst/>
              <a:defRPr lang="en-US" sz="1600" i="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4pPr>
            <a:lvl5pPr marL="914400" indent="-171450" algn="l" defTabSz="914400" rtl="0" eaLnBrk="1" latinLnBrk="0" hangingPunct="1">
              <a:spcBef>
                <a:spcPct val="20000"/>
              </a:spcBef>
              <a:buClr>
                <a:schemeClr val="accent1"/>
              </a:buClr>
              <a:buSzPct val="99000"/>
              <a:buFont typeface="Arial" pitchFamily="34" charset="0"/>
              <a:buChar char="•"/>
              <a:defRPr lang="en-US" sz="1600" i="0" kern="1200" dirty="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NZ" sz="28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What do rangatahi want?</a:t>
            </a:r>
          </a:p>
        </p:txBody>
      </p:sp>
      <p:cxnSp>
        <p:nvCxnSpPr>
          <p:cNvPr id="18" name="Straight Connector 17">
            <a:extLst>
              <a:ext uri="{FF2B5EF4-FFF2-40B4-BE49-F238E27FC236}">
                <a16:creationId xmlns:a16="http://schemas.microsoft.com/office/drawing/2014/main" id="{B469131F-D4CD-DC74-DB8E-1E66E5D056D7}"/>
              </a:ext>
            </a:extLst>
          </p:cNvPr>
          <p:cNvCxnSpPr/>
          <p:nvPr/>
        </p:nvCxnSpPr>
        <p:spPr>
          <a:xfrm>
            <a:off x="612146" y="2463789"/>
            <a:ext cx="0" cy="4356000"/>
          </a:xfrm>
          <a:prstGeom prst="line">
            <a:avLst/>
          </a:prstGeom>
          <a:ln w="12700">
            <a:solidFill>
              <a:srgbClr val="FFFFFF">
                <a:alpha val="50196"/>
              </a:srgbClr>
            </a:solidFill>
            <a:tailEnd type="none"/>
          </a:ln>
        </p:spPr>
        <p:style>
          <a:lnRef idx="1">
            <a:schemeClr val="accent1"/>
          </a:lnRef>
          <a:fillRef idx="0">
            <a:schemeClr val="accent1"/>
          </a:fillRef>
          <a:effectRef idx="0">
            <a:schemeClr val="accent1"/>
          </a:effectRef>
          <a:fontRef idx="minor">
            <a:schemeClr val="tx1"/>
          </a:fontRef>
        </p:style>
      </p:cxnSp>
      <p:pic>
        <p:nvPicPr>
          <p:cNvPr id="19" name="Picture 2" descr="Home | Nuku Ora">
            <a:extLst>
              <a:ext uri="{FF2B5EF4-FFF2-40B4-BE49-F238E27FC236}">
                <a16:creationId xmlns:a16="http://schemas.microsoft.com/office/drawing/2014/main" id="{0437A188-8268-D5D0-491D-32961CF7D01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115858" y="5574765"/>
            <a:ext cx="2895486" cy="1073182"/>
          </a:xfrm>
          <a:prstGeom prst="rect">
            <a:avLst/>
          </a:prstGeom>
          <a:noFill/>
          <a:extLst>
            <a:ext uri="{909E8E84-426E-40DD-AFC4-6F175D3DCCD1}">
              <a14:hiddenFill xmlns:a14="http://schemas.microsoft.com/office/drawing/2010/main">
                <a:solidFill>
                  <a:srgbClr val="FFFFFF"/>
                </a:solidFill>
              </a14:hiddenFill>
            </a:ext>
          </a:extLst>
        </p:spPr>
      </p:pic>
      <p:sp>
        <p:nvSpPr>
          <p:cNvPr id="17" name="Slide Number Placeholder 16">
            <a:extLst>
              <a:ext uri="{FF2B5EF4-FFF2-40B4-BE49-F238E27FC236}">
                <a16:creationId xmlns:a16="http://schemas.microsoft.com/office/drawing/2014/main" id="{FCF9BC6C-596A-4530-CCDD-854F50F28CF6}"/>
              </a:ext>
            </a:extLst>
          </p:cNvPr>
          <p:cNvSpPr>
            <a:spLocks noGrp="1"/>
          </p:cNvSpPr>
          <p:nvPr>
            <p:ph type="sldNum" sz="quarter" idx="12"/>
          </p:nvPr>
        </p:nvSpPr>
        <p:spPr/>
        <p:txBody>
          <a:bodyPr/>
          <a:lstStyle/>
          <a:p>
            <a:fld id="{79F570ED-A040-4D47-BB83-ED9905E61EB0}" type="slidenum">
              <a:rPr lang="en-NZ" smtClean="0"/>
              <a:t>35</a:t>
            </a:fld>
            <a:endParaRPr lang="en-NZ"/>
          </a:p>
        </p:txBody>
      </p:sp>
    </p:spTree>
    <p:extLst>
      <p:ext uri="{BB962C8B-B14F-4D97-AF65-F5344CB8AC3E}">
        <p14:creationId xmlns:p14="http://schemas.microsoft.com/office/powerpoint/2010/main" val="6842977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E3C439D-3123-416F-A868-3AC3DFA53824}"/>
              </a:ext>
            </a:extLst>
          </p:cNvPr>
          <p:cNvSpPr/>
          <p:nvPr/>
        </p:nvSpPr>
        <p:spPr bwMode="ltGray">
          <a:xfrm>
            <a:off x="3768970" y="271151"/>
            <a:ext cx="4578447" cy="5719580"/>
          </a:xfrm>
          <a:prstGeom prst="rect">
            <a:avLst/>
          </a:prstGeom>
          <a:solidFill>
            <a:srgbClr val="00A5B8">
              <a:alpha val="25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Arial"/>
              <a:ea typeface="+mn-ea"/>
              <a:cs typeface="+mn-cs"/>
            </a:endParaRPr>
          </a:p>
        </p:txBody>
      </p:sp>
      <p:pic>
        <p:nvPicPr>
          <p:cNvPr id="5" name="Picture 4" descr="A picture containing sky, outdoor, person, athletic game&#10;&#10;Description automatically generated">
            <a:extLst>
              <a:ext uri="{FF2B5EF4-FFF2-40B4-BE49-F238E27FC236}">
                <a16:creationId xmlns:a16="http://schemas.microsoft.com/office/drawing/2014/main" id="{1922BF3E-1E7E-FD8C-EDA0-E33F0E9DBB4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0668"/>
            <a:ext cx="3612138" cy="6878668"/>
          </a:xfrm>
          <a:prstGeom prst="rect">
            <a:avLst/>
          </a:prstGeom>
        </p:spPr>
      </p:pic>
      <p:sp>
        <p:nvSpPr>
          <p:cNvPr id="31" name="Rectangle 30">
            <a:extLst>
              <a:ext uri="{FF2B5EF4-FFF2-40B4-BE49-F238E27FC236}">
                <a16:creationId xmlns:a16="http://schemas.microsoft.com/office/drawing/2014/main" id="{503F2F6C-76CC-5B90-A4E5-E438BBF6468F}"/>
              </a:ext>
            </a:extLst>
          </p:cNvPr>
          <p:cNvSpPr/>
          <p:nvPr/>
        </p:nvSpPr>
        <p:spPr bwMode="ltGray">
          <a:xfrm>
            <a:off x="-2" y="-10334"/>
            <a:ext cx="2943169" cy="6868334"/>
          </a:xfrm>
          <a:prstGeom prst="rect">
            <a:avLst/>
          </a:prstGeom>
          <a:solidFill>
            <a:srgbClr val="00A5B8">
              <a:alpha val="8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err="1">
              <a:ln>
                <a:noFill/>
              </a:ln>
              <a:solidFill>
                <a:srgbClr val="FFFFFF"/>
              </a:solidFill>
              <a:effectLst/>
              <a:uLnTx/>
              <a:uFillTx/>
              <a:latin typeface="Arial"/>
              <a:ea typeface="+mn-ea"/>
              <a:cs typeface="+mn-cs"/>
            </a:endParaRPr>
          </a:p>
        </p:txBody>
      </p:sp>
      <p:cxnSp>
        <p:nvCxnSpPr>
          <p:cNvPr id="32" name="Straight Connector 31">
            <a:extLst>
              <a:ext uri="{FF2B5EF4-FFF2-40B4-BE49-F238E27FC236}">
                <a16:creationId xmlns:a16="http://schemas.microsoft.com/office/drawing/2014/main" id="{EF2C3BEF-D93B-31BC-57B3-1D88A2BA42C7}"/>
              </a:ext>
            </a:extLst>
          </p:cNvPr>
          <p:cNvCxnSpPr>
            <a:cxnSpLocks/>
          </p:cNvCxnSpPr>
          <p:nvPr>
            <p:custDataLst>
              <p:tags r:id="rId1"/>
            </p:custDataLst>
          </p:nvPr>
        </p:nvCxnSpPr>
        <p:spPr>
          <a:xfrm>
            <a:off x="360000" y="6120000"/>
            <a:ext cx="3252138" cy="0"/>
          </a:xfrm>
          <a:prstGeom prst="line">
            <a:avLst/>
          </a:prstGeom>
          <a:noFill/>
          <a:ln w="38100" cap="flat" cmpd="sng" algn="ctr">
            <a:solidFill>
              <a:srgbClr val="FFFFFF"/>
            </a:solidFill>
            <a:prstDash val="solid"/>
            <a:miter lim="800000"/>
            <a:tailEnd type="none"/>
          </a:ln>
          <a:effectLst/>
        </p:spPr>
      </p:cxnSp>
      <p:pic>
        <p:nvPicPr>
          <p:cNvPr id="33" name="Picture 32">
            <a:extLst>
              <a:ext uri="{FF2B5EF4-FFF2-40B4-BE49-F238E27FC236}">
                <a16:creationId xmlns:a16="http://schemas.microsoft.com/office/drawing/2014/main" id="{9CE7E951-B0FE-DA70-B571-FBF988773CD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9051" y="6388850"/>
            <a:ext cx="2016156" cy="198000"/>
          </a:xfrm>
          <a:prstGeom prst="rect">
            <a:avLst/>
          </a:prstGeom>
        </p:spPr>
      </p:pic>
      <p:sp>
        <p:nvSpPr>
          <p:cNvPr id="39" name="Rectangle 38">
            <a:extLst>
              <a:ext uri="{FF2B5EF4-FFF2-40B4-BE49-F238E27FC236}">
                <a16:creationId xmlns:a16="http://schemas.microsoft.com/office/drawing/2014/main" id="{29CAB089-A85D-0B53-D08A-6B87CA4BA123}"/>
              </a:ext>
            </a:extLst>
          </p:cNvPr>
          <p:cNvSpPr/>
          <p:nvPr/>
        </p:nvSpPr>
        <p:spPr bwMode="ltGray">
          <a:xfrm>
            <a:off x="8429625" y="271151"/>
            <a:ext cx="3397249" cy="5719580"/>
          </a:xfrm>
          <a:prstGeom prst="rect">
            <a:avLst/>
          </a:prstGeom>
          <a:solidFill>
            <a:srgbClr val="FFFFFF">
              <a:lumMod val="95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err="1">
              <a:ln>
                <a:noFill/>
              </a:ln>
              <a:solidFill>
                <a:srgbClr val="FFFFFF"/>
              </a:solidFill>
              <a:effectLst/>
              <a:uLnTx/>
              <a:uFillTx/>
              <a:latin typeface="Arial"/>
              <a:ea typeface="+mn-ea"/>
              <a:cs typeface="+mn-cs"/>
            </a:endParaRPr>
          </a:p>
        </p:txBody>
      </p:sp>
      <p:sp>
        <p:nvSpPr>
          <p:cNvPr id="40" name="Rectangle 39">
            <a:extLst>
              <a:ext uri="{FF2B5EF4-FFF2-40B4-BE49-F238E27FC236}">
                <a16:creationId xmlns:a16="http://schemas.microsoft.com/office/drawing/2014/main" id="{9D56E928-EB86-AE48-C79A-E04BC02A1D84}"/>
              </a:ext>
            </a:extLst>
          </p:cNvPr>
          <p:cNvSpPr/>
          <p:nvPr/>
        </p:nvSpPr>
        <p:spPr bwMode="ltGray">
          <a:xfrm>
            <a:off x="8767762" y="569582"/>
            <a:ext cx="2809783" cy="92642"/>
          </a:xfrm>
          <a:prstGeom prst="rect">
            <a:avLst/>
          </a:prstGeom>
          <a:solidFill>
            <a:srgbClr val="F9C61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err="1">
              <a:ln>
                <a:noFill/>
              </a:ln>
              <a:solidFill>
                <a:srgbClr val="FFFFFF"/>
              </a:solidFill>
              <a:effectLst/>
              <a:uLnTx/>
              <a:uFillTx/>
              <a:latin typeface="Arial"/>
              <a:ea typeface="+mn-ea"/>
              <a:cs typeface="+mn-cs"/>
            </a:endParaRPr>
          </a:p>
        </p:txBody>
      </p:sp>
      <p:grpSp>
        <p:nvGrpSpPr>
          <p:cNvPr id="41" name="Group 40">
            <a:extLst>
              <a:ext uri="{FF2B5EF4-FFF2-40B4-BE49-F238E27FC236}">
                <a16:creationId xmlns:a16="http://schemas.microsoft.com/office/drawing/2014/main" id="{E55F4BB6-821E-B3F9-27E1-F5E8F55772B5}"/>
              </a:ext>
            </a:extLst>
          </p:cNvPr>
          <p:cNvGrpSpPr/>
          <p:nvPr/>
        </p:nvGrpSpPr>
        <p:grpSpPr>
          <a:xfrm>
            <a:off x="9961482" y="387182"/>
            <a:ext cx="422342" cy="422342"/>
            <a:chOff x="8883583" y="395223"/>
            <a:chExt cx="600075" cy="600075"/>
          </a:xfrm>
        </p:grpSpPr>
        <p:sp>
          <p:nvSpPr>
            <p:cNvPr id="42" name="Rectangle 41">
              <a:extLst>
                <a:ext uri="{FF2B5EF4-FFF2-40B4-BE49-F238E27FC236}">
                  <a16:creationId xmlns:a16="http://schemas.microsoft.com/office/drawing/2014/main" id="{A0C33964-1274-BC12-E14C-7C7C7CF05A74}"/>
                </a:ext>
              </a:extLst>
            </p:cNvPr>
            <p:cNvSpPr/>
            <p:nvPr/>
          </p:nvSpPr>
          <p:spPr bwMode="ltGray">
            <a:xfrm>
              <a:off x="8883583" y="395223"/>
              <a:ext cx="600075" cy="600075"/>
            </a:xfrm>
            <a:prstGeom prst="rect">
              <a:avLst/>
            </a:prstGeom>
            <a:solidFill>
              <a:srgbClr val="00A5B8"/>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err="1">
                <a:ln>
                  <a:noFill/>
                </a:ln>
                <a:solidFill>
                  <a:srgbClr val="FFFFFF"/>
                </a:solidFill>
                <a:effectLst/>
                <a:uLnTx/>
                <a:uFillTx/>
                <a:latin typeface="Arial"/>
                <a:ea typeface="+mn-ea"/>
                <a:cs typeface="+mn-cs"/>
              </a:endParaRPr>
            </a:p>
          </p:txBody>
        </p:sp>
        <p:grpSp>
          <p:nvGrpSpPr>
            <p:cNvPr id="43" name="Graphic 20">
              <a:extLst>
                <a:ext uri="{FF2B5EF4-FFF2-40B4-BE49-F238E27FC236}">
                  <a16:creationId xmlns:a16="http://schemas.microsoft.com/office/drawing/2014/main" id="{52DD20AE-5F55-2D9A-21F0-9E6F9DC1D7A1}"/>
                </a:ext>
              </a:extLst>
            </p:cNvPr>
            <p:cNvGrpSpPr/>
            <p:nvPr/>
          </p:nvGrpSpPr>
          <p:grpSpPr>
            <a:xfrm>
              <a:off x="8944460" y="518482"/>
              <a:ext cx="474419" cy="335478"/>
              <a:chOff x="-309623" y="1966848"/>
              <a:chExt cx="852607" cy="602907"/>
            </a:xfrm>
            <a:solidFill>
              <a:srgbClr val="FFFFFF"/>
            </a:solidFill>
          </p:grpSpPr>
          <p:sp>
            <p:nvSpPr>
              <p:cNvPr id="44" name="Freeform: Shape 43">
                <a:extLst>
                  <a:ext uri="{FF2B5EF4-FFF2-40B4-BE49-F238E27FC236}">
                    <a16:creationId xmlns:a16="http://schemas.microsoft.com/office/drawing/2014/main" id="{FFF2627D-A2AE-0C10-6B54-61C70E642F8C}"/>
                  </a:ext>
                </a:extLst>
              </p:cNvPr>
              <p:cNvSpPr/>
              <p:nvPr/>
            </p:nvSpPr>
            <p:spPr>
              <a:xfrm>
                <a:off x="-309623" y="1966848"/>
                <a:ext cx="400614" cy="602907"/>
              </a:xfrm>
              <a:custGeom>
                <a:avLst/>
                <a:gdLst>
                  <a:gd name="connsiteX0" fmla="*/ 233993 w 400614"/>
                  <a:gd name="connsiteY0" fmla="*/ 263785 h 602907"/>
                  <a:gd name="connsiteX1" fmla="*/ 185435 w 400614"/>
                  <a:gd name="connsiteY1" fmla="*/ 276580 h 602907"/>
                  <a:gd name="connsiteX2" fmla="*/ 140801 w 400614"/>
                  <a:gd name="connsiteY2" fmla="*/ 289488 h 602907"/>
                  <a:gd name="connsiteX3" fmla="*/ 122993 w 400614"/>
                  <a:gd name="connsiteY3" fmla="*/ 249907 h 602907"/>
                  <a:gd name="connsiteX4" fmla="*/ 202269 w 400614"/>
                  <a:gd name="connsiteY4" fmla="*/ 96642 h 602907"/>
                  <a:gd name="connsiteX5" fmla="*/ 376711 w 400614"/>
                  <a:gd name="connsiteY5" fmla="*/ 29853 h 602907"/>
                  <a:gd name="connsiteX6" fmla="*/ 372731 w 400614"/>
                  <a:gd name="connsiteY6" fmla="*/ 64 h 602907"/>
                  <a:gd name="connsiteX7" fmla="*/ 109124 w 400614"/>
                  <a:gd name="connsiteY7" fmla="*/ 105139 h 602907"/>
                  <a:gd name="connsiteX8" fmla="*/ 61 w 400614"/>
                  <a:gd name="connsiteY8" fmla="*/ 356920 h 602907"/>
                  <a:gd name="connsiteX9" fmla="*/ 62503 w 400614"/>
                  <a:gd name="connsiteY9" fmla="*/ 530403 h 602907"/>
                  <a:gd name="connsiteX10" fmla="*/ 222110 w 400614"/>
                  <a:gd name="connsiteY10" fmla="*/ 602784 h 602907"/>
                  <a:gd name="connsiteX11" fmla="*/ 350951 w 400614"/>
                  <a:gd name="connsiteY11" fmla="*/ 551158 h 602907"/>
                  <a:gd name="connsiteX12" fmla="*/ 400534 w 400614"/>
                  <a:gd name="connsiteY12" fmla="*/ 422316 h 602907"/>
                  <a:gd name="connsiteX13" fmla="*/ 349982 w 400614"/>
                  <a:gd name="connsiteY13" fmla="*/ 308302 h 602907"/>
                  <a:gd name="connsiteX14" fmla="*/ 233993 w 400614"/>
                  <a:gd name="connsiteY14" fmla="*/ 263785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233993" y="263785"/>
                    </a:moveTo>
                    <a:cubicBezTo>
                      <a:pt x="217149" y="264975"/>
                      <a:pt x="200678" y="269315"/>
                      <a:pt x="185435" y="276580"/>
                    </a:cubicBezTo>
                    <a:cubicBezTo>
                      <a:pt x="171419" y="283440"/>
                      <a:pt x="156316" y="287808"/>
                      <a:pt x="140801" y="289488"/>
                    </a:cubicBezTo>
                    <a:cubicBezTo>
                      <a:pt x="128910" y="289488"/>
                      <a:pt x="122993" y="276253"/>
                      <a:pt x="122993" y="249907"/>
                    </a:cubicBezTo>
                    <a:cubicBezTo>
                      <a:pt x="124434" y="189344"/>
                      <a:pt x="153673" y="132814"/>
                      <a:pt x="202269" y="96642"/>
                    </a:cubicBezTo>
                    <a:cubicBezTo>
                      <a:pt x="250347" y="53884"/>
                      <a:pt x="312372" y="30136"/>
                      <a:pt x="376711" y="29853"/>
                    </a:cubicBezTo>
                    <a:lnTo>
                      <a:pt x="372731" y="64"/>
                    </a:lnTo>
                    <a:cubicBezTo>
                      <a:pt x="274310" y="-1770"/>
                      <a:pt x="179296" y="36103"/>
                      <a:pt x="109124" y="105139"/>
                    </a:cubicBezTo>
                    <a:cubicBezTo>
                      <a:pt x="38722" y="169811"/>
                      <a:pt x="-920" y="261327"/>
                      <a:pt x="61" y="356920"/>
                    </a:cubicBezTo>
                    <a:cubicBezTo>
                      <a:pt x="-1321" y="420484"/>
                      <a:pt x="20928" y="482301"/>
                      <a:pt x="62503" y="530403"/>
                    </a:cubicBezTo>
                    <a:cubicBezTo>
                      <a:pt x="101887" y="577602"/>
                      <a:pt x="160655" y="604253"/>
                      <a:pt x="222110" y="602784"/>
                    </a:cubicBezTo>
                    <a:cubicBezTo>
                      <a:pt x="270435" y="604625"/>
                      <a:pt x="317268" y="585859"/>
                      <a:pt x="350951" y="551158"/>
                    </a:cubicBezTo>
                    <a:cubicBezTo>
                      <a:pt x="384106" y="516609"/>
                      <a:pt x="401974" y="470178"/>
                      <a:pt x="400534" y="422316"/>
                    </a:cubicBezTo>
                    <a:cubicBezTo>
                      <a:pt x="401659" y="378649"/>
                      <a:pt x="383099" y="336788"/>
                      <a:pt x="349982" y="308302"/>
                    </a:cubicBezTo>
                    <a:cubicBezTo>
                      <a:pt x="318296" y="279401"/>
                      <a:pt x="276879" y="263505"/>
                      <a:pt x="233993" y="263785"/>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srgbClr val="333333"/>
                  </a:solidFill>
                  <a:effectLst/>
                  <a:uLnTx/>
                  <a:uFillTx/>
                  <a:latin typeface="Arial"/>
                  <a:ea typeface="+mn-ea"/>
                  <a:cs typeface="+mn-cs"/>
                </a:endParaRPr>
              </a:p>
            </p:txBody>
          </p:sp>
          <p:sp>
            <p:nvSpPr>
              <p:cNvPr id="45" name="Freeform: Shape 44">
                <a:extLst>
                  <a:ext uri="{FF2B5EF4-FFF2-40B4-BE49-F238E27FC236}">
                    <a16:creationId xmlns:a16="http://schemas.microsoft.com/office/drawing/2014/main" id="{A2F34AE6-E175-27ED-7202-E9084C3EBA0F}"/>
                  </a:ext>
                </a:extLst>
              </p:cNvPr>
              <p:cNvSpPr/>
              <p:nvPr/>
            </p:nvSpPr>
            <p:spPr>
              <a:xfrm>
                <a:off x="142368" y="1966848"/>
                <a:ext cx="400614" cy="602907"/>
              </a:xfrm>
              <a:custGeom>
                <a:avLst/>
                <a:gdLst>
                  <a:gd name="connsiteX0" fmla="*/ 348955 w 400614"/>
                  <a:gd name="connsiteY0" fmla="*/ 309380 h 602907"/>
                  <a:gd name="connsiteX1" fmla="*/ 233987 w 400614"/>
                  <a:gd name="connsiteY1" fmla="*/ 263784 h 602907"/>
                  <a:gd name="connsiteX2" fmla="*/ 185420 w 400614"/>
                  <a:gd name="connsiteY2" fmla="*/ 276579 h 602907"/>
                  <a:gd name="connsiteX3" fmla="*/ 140786 w 400614"/>
                  <a:gd name="connsiteY3" fmla="*/ 289488 h 602907"/>
                  <a:gd name="connsiteX4" fmla="*/ 122993 w 400614"/>
                  <a:gd name="connsiteY4" fmla="*/ 249907 h 602907"/>
                  <a:gd name="connsiteX5" fmla="*/ 202251 w 400614"/>
                  <a:gd name="connsiteY5" fmla="*/ 96642 h 602907"/>
                  <a:gd name="connsiteX6" fmla="*/ 376705 w 400614"/>
                  <a:gd name="connsiteY6" fmla="*/ 29853 h 602907"/>
                  <a:gd name="connsiteX7" fmla="*/ 372731 w 400614"/>
                  <a:gd name="connsiteY7" fmla="*/ 64 h 602907"/>
                  <a:gd name="connsiteX8" fmla="*/ 109116 w 400614"/>
                  <a:gd name="connsiteY8" fmla="*/ 105139 h 602907"/>
                  <a:gd name="connsiteX9" fmla="*/ 61 w 400614"/>
                  <a:gd name="connsiteY9" fmla="*/ 356919 h 602907"/>
                  <a:gd name="connsiteX10" fmla="*/ 62488 w 400614"/>
                  <a:gd name="connsiteY10" fmla="*/ 530403 h 602907"/>
                  <a:gd name="connsiteX11" fmla="*/ 222092 w 400614"/>
                  <a:gd name="connsiteY11" fmla="*/ 602784 h 602907"/>
                  <a:gd name="connsiteX12" fmla="*/ 350949 w 400614"/>
                  <a:gd name="connsiteY12" fmla="*/ 551158 h 602907"/>
                  <a:gd name="connsiteX13" fmla="*/ 400535 w 400614"/>
                  <a:gd name="connsiteY13" fmla="*/ 422316 h 602907"/>
                  <a:gd name="connsiteX14" fmla="*/ 348955 w 400614"/>
                  <a:gd name="connsiteY14" fmla="*/ 309380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348955" y="309380"/>
                    </a:moveTo>
                    <a:cubicBezTo>
                      <a:pt x="317764" y="280209"/>
                      <a:pt x="276693" y="263920"/>
                      <a:pt x="233987" y="263784"/>
                    </a:cubicBezTo>
                    <a:cubicBezTo>
                      <a:pt x="217138" y="264975"/>
                      <a:pt x="200666" y="269315"/>
                      <a:pt x="185420" y="276579"/>
                    </a:cubicBezTo>
                    <a:cubicBezTo>
                      <a:pt x="171405" y="283444"/>
                      <a:pt x="156301" y="287811"/>
                      <a:pt x="140786" y="289488"/>
                    </a:cubicBezTo>
                    <a:cubicBezTo>
                      <a:pt x="128903" y="289488"/>
                      <a:pt x="122993" y="276253"/>
                      <a:pt x="122993" y="249907"/>
                    </a:cubicBezTo>
                    <a:cubicBezTo>
                      <a:pt x="124430" y="189347"/>
                      <a:pt x="153662" y="132819"/>
                      <a:pt x="202251" y="96642"/>
                    </a:cubicBezTo>
                    <a:cubicBezTo>
                      <a:pt x="250336" y="53885"/>
                      <a:pt x="312364" y="30138"/>
                      <a:pt x="376705" y="29853"/>
                    </a:cubicBezTo>
                    <a:lnTo>
                      <a:pt x="372731" y="64"/>
                    </a:lnTo>
                    <a:cubicBezTo>
                      <a:pt x="274306" y="-1768"/>
                      <a:pt x="179293" y="36104"/>
                      <a:pt x="109116" y="105139"/>
                    </a:cubicBezTo>
                    <a:cubicBezTo>
                      <a:pt x="38716" y="169811"/>
                      <a:pt x="-923" y="261327"/>
                      <a:pt x="61" y="356919"/>
                    </a:cubicBezTo>
                    <a:cubicBezTo>
                      <a:pt x="-1327" y="420482"/>
                      <a:pt x="20917" y="482299"/>
                      <a:pt x="62488" y="530403"/>
                    </a:cubicBezTo>
                    <a:cubicBezTo>
                      <a:pt x="101875" y="577598"/>
                      <a:pt x="160640" y="604248"/>
                      <a:pt x="222092" y="602784"/>
                    </a:cubicBezTo>
                    <a:cubicBezTo>
                      <a:pt x="270425" y="604624"/>
                      <a:pt x="317264" y="585859"/>
                      <a:pt x="350949" y="551158"/>
                    </a:cubicBezTo>
                    <a:cubicBezTo>
                      <a:pt x="384106" y="516607"/>
                      <a:pt x="401968" y="470178"/>
                      <a:pt x="400535" y="422316"/>
                    </a:cubicBezTo>
                    <a:cubicBezTo>
                      <a:pt x="401195" y="378831"/>
                      <a:pt x="382252" y="337356"/>
                      <a:pt x="348955" y="309380"/>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srgbClr val="333333"/>
                  </a:solidFill>
                  <a:effectLst/>
                  <a:uLnTx/>
                  <a:uFillTx/>
                  <a:latin typeface="Arial"/>
                  <a:ea typeface="+mn-ea"/>
                  <a:cs typeface="+mn-cs"/>
                </a:endParaRPr>
              </a:p>
            </p:txBody>
          </p:sp>
        </p:grpSp>
      </p:grpSp>
      <p:sp>
        <p:nvSpPr>
          <p:cNvPr id="46" name="TextBox 45">
            <a:extLst>
              <a:ext uri="{FF2B5EF4-FFF2-40B4-BE49-F238E27FC236}">
                <a16:creationId xmlns:a16="http://schemas.microsoft.com/office/drawing/2014/main" id="{F33DDF11-D612-DC78-6036-30DEA78B10E2}"/>
              </a:ext>
            </a:extLst>
          </p:cNvPr>
          <p:cNvSpPr txBox="1"/>
          <p:nvPr/>
        </p:nvSpPr>
        <p:spPr>
          <a:xfrm>
            <a:off x="3909820" y="432766"/>
            <a:ext cx="4270473" cy="50372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914400" rtl="0" eaLnBrk="1" fontAlgn="auto" latinLnBrk="0" hangingPunct="1">
              <a:lnSpc>
                <a:spcPct val="100000"/>
              </a:lnSpc>
              <a:spcBef>
                <a:spcPts val="600"/>
              </a:spcBef>
              <a:spcAft>
                <a:spcPts val="400"/>
              </a:spcAft>
              <a:buClrTx/>
              <a:buSzTx/>
              <a:buFont typeface="Calibri Light" panose="020F0302020204030204" pitchFamily="34" charset="0"/>
              <a:buChar char="−"/>
              <a:tabLst/>
              <a:defRPr/>
            </a:pPr>
            <a:r>
              <a:rPr kumimoji="0" lang="en-NZ" sz="1400" b="1" i="0" u="none" strike="noStrike" kern="1200" cap="none" spc="0" normalizeH="0" baseline="0" noProof="0" dirty="0">
                <a:ln>
                  <a:noFill/>
                </a:ln>
                <a:solidFill>
                  <a:prstClr val="black"/>
                </a:solidFill>
                <a:effectLst/>
                <a:uLnTx/>
                <a:uFillTx/>
                <a:latin typeface="Arial"/>
                <a:ea typeface="+mn-ea"/>
                <a:cs typeface="Segoe UI"/>
              </a:rPr>
              <a:t>Not in the morning</a:t>
            </a:r>
          </a:p>
          <a:p>
            <a:pPr marL="285750" marR="0" lvl="0" indent="-285750" algn="l" defTabSz="914400" rtl="0" eaLnBrk="1" fontAlgn="auto" latinLnBrk="0" hangingPunct="1">
              <a:lnSpc>
                <a:spcPct val="100000"/>
              </a:lnSpc>
              <a:spcBef>
                <a:spcPts val="600"/>
              </a:spcBef>
              <a:spcAft>
                <a:spcPts val="400"/>
              </a:spcAft>
              <a:buClrTx/>
              <a:buSzTx/>
              <a:buFont typeface="Calibri Light" panose="020F0302020204030204" pitchFamily="34" charset="0"/>
              <a:buChar char="−"/>
              <a:tabLst/>
              <a:defRPr/>
            </a:pPr>
            <a:r>
              <a:rPr kumimoji="0" lang="en-NZ" sz="1400" b="1" i="0" u="none" strike="noStrike" kern="1200" cap="none" spc="0" normalizeH="0" baseline="0" noProof="0" dirty="0">
                <a:ln>
                  <a:noFill/>
                </a:ln>
                <a:solidFill>
                  <a:prstClr val="black"/>
                </a:solidFill>
                <a:effectLst/>
                <a:uLnTx/>
                <a:uFillTx/>
                <a:latin typeface="Arial"/>
                <a:ea typeface="+mn-ea"/>
                <a:cs typeface="Segoe UI"/>
              </a:rPr>
              <a:t>Not at lunch time at school – </a:t>
            </a:r>
            <a:br>
              <a:rPr kumimoji="0" lang="en-NZ" sz="1400" b="1" i="0" u="none" strike="noStrike" kern="1200" cap="none" spc="0" normalizeH="0" baseline="0" noProof="0" dirty="0">
                <a:ln>
                  <a:noFill/>
                </a:ln>
                <a:solidFill>
                  <a:prstClr val="black"/>
                </a:solidFill>
                <a:effectLst/>
                <a:uLnTx/>
                <a:uFillTx/>
                <a:latin typeface="Arial"/>
                <a:ea typeface="+mn-ea"/>
                <a:cs typeface="Segoe UI"/>
              </a:rPr>
            </a:br>
            <a:r>
              <a:rPr kumimoji="0" lang="en-NZ" sz="1400" b="1" i="0" u="none" strike="noStrike" kern="1200" cap="none" spc="0" normalizeH="0" baseline="0" noProof="0" dirty="0">
                <a:ln>
                  <a:noFill/>
                </a:ln>
                <a:solidFill>
                  <a:prstClr val="black"/>
                </a:solidFill>
                <a:effectLst/>
                <a:uLnTx/>
                <a:uFillTx/>
                <a:latin typeface="Arial"/>
                <a:ea typeface="+mn-ea"/>
                <a:cs typeface="Segoe UI"/>
              </a:rPr>
              <a:t>(it increases the pressure)</a:t>
            </a:r>
          </a:p>
          <a:p>
            <a:pPr marL="285750" marR="0" lvl="0" indent="-285750" algn="l" defTabSz="914400" rtl="0" eaLnBrk="1" fontAlgn="auto" latinLnBrk="0" hangingPunct="1">
              <a:lnSpc>
                <a:spcPct val="100000"/>
              </a:lnSpc>
              <a:spcBef>
                <a:spcPts val="600"/>
              </a:spcBef>
              <a:spcAft>
                <a:spcPts val="400"/>
              </a:spcAft>
              <a:buClrTx/>
              <a:buSzTx/>
              <a:buFont typeface="Calibri Light" panose="020F0302020204030204" pitchFamily="34" charset="0"/>
              <a:buChar char="−"/>
              <a:tabLst/>
              <a:defRPr/>
            </a:pPr>
            <a:r>
              <a:rPr kumimoji="0" lang="en-NZ" sz="1400" b="1" i="0" u="none" strike="noStrike" kern="1200" cap="none" spc="0" normalizeH="0" baseline="0" noProof="0" dirty="0">
                <a:ln>
                  <a:noFill/>
                </a:ln>
                <a:solidFill>
                  <a:prstClr val="black"/>
                </a:solidFill>
                <a:effectLst/>
                <a:uLnTx/>
                <a:uFillTx/>
                <a:latin typeface="Arial"/>
                <a:ea typeface="+mn-ea"/>
                <a:cs typeface="Segoe UI"/>
              </a:rPr>
              <a:t>Parents and whanau watching, but encouragement only from the </a:t>
            </a:r>
            <a:r>
              <a:rPr kumimoji="0" lang="en-NZ" sz="1400" b="1" i="0" u="none" strike="noStrike" kern="1200" cap="none" spc="0" normalizeH="0" baseline="0" noProof="0" dirty="0" err="1">
                <a:ln>
                  <a:noFill/>
                </a:ln>
                <a:solidFill>
                  <a:prstClr val="black"/>
                </a:solidFill>
                <a:effectLst/>
                <a:uLnTx/>
                <a:uFillTx/>
                <a:latin typeface="Arial"/>
                <a:ea typeface="+mn-ea"/>
                <a:cs typeface="Segoe UI"/>
              </a:rPr>
              <a:t>sidelines</a:t>
            </a:r>
            <a:endParaRPr kumimoji="0" lang="en-NZ" sz="1400" b="1" i="0" u="none" strike="noStrike" kern="1200" cap="none" spc="0" normalizeH="0" baseline="0" noProof="0" dirty="0">
              <a:ln>
                <a:noFill/>
              </a:ln>
              <a:solidFill>
                <a:prstClr val="black"/>
              </a:solidFill>
              <a:effectLst/>
              <a:uLnTx/>
              <a:uFillTx/>
              <a:latin typeface="Arial"/>
              <a:ea typeface="+mn-ea"/>
              <a:cs typeface="Segoe UI"/>
            </a:endParaRPr>
          </a:p>
          <a:p>
            <a:pPr marL="285750" marR="0" lvl="0" indent="-285750" algn="l" defTabSz="914400" rtl="0" eaLnBrk="1" fontAlgn="auto" latinLnBrk="0" hangingPunct="1">
              <a:lnSpc>
                <a:spcPct val="100000"/>
              </a:lnSpc>
              <a:spcBef>
                <a:spcPts val="600"/>
              </a:spcBef>
              <a:spcAft>
                <a:spcPts val="400"/>
              </a:spcAft>
              <a:buClrTx/>
              <a:buSzTx/>
              <a:buFont typeface="Calibri Light" panose="020F0302020204030204" pitchFamily="34" charset="0"/>
              <a:buChar char="−"/>
              <a:tabLst/>
              <a:defRPr/>
            </a:pPr>
            <a:r>
              <a:rPr kumimoji="0" lang="en-NZ" sz="1400" b="1" i="0" u="none" strike="noStrike" kern="1200" cap="none" spc="0" normalizeH="0" baseline="0" noProof="0" dirty="0">
                <a:ln>
                  <a:noFill/>
                </a:ln>
                <a:solidFill>
                  <a:prstClr val="black"/>
                </a:solidFill>
                <a:effectLst/>
                <a:uLnTx/>
                <a:uFillTx/>
                <a:latin typeface="Arial"/>
                <a:ea typeface="+mn-ea"/>
                <a:cs typeface="Segoe UI"/>
              </a:rPr>
              <a:t>Some flexibility about playing and training</a:t>
            </a:r>
          </a:p>
          <a:p>
            <a:pPr marL="285750" marR="0" lvl="0" indent="-285750" algn="l" defTabSz="914400" rtl="0" eaLnBrk="1" fontAlgn="auto" latinLnBrk="0" hangingPunct="1">
              <a:lnSpc>
                <a:spcPct val="100000"/>
              </a:lnSpc>
              <a:spcBef>
                <a:spcPts val="600"/>
              </a:spcBef>
              <a:spcAft>
                <a:spcPts val="400"/>
              </a:spcAft>
              <a:buClrTx/>
              <a:buSzTx/>
              <a:buFont typeface="Calibri Light" panose="020F0302020204030204" pitchFamily="34" charset="0"/>
              <a:buChar char="−"/>
              <a:tabLst/>
              <a:defRPr/>
            </a:pPr>
            <a:r>
              <a:rPr kumimoji="0" lang="en-NZ" sz="1400" b="1" i="0" u="none" strike="noStrike" kern="1200" cap="none" spc="0" normalizeH="0" baseline="0" noProof="0" dirty="0">
                <a:ln>
                  <a:noFill/>
                </a:ln>
                <a:solidFill>
                  <a:prstClr val="black"/>
                </a:solidFill>
                <a:effectLst/>
                <a:uLnTx/>
                <a:uFillTx/>
                <a:latin typeface="Arial"/>
                <a:ea typeface="+mn-ea"/>
                <a:cs typeface="Segoe UI"/>
              </a:rPr>
              <a:t>Shorter games </a:t>
            </a:r>
          </a:p>
          <a:p>
            <a:pPr marL="285750" marR="0" lvl="0" indent="-285750" algn="l" defTabSz="914400" rtl="0" eaLnBrk="1" fontAlgn="auto" latinLnBrk="0" hangingPunct="1">
              <a:lnSpc>
                <a:spcPct val="100000"/>
              </a:lnSpc>
              <a:spcBef>
                <a:spcPts val="600"/>
              </a:spcBef>
              <a:spcAft>
                <a:spcPts val="400"/>
              </a:spcAft>
              <a:buClrTx/>
              <a:buSzTx/>
              <a:buFont typeface="Calibri Light" panose="020F0302020204030204" pitchFamily="34" charset="0"/>
              <a:buChar char="−"/>
              <a:tabLst/>
              <a:defRPr/>
            </a:pPr>
            <a:r>
              <a:rPr kumimoji="0" lang="en-NZ" sz="1400" b="1" i="0" u="none" strike="noStrike" kern="1200" cap="none" spc="0" normalizeH="0" baseline="0" noProof="0" dirty="0">
                <a:ln>
                  <a:noFill/>
                </a:ln>
                <a:solidFill>
                  <a:prstClr val="black"/>
                </a:solidFill>
                <a:effectLst/>
                <a:uLnTx/>
                <a:uFillTx/>
                <a:latin typeface="Arial"/>
                <a:ea typeface="+mn-ea"/>
                <a:cs typeface="Segoe UI"/>
              </a:rPr>
              <a:t>Keep the team level – e.g. all people who are new to the sport in the same team </a:t>
            </a:r>
          </a:p>
          <a:p>
            <a:pPr marL="285750" marR="0" lvl="0" indent="-285750" algn="l" defTabSz="914400" rtl="0" eaLnBrk="1" fontAlgn="auto" latinLnBrk="0" hangingPunct="1">
              <a:lnSpc>
                <a:spcPct val="100000"/>
              </a:lnSpc>
              <a:spcBef>
                <a:spcPts val="600"/>
              </a:spcBef>
              <a:spcAft>
                <a:spcPts val="400"/>
              </a:spcAft>
              <a:buClrTx/>
              <a:buSzTx/>
              <a:buFont typeface="Calibri Light" panose="020F0302020204030204" pitchFamily="34" charset="0"/>
              <a:buChar char="−"/>
              <a:tabLst/>
              <a:defRPr/>
            </a:pPr>
            <a:r>
              <a:rPr kumimoji="0" lang="en-NZ" sz="1400" b="1" i="0" u="none" strike="noStrike" kern="1200" cap="none" spc="0" normalizeH="0" baseline="0" noProof="0" dirty="0">
                <a:ln>
                  <a:noFill/>
                </a:ln>
                <a:solidFill>
                  <a:prstClr val="black"/>
                </a:solidFill>
                <a:effectLst/>
                <a:uLnTx/>
                <a:uFillTx/>
                <a:latin typeface="Arial"/>
                <a:ea typeface="+mn-ea"/>
                <a:cs typeface="Segoe UI"/>
              </a:rPr>
              <a:t>Equipment is provided at games  </a:t>
            </a:r>
            <a:br>
              <a:rPr kumimoji="0" lang="en-NZ" sz="1400" b="1" i="0" u="none" strike="noStrike" kern="1200" cap="none" spc="0" normalizeH="0" baseline="0" noProof="0" dirty="0">
                <a:ln>
                  <a:noFill/>
                </a:ln>
                <a:solidFill>
                  <a:prstClr val="black"/>
                </a:solidFill>
                <a:effectLst/>
                <a:uLnTx/>
                <a:uFillTx/>
                <a:latin typeface="Arial"/>
                <a:ea typeface="+mn-ea"/>
                <a:cs typeface="Segoe UI"/>
              </a:rPr>
            </a:br>
            <a:r>
              <a:rPr kumimoji="0" lang="en-NZ" sz="1400" b="1" i="0" u="none" strike="noStrike" kern="1200" cap="none" spc="0" normalizeH="0" baseline="0" noProof="0" dirty="0">
                <a:ln>
                  <a:noFill/>
                </a:ln>
                <a:solidFill>
                  <a:prstClr val="black"/>
                </a:solidFill>
                <a:effectLst/>
                <a:uLnTx/>
                <a:uFillTx/>
                <a:latin typeface="Arial"/>
                <a:ea typeface="+mn-ea"/>
                <a:cs typeface="Segoe UI"/>
              </a:rPr>
              <a:t>(or no equipment is needed)</a:t>
            </a:r>
          </a:p>
          <a:p>
            <a:pPr marL="285750" marR="0" lvl="0" indent="-285750" algn="l" defTabSz="914400" rtl="0" eaLnBrk="1" fontAlgn="auto" latinLnBrk="0" hangingPunct="1">
              <a:lnSpc>
                <a:spcPct val="100000"/>
              </a:lnSpc>
              <a:spcBef>
                <a:spcPts val="600"/>
              </a:spcBef>
              <a:spcAft>
                <a:spcPts val="400"/>
              </a:spcAft>
              <a:buClrTx/>
              <a:buSzTx/>
              <a:buFont typeface="Calibri Light" panose="020F0302020204030204" pitchFamily="34" charset="0"/>
              <a:buChar char="−"/>
              <a:tabLst/>
              <a:defRPr/>
            </a:pPr>
            <a:r>
              <a:rPr kumimoji="0" lang="en-NZ" sz="1400" b="1" i="0" u="none" strike="noStrike" kern="1200" cap="none" spc="0" normalizeH="0" baseline="0" noProof="0" dirty="0">
                <a:ln>
                  <a:noFill/>
                </a:ln>
                <a:solidFill>
                  <a:prstClr val="black"/>
                </a:solidFill>
                <a:effectLst/>
                <a:uLnTx/>
                <a:uFillTx/>
                <a:latin typeface="Arial"/>
                <a:ea typeface="+mn-ea"/>
                <a:cs typeface="Segoe UI"/>
              </a:rPr>
              <a:t>Emphasis on fun and fitness </a:t>
            </a:r>
            <a:br>
              <a:rPr kumimoji="0" lang="en-NZ" sz="1400" b="1" i="0" u="none" strike="noStrike" kern="1200" cap="none" spc="0" normalizeH="0" baseline="0" noProof="0" dirty="0">
                <a:ln>
                  <a:noFill/>
                </a:ln>
                <a:solidFill>
                  <a:prstClr val="black"/>
                </a:solidFill>
                <a:effectLst/>
                <a:uLnTx/>
                <a:uFillTx/>
                <a:latin typeface="Arial"/>
                <a:ea typeface="+mn-ea"/>
                <a:cs typeface="Segoe UI"/>
              </a:rPr>
            </a:br>
            <a:r>
              <a:rPr kumimoji="0" lang="en-NZ" sz="1400" b="1" i="0" u="none" strike="noStrike" kern="1200" cap="none" spc="0" normalizeH="0" baseline="0" noProof="0" dirty="0">
                <a:ln>
                  <a:noFill/>
                </a:ln>
                <a:solidFill>
                  <a:prstClr val="black"/>
                </a:solidFill>
                <a:effectLst/>
                <a:uLnTx/>
                <a:uFillTx/>
                <a:latin typeface="Arial"/>
                <a:ea typeface="+mn-ea"/>
                <a:cs typeface="Segoe UI"/>
              </a:rPr>
              <a:t>(rather than competition and winning)</a:t>
            </a:r>
          </a:p>
          <a:p>
            <a:pPr marL="285750" marR="0" lvl="0" indent="-285750" algn="l" defTabSz="914400" rtl="0" eaLnBrk="1" fontAlgn="auto" latinLnBrk="0" hangingPunct="1">
              <a:lnSpc>
                <a:spcPct val="100000"/>
              </a:lnSpc>
              <a:spcBef>
                <a:spcPts val="600"/>
              </a:spcBef>
              <a:spcAft>
                <a:spcPts val="400"/>
              </a:spcAft>
              <a:buClrTx/>
              <a:buSzTx/>
              <a:buFont typeface="Calibri Light" panose="020F0302020204030204" pitchFamily="34" charset="0"/>
              <a:buChar char="−"/>
              <a:tabLst/>
              <a:defRPr/>
            </a:pPr>
            <a:r>
              <a:rPr kumimoji="0" lang="en-NZ" sz="1400" b="1" i="0" u="none" strike="noStrike" kern="1200" cap="none" spc="0" normalizeH="0" baseline="0" noProof="0" dirty="0">
                <a:ln>
                  <a:noFill/>
                </a:ln>
                <a:solidFill>
                  <a:prstClr val="black"/>
                </a:solidFill>
                <a:effectLst/>
                <a:uLnTx/>
                <a:uFillTx/>
                <a:latin typeface="Arial"/>
                <a:ea typeface="+mn-ea"/>
                <a:cs typeface="Segoe UI"/>
              </a:rPr>
              <a:t>More social events</a:t>
            </a:r>
          </a:p>
          <a:p>
            <a:pPr marL="285750" marR="0" lvl="0" indent="-285750" algn="l" defTabSz="914400" rtl="0" eaLnBrk="1" fontAlgn="auto" latinLnBrk="0" hangingPunct="1">
              <a:lnSpc>
                <a:spcPct val="100000"/>
              </a:lnSpc>
              <a:spcBef>
                <a:spcPts val="600"/>
              </a:spcBef>
              <a:spcAft>
                <a:spcPts val="400"/>
              </a:spcAft>
              <a:buClrTx/>
              <a:buSzTx/>
              <a:buFont typeface="Calibri Light" panose="020F0302020204030204" pitchFamily="34" charset="0"/>
              <a:buChar char="−"/>
              <a:tabLst/>
              <a:defRPr/>
            </a:pPr>
            <a:r>
              <a:rPr kumimoji="0" lang="en-NZ" sz="1400" b="1" i="0" u="none" strike="noStrike" kern="1200" cap="none" spc="0" normalizeH="0" baseline="0" noProof="0" dirty="0">
                <a:ln>
                  <a:noFill/>
                </a:ln>
                <a:solidFill>
                  <a:prstClr val="black"/>
                </a:solidFill>
                <a:effectLst/>
                <a:uLnTx/>
                <a:uFillTx/>
                <a:latin typeface="Arial"/>
                <a:ea typeface="+mn-ea"/>
                <a:cs typeface="Segoe UI"/>
              </a:rPr>
              <a:t>Turning up to the game with your teammates </a:t>
            </a:r>
          </a:p>
          <a:p>
            <a:pPr marL="285750" marR="0" lvl="0" indent="-285750" algn="l" defTabSz="914400" rtl="0" eaLnBrk="1" fontAlgn="auto" latinLnBrk="0" hangingPunct="1">
              <a:lnSpc>
                <a:spcPct val="100000"/>
              </a:lnSpc>
              <a:spcBef>
                <a:spcPts val="600"/>
              </a:spcBef>
              <a:spcAft>
                <a:spcPts val="400"/>
              </a:spcAft>
              <a:buClrTx/>
              <a:buSzTx/>
              <a:buFont typeface="Calibri Light" panose="020F0302020204030204" pitchFamily="34" charset="0"/>
              <a:buChar char="−"/>
              <a:tabLst/>
              <a:defRPr/>
            </a:pPr>
            <a:r>
              <a:rPr kumimoji="0" lang="en-NZ" sz="1400" b="1" i="0" u="none" strike="noStrike" kern="1200" cap="none" spc="0" normalizeH="0" baseline="0" noProof="0" dirty="0">
                <a:ln>
                  <a:noFill/>
                </a:ln>
                <a:solidFill>
                  <a:prstClr val="black"/>
                </a:solidFill>
                <a:effectLst/>
                <a:uLnTx/>
                <a:uFillTx/>
                <a:latin typeface="Arial"/>
                <a:ea typeface="+mn-ea"/>
                <a:cs typeface="Segoe UI"/>
              </a:rPr>
              <a:t>Training to be interesting and be about getting better </a:t>
            </a:r>
          </a:p>
        </p:txBody>
      </p:sp>
      <p:sp>
        <p:nvSpPr>
          <p:cNvPr id="23" name="TextBox 22">
            <a:extLst>
              <a:ext uri="{FF2B5EF4-FFF2-40B4-BE49-F238E27FC236}">
                <a16:creationId xmlns:a16="http://schemas.microsoft.com/office/drawing/2014/main" id="{40C6113C-1AF3-B573-98D4-7DC284A93580}"/>
              </a:ext>
            </a:extLst>
          </p:cNvPr>
          <p:cNvSpPr txBox="1"/>
          <p:nvPr/>
        </p:nvSpPr>
        <p:spPr>
          <a:xfrm>
            <a:off x="205109" y="203325"/>
            <a:ext cx="2635745" cy="280076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NZ" sz="4400" b="1" i="0" u="none" strike="noStrike" kern="0" cap="none" spc="0" normalizeH="0" baseline="0" noProof="0" dirty="0">
                <a:ln>
                  <a:noFill/>
                </a:ln>
                <a:solidFill>
                  <a:srgbClr val="FFFFFF"/>
                </a:solidFill>
                <a:effectLst/>
                <a:uLnTx/>
                <a:uFillTx/>
                <a:latin typeface="Arial"/>
                <a:ea typeface="+mn-ea"/>
                <a:cs typeface="+mn-cs"/>
              </a:rPr>
              <a:t>The ideal game </a:t>
            </a:r>
            <a:r>
              <a:rPr kumimoji="0" lang="en-NZ" sz="4400" b="1" i="0" u="none" strike="noStrike" kern="0" cap="none" spc="0" normalizeH="0" baseline="0" noProof="0" dirty="0">
                <a:ln>
                  <a:noFill/>
                </a:ln>
                <a:solidFill>
                  <a:srgbClr val="ECBB06"/>
                </a:solidFill>
                <a:effectLst/>
                <a:uLnTx/>
                <a:uFillTx/>
                <a:latin typeface="Arial"/>
                <a:ea typeface="+mn-ea"/>
                <a:cs typeface="+mn-cs"/>
              </a:rPr>
              <a:t>structure</a:t>
            </a:r>
            <a:r>
              <a:rPr kumimoji="0" lang="en-NZ" sz="4400" b="1" i="0" u="none" strike="noStrike" kern="0" cap="none" spc="0" normalizeH="0" baseline="0" noProof="0" dirty="0">
                <a:ln>
                  <a:noFill/>
                </a:ln>
                <a:solidFill>
                  <a:srgbClr val="FFFFFF"/>
                </a:solidFill>
                <a:effectLst/>
                <a:uLnTx/>
                <a:uFillTx/>
                <a:latin typeface="Arial"/>
                <a:ea typeface="+mn-ea"/>
                <a:cs typeface="+mn-cs"/>
              </a:rPr>
              <a:t> </a:t>
            </a:r>
            <a:endParaRPr kumimoji="0" lang="en-NZ" sz="3200" b="0" i="0" u="none" strike="noStrike" kern="0" cap="none" spc="0" normalizeH="0" baseline="0" noProof="0" dirty="0">
              <a:ln>
                <a:noFill/>
              </a:ln>
              <a:solidFill>
                <a:srgbClr val="FFFFFF"/>
              </a:solidFill>
              <a:effectLst/>
              <a:uLnTx/>
              <a:uFillTx/>
              <a:latin typeface="Arial"/>
              <a:ea typeface="+mn-ea"/>
              <a:cs typeface="+mn-cs"/>
            </a:endParaRPr>
          </a:p>
        </p:txBody>
      </p:sp>
      <p:sp>
        <p:nvSpPr>
          <p:cNvPr id="20" name="TextBox 19">
            <a:extLst>
              <a:ext uri="{FF2B5EF4-FFF2-40B4-BE49-F238E27FC236}">
                <a16:creationId xmlns:a16="http://schemas.microsoft.com/office/drawing/2014/main" id="{DE50AE4A-6155-9612-1567-7370D20168F2}"/>
              </a:ext>
            </a:extLst>
          </p:cNvPr>
          <p:cNvSpPr txBox="1"/>
          <p:nvPr/>
        </p:nvSpPr>
        <p:spPr>
          <a:xfrm flipH="1">
            <a:off x="8647909" y="932428"/>
            <a:ext cx="2878473"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i="1" dirty="0">
                <a:latin typeface="Arial" panose="020B0604020202020204" pitchFamily="34" charset="0"/>
              </a:rPr>
              <a:t>"I haven't played football for a while, but I just filled in for one of my friend's team last weekend. I thought a 90-minute game was so long, because I wasn't used to it and like had done that much exercise in a while. So [my ideal game] would be a bit shorter because it was a bit of a shock to the system... We also had people coming late and leaving early because they had work, which didn't happen when we were younger, but is happening now. So, it would be better to have an hour to slot into your day."  </a:t>
            </a:r>
            <a:r>
              <a:rPr lang="en-US" sz="1200" b="1" dirty="0">
                <a:latin typeface="Arial" panose="020B0604020202020204" pitchFamily="34" charset="0"/>
              </a:rPr>
              <a:t>Female, 17-18 years, </a:t>
            </a:r>
            <a:r>
              <a:rPr lang="en-US" sz="1200" b="1" dirty="0" err="1">
                <a:latin typeface="Arial" panose="020B0604020202020204" pitchFamily="34" charset="0"/>
              </a:rPr>
              <a:t>Pākehā</a:t>
            </a:r>
            <a:r>
              <a:rPr lang="en-US" sz="1200" b="1" dirty="0">
                <a:latin typeface="Arial" panose="020B0604020202020204" pitchFamily="34" charset="0"/>
              </a:rPr>
              <a:t> </a:t>
            </a:r>
            <a:endParaRPr lang="en-US" sz="1200" b="1"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07EDC600-9DB0-6E73-7A73-0B51E15B21B1}"/>
              </a:ext>
            </a:extLst>
          </p:cNvPr>
          <p:cNvSpPr txBox="1"/>
          <p:nvPr/>
        </p:nvSpPr>
        <p:spPr>
          <a:xfrm flipH="1">
            <a:off x="8647909" y="3899519"/>
            <a:ext cx="2878473"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i="1" dirty="0">
                <a:latin typeface="Arial" panose="020B0604020202020204" pitchFamily="34" charset="0"/>
              </a:rPr>
              <a:t>"Everyone getting a ride to the game together so everyone can hype each other up as a team, jamming music, and getting in a good mindset together... When you're alone, turning up you could be overthinking things and getting anxious about not playing well, but when you turn up with your friends, you're focusing on the team." </a:t>
            </a:r>
            <a:r>
              <a:rPr lang="en-NZ" sz="1200" b="1" i="1" kern="0" dirty="0">
                <a:solidFill>
                  <a:prstClr val="black"/>
                </a:solidFill>
              </a:rPr>
              <a:t>Female, 17-18 years, </a:t>
            </a:r>
            <a:r>
              <a:rPr lang="en-US" sz="1200" b="1" dirty="0" err="1">
                <a:latin typeface="Arial" panose="020B0604020202020204" pitchFamily="34" charset="0"/>
              </a:rPr>
              <a:t>Pākehā</a:t>
            </a:r>
            <a:r>
              <a:rPr lang="en-US" sz="1200" b="1" dirty="0">
                <a:latin typeface="Arial" panose="020B0604020202020204" pitchFamily="34" charset="0"/>
              </a:rPr>
              <a:t> </a:t>
            </a:r>
          </a:p>
        </p:txBody>
      </p:sp>
      <p:cxnSp>
        <p:nvCxnSpPr>
          <p:cNvPr id="9" name="Straight Connector 8">
            <a:extLst>
              <a:ext uri="{FF2B5EF4-FFF2-40B4-BE49-F238E27FC236}">
                <a16:creationId xmlns:a16="http://schemas.microsoft.com/office/drawing/2014/main" id="{E239386D-FAF9-FD4D-FD00-2A72A068FF23}"/>
              </a:ext>
            </a:extLst>
          </p:cNvPr>
          <p:cNvCxnSpPr/>
          <p:nvPr/>
        </p:nvCxnSpPr>
        <p:spPr>
          <a:xfrm>
            <a:off x="4038600" y="271151"/>
            <a:ext cx="0" cy="5719580"/>
          </a:xfrm>
          <a:prstGeom prst="line">
            <a:avLst/>
          </a:prstGeom>
          <a:ln w="3175">
            <a:solidFill>
              <a:srgbClr val="00A5B8"/>
            </a:solidFill>
            <a:tailEnd type="non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B06CD70F-A3BF-24C0-8DFF-D313A0423A4E}"/>
              </a:ext>
            </a:extLst>
          </p:cNvPr>
          <p:cNvSpPr/>
          <p:nvPr/>
        </p:nvSpPr>
        <p:spPr bwMode="ltGray">
          <a:xfrm>
            <a:off x="3966180" y="521757"/>
            <a:ext cx="140467" cy="140467"/>
          </a:xfrm>
          <a:prstGeom prst="ellipse">
            <a:avLst/>
          </a:prstGeom>
          <a:solidFill>
            <a:srgbClr val="00A5B8"/>
          </a:solidFill>
          <a:ln w="12700">
            <a:solidFill>
              <a:srgbClr val="BFE8E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26" name="Oval 25">
            <a:extLst>
              <a:ext uri="{FF2B5EF4-FFF2-40B4-BE49-F238E27FC236}">
                <a16:creationId xmlns:a16="http://schemas.microsoft.com/office/drawing/2014/main" id="{6B3D3640-E258-D90C-4E67-3562D18DCA73}"/>
              </a:ext>
            </a:extLst>
          </p:cNvPr>
          <p:cNvSpPr/>
          <p:nvPr/>
        </p:nvSpPr>
        <p:spPr bwMode="ltGray">
          <a:xfrm>
            <a:off x="3966180" y="863710"/>
            <a:ext cx="140467" cy="140467"/>
          </a:xfrm>
          <a:prstGeom prst="ellipse">
            <a:avLst/>
          </a:prstGeom>
          <a:solidFill>
            <a:srgbClr val="00A5B8"/>
          </a:solidFill>
          <a:ln w="12700">
            <a:solidFill>
              <a:srgbClr val="BFE8E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27" name="Oval 26">
            <a:extLst>
              <a:ext uri="{FF2B5EF4-FFF2-40B4-BE49-F238E27FC236}">
                <a16:creationId xmlns:a16="http://schemas.microsoft.com/office/drawing/2014/main" id="{6390881D-11E6-62A1-5443-F67766035AA0}"/>
              </a:ext>
            </a:extLst>
          </p:cNvPr>
          <p:cNvSpPr/>
          <p:nvPr/>
        </p:nvSpPr>
        <p:spPr bwMode="ltGray">
          <a:xfrm>
            <a:off x="3966180" y="1408540"/>
            <a:ext cx="140467" cy="140467"/>
          </a:xfrm>
          <a:prstGeom prst="ellipse">
            <a:avLst/>
          </a:prstGeom>
          <a:solidFill>
            <a:srgbClr val="00A5B8"/>
          </a:solidFill>
          <a:ln w="12700">
            <a:solidFill>
              <a:srgbClr val="BFE8E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28" name="Oval 27">
            <a:extLst>
              <a:ext uri="{FF2B5EF4-FFF2-40B4-BE49-F238E27FC236}">
                <a16:creationId xmlns:a16="http://schemas.microsoft.com/office/drawing/2014/main" id="{4BADD9EC-E92E-BF9A-89A0-79E2043341D8}"/>
              </a:ext>
            </a:extLst>
          </p:cNvPr>
          <p:cNvSpPr/>
          <p:nvPr/>
        </p:nvSpPr>
        <p:spPr bwMode="ltGray">
          <a:xfrm>
            <a:off x="3966180" y="1955275"/>
            <a:ext cx="140467" cy="140467"/>
          </a:xfrm>
          <a:prstGeom prst="ellipse">
            <a:avLst/>
          </a:prstGeom>
          <a:solidFill>
            <a:srgbClr val="00A5B8"/>
          </a:solidFill>
          <a:ln w="12700">
            <a:solidFill>
              <a:srgbClr val="BFE8E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29" name="Oval 28">
            <a:extLst>
              <a:ext uri="{FF2B5EF4-FFF2-40B4-BE49-F238E27FC236}">
                <a16:creationId xmlns:a16="http://schemas.microsoft.com/office/drawing/2014/main" id="{60F48B68-7A9F-3F66-CB3A-ADA660551C1D}"/>
              </a:ext>
            </a:extLst>
          </p:cNvPr>
          <p:cNvSpPr/>
          <p:nvPr/>
        </p:nvSpPr>
        <p:spPr bwMode="ltGray">
          <a:xfrm>
            <a:off x="3966180" y="2285815"/>
            <a:ext cx="140467" cy="140467"/>
          </a:xfrm>
          <a:prstGeom prst="ellipse">
            <a:avLst/>
          </a:prstGeom>
          <a:solidFill>
            <a:srgbClr val="00A5B8"/>
          </a:solidFill>
          <a:ln w="12700">
            <a:solidFill>
              <a:srgbClr val="BFE8E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30" name="Oval 29">
            <a:extLst>
              <a:ext uri="{FF2B5EF4-FFF2-40B4-BE49-F238E27FC236}">
                <a16:creationId xmlns:a16="http://schemas.microsoft.com/office/drawing/2014/main" id="{F5F0A5F6-77A4-711E-EA6C-47B48549643F}"/>
              </a:ext>
            </a:extLst>
          </p:cNvPr>
          <p:cNvSpPr/>
          <p:nvPr/>
        </p:nvSpPr>
        <p:spPr bwMode="ltGray">
          <a:xfrm>
            <a:off x="3966180" y="2648258"/>
            <a:ext cx="140467" cy="140467"/>
          </a:xfrm>
          <a:prstGeom prst="ellipse">
            <a:avLst/>
          </a:prstGeom>
          <a:solidFill>
            <a:srgbClr val="00A5B8"/>
          </a:solidFill>
          <a:ln w="12700">
            <a:solidFill>
              <a:srgbClr val="BFE8E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34" name="Oval 33">
            <a:extLst>
              <a:ext uri="{FF2B5EF4-FFF2-40B4-BE49-F238E27FC236}">
                <a16:creationId xmlns:a16="http://schemas.microsoft.com/office/drawing/2014/main" id="{CD8B6ACA-ECAB-AED6-274F-816964CC1C1F}"/>
              </a:ext>
            </a:extLst>
          </p:cNvPr>
          <p:cNvSpPr/>
          <p:nvPr/>
        </p:nvSpPr>
        <p:spPr bwMode="ltGray">
          <a:xfrm>
            <a:off x="3966180" y="3196639"/>
            <a:ext cx="140467" cy="140467"/>
          </a:xfrm>
          <a:prstGeom prst="ellipse">
            <a:avLst/>
          </a:prstGeom>
          <a:solidFill>
            <a:srgbClr val="00A5B8"/>
          </a:solidFill>
          <a:ln w="12700">
            <a:solidFill>
              <a:srgbClr val="BFE8E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35" name="Oval 34">
            <a:extLst>
              <a:ext uri="{FF2B5EF4-FFF2-40B4-BE49-F238E27FC236}">
                <a16:creationId xmlns:a16="http://schemas.microsoft.com/office/drawing/2014/main" id="{1162A91A-EA13-6ADA-6C41-0BD62D3CB525}"/>
              </a:ext>
            </a:extLst>
          </p:cNvPr>
          <p:cNvSpPr/>
          <p:nvPr/>
        </p:nvSpPr>
        <p:spPr bwMode="ltGray">
          <a:xfrm>
            <a:off x="3966180" y="3744468"/>
            <a:ext cx="140467" cy="140467"/>
          </a:xfrm>
          <a:prstGeom prst="ellipse">
            <a:avLst/>
          </a:prstGeom>
          <a:solidFill>
            <a:srgbClr val="00A5B8"/>
          </a:solidFill>
          <a:ln w="12700">
            <a:solidFill>
              <a:srgbClr val="BFE8E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36" name="Oval 35">
            <a:extLst>
              <a:ext uri="{FF2B5EF4-FFF2-40B4-BE49-F238E27FC236}">
                <a16:creationId xmlns:a16="http://schemas.microsoft.com/office/drawing/2014/main" id="{7E33DB6E-FCA3-0816-5DEA-7E34AABD3F00}"/>
              </a:ext>
            </a:extLst>
          </p:cNvPr>
          <p:cNvSpPr/>
          <p:nvPr/>
        </p:nvSpPr>
        <p:spPr bwMode="ltGray">
          <a:xfrm>
            <a:off x="3966180" y="4326838"/>
            <a:ext cx="140467" cy="140467"/>
          </a:xfrm>
          <a:prstGeom prst="ellipse">
            <a:avLst/>
          </a:prstGeom>
          <a:solidFill>
            <a:srgbClr val="00A5B8"/>
          </a:solidFill>
          <a:ln w="12700">
            <a:solidFill>
              <a:srgbClr val="BFE8E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37" name="Oval 36">
            <a:extLst>
              <a:ext uri="{FF2B5EF4-FFF2-40B4-BE49-F238E27FC236}">
                <a16:creationId xmlns:a16="http://schemas.microsoft.com/office/drawing/2014/main" id="{3043B048-D0EF-AA41-4976-2B96E1E7D72D}"/>
              </a:ext>
            </a:extLst>
          </p:cNvPr>
          <p:cNvSpPr/>
          <p:nvPr/>
        </p:nvSpPr>
        <p:spPr bwMode="ltGray">
          <a:xfrm>
            <a:off x="3966180" y="4639201"/>
            <a:ext cx="140467" cy="140467"/>
          </a:xfrm>
          <a:prstGeom prst="ellipse">
            <a:avLst/>
          </a:prstGeom>
          <a:solidFill>
            <a:srgbClr val="00A5B8"/>
          </a:solidFill>
          <a:ln w="12700">
            <a:solidFill>
              <a:srgbClr val="BFE8E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38" name="Oval 37">
            <a:extLst>
              <a:ext uri="{FF2B5EF4-FFF2-40B4-BE49-F238E27FC236}">
                <a16:creationId xmlns:a16="http://schemas.microsoft.com/office/drawing/2014/main" id="{C12C3A08-ECEA-6C22-2ADF-509A77D78601}"/>
              </a:ext>
            </a:extLst>
          </p:cNvPr>
          <p:cNvSpPr/>
          <p:nvPr/>
        </p:nvSpPr>
        <p:spPr bwMode="ltGray">
          <a:xfrm>
            <a:off x="3966180" y="4995876"/>
            <a:ext cx="140467" cy="140467"/>
          </a:xfrm>
          <a:prstGeom prst="ellipse">
            <a:avLst/>
          </a:prstGeom>
          <a:solidFill>
            <a:srgbClr val="00A5B8"/>
          </a:solidFill>
          <a:ln w="12700">
            <a:solidFill>
              <a:srgbClr val="BFE8E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sp>
        <p:nvSpPr>
          <p:cNvPr id="4" name="Slide Number Placeholder 3">
            <a:extLst>
              <a:ext uri="{FF2B5EF4-FFF2-40B4-BE49-F238E27FC236}">
                <a16:creationId xmlns:a16="http://schemas.microsoft.com/office/drawing/2014/main" id="{AFDED6DE-62C0-DDFA-6A89-FA71916129FE}"/>
              </a:ext>
            </a:extLst>
          </p:cNvPr>
          <p:cNvSpPr>
            <a:spLocks noGrp="1"/>
          </p:cNvSpPr>
          <p:nvPr>
            <p:ph type="sldNum" sz="quarter" idx="10"/>
          </p:nvPr>
        </p:nvSpPr>
        <p:spPr/>
        <p:txBody>
          <a:bodyPr/>
          <a:lstStyle/>
          <a:p>
            <a:fld id="{4034BEE3-566C-4068-A777-C3A4762E861B}" type="slidenum">
              <a:rPr lang="en-GB" smtClean="0"/>
              <a:pPr/>
              <a:t>36</a:t>
            </a:fld>
            <a:endParaRPr lang="en-GB" dirty="0"/>
          </a:p>
        </p:txBody>
      </p:sp>
    </p:spTree>
    <p:extLst>
      <p:ext uri="{BB962C8B-B14F-4D97-AF65-F5344CB8AC3E}">
        <p14:creationId xmlns:p14="http://schemas.microsoft.com/office/powerpoint/2010/main" val="2548905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 name="Picture 37" descr="A group of people shaking hands&#10;&#10;Description automatically generated with medium confidence">
            <a:extLst>
              <a:ext uri="{FF2B5EF4-FFF2-40B4-BE49-F238E27FC236}">
                <a16:creationId xmlns:a16="http://schemas.microsoft.com/office/drawing/2014/main" id="{B571FD33-475E-EE7C-BE28-A821BDEF663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55" y="0"/>
            <a:ext cx="3606284" cy="6858000"/>
          </a:xfrm>
          <a:prstGeom prst="rect">
            <a:avLst/>
          </a:prstGeom>
        </p:spPr>
      </p:pic>
      <p:sp>
        <p:nvSpPr>
          <p:cNvPr id="15" name="Rectangle 14">
            <a:extLst>
              <a:ext uri="{FF2B5EF4-FFF2-40B4-BE49-F238E27FC236}">
                <a16:creationId xmlns:a16="http://schemas.microsoft.com/office/drawing/2014/main" id="{7045E9D9-765B-81E5-B408-3E0756198E9B}"/>
              </a:ext>
            </a:extLst>
          </p:cNvPr>
          <p:cNvSpPr/>
          <p:nvPr/>
        </p:nvSpPr>
        <p:spPr bwMode="ltGray">
          <a:xfrm>
            <a:off x="0" y="-10334"/>
            <a:ext cx="2943169" cy="6868334"/>
          </a:xfrm>
          <a:prstGeom prst="rect">
            <a:avLst/>
          </a:prstGeom>
          <a:solidFill>
            <a:srgbClr val="F9C612">
              <a:alpha val="69804"/>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err="1">
              <a:ln>
                <a:noFill/>
              </a:ln>
              <a:solidFill>
                <a:srgbClr val="FFFFFF"/>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1D5EDC49-1FD3-A419-686D-FB2FDB64A558}"/>
              </a:ext>
            </a:extLst>
          </p:cNvPr>
          <p:cNvSpPr/>
          <p:nvPr/>
        </p:nvSpPr>
        <p:spPr bwMode="ltGray">
          <a:xfrm>
            <a:off x="7490691" y="271151"/>
            <a:ext cx="4336183" cy="5719580"/>
          </a:xfrm>
          <a:prstGeom prst="rect">
            <a:avLst/>
          </a:prstGeom>
          <a:solidFill>
            <a:srgbClr val="FFFFFF">
              <a:lumMod val="95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err="1">
              <a:ln>
                <a:noFill/>
              </a:ln>
              <a:solidFill>
                <a:srgbClr val="FFFFFF"/>
              </a:solidFill>
              <a:effectLst/>
              <a:uLnTx/>
              <a:uFillTx/>
              <a:latin typeface="Arial"/>
              <a:ea typeface="+mn-ea"/>
              <a:cs typeface="+mn-cs"/>
            </a:endParaRPr>
          </a:p>
        </p:txBody>
      </p:sp>
      <p:sp>
        <p:nvSpPr>
          <p:cNvPr id="17" name="TextBox 16">
            <a:extLst>
              <a:ext uri="{FF2B5EF4-FFF2-40B4-BE49-F238E27FC236}">
                <a16:creationId xmlns:a16="http://schemas.microsoft.com/office/drawing/2014/main" id="{5A80336B-8ACD-26AB-4BD2-1B7F586C4CCE}"/>
              </a:ext>
            </a:extLst>
          </p:cNvPr>
          <p:cNvSpPr txBox="1"/>
          <p:nvPr/>
        </p:nvSpPr>
        <p:spPr>
          <a:xfrm>
            <a:off x="278998" y="203325"/>
            <a:ext cx="2545085" cy="212365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NZ" sz="4400" b="1" i="0" u="none" strike="noStrike" kern="0" cap="none" spc="0" normalizeH="0" baseline="0" noProof="0" dirty="0">
                <a:ln>
                  <a:noFill/>
                </a:ln>
                <a:effectLst/>
                <a:uLnTx/>
                <a:uFillTx/>
                <a:latin typeface="Arial"/>
                <a:ea typeface="+mn-ea"/>
                <a:cs typeface="+mn-cs"/>
              </a:rPr>
              <a:t>The </a:t>
            </a:r>
            <a:r>
              <a:rPr kumimoji="0" lang="en-NZ" sz="4400" b="1" i="0" u="sng" strike="noStrike" kern="0" cap="none" spc="0" normalizeH="0" baseline="0" noProof="0" dirty="0">
                <a:ln>
                  <a:noFill/>
                </a:ln>
                <a:effectLst/>
                <a:uLnTx/>
                <a:uFillTx/>
                <a:latin typeface="Arial"/>
                <a:ea typeface="+mn-ea"/>
                <a:cs typeface="+mn-cs"/>
              </a:rPr>
              <a:t>ideal </a:t>
            </a:r>
            <a:r>
              <a:rPr kumimoji="0" lang="en-NZ" sz="4400" b="1" i="0" u="none" strike="noStrike" kern="0" cap="none" spc="0" normalizeH="0" baseline="0" noProof="0" dirty="0">
                <a:ln>
                  <a:noFill/>
                </a:ln>
                <a:effectLst/>
                <a:uLnTx/>
                <a:uFillTx/>
                <a:latin typeface="Arial"/>
                <a:ea typeface="+mn-ea"/>
                <a:cs typeface="+mn-cs"/>
              </a:rPr>
              <a:t>team</a:t>
            </a:r>
          </a:p>
        </p:txBody>
      </p:sp>
      <p:sp>
        <p:nvSpPr>
          <p:cNvPr id="18" name="Rectangle 17">
            <a:extLst>
              <a:ext uri="{FF2B5EF4-FFF2-40B4-BE49-F238E27FC236}">
                <a16:creationId xmlns:a16="http://schemas.microsoft.com/office/drawing/2014/main" id="{B937ED49-2DCB-FCAF-CCC9-94212B2D21C6}"/>
              </a:ext>
            </a:extLst>
          </p:cNvPr>
          <p:cNvSpPr/>
          <p:nvPr/>
        </p:nvSpPr>
        <p:spPr bwMode="ltGray">
          <a:xfrm>
            <a:off x="7761546" y="569582"/>
            <a:ext cx="3816000" cy="72000"/>
          </a:xfrm>
          <a:prstGeom prst="rect">
            <a:avLst/>
          </a:prstGeom>
          <a:solidFill>
            <a:srgbClr val="F9C61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err="1">
              <a:ln>
                <a:noFill/>
              </a:ln>
              <a:solidFill>
                <a:srgbClr val="FFFFFF"/>
              </a:solidFill>
              <a:effectLst/>
              <a:uLnTx/>
              <a:uFillTx/>
              <a:latin typeface="Arial"/>
              <a:ea typeface="+mn-ea"/>
              <a:cs typeface="+mn-cs"/>
            </a:endParaRPr>
          </a:p>
        </p:txBody>
      </p:sp>
      <p:grpSp>
        <p:nvGrpSpPr>
          <p:cNvPr id="19" name="Group 18">
            <a:extLst>
              <a:ext uri="{FF2B5EF4-FFF2-40B4-BE49-F238E27FC236}">
                <a16:creationId xmlns:a16="http://schemas.microsoft.com/office/drawing/2014/main" id="{139FEF6C-6C71-A64C-CF3E-4B65ABFC1A11}"/>
              </a:ext>
            </a:extLst>
          </p:cNvPr>
          <p:cNvGrpSpPr/>
          <p:nvPr/>
        </p:nvGrpSpPr>
        <p:grpSpPr>
          <a:xfrm>
            <a:off x="9550705" y="387182"/>
            <a:ext cx="422342" cy="422342"/>
            <a:chOff x="8883583" y="395223"/>
            <a:chExt cx="600075" cy="600075"/>
          </a:xfrm>
        </p:grpSpPr>
        <p:sp>
          <p:nvSpPr>
            <p:cNvPr id="20" name="Rectangle 19">
              <a:extLst>
                <a:ext uri="{FF2B5EF4-FFF2-40B4-BE49-F238E27FC236}">
                  <a16:creationId xmlns:a16="http://schemas.microsoft.com/office/drawing/2014/main" id="{1B98BD26-55F4-9E64-37B2-AD99CAC67C3F}"/>
                </a:ext>
              </a:extLst>
            </p:cNvPr>
            <p:cNvSpPr/>
            <p:nvPr/>
          </p:nvSpPr>
          <p:spPr bwMode="ltGray">
            <a:xfrm>
              <a:off x="8883583" y="395223"/>
              <a:ext cx="600075" cy="600075"/>
            </a:xfrm>
            <a:prstGeom prst="rect">
              <a:avLst/>
            </a:prstGeom>
            <a:solidFill>
              <a:srgbClr val="00A5B8"/>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err="1">
                <a:ln>
                  <a:noFill/>
                </a:ln>
                <a:solidFill>
                  <a:srgbClr val="FFFFFF"/>
                </a:solidFill>
                <a:effectLst/>
                <a:uLnTx/>
                <a:uFillTx/>
                <a:latin typeface="Arial"/>
                <a:ea typeface="+mn-ea"/>
                <a:cs typeface="+mn-cs"/>
              </a:endParaRPr>
            </a:p>
          </p:txBody>
        </p:sp>
        <p:grpSp>
          <p:nvGrpSpPr>
            <p:cNvPr id="21" name="Graphic 20">
              <a:extLst>
                <a:ext uri="{FF2B5EF4-FFF2-40B4-BE49-F238E27FC236}">
                  <a16:creationId xmlns:a16="http://schemas.microsoft.com/office/drawing/2014/main" id="{D86A8013-8BA5-F5BD-A18B-8E360BE781DD}"/>
                </a:ext>
              </a:extLst>
            </p:cNvPr>
            <p:cNvGrpSpPr/>
            <p:nvPr/>
          </p:nvGrpSpPr>
          <p:grpSpPr>
            <a:xfrm>
              <a:off x="8944460" y="518482"/>
              <a:ext cx="474419" cy="335478"/>
              <a:chOff x="-309623" y="1966848"/>
              <a:chExt cx="852607" cy="602907"/>
            </a:xfrm>
            <a:solidFill>
              <a:srgbClr val="FFFFFF"/>
            </a:solidFill>
          </p:grpSpPr>
          <p:sp>
            <p:nvSpPr>
              <p:cNvPr id="22" name="Freeform: Shape 21">
                <a:extLst>
                  <a:ext uri="{FF2B5EF4-FFF2-40B4-BE49-F238E27FC236}">
                    <a16:creationId xmlns:a16="http://schemas.microsoft.com/office/drawing/2014/main" id="{48C8178C-ED2B-BEE6-792D-B9709967A71E}"/>
                  </a:ext>
                </a:extLst>
              </p:cNvPr>
              <p:cNvSpPr/>
              <p:nvPr/>
            </p:nvSpPr>
            <p:spPr>
              <a:xfrm>
                <a:off x="-309623" y="1966848"/>
                <a:ext cx="400614" cy="602907"/>
              </a:xfrm>
              <a:custGeom>
                <a:avLst/>
                <a:gdLst>
                  <a:gd name="connsiteX0" fmla="*/ 233993 w 400614"/>
                  <a:gd name="connsiteY0" fmla="*/ 263785 h 602907"/>
                  <a:gd name="connsiteX1" fmla="*/ 185435 w 400614"/>
                  <a:gd name="connsiteY1" fmla="*/ 276580 h 602907"/>
                  <a:gd name="connsiteX2" fmla="*/ 140801 w 400614"/>
                  <a:gd name="connsiteY2" fmla="*/ 289488 h 602907"/>
                  <a:gd name="connsiteX3" fmla="*/ 122993 w 400614"/>
                  <a:gd name="connsiteY3" fmla="*/ 249907 h 602907"/>
                  <a:gd name="connsiteX4" fmla="*/ 202269 w 400614"/>
                  <a:gd name="connsiteY4" fmla="*/ 96642 h 602907"/>
                  <a:gd name="connsiteX5" fmla="*/ 376711 w 400614"/>
                  <a:gd name="connsiteY5" fmla="*/ 29853 h 602907"/>
                  <a:gd name="connsiteX6" fmla="*/ 372731 w 400614"/>
                  <a:gd name="connsiteY6" fmla="*/ 64 h 602907"/>
                  <a:gd name="connsiteX7" fmla="*/ 109124 w 400614"/>
                  <a:gd name="connsiteY7" fmla="*/ 105139 h 602907"/>
                  <a:gd name="connsiteX8" fmla="*/ 61 w 400614"/>
                  <a:gd name="connsiteY8" fmla="*/ 356920 h 602907"/>
                  <a:gd name="connsiteX9" fmla="*/ 62503 w 400614"/>
                  <a:gd name="connsiteY9" fmla="*/ 530403 h 602907"/>
                  <a:gd name="connsiteX10" fmla="*/ 222110 w 400614"/>
                  <a:gd name="connsiteY10" fmla="*/ 602784 h 602907"/>
                  <a:gd name="connsiteX11" fmla="*/ 350951 w 400614"/>
                  <a:gd name="connsiteY11" fmla="*/ 551158 h 602907"/>
                  <a:gd name="connsiteX12" fmla="*/ 400534 w 400614"/>
                  <a:gd name="connsiteY12" fmla="*/ 422316 h 602907"/>
                  <a:gd name="connsiteX13" fmla="*/ 349982 w 400614"/>
                  <a:gd name="connsiteY13" fmla="*/ 308302 h 602907"/>
                  <a:gd name="connsiteX14" fmla="*/ 233993 w 400614"/>
                  <a:gd name="connsiteY14" fmla="*/ 263785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233993" y="263785"/>
                    </a:moveTo>
                    <a:cubicBezTo>
                      <a:pt x="217149" y="264975"/>
                      <a:pt x="200678" y="269315"/>
                      <a:pt x="185435" y="276580"/>
                    </a:cubicBezTo>
                    <a:cubicBezTo>
                      <a:pt x="171419" y="283440"/>
                      <a:pt x="156316" y="287808"/>
                      <a:pt x="140801" y="289488"/>
                    </a:cubicBezTo>
                    <a:cubicBezTo>
                      <a:pt x="128910" y="289488"/>
                      <a:pt x="122993" y="276253"/>
                      <a:pt x="122993" y="249907"/>
                    </a:cubicBezTo>
                    <a:cubicBezTo>
                      <a:pt x="124434" y="189344"/>
                      <a:pt x="153673" y="132814"/>
                      <a:pt x="202269" y="96642"/>
                    </a:cubicBezTo>
                    <a:cubicBezTo>
                      <a:pt x="250347" y="53884"/>
                      <a:pt x="312372" y="30136"/>
                      <a:pt x="376711" y="29853"/>
                    </a:cubicBezTo>
                    <a:lnTo>
                      <a:pt x="372731" y="64"/>
                    </a:lnTo>
                    <a:cubicBezTo>
                      <a:pt x="274310" y="-1770"/>
                      <a:pt x="179296" y="36103"/>
                      <a:pt x="109124" y="105139"/>
                    </a:cubicBezTo>
                    <a:cubicBezTo>
                      <a:pt x="38722" y="169811"/>
                      <a:pt x="-920" y="261327"/>
                      <a:pt x="61" y="356920"/>
                    </a:cubicBezTo>
                    <a:cubicBezTo>
                      <a:pt x="-1321" y="420484"/>
                      <a:pt x="20928" y="482301"/>
                      <a:pt x="62503" y="530403"/>
                    </a:cubicBezTo>
                    <a:cubicBezTo>
                      <a:pt x="101887" y="577602"/>
                      <a:pt x="160655" y="604253"/>
                      <a:pt x="222110" y="602784"/>
                    </a:cubicBezTo>
                    <a:cubicBezTo>
                      <a:pt x="270435" y="604625"/>
                      <a:pt x="317268" y="585859"/>
                      <a:pt x="350951" y="551158"/>
                    </a:cubicBezTo>
                    <a:cubicBezTo>
                      <a:pt x="384106" y="516609"/>
                      <a:pt x="401974" y="470178"/>
                      <a:pt x="400534" y="422316"/>
                    </a:cubicBezTo>
                    <a:cubicBezTo>
                      <a:pt x="401659" y="378649"/>
                      <a:pt x="383099" y="336788"/>
                      <a:pt x="349982" y="308302"/>
                    </a:cubicBezTo>
                    <a:cubicBezTo>
                      <a:pt x="318296" y="279401"/>
                      <a:pt x="276879" y="263505"/>
                      <a:pt x="233993" y="263785"/>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srgbClr val="333333"/>
                  </a:solidFill>
                  <a:effectLst/>
                  <a:uLnTx/>
                  <a:uFillTx/>
                  <a:latin typeface="Arial"/>
                  <a:ea typeface="+mn-ea"/>
                  <a:cs typeface="+mn-cs"/>
                </a:endParaRPr>
              </a:p>
            </p:txBody>
          </p:sp>
          <p:sp>
            <p:nvSpPr>
              <p:cNvPr id="23" name="Freeform: Shape 22">
                <a:extLst>
                  <a:ext uri="{FF2B5EF4-FFF2-40B4-BE49-F238E27FC236}">
                    <a16:creationId xmlns:a16="http://schemas.microsoft.com/office/drawing/2014/main" id="{83D9B99C-E917-C31E-0B6F-34E1EF409E63}"/>
                  </a:ext>
                </a:extLst>
              </p:cNvPr>
              <p:cNvSpPr/>
              <p:nvPr/>
            </p:nvSpPr>
            <p:spPr>
              <a:xfrm>
                <a:off x="142368" y="1966848"/>
                <a:ext cx="400614" cy="602907"/>
              </a:xfrm>
              <a:custGeom>
                <a:avLst/>
                <a:gdLst>
                  <a:gd name="connsiteX0" fmla="*/ 348955 w 400614"/>
                  <a:gd name="connsiteY0" fmla="*/ 309380 h 602907"/>
                  <a:gd name="connsiteX1" fmla="*/ 233987 w 400614"/>
                  <a:gd name="connsiteY1" fmla="*/ 263784 h 602907"/>
                  <a:gd name="connsiteX2" fmla="*/ 185420 w 400614"/>
                  <a:gd name="connsiteY2" fmla="*/ 276579 h 602907"/>
                  <a:gd name="connsiteX3" fmla="*/ 140786 w 400614"/>
                  <a:gd name="connsiteY3" fmla="*/ 289488 h 602907"/>
                  <a:gd name="connsiteX4" fmla="*/ 122993 w 400614"/>
                  <a:gd name="connsiteY4" fmla="*/ 249907 h 602907"/>
                  <a:gd name="connsiteX5" fmla="*/ 202251 w 400614"/>
                  <a:gd name="connsiteY5" fmla="*/ 96642 h 602907"/>
                  <a:gd name="connsiteX6" fmla="*/ 376705 w 400614"/>
                  <a:gd name="connsiteY6" fmla="*/ 29853 h 602907"/>
                  <a:gd name="connsiteX7" fmla="*/ 372731 w 400614"/>
                  <a:gd name="connsiteY7" fmla="*/ 64 h 602907"/>
                  <a:gd name="connsiteX8" fmla="*/ 109116 w 400614"/>
                  <a:gd name="connsiteY8" fmla="*/ 105139 h 602907"/>
                  <a:gd name="connsiteX9" fmla="*/ 61 w 400614"/>
                  <a:gd name="connsiteY9" fmla="*/ 356919 h 602907"/>
                  <a:gd name="connsiteX10" fmla="*/ 62488 w 400614"/>
                  <a:gd name="connsiteY10" fmla="*/ 530403 h 602907"/>
                  <a:gd name="connsiteX11" fmla="*/ 222092 w 400614"/>
                  <a:gd name="connsiteY11" fmla="*/ 602784 h 602907"/>
                  <a:gd name="connsiteX12" fmla="*/ 350949 w 400614"/>
                  <a:gd name="connsiteY12" fmla="*/ 551158 h 602907"/>
                  <a:gd name="connsiteX13" fmla="*/ 400535 w 400614"/>
                  <a:gd name="connsiteY13" fmla="*/ 422316 h 602907"/>
                  <a:gd name="connsiteX14" fmla="*/ 348955 w 400614"/>
                  <a:gd name="connsiteY14" fmla="*/ 309380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348955" y="309380"/>
                    </a:moveTo>
                    <a:cubicBezTo>
                      <a:pt x="317764" y="280209"/>
                      <a:pt x="276693" y="263920"/>
                      <a:pt x="233987" y="263784"/>
                    </a:cubicBezTo>
                    <a:cubicBezTo>
                      <a:pt x="217138" y="264975"/>
                      <a:pt x="200666" y="269315"/>
                      <a:pt x="185420" y="276579"/>
                    </a:cubicBezTo>
                    <a:cubicBezTo>
                      <a:pt x="171405" y="283444"/>
                      <a:pt x="156301" y="287811"/>
                      <a:pt x="140786" y="289488"/>
                    </a:cubicBezTo>
                    <a:cubicBezTo>
                      <a:pt x="128903" y="289488"/>
                      <a:pt x="122993" y="276253"/>
                      <a:pt x="122993" y="249907"/>
                    </a:cubicBezTo>
                    <a:cubicBezTo>
                      <a:pt x="124430" y="189347"/>
                      <a:pt x="153662" y="132819"/>
                      <a:pt x="202251" y="96642"/>
                    </a:cubicBezTo>
                    <a:cubicBezTo>
                      <a:pt x="250336" y="53885"/>
                      <a:pt x="312364" y="30138"/>
                      <a:pt x="376705" y="29853"/>
                    </a:cubicBezTo>
                    <a:lnTo>
                      <a:pt x="372731" y="64"/>
                    </a:lnTo>
                    <a:cubicBezTo>
                      <a:pt x="274306" y="-1768"/>
                      <a:pt x="179293" y="36104"/>
                      <a:pt x="109116" y="105139"/>
                    </a:cubicBezTo>
                    <a:cubicBezTo>
                      <a:pt x="38716" y="169811"/>
                      <a:pt x="-923" y="261327"/>
                      <a:pt x="61" y="356919"/>
                    </a:cubicBezTo>
                    <a:cubicBezTo>
                      <a:pt x="-1327" y="420482"/>
                      <a:pt x="20917" y="482299"/>
                      <a:pt x="62488" y="530403"/>
                    </a:cubicBezTo>
                    <a:cubicBezTo>
                      <a:pt x="101875" y="577598"/>
                      <a:pt x="160640" y="604248"/>
                      <a:pt x="222092" y="602784"/>
                    </a:cubicBezTo>
                    <a:cubicBezTo>
                      <a:pt x="270425" y="604624"/>
                      <a:pt x="317264" y="585859"/>
                      <a:pt x="350949" y="551158"/>
                    </a:cubicBezTo>
                    <a:cubicBezTo>
                      <a:pt x="384106" y="516607"/>
                      <a:pt x="401968" y="470178"/>
                      <a:pt x="400535" y="422316"/>
                    </a:cubicBezTo>
                    <a:cubicBezTo>
                      <a:pt x="401195" y="378831"/>
                      <a:pt x="382252" y="337356"/>
                      <a:pt x="348955" y="309380"/>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srgbClr val="333333"/>
                  </a:solidFill>
                  <a:effectLst/>
                  <a:uLnTx/>
                  <a:uFillTx/>
                  <a:latin typeface="Arial"/>
                  <a:ea typeface="+mn-ea"/>
                  <a:cs typeface="+mn-cs"/>
                </a:endParaRPr>
              </a:p>
            </p:txBody>
          </p:sp>
        </p:grpSp>
      </p:grpSp>
      <p:sp>
        <p:nvSpPr>
          <p:cNvPr id="25" name="TextBox 24">
            <a:extLst>
              <a:ext uri="{FF2B5EF4-FFF2-40B4-BE49-F238E27FC236}">
                <a16:creationId xmlns:a16="http://schemas.microsoft.com/office/drawing/2014/main" id="{24D742EB-C886-44ED-EB37-5F6DF5FF39BF}"/>
              </a:ext>
            </a:extLst>
          </p:cNvPr>
          <p:cNvSpPr txBox="1"/>
          <p:nvPr/>
        </p:nvSpPr>
        <p:spPr>
          <a:xfrm>
            <a:off x="3791896" y="1227463"/>
            <a:ext cx="3428910" cy="3524042"/>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NZ" sz="16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a:rPr>
              <a:t>Rangatahi enjoy turning up to the game with other teammates to combat pre and post game nerves.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NZ" sz="16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a:rPr>
              <a:t>They appreciate bonding opportunities with teammates, to gain connection and increase their enjoyment and fun.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NZ" sz="16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a:rPr>
              <a:t>Rangatahi value sharing sport experiences with friends, or otherwise befriending teammates.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NZ" sz="16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a:endParaRPr>
          </a:p>
        </p:txBody>
      </p:sp>
      <p:cxnSp>
        <p:nvCxnSpPr>
          <p:cNvPr id="27" name="Straight Connector 26">
            <a:extLst>
              <a:ext uri="{FF2B5EF4-FFF2-40B4-BE49-F238E27FC236}">
                <a16:creationId xmlns:a16="http://schemas.microsoft.com/office/drawing/2014/main" id="{57DE8974-18C1-A699-BD46-226F6CD5DB62}"/>
              </a:ext>
            </a:extLst>
          </p:cNvPr>
          <p:cNvCxnSpPr>
            <a:cxnSpLocks/>
          </p:cNvCxnSpPr>
          <p:nvPr>
            <p:custDataLst>
              <p:tags r:id="rId1"/>
            </p:custDataLst>
          </p:nvPr>
        </p:nvCxnSpPr>
        <p:spPr>
          <a:xfrm>
            <a:off x="360000" y="6120000"/>
            <a:ext cx="3252138" cy="0"/>
          </a:xfrm>
          <a:prstGeom prst="line">
            <a:avLst/>
          </a:prstGeom>
          <a:noFill/>
          <a:ln w="38100" cap="flat" cmpd="sng" algn="ctr">
            <a:solidFill>
              <a:srgbClr val="333333"/>
            </a:solidFill>
            <a:prstDash val="solid"/>
            <a:miter lim="800000"/>
            <a:tailEnd type="none"/>
          </a:ln>
          <a:effectLst/>
        </p:spPr>
      </p:cxnSp>
      <p:grpSp>
        <p:nvGrpSpPr>
          <p:cNvPr id="28" name="Group 27">
            <a:extLst>
              <a:ext uri="{FF2B5EF4-FFF2-40B4-BE49-F238E27FC236}">
                <a16:creationId xmlns:a16="http://schemas.microsoft.com/office/drawing/2014/main" id="{0806D319-FA16-9083-C6B8-A6049C3B207D}"/>
              </a:ext>
            </a:extLst>
          </p:cNvPr>
          <p:cNvGrpSpPr/>
          <p:nvPr/>
        </p:nvGrpSpPr>
        <p:grpSpPr>
          <a:xfrm>
            <a:off x="359999" y="6387424"/>
            <a:ext cx="2079828" cy="203782"/>
            <a:chOff x="359999" y="6387424"/>
            <a:chExt cx="2079828" cy="203782"/>
          </a:xfrm>
        </p:grpSpPr>
        <p:sp>
          <p:nvSpPr>
            <p:cNvPr id="29" name="Freeform: Shape 28">
              <a:extLst>
                <a:ext uri="{FF2B5EF4-FFF2-40B4-BE49-F238E27FC236}">
                  <a16:creationId xmlns:a16="http://schemas.microsoft.com/office/drawing/2014/main" id="{492E28E3-3112-62B9-CC9C-C45FBCF6FC90}"/>
                </a:ext>
              </a:extLst>
            </p:cNvPr>
            <p:cNvSpPr/>
            <p:nvPr/>
          </p:nvSpPr>
          <p:spPr>
            <a:xfrm>
              <a:off x="1495221" y="6390443"/>
              <a:ext cx="135728" cy="197916"/>
            </a:xfrm>
            <a:custGeom>
              <a:avLst/>
              <a:gdLst>
                <a:gd name="connsiteX0" fmla="*/ 28241 w 135728"/>
                <a:gd name="connsiteY0" fmla="*/ 198590 h 197916"/>
                <a:gd name="connsiteX1" fmla="*/ -57 w 135728"/>
                <a:gd name="connsiteY1" fmla="*/ 198590 h 197916"/>
                <a:gd name="connsiteX2" fmla="*/ -57 w 135728"/>
                <a:gd name="connsiteY2" fmla="*/ 674 h 197916"/>
                <a:gd name="connsiteX3" fmla="*/ 72613 w 135728"/>
                <a:gd name="connsiteY3" fmla="*/ 674 h 197916"/>
                <a:gd name="connsiteX4" fmla="*/ 118693 w 135728"/>
                <a:gd name="connsiteY4" fmla="*/ 17049 h 197916"/>
                <a:gd name="connsiteX5" fmla="*/ 135672 w 135728"/>
                <a:gd name="connsiteY5" fmla="*/ 57771 h 197916"/>
                <a:gd name="connsiteX6" fmla="*/ 118693 w 135728"/>
                <a:gd name="connsiteY6" fmla="*/ 98761 h 197916"/>
                <a:gd name="connsiteX7" fmla="*/ 72613 w 135728"/>
                <a:gd name="connsiteY7" fmla="*/ 115170 h 197916"/>
                <a:gd name="connsiteX8" fmla="*/ 28241 w 135728"/>
                <a:gd name="connsiteY8" fmla="*/ 115170 h 197916"/>
                <a:gd name="connsiteX9" fmla="*/ 28241 w 135728"/>
                <a:gd name="connsiteY9" fmla="*/ 88313 h 197916"/>
                <a:gd name="connsiteX10" fmla="*/ 71307 w 135728"/>
                <a:gd name="connsiteY10" fmla="*/ 88313 h 197916"/>
                <a:gd name="connsiteX11" fmla="*/ 99002 w 135728"/>
                <a:gd name="connsiteY11" fmla="*/ 79271 h 197916"/>
                <a:gd name="connsiteX12" fmla="*/ 107508 w 135728"/>
                <a:gd name="connsiteY12" fmla="*/ 57771 h 197916"/>
                <a:gd name="connsiteX13" fmla="*/ 99002 w 135728"/>
                <a:gd name="connsiteY13" fmla="*/ 36573 h 197916"/>
                <a:gd name="connsiteX14" fmla="*/ 71307 w 135728"/>
                <a:gd name="connsiteY14" fmla="*/ 27531 h 197916"/>
                <a:gd name="connsiteX15" fmla="*/ 28241 w 135728"/>
                <a:gd name="connsiteY15" fmla="*/ 27531 h 19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5728" h="197916">
                  <a:moveTo>
                    <a:pt x="28241" y="198590"/>
                  </a:moveTo>
                  <a:lnTo>
                    <a:pt x="-57" y="198590"/>
                  </a:lnTo>
                  <a:lnTo>
                    <a:pt x="-57" y="674"/>
                  </a:lnTo>
                  <a:lnTo>
                    <a:pt x="72613" y="674"/>
                  </a:lnTo>
                  <a:cubicBezTo>
                    <a:pt x="94381" y="674"/>
                    <a:pt x="108513" y="6869"/>
                    <a:pt x="118693" y="17049"/>
                  </a:cubicBezTo>
                  <a:cubicBezTo>
                    <a:pt x="129597" y="27789"/>
                    <a:pt x="135715" y="42467"/>
                    <a:pt x="135672" y="57771"/>
                  </a:cubicBezTo>
                  <a:cubicBezTo>
                    <a:pt x="135715" y="73153"/>
                    <a:pt x="129604" y="87914"/>
                    <a:pt x="118693" y="98761"/>
                  </a:cubicBezTo>
                  <a:cubicBezTo>
                    <a:pt x="108647" y="108808"/>
                    <a:pt x="94381" y="115170"/>
                    <a:pt x="72613" y="115170"/>
                  </a:cubicBezTo>
                  <a:lnTo>
                    <a:pt x="28241" y="115170"/>
                  </a:lnTo>
                  <a:close/>
                  <a:moveTo>
                    <a:pt x="28241" y="88313"/>
                  </a:moveTo>
                  <a:lnTo>
                    <a:pt x="71307" y="88313"/>
                  </a:lnTo>
                  <a:cubicBezTo>
                    <a:pt x="86008" y="88313"/>
                    <a:pt x="93644" y="84964"/>
                    <a:pt x="99002" y="79271"/>
                  </a:cubicBezTo>
                  <a:cubicBezTo>
                    <a:pt x="104581" y="73521"/>
                    <a:pt x="107642" y="65785"/>
                    <a:pt x="107508" y="57771"/>
                  </a:cubicBezTo>
                  <a:cubicBezTo>
                    <a:pt x="107652" y="49845"/>
                    <a:pt x="104584" y="42199"/>
                    <a:pt x="99002" y="36573"/>
                  </a:cubicBezTo>
                  <a:cubicBezTo>
                    <a:pt x="93644" y="30914"/>
                    <a:pt x="86008" y="27531"/>
                    <a:pt x="71307" y="27531"/>
                  </a:cubicBezTo>
                  <a:lnTo>
                    <a:pt x="28241" y="27531"/>
                  </a:lnTo>
                  <a:close/>
                </a:path>
              </a:pathLst>
            </a:custGeom>
            <a:solidFill>
              <a:srgbClr val="000000"/>
            </a:solidFill>
            <a:ln w="3348" cap="flat">
              <a:noFill/>
              <a:prstDash val="solid"/>
              <a:miter/>
            </a:ln>
          </p:spPr>
          <p:txBody>
            <a:bodyPr rtlCol="0" anchor="ctr"/>
            <a:lstStyle/>
            <a:p>
              <a:endParaRPr lang="en-NZ"/>
            </a:p>
          </p:txBody>
        </p:sp>
        <p:sp>
          <p:nvSpPr>
            <p:cNvPr id="30" name="Freeform: Shape 29">
              <a:extLst>
                <a:ext uri="{FF2B5EF4-FFF2-40B4-BE49-F238E27FC236}">
                  <a16:creationId xmlns:a16="http://schemas.microsoft.com/office/drawing/2014/main" id="{57BE7D1E-A060-D1C5-D34B-1CA76F917868}"/>
                </a:ext>
              </a:extLst>
            </p:cNvPr>
            <p:cNvSpPr/>
            <p:nvPr/>
          </p:nvSpPr>
          <p:spPr>
            <a:xfrm>
              <a:off x="1662060" y="6390376"/>
              <a:ext cx="163992" cy="200734"/>
            </a:xfrm>
            <a:custGeom>
              <a:avLst/>
              <a:gdLst>
                <a:gd name="connsiteX0" fmla="*/ 20606 w 163992"/>
                <a:gd name="connsiteY0" fmla="*/ 175382 h 200734"/>
                <a:gd name="connsiteX1" fmla="*/ -57 w 163992"/>
                <a:gd name="connsiteY1" fmla="*/ 116577 h 200734"/>
                <a:gd name="connsiteX2" fmla="*/ -57 w 163992"/>
                <a:gd name="connsiteY2" fmla="*/ 674 h 200734"/>
                <a:gd name="connsiteX3" fmla="*/ 28375 w 163992"/>
                <a:gd name="connsiteY3" fmla="*/ 674 h 200734"/>
                <a:gd name="connsiteX4" fmla="*/ 28375 w 163992"/>
                <a:gd name="connsiteY4" fmla="*/ 117883 h 200734"/>
                <a:gd name="connsiteX5" fmla="*/ 40833 w 163992"/>
                <a:gd name="connsiteY5" fmla="*/ 156897 h 200734"/>
                <a:gd name="connsiteX6" fmla="*/ 81956 w 163992"/>
                <a:gd name="connsiteY6" fmla="*/ 174545 h 200734"/>
                <a:gd name="connsiteX7" fmla="*/ 123214 w 163992"/>
                <a:gd name="connsiteY7" fmla="*/ 157031 h 200734"/>
                <a:gd name="connsiteX8" fmla="*/ 135672 w 163992"/>
                <a:gd name="connsiteY8" fmla="*/ 118017 h 200734"/>
                <a:gd name="connsiteX9" fmla="*/ 135672 w 163992"/>
                <a:gd name="connsiteY9" fmla="*/ 808 h 200734"/>
                <a:gd name="connsiteX10" fmla="*/ 163936 w 163992"/>
                <a:gd name="connsiteY10" fmla="*/ 808 h 200734"/>
                <a:gd name="connsiteX11" fmla="*/ 163936 w 163992"/>
                <a:gd name="connsiteY11" fmla="*/ 116711 h 200734"/>
                <a:gd name="connsiteX12" fmla="*/ 143307 w 163992"/>
                <a:gd name="connsiteY12" fmla="*/ 175517 h 200734"/>
                <a:gd name="connsiteX13" fmla="*/ 81956 w 163992"/>
                <a:gd name="connsiteY13" fmla="*/ 201403 h 200734"/>
                <a:gd name="connsiteX14" fmla="*/ 20606 w 163992"/>
                <a:gd name="connsiteY14" fmla="*/ 175382 h 20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3992" h="200734">
                  <a:moveTo>
                    <a:pt x="20606" y="175382"/>
                  </a:moveTo>
                  <a:cubicBezTo>
                    <a:pt x="7880" y="161552"/>
                    <a:pt x="-57" y="143167"/>
                    <a:pt x="-57" y="116577"/>
                  </a:cubicBezTo>
                  <a:lnTo>
                    <a:pt x="-57" y="674"/>
                  </a:lnTo>
                  <a:lnTo>
                    <a:pt x="28375" y="674"/>
                  </a:lnTo>
                  <a:lnTo>
                    <a:pt x="28375" y="117883"/>
                  </a:lnTo>
                  <a:cubicBezTo>
                    <a:pt x="28375" y="136536"/>
                    <a:pt x="32929" y="148023"/>
                    <a:pt x="40833" y="156897"/>
                  </a:cubicBezTo>
                  <a:cubicBezTo>
                    <a:pt x="51395" y="168377"/>
                    <a:pt x="66357" y="174796"/>
                    <a:pt x="81956" y="174545"/>
                  </a:cubicBezTo>
                  <a:cubicBezTo>
                    <a:pt x="97579" y="174870"/>
                    <a:pt x="112595" y="168497"/>
                    <a:pt x="123214" y="157031"/>
                  </a:cubicBezTo>
                  <a:cubicBezTo>
                    <a:pt x="131151" y="148257"/>
                    <a:pt x="135672" y="136670"/>
                    <a:pt x="135672" y="118017"/>
                  </a:cubicBezTo>
                  <a:lnTo>
                    <a:pt x="135672" y="808"/>
                  </a:lnTo>
                  <a:lnTo>
                    <a:pt x="163936" y="808"/>
                  </a:lnTo>
                  <a:lnTo>
                    <a:pt x="163936" y="116711"/>
                  </a:lnTo>
                  <a:cubicBezTo>
                    <a:pt x="163936" y="143301"/>
                    <a:pt x="156033" y="161686"/>
                    <a:pt x="143307" y="175517"/>
                  </a:cubicBezTo>
                  <a:cubicBezTo>
                    <a:pt x="127333" y="192284"/>
                    <a:pt x="105114" y="201661"/>
                    <a:pt x="81956" y="201403"/>
                  </a:cubicBezTo>
                  <a:cubicBezTo>
                    <a:pt x="58779" y="201631"/>
                    <a:pt x="36553" y="192204"/>
                    <a:pt x="20606" y="175382"/>
                  </a:cubicBezTo>
                  <a:close/>
                </a:path>
              </a:pathLst>
            </a:custGeom>
            <a:solidFill>
              <a:srgbClr val="000000"/>
            </a:solidFill>
            <a:ln w="3348" cap="flat">
              <a:noFill/>
              <a:prstDash val="solid"/>
              <a:miter/>
            </a:ln>
          </p:spPr>
          <p:txBody>
            <a:bodyPr rtlCol="0" anchor="ctr"/>
            <a:lstStyle/>
            <a:p>
              <a:endParaRPr lang="en-NZ"/>
            </a:p>
          </p:txBody>
        </p:sp>
        <p:sp>
          <p:nvSpPr>
            <p:cNvPr id="31" name="Freeform: Shape 30">
              <a:extLst>
                <a:ext uri="{FF2B5EF4-FFF2-40B4-BE49-F238E27FC236}">
                  <a16:creationId xmlns:a16="http://schemas.microsoft.com/office/drawing/2014/main" id="{8846674B-9A4A-FC44-19C7-D5184DBE12D7}"/>
                </a:ext>
              </a:extLst>
            </p:cNvPr>
            <p:cNvSpPr/>
            <p:nvPr/>
          </p:nvSpPr>
          <p:spPr>
            <a:xfrm>
              <a:off x="1874142" y="6390443"/>
              <a:ext cx="138542" cy="197916"/>
            </a:xfrm>
            <a:custGeom>
              <a:avLst/>
              <a:gdLst>
                <a:gd name="connsiteX0" fmla="*/ 108814 w 138542"/>
                <a:gd name="connsiteY0" fmla="*/ 91929 h 197916"/>
                <a:gd name="connsiteX1" fmla="*/ 138485 w 138542"/>
                <a:gd name="connsiteY1" fmla="*/ 140554 h 197916"/>
                <a:gd name="connsiteX2" fmla="*/ 122075 w 138542"/>
                <a:gd name="connsiteY2" fmla="*/ 181276 h 197916"/>
                <a:gd name="connsiteX3" fmla="*/ 74890 w 138542"/>
                <a:gd name="connsiteY3" fmla="*/ 198590 h 197916"/>
                <a:gd name="connsiteX4" fmla="*/ -57 w 138542"/>
                <a:gd name="connsiteY4" fmla="*/ 198590 h 197916"/>
                <a:gd name="connsiteX5" fmla="*/ -57 w 138542"/>
                <a:gd name="connsiteY5" fmla="*/ 674 h 197916"/>
                <a:gd name="connsiteX6" fmla="*/ 65547 w 138542"/>
                <a:gd name="connsiteY6" fmla="*/ 674 h 197916"/>
                <a:gd name="connsiteX7" fmla="*/ 109651 w 138542"/>
                <a:gd name="connsiteY7" fmla="*/ 15643 h 197916"/>
                <a:gd name="connsiteX8" fmla="*/ 125759 w 138542"/>
                <a:gd name="connsiteY8" fmla="*/ 55226 h 197916"/>
                <a:gd name="connsiteX9" fmla="*/ 108814 w 138542"/>
                <a:gd name="connsiteY9" fmla="*/ 91929 h 197916"/>
                <a:gd name="connsiteX10" fmla="*/ 28208 w 138542"/>
                <a:gd name="connsiteY10" fmla="*/ 82586 h 197916"/>
                <a:gd name="connsiteX11" fmla="*/ 64107 w 138542"/>
                <a:gd name="connsiteY11" fmla="*/ 82586 h 197916"/>
                <a:gd name="connsiteX12" fmla="*/ 90094 w 138542"/>
                <a:gd name="connsiteY12" fmla="*/ 74114 h 197916"/>
                <a:gd name="connsiteX13" fmla="*/ 97462 w 138542"/>
                <a:gd name="connsiteY13" fmla="*/ 54891 h 197916"/>
                <a:gd name="connsiteX14" fmla="*/ 90094 w 138542"/>
                <a:gd name="connsiteY14" fmla="*/ 35937 h 197916"/>
                <a:gd name="connsiteX15" fmla="*/ 64107 w 138542"/>
                <a:gd name="connsiteY15" fmla="*/ 27464 h 197916"/>
                <a:gd name="connsiteX16" fmla="*/ 28208 w 138542"/>
                <a:gd name="connsiteY16" fmla="*/ 27464 h 197916"/>
                <a:gd name="connsiteX17" fmla="*/ 28208 w 138542"/>
                <a:gd name="connsiteY17" fmla="*/ 171665 h 197916"/>
                <a:gd name="connsiteX18" fmla="*/ 73450 w 138542"/>
                <a:gd name="connsiteY18" fmla="*/ 171665 h 197916"/>
                <a:gd name="connsiteX19" fmla="*/ 102585 w 138542"/>
                <a:gd name="connsiteY19" fmla="*/ 161619 h 197916"/>
                <a:gd name="connsiteX20" fmla="*/ 110221 w 138542"/>
                <a:gd name="connsiteY20" fmla="*/ 140689 h 197916"/>
                <a:gd name="connsiteX21" fmla="*/ 102585 w 138542"/>
                <a:gd name="connsiteY21" fmla="*/ 119758 h 197916"/>
                <a:gd name="connsiteX22" fmla="*/ 73450 w 138542"/>
                <a:gd name="connsiteY22" fmla="*/ 109712 h 197916"/>
                <a:gd name="connsiteX23" fmla="*/ 28208 w 138542"/>
                <a:gd name="connsiteY23" fmla="*/ 109712 h 19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8542" h="197916">
                  <a:moveTo>
                    <a:pt x="108814" y="91929"/>
                  </a:moveTo>
                  <a:cubicBezTo>
                    <a:pt x="127042" y="101289"/>
                    <a:pt x="138498" y="120063"/>
                    <a:pt x="138485" y="140554"/>
                  </a:cubicBezTo>
                  <a:cubicBezTo>
                    <a:pt x="138585" y="155758"/>
                    <a:pt x="132688" y="170389"/>
                    <a:pt x="122075" y="181276"/>
                  </a:cubicBezTo>
                  <a:cubicBezTo>
                    <a:pt x="111627" y="191892"/>
                    <a:pt x="96926" y="198590"/>
                    <a:pt x="74890" y="198590"/>
                  </a:cubicBezTo>
                  <a:lnTo>
                    <a:pt x="-57" y="198590"/>
                  </a:lnTo>
                  <a:lnTo>
                    <a:pt x="-57" y="674"/>
                  </a:lnTo>
                  <a:lnTo>
                    <a:pt x="65547" y="674"/>
                  </a:lnTo>
                  <a:cubicBezTo>
                    <a:pt x="86477" y="674"/>
                    <a:pt x="100040" y="6300"/>
                    <a:pt x="109651" y="15643"/>
                  </a:cubicBezTo>
                  <a:cubicBezTo>
                    <a:pt x="120277" y="26031"/>
                    <a:pt x="126111" y="40367"/>
                    <a:pt x="125759" y="55226"/>
                  </a:cubicBezTo>
                  <a:cubicBezTo>
                    <a:pt x="125615" y="69318"/>
                    <a:pt x="119447" y="82677"/>
                    <a:pt x="108814" y="91929"/>
                  </a:cubicBezTo>
                  <a:close/>
                  <a:moveTo>
                    <a:pt x="28208" y="82586"/>
                  </a:moveTo>
                  <a:lnTo>
                    <a:pt x="64107" y="82586"/>
                  </a:lnTo>
                  <a:cubicBezTo>
                    <a:pt x="77938" y="82586"/>
                    <a:pt x="85004" y="79472"/>
                    <a:pt x="90094" y="74114"/>
                  </a:cubicBezTo>
                  <a:cubicBezTo>
                    <a:pt x="95013" y="68943"/>
                    <a:pt x="97662" y="62024"/>
                    <a:pt x="97462" y="54891"/>
                  </a:cubicBezTo>
                  <a:cubicBezTo>
                    <a:pt x="97686" y="47835"/>
                    <a:pt x="95027" y="40990"/>
                    <a:pt x="90094" y="35937"/>
                  </a:cubicBezTo>
                  <a:cubicBezTo>
                    <a:pt x="85004" y="30579"/>
                    <a:pt x="77938" y="27464"/>
                    <a:pt x="64107" y="27464"/>
                  </a:cubicBezTo>
                  <a:lnTo>
                    <a:pt x="28208" y="27464"/>
                  </a:lnTo>
                  <a:close/>
                  <a:moveTo>
                    <a:pt x="28208" y="171665"/>
                  </a:moveTo>
                  <a:lnTo>
                    <a:pt x="73450" y="171665"/>
                  </a:lnTo>
                  <a:cubicBezTo>
                    <a:pt x="88721" y="171665"/>
                    <a:pt x="96892" y="167680"/>
                    <a:pt x="102585" y="161619"/>
                  </a:cubicBezTo>
                  <a:cubicBezTo>
                    <a:pt x="107612" y="155815"/>
                    <a:pt x="110331" y="148367"/>
                    <a:pt x="110221" y="140689"/>
                  </a:cubicBezTo>
                  <a:cubicBezTo>
                    <a:pt x="110331" y="133010"/>
                    <a:pt x="107612" y="125562"/>
                    <a:pt x="102585" y="119758"/>
                  </a:cubicBezTo>
                  <a:cubicBezTo>
                    <a:pt x="96926" y="113529"/>
                    <a:pt x="88721" y="109712"/>
                    <a:pt x="73450" y="109712"/>
                  </a:cubicBezTo>
                  <a:lnTo>
                    <a:pt x="28208" y="109712"/>
                  </a:lnTo>
                  <a:close/>
                </a:path>
              </a:pathLst>
            </a:custGeom>
            <a:solidFill>
              <a:srgbClr val="000000"/>
            </a:solidFill>
            <a:ln w="3348" cap="flat">
              <a:noFill/>
              <a:prstDash val="solid"/>
              <a:miter/>
            </a:ln>
          </p:spPr>
          <p:txBody>
            <a:bodyPr rtlCol="0" anchor="ctr"/>
            <a:lstStyle/>
            <a:p>
              <a:endParaRPr lang="en-NZ"/>
            </a:p>
          </p:txBody>
        </p:sp>
        <p:sp>
          <p:nvSpPr>
            <p:cNvPr id="32" name="Freeform: Shape 31">
              <a:extLst>
                <a:ext uri="{FF2B5EF4-FFF2-40B4-BE49-F238E27FC236}">
                  <a16:creationId xmlns:a16="http://schemas.microsoft.com/office/drawing/2014/main" id="{72C8EF2C-6C92-EAB1-7E2E-09E52810D730}"/>
                </a:ext>
              </a:extLst>
            </p:cNvPr>
            <p:cNvSpPr/>
            <p:nvPr/>
          </p:nvSpPr>
          <p:spPr>
            <a:xfrm>
              <a:off x="2049453" y="6390443"/>
              <a:ext cx="115936" cy="197916"/>
            </a:xfrm>
            <a:custGeom>
              <a:avLst/>
              <a:gdLst>
                <a:gd name="connsiteX0" fmla="*/ 28241 w 115936"/>
                <a:gd name="connsiteY0" fmla="*/ 171799 h 197916"/>
                <a:gd name="connsiteX1" fmla="*/ 115880 w 115936"/>
                <a:gd name="connsiteY1" fmla="*/ 171799 h 197916"/>
                <a:gd name="connsiteX2" fmla="*/ 115880 w 115936"/>
                <a:gd name="connsiteY2" fmla="*/ 198590 h 197916"/>
                <a:gd name="connsiteX3" fmla="*/ -57 w 115936"/>
                <a:gd name="connsiteY3" fmla="*/ 198590 h 197916"/>
                <a:gd name="connsiteX4" fmla="*/ -57 w 115936"/>
                <a:gd name="connsiteY4" fmla="*/ 674 h 197916"/>
                <a:gd name="connsiteX5" fmla="*/ 28241 w 115936"/>
                <a:gd name="connsiteY5" fmla="*/ 674 h 19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936" h="197916">
                  <a:moveTo>
                    <a:pt x="28241" y="171799"/>
                  </a:moveTo>
                  <a:lnTo>
                    <a:pt x="115880" y="171799"/>
                  </a:lnTo>
                  <a:lnTo>
                    <a:pt x="115880" y="198590"/>
                  </a:lnTo>
                  <a:lnTo>
                    <a:pt x="-57" y="198590"/>
                  </a:lnTo>
                  <a:lnTo>
                    <a:pt x="-57" y="674"/>
                  </a:lnTo>
                  <a:lnTo>
                    <a:pt x="28241" y="674"/>
                  </a:lnTo>
                  <a:close/>
                </a:path>
              </a:pathLst>
            </a:custGeom>
            <a:solidFill>
              <a:srgbClr val="000000"/>
            </a:solidFill>
            <a:ln w="3348" cap="flat">
              <a:noFill/>
              <a:prstDash val="solid"/>
              <a:miter/>
            </a:ln>
          </p:spPr>
          <p:txBody>
            <a:bodyPr rtlCol="0" anchor="ctr"/>
            <a:lstStyle/>
            <a:p>
              <a:endParaRPr lang="en-NZ"/>
            </a:p>
          </p:txBody>
        </p:sp>
        <p:sp>
          <p:nvSpPr>
            <p:cNvPr id="33" name="Freeform: Shape 32">
              <a:extLst>
                <a:ext uri="{FF2B5EF4-FFF2-40B4-BE49-F238E27FC236}">
                  <a16:creationId xmlns:a16="http://schemas.microsoft.com/office/drawing/2014/main" id="{A36EA4E2-43BB-27EA-6D70-D85DF2A03C73}"/>
                </a:ext>
              </a:extLst>
            </p:cNvPr>
            <p:cNvSpPr/>
            <p:nvPr/>
          </p:nvSpPr>
          <p:spPr>
            <a:xfrm>
              <a:off x="2196500" y="6390376"/>
              <a:ext cx="28264" cy="197983"/>
            </a:xfrm>
            <a:custGeom>
              <a:avLst/>
              <a:gdLst>
                <a:gd name="connsiteX0" fmla="*/ -57 w 28264"/>
                <a:gd name="connsiteY0" fmla="*/ 674 h 197983"/>
                <a:gd name="connsiteX1" fmla="*/ 28207 w 28264"/>
                <a:gd name="connsiteY1" fmla="*/ 674 h 197983"/>
                <a:gd name="connsiteX2" fmla="*/ 28207 w 28264"/>
                <a:gd name="connsiteY2" fmla="*/ 198657 h 197983"/>
                <a:gd name="connsiteX3" fmla="*/ -57 w 28264"/>
                <a:gd name="connsiteY3" fmla="*/ 198657 h 197983"/>
              </a:gdLst>
              <a:ahLst/>
              <a:cxnLst>
                <a:cxn ang="0">
                  <a:pos x="connsiteX0" y="connsiteY0"/>
                </a:cxn>
                <a:cxn ang="0">
                  <a:pos x="connsiteX1" y="connsiteY1"/>
                </a:cxn>
                <a:cxn ang="0">
                  <a:pos x="connsiteX2" y="connsiteY2"/>
                </a:cxn>
                <a:cxn ang="0">
                  <a:pos x="connsiteX3" y="connsiteY3"/>
                </a:cxn>
              </a:cxnLst>
              <a:rect l="l" t="t" r="r" b="b"/>
              <a:pathLst>
                <a:path w="28264" h="197983">
                  <a:moveTo>
                    <a:pt x="-57" y="674"/>
                  </a:moveTo>
                  <a:lnTo>
                    <a:pt x="28207" y="674"/>
                  </a:lnTo>
                  <a:lnTo>
                    <a:pt x="28207" y="198657"/>
                  </a:lnTo>
                  <a:lnTo>
                    <a:pt x="-57" y="198657"/>
                  </a:lnTo>
                  <a:close/>
                </a:path>
              </a:pathLst>
            </a:custGeom>
            <a:solidFill>
              <a:srgbClr val="000000"/>
            </a:solidFill>
            <a:ln w="3348" cap="flat">
              <a:noFill/>
              <a:prstDash val="solid"/>
              <a:miter/>
            </a:ln>
          </p:spPr>
          <p:txBody>
            <a:bodyPr rtlCol="0" anchor="ctr"/>
            <a:lstStyle/>
            <a:p>
              <a:endParaRPr lang="en-NZ"/>
            </a:p>
          </p:txBody>
        </p:sp>
        <p:sp>
          <p:nvSpPr>
            <p:cNvPr id="34" name="Freeform: Shape 33">
              <a:extLst>
                <a:ext uri="{FF2B5EF4-FFF2-40B4-BE49-F238E27FC236}">
                  <a16:creationId xmlns:a16="http://schemas.microsoft.com/office/drawing/2014/main" id="{CB700711-632A-7130-D240-F0925C5B53EC}"/>
                </a:ext>
              </a:extLst>
            </p:cNvPr>
            <p:cNvSpPr/>
            <p:nvPr/>
          </p:nvSpPr>
          <p:spPr>
            <a:xfrm>
              <a:off x="2260162" y="6387424"/>
              <a:ext cx="179665" cy="203782"/>
            </a:xfrm>
            <a:custGeom>
              <a:avLst/>
              <a:gdLst>
                <a:gd name="connsiteX0" fmla="*/ 100040 w 179665"/>
                <a:gd name="connsiteY0" fmla="*/ 679 h 203782"/>
                <a:gd name="connsiteX1" fmla="*/ 172408 w 179665"/>
                <a:gd name="connsiteY1" fmla="*/ 31220 h 203782"/>
                <a:gd name="connsiteX2" fmla="*/ 153621 w 179665"/>
                <a:gd name="connsiteY2" fmla="*/ 49974 h 203782"/>
                <a:gd name="connsiteX3" fmla="*/ 100040 w 179665"/>
                <a:gd name="connsiteY3" fmla="*/ 27637 h 203782"/>
                <a:gd name="connsiteX4" fmla="*/ 28208 w 179665"/>
                <a:gd name="connsiteY4" fmla="*/ 102584 h 203782"/>
                <a:gd name="connsiteX5" fmla="*/ 102585 w 179665"/>
                <a:gd name="connsiteY5" fmla="*/ 177498 h 203782"/>
                <a:gd name="connsiteX6" fmla="*/ 159515 w 179665"/>
                <a:gd name="connsiteY6" fmla="*/ 149501 h 203782"/>
                <a:gd name="connsiteX7" fmla="*/ 179608 w 179665"/>
                <a:gd name="connsiteY7" fmla="*/ 167618 h 203782"/>
                <a:gd name="connsiteX8" fmla="*/ 102585 w 179665"/>
                <a:gd name="connsiteY8" fmla="*/ 204456 h 203782"/>
                <a:gd name="connsiteX9" fmla="*/ -57 w 179665"/>
                <a:gd name="connsiteY9" fmla="*/ 102685 h 203782"/>
                <a:gd name="connsiteX10" fmla="*/ 100040 w 179665"/>
                <a:gd name="connsiteY10" fmla="*/ 679 h 203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665" h="203782">
                  <a:moveTo>
                    <a:pt x="100040" y="679"/>
                  </a:moveTo>
                  <a:cubicBezTo>
                    <a:pt x="127353" y="394"/>
                    <a:pt x="153558" y="11456"/>
                    <a:pt x="172408" y="31220"/>
                  </a:cubicBezTo>
                  <a:lnTo>
                    <a:pt x="153621" y="49974"/>
                  </a:lnTo>
                  <a:cubicBezTo>
                    <a:pt x="139473" y="35654"/>
                    <a:pt x="120170" y="27610"/>
                    <a:pt x="100040" y="27637"/>
                  </a:cubicBezTo>
                  <a:cubicBezTo>
                    <a:pt x="59586" y="27637"/>
                    <a:pt x="28208" y="59886"/>
                    <a:pt x="28208" y="102584"/>
                  </a:cubicBezTo>
                  <a:cubicBezTo>
                    <a:pt x="28208" y="147258"/>
                    <a:pt x="60457" y="177498"/>
                    <a:pt x="102585" y="177498"/>
                  </a:cubicBezTo>
                  <a:cubicBezTo>
                    <a:pt x="124801" y="177176"/>
                    <a:pt x="145698" y="166899"/>
                    <a:pt x="159515" y="149501"/>
                  </a:cubicBezTo>
                  <a:lnTo>
                    <a:pt x="179608" y="167618"/>
                  </a:lnTo>
                  <a:cubicBezTo>
                    <a:pt x="160765" y="190833"/>
                    <a:pt x="132487" y="204359"/>
                    <a:pt x="102585" y="204456"/>
                  </a:cubicBezTo>
                  <a:cubicBezTo>
                    <a:pt x="43478" y="204456"/>
                    <a:pt x="-57" y="161189"/>
                    <a:pt x="-57" y="102685"/>
                  </a:cubicBezTo>
                  <a:cubicBezTo>
                    <a:pt x="-90" y="45453"/>
                    <a:pt x="42875" y="679"/>
                    <a:pt x="100040" y="679"/>
                  </a:cubicBezTo>
                  <a:close/>
                </a:path>
              </a:pathLst>
            </a:custGeom>
            <a:solidFill>
              <a:srgbClr val="000000"/>
            </a:solidFill>
            <a:ln w="3348" cap="flat">
              <a:noFill/>
              <a:prstDash val="solid"/>
              <a:miter/>
            </a:ln>
          </p:spPr>
          <p:txBody>
            <a:bodyPr rtlCol="0" anchor="ctr"/>
            <a:lstStyle/>
            <a:p>
              <a:endParaRPr lang="en-NZ"/>
            </a:p>
          </p:txBody>
        </p:sp>
        <p:sp>
          <p:nvSpPr>
            <p:cNvPr id="35" name="Freeform: Shape 34">
              <a:extLst>
                <a:ext uri="{FF2B5EF4-FFF2-40B4-BE49-F238E27FC236}">
                  <a16:creationId xmlns:a16="http://schemas.microsoft.com/office/drawing/2014/main" id="{1A2F58FC-4239-2749-99FA-90FEE4A3F171}"/>
                </a:ext>
              </a:extLst>
            </p:cNvPr>
            <p:cNvSpPr/>
            <p:nvPr/>
          </p:nvSpPr>
          <p:spPr>
            <a:xfrm>
              <a:off x="359999" y="6390108"/>
              <a:ext cx="1058433" cy="199490"/>
            </a:xfrm>
            <a:custGeom>
              <a:avLst/>
              <a:gdLst>
                <a:gd name="connsiteX0" fmla="*/ 170332 w 1058433"/>
                <a:gd name="connsiteY0" fmla="*/ 200130 h 199490"/>
                <a:gd name="connsiteX1" fmla="*/ 243370 w 1058433"/>
                <a:gd name="connsiteY1" fmla="*/ 674 h 199490"/>
                <a:gd name="connsiteX2" fmla="*/ 280207 w 1058433"/>
                <a:gd name="connsiteY2" fmla="*/ 674 h 199490"/>
                <a:gd name="connsiteX3" fmla="*/ 353380 w 1058433"/>
                <a:gd name="connsiteY3" fmla="*/ 200130 h 199490"/>
                <a:gd name="connsiteX4" fmla="*/ 314801 w 1058433"/>
                <a:gd name="connsiteY4" fmla="*/ 200130 h 199490"/>
                <a:gd name="connsiteX5" fmla="*/ 297521 w 1058433"/>
                <a:gd name="connsiteY5" fmla="*/ 153046 h 199490"/>
                <a:gd name="connsiteX6" fmla="*/ 225990 w 1058433"/>
                <a:gd name="connsiteY6" fmla="*/ 153046 h 199490"/>
                <a:gd name="connsiteX7" fmla="*/ 208777 w 1058433"/>
                <a:gd name="connsiteY7" fmla="*/ 200130 h 199490"/>
                <a:gd name="connsiteX8" fmla="*/ 238447 w 1058433"/>
                <a:gd name="connsiteY8" fmla="*/ 118921 h 199490"/>
                <a:gd name="connsiteX9" fmla="*/ 284996 w 1058433"/>
                <a:gd name="connsiteY9" fmla="*/ 118921 h 199490"/>
                <a:gd name="connsiteX10" fmla="*/ 261789 w 1058433"/>
                <a:gd name="connsiteY10" fmla="*/ 54925 h 199490"/>
                <a:gd name="connsiteX11" fmla="*/ 687459 w 1058433"/>
                <a:gd name="connsiteY11" fmla="*/ 200130 h 199490"/>
                <a:gd name="connsiteX12" fmla="*/ 760498 w 1058433"/>
                <a:gd name="connsiteY12" fmla="*/ 674 h 199490"/>
                <a:gd name="connsiteX13" fmla="*/ 797335 w 1058433"/>
                <a:gd name="connsiteY13" fmla="*/ 674 h 199490"/>
                <a:gd name="connsiteX14" fmla="*/ 870473 w 1058433"/>
                <a:gd name="connsiteY14" fmla="*/ 200130 h 199490"/>
                <a:gd name="connsiteX15" fmla="*/ 831828 w 1058433"/>
                <a:gd name="connsiteY15" fmla="*/ 200130 h 199490"/>
                <a:gd name="connsiteX16" fmla="*/ 814715 w 1058433"/>
                <a:gd name="connsiteY16" fmla="*/ 153046 h 199490"/>
                <a:gd name="connsiteX17" fmla="*/ 742983 w 1058433"/>
                <a:gd name="connsiteY17" fmla="*/ 153046 h 199490"/>
                <a:gd name="connsiteX18" fmla="*/ 725770 w 1058433"/>
                <a:gd name="connsiteY18" fmla="*/ 200130 h 199490"/>
                <a:gd name="connsiteX19" fmla="*/ 755575 w 1058433"/>
                <a:gd name="connsiteY19" fmla="*/ 118921 h 199490"/>
                <a:gd name="connsiteX20" fmla="*/ 802124 w 1058433"/>
                <a:gd name="connsiteY20" fmla="*/ 118921 h 199490"/>
                <a:gd name="connsiteX21" fmla="*/ 778782 w 1058433"/>
                <a:gd name="connsiteY21" fmla="*/ 54925 h 199490"/>
                <a:gd name="connsiteX22" fmla="*/ 371430 w 1058433"/>
                <a:gd name="connsiteY22" fmla="*/ 674 h 199490"/>
                <a:gd name="connsiteX23" fmla="*/ 400766 w 1058433"/>
                <a:gd name="connsiteY23" fmla="*/ 674 h 199490"/>
                <a:gd name="connsiteX24" fmla="*/ 502939 w 1058433"/>
                <a:gd name="connsiteY24" fmla="*/ 127528 h 199490"/>
                <a:gd name="connsiteX25" fmla="*/ 502939 w 1058433"/>
                <a:gd name="connsiteY25" fmla="*/ 674 h 199490"/>
                <a:gd name="connsiteX26" fmla="*/ 541350 w 1058433"/>
                <a:gd name="connsiteY26" fmla="*/ 674 h 199490"/>
                <a:gd name="connsiteX27" fmla="*/ 541350 w 1058433"/>
                <a:gd name="connsiteY27" fmla="*/ 200130 h 199490"/>
                <a:gd name="connsiteX28" fmla="*/ 514559 w 1058433"/>
                <a:gd name="connsiteY28" fmla="*/ 200130 h 199490"/>
                <a:gd name="connsiteX29" fmla="*/ 409841 w 1058433"/>
                <a:gd name="connsiteY29" fmla="*/ 70062 h 199490"/>
                <a:gd name="connsiteX30" fmla="*/ 409841 w 1058433"/>
                <a:gd name="connsiteY30" fmla="*/ 200130 h 199490"/>
                <a:gd name="connsiteX31" fmla="*/ 371430 w 1058433"/>
                <a:gd name="connsiteY31" fmla="*/ 200130 h 199490"/>
                <a:gd name="connsiteX32" fmla="*/ 707954 w 1058433"/>
                <a:gd name="connsiteY32" fmla="*/ 674 h 199490"/>
                <a:gd name="connsiteX33" fmla="*/ 707954 w 1058433"/>
                <a:gd name="connsiteY33" fmla="*/ 34832 h 199490"/>
                <a:gd name="connsiteX34" fmla="*/ 655311 w 1058433"/>
                <a:gd name="connsiteY34" fmla="*/ 34832 h 199490"/>
                <a:gd name="connsiteX35" fmla="*/ 655311 w 1058433"/>
                <a:gd name="connsiteY35" fmla="*/ 200164 h 199490"/>
                <a:gd name="connsiteX36" fmla="*/ 616899 w 1058433"/>
                <a:gd name="connsiteY36" fmla="*/ 200164 h 199490"/>
                <a:gd name="connsiteX37" fmla="*/ 616899 w 1058433"/>
                <a:gd name="connsiteY37" fmla="*/ 34832 h 199490"/>
                <a:gd name="connsiteX38" fmla="*/ 564289 w 1058433"/>
                <a:gd name="connsiteY38" fmla="*/ 34832 h 199490"/>
                <a:gd name="connsiteX39" fmla="*/ 564289 w 1058433"/>
                <a:gd name="connsiteY39" fmla="*/ 674 h 199490"/>
                <a:gd name="connsiteX40" fmla="*/ 1058377 w 1058433"/>
                <a:gd name="connsiteY40" fmla="*/ 200130 h 199490"/>
                <a:gd name="connsiteX41" fmla="*/ 996055 w 1058433"/>
                <a:gd name="connsiteY41" fmla="*/ 113831 h 199490"/>
                <a:gd name="connsiteX42" fmla="*/ 1015210 w 1058433"/>
                <a:gd name="connsiteY42" fmla="*/ 101239 h 199490"/>
                <a:gd name="connsiteX43" fmla="*/ 1030883 w 1058433"/>
                <a:gd name="connsiteY43" fmla="*/ 59915 h 199490"/>
                <a:gd name="connsiteX44" fmla="*/ 1015210 w 1058433"/>
                <a:gd name="connsiteY44" fmla="*/ 18590 h 199490"/>
                <a:gd name="connsiteX45" fmla="*/ 963370 w 1058433"/>
                <a:gd name="connsiteY45" fmla="*/ 674 h 199490"/>
                <a:gd name="connsiteX46" fmla="*/ 888390 w 1058433"/>
                <a:gd name="connsiteY46" fmla="*/ 674 h 199490"/>
                <a:gd name="connsiteX47" fmla="*/ 888390 w 1058433"/>
                <a:gd name="connsiteY47" fmla="*/ 200130 h 199490"/>
                <a:gd name="connsiteX48" fmla="*/ 926834 w 1058433"/>
                <a:gd name="connsiteY48" fmla="*/ 200130 h 199490"/>
                <a:gd name="connsiteX49" fmla="*/ 926834 w 1058433"/>
                <a:gd name="connsiteY49" fmla="*/ 118921 h 199490"/>
                <a:gd name="connsiteX50" fmla="*/ 958213 w 1058433"/>
                <a:gd name="connsiteY50" fmla="*/ 118921 h 199490"/>
                <a:gd name="connsiteX51" fmla="*/ 1016449 w 1058433"/>
                <a:gd name="connsiteY51" fmla="*/ 200130 h 199490"/>
                <a:gd name="connsiteX52" fmla="*/ 926868 w 1058433"/>
                <a:gd name="connsiteY52" fmla="*/ 34832 h 199490"/>
                <a:gd name="connsiteX53" fmla="*/ 961662 w 1058433"/>
                <a:gd name="connsiteY53" fmla="*/ 34832 h 199490"/>
                <a:gd name="connsiteX54" fmla="*/ 985874 w 1058433"/>
                <a:gd name="connsiteY54" fmla="*/ 42836 h 199490"/>
                <a:gd name="connsiteX55" fmla="*/ 992572 w 1058433"/>
                <a:gd name="connsiteY55" fmla="*/ 59915 h 199490"/>
                <a:gd name="connsiteX56" fmla="*/ 985874 w 1058433"/>
                <a:gd name="connsiteY56" fmla="*/ 76659 h 199490"/>
                <a:gd name="connsiteX57" fmla="*/ 961662 w 1058433"/>
                <a:gd name="connsiteY57" fmla="*/ 84663 h 199490"/>
                <a:gd name="connsiteX58" fmla="*/ 926868 w 1058433"/>
                <a:gd name="connsiteY58" fmla="*/ 84663 h 199490"/>
                <a:gd name="connsiteX59" fmla="*/ 161123 w 1058433"/>
                <a:gd name="connsiteY59" fmla="*/ 674 h 199490"/>
                <a:gd name="connsiteX60" fmla="*/ 119363 w 1058433"/>
                <a:gd name="connsiteY60" fmla="*/ 674 h 199490"/>
                <a:gd name="connsiteX61" fmla="*/ 47832 w 1058433"/>
                <a:gd name="connsiteY61" fmla="*/ 100402 h 199490"/>
                <a:gd name="connsiteX62" fmla="*/ 119296 w 1058433"/>
                <a:gd name="connsiteY62" fmla="*/ 200130 h 199490"/>
                <a:gd name="connsiteX63" fmla="*/ 161056 w 1058433"/>
                <a:gd name="connsiteY63" fmla="*/ 200130 h 199490"/>
                <a:gd name="connsiteX64" fmla="*/ 89659 w 1058433"/>
                <a:gd name="connsiteY64" fmla="*/ 100402 h 199490"/>
                <a:gd name="connsiteX65" fmla="*/ 25796 w 1058433"/>
                <a:gd name="connsiteY65" fmla="*/ 674 h 199490"/>
                <a:gd name="connsiteX66" fmla="*/ -57 w 1058433"/>
                <a:gd name="connsiteY66" fmla="*/ 674 h 199490"/>
                <a:gd name="connsiteX67" fmla="*/ -57 w 1058433"/>
                <a:gd name="connsiteY67" fmla="*/ 200130 h 199490"/>
                <a:gd name="connsiteX68" fmla="*/ 25796 w 1058433"/>
                <a:gd name="connsiteY68" fmla="*/ 200130 h 199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058433" h="199490">
                  <a:moveTo>
                    <a:pt x="170332" y="200130"/>
                  </a:moveTo>
                  <a:lnTo>
                    <a:pt x="243370" y="674"/>
                  </a:lnTo>
                  <a:lnTo>
                    <a:pt x="280207" y="674"/>
                  </a:lnTo>
                  <a:lnTo>
                    <a:pt x="353380" y="200130"/>
                  </a:lnTo>
                  <a:lnTo>
                    <a:pt x="314801" y="200130"/>
                  </a:lnTo>
                  <a:lnTo>
                    <a:pt x="297521" y="153046"/>
                  </a:lnTo>
                  <a:lnTo>
                    <a:pt x="225990" y="153046"/>
                  </a:lnTo>
                  <a:lnTo>
                    <a:pt x="208777" y="200130"/>
                  </a:lnTo>
                  <a:close/>
                  <a:moveTo>
                    <a:pt x="238447" y="118921"/>
                  </a:moveTo>
                  <a:lnTo>
                    <a:pt x="284996" y="118921"/>
                  </a:lnTo>
                  <a:lnTo>
                    <a:pt x="261789" y="54925"/>
                  </a:lnTo>
                  <a:close/>
                  <a:moveTo>
                    <a:pt x="687459" y="200130"/>
                  </a:moveTo>
                  <a:lnTo>
                    <a:pt x="760498" y="674"/>
                  </a:lnTo>
                  <a:lnTo>
                    <a:pt x="797335" y="674"/>
                  </a:lnTo>
                  <a:lnTo>
                    <a:pt x="870473" y="200130"/>
                  </a:lnTo>
                  <a:lnTo>
                    <a:pt x="831828" y="200130"/>
                  </a:lnTo>
                  <a:lnTo>
                    <a:pt x="814715" y="153046"/>
                  </a:lnTo>
                  <a:lnTo>
                    <a:pt x="742983" y="153046"/>
                  </a:lnTo>
                  <a:lnTo>
                    <a:pt x="725770" y="200130"/>
                  </a:lnTo>
                  <a:close/>
                  <a:moveTo>
                    <a:pt x="755575" y="118921"/>
                  </a:moveTo>
                  <a:lnTo>
                    <a:pt x="802124" y="118921"/>
                  </a:lnTo>
                  <a:lnTo>
                    <a:pt x="778782" y="54925"/>
                  </a:lnTo>
                  <a:close/>
                  <a:moveTo>
                    <a:pt x="371430" y="674"/>
                  </a:moveTo>
                  <a:lnTo>
                    <a:pt x="400766" y="674"/>
                  </a:lnTo>
                  <a:lnTo>
                    <a:pt x="502939" y="127528"/>
                  </a:lnTo>
                  <a:lnTo>
                    <a:pt x="502939" y="674"/>
                  </a:lnTo>
                  <a:lnTo>
                    <a:pt x="541350" y="674"/>
                  </a:lnTo>
                  <a:lnTo>
                    <a:pt x="541350" y="200130"/>
                  </a:lnTo>
                  <a:lnTo>
                    <a:pt x="514559" y="200130"/>
                  </a:lnTo>
                  <a:lnTo>
                    <a:pt x="409841" y="70062"/>
                  </a:lnTo>
                  <a:lnTo>
                    <a:pt x="409841" y="200130"/>
                  </a:lnTo>
                  <a:lnTo>
                    <a:pt x="371430" y="200130"/>
                  </a:lnTo>
                  <a:close/>
                  <a:moveTo>
                    <a:pt x="707954" y="674"/>
                  </a:moveTo>
                  <a:lnTo>
                    <a:pt x="707954" y="34832"/>
                  </a:lnTo>
                  <a:lnTo>
                    <a:pt x="655311" y="34832"/>
                  </a:lnTo>
                  <a:lnTo>
                    <a:pt x="655311" y="200164"/>
                  </a:lnTo>
                  <a:lnTo>
                    <a:pt x="616899" y="200164"/>
                  </a:lnTo>
                  <a:lnTo>
                    <a:pt x="616899" y="34832"/>
                  </a:lnTo>
                  <a:lnTo>
                    <a:pt x="564289" y="34832"/>
                  </a:lnTo>
                  <a:lnTo>
                    <a:pt x="564289" y="674"/>
                  </a:lnTo>
                  <a:close/>
                  <a:moveTo>
                    <a:pt x="1058377" y="200130"/>
                  </a:moveTo>
                  <a:lnTo>
                    <a:pt x="996055" y="113831"/>
                  </a:lnTo>
                  <a:cubicBezTo>
                    <a:pt x="1003322" y="111159"/>
                    <a:pt x="1009875" y="106852"/>
                    <a:pt x="1015210" y="101239"/>
                  </a:cubicBezTo>
                  <a:cubicBezTo>
                    <a:pt x="1025511" y="89964"/>
                    <a:pt x="1031117" y="75182"/>
                    <a:pt x="1030883" y="59915"/>
                  </a:cubicBezTo>
                  <a:cubicBezTo>
                    <a:pt x="1031110" y="44647"/>
                    <a:pt x="1025504" y="29869"/>
                    <a:pt x="1015210" y="18590"/>
                  </a:cubicBezTo>
                  <a:cubicBezTo>
                    <a:pt x="1004125" y="6902"/>
                    <a:pt x="988989" y="674"/>
                    <a:pt x="963370" y="674"/>
                  </a:cubicBezTo>
                  <a:lnTo>
                    <a:pt x="888390" y="674"/>
                  </a:lnTo>
                  <a:lnTo>
                    <a:pt x="888390" y="200130"/>
                  </a:lnTo>
                  <a:lnTo>
                    <a:pt x="926834" y="200130"/>
                  </a:lnTo>
                  <a:lnTo>
                    <a:pt x="926834" y="118921"/>
                  </a:lnTo>
                  <a:lnTo>
                    <a:pt x="958213" y="118921"/>
                  </a:lnTo>
                  <a:lnTo>
                    <a:pt x="1016449" y="200130"/>
                  </a:lnTo>
                  <a:close/>
                  <a:moveTo>
                    <a:pt x="926868" y="34832"/>
                  </a:moveTo>
                  <a:lnTo>
                    <a:pt x="961662" y="34832"/>
                  </a:lnTo>
                  <a:cubicBezTo>
                    <a:pt x="974756" y="34832"/>
                    <a:pt x="981320" y="37980"/>
                    <a:pt x="985874" y="42836"/>
                  </a:cubicBezTo>
                  <a:cubicBezTo>
                    <a:pt x="990234" y="47447"/>
                    <a:pt x="992636" y="53568"/>
                    <a:pt x="992572" y="59915"/>
                  </a:cubicBezTo>
                  <a:cubicBezTo>
                    <a:pt x="992615" y="66157"/>
                    <a:pt x="990211" y="72168"/>
                    <a:pt x="985874" y="76659"/>
                  </a:cubicBezTo>
                  <a:cubicBezTo>
                    <a:pt x="981320" y="81515"/>
                    <a:pt x="974756" y="84663"/>
                    <a:pt x="961662" y="84663"/>
                  </a:cubicBezTo>
                  <a:lnTo>
                    <a:pt x="926868" y="84663"/>
                  </a:lnTo>
                  <a:close/>
                  <a:moveTo>
                    <a:pt x="161123" y="674"/>
                  </a:moveTo>
                  <a:lnTo>
                    <a:pt x="119363" y="674"/>
                  </a:lnTo>
                  <a:lnTo>
                    <a:pt x="47832" y="100402"/>
                  </a:lnTo>
                  <a:lnTo>
                    <a:pt x="119296" y="200130"/>
                  </a:lnTo>
                  <a:lnTo>
                    <a:pt x="161056" y="200130"/>
                  </a:lnTo>
                  <a:lnTo>
                    <a:pt x="89659" y="100402"/>
                  </a:lnTo>
                  <a:close/>
                  <a:moveTo>
                    <a:pt x="25796" y="674"/>
                  </a:moveTo>
                  <a:lnTo>
                    <a:pt x="-57" y="674"/>
                  </a:lnTo>
                  <a:lnTo>
                    <a:pt x="-57" y="200130"/>
                  </a:lnTo>
                  <a:lnTo>
                    <a:pt x="25796" y="200130"/>
                  </a:lnTo>
                  <a:close/>
                </a:path>
              </a:pathLst>
            </a:custGeom>
            <a:solidFill>
              <a:srgbClr val="000000"/>
            </a:solidFill>
            <a:ln w="3348" cap="flat">
              <a:noFill/>
              <a:prstDash val="solid"/>
              <a:miter/>
            </a:ln>
          </p:spPr>
          <p:txBody>
            <a:bodyPr rtlCol="0" anchor="ctr"/>
            <a:lstStyle/>
            <a:p>
              <a:endParaRPr lang="en-NZ"/>
            </a:p>
          </p:txBody>
        </p:sp>
        <p:sp>
          <p:nvSpPr>
            <p:cNvPr id="36" name="Freeform: Shape 35">
              <a:extLst>
                <a:ext uri="{FF2B5EF4-FFF2-40B4-BE49-F238E27FC236}">
                  <a16:creationId xmlns:a16="http://schemas.microsoft.com/office/drawing/2014/main" id="{FA651243-E994-4770-35C3-2A338C5E3F41}"/>
                </a:ext>
              </a:extLst>
            </p:cNvPr>
            <p:cNvSpPr/>
            <p:nvPr/>
          </p:nvSpPr>
          <p:spPr>
            <a:xfrm>
              <a:off x="385852" y="6390108"/>
              <a:ext cx="21164" cy="199456"/>
            </a:xfrm>
            <a:custGeom>
              <a:avLst/>
              <a:gdLst>
                <a:gd name="connsiteX0" fmla="*/ 0 w 21164"/>
                <a:gd name="connsiteY0" fmla="*/ 0 h 199456"/>
                <a:gd name="connsiteX1" fmla="*/ 21165 w 21164"/>
                <a:gd name="connsiteY1" fmla="*/ 0 h 199456"/>
                <a:gd name="connsiteX2" fmla="*/ 21165 w 21164"/>
                <a:gd name="connsiteY2" fmla="*/ 199457 h 199456"/>
                <a:gd name="connsiteX3" fmla="*/ 0 w 21164"/>
                <a:gd name="connsiteY3" fmla="*/ 199457 h 199456"/>
              </a:gdLst>
              <a:ahLst/>
              <a:cxnLst>
                <a:cxn ang="0">
                  <a:pos x="connsiteX0" y="connsiteY0"/>
                </a:cxn>
                <a:cxn ang="0">
                  <a:pos x="connsiteX1" y="connsiteY1"/>
                </a:cxn>
                <a:cxn ang="0">
                  <a:pos x="connsiteX2" y="connsiteY2"/>
                </a:cxn>
                <a:cxn ang="0">
                  <a:pos x="connsiteX3" y="connsiteY3"/>
                </a:cxn>
              </a:cxnLst>
              <a:rect l="l" t="t" r="r" b="b"/>
              <a:pathLst>
                <a:path w="21164" h="199456">
                  <a:moveTo>
                    <a:pt x="0" y="0"/>
                  </a:moveTo>
                  <a:lnTo>
                    <a:pt x="21165" y="0"/>
                  </a:lnTo>
                  <a:lnTo>
                    <a:pt x="21165" y="199457"/>
                  </a:lnTo>
                  <a:lnTo>
                    <a:pt x="0" y="199457"/>
                  </a:lnTo>
                  <a:close/>
                </a:path>
              </a:pathLst>
            </a:custGeom>
            <a:solidFill>
              <a:srgbClr val="B28300"/>
            </a:solidFill>
            <a:ln w="3348" cap="flat">
              <a:noFill/>
              <a:prstDash val="solid"/>
              <a:miter/>
            </a:ln>
          </p:spPr>
          <p:txBody>
            <a:bodyPr rtlCol="0" anchor="ctr"/>
            <a:lstStyle/>
            <a:p>
              <a:endParaRPr lang="en-NZ"/>
            </a:p>
          </p:txBody>
        </p:sp>
      </p:grpSp>
      <p:sp>
        <p:nvSpPr>
          <p:cNvPr id="39" name="TextBox 38">
            <a:extLst>
              <a:ext uri="{FF2B5EF4-FFF2-40B4-BE49-F238E27FC236}">
                <a16:creationId xmlns:a16="http://schemas.microsoft.com/office/drawing/2014/main" id="{1D53EEDE-EE8E-B3D2-6938-040EC8CDEA70}"/>
              </a:ext>
            </a:extLst>
          </p:cNvPr>
          <p:cNvSpPr txBox="1"/>
          <p:nvPr/>
        </p:nvSpPr>
        <p:spPr>
          <a:xfrm>
            <a:off x="7654872" y="940013"/>
            <a:ext cx="3960000" cy="17016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10000"/>
              </a:lnSpc>
            </a:pPr>
            <a:r>
              <a:rPr lang="en-US" sz="1200" i="1" dirty="0">
                <a:latin typeface="Arial" panose="020B0604020202020204" pitchFamily="34" charset="0"/>
              </a:rPr>
              <a:t>"Going to games together [as a team] rather than separately is also really good because then you can hype each other up before the game... Afterwards, just bonding and getting to know each other... I've experienced people on teams not liking each other... they didn't pass the ball to each other during the game, which would impact how the game turned out." </a:t>
            </a:r>
            <a:r>
              <a:rPr lang="en-US" sz="1200" b="1" kern="0" dirty="0">
                <a:solidFill>
                  <a:prstClr val="black"/>
                </a:solidFill>
              </a:rPr>
              <a:t>F</a:t>
            </a:r>
            <a:r>
              <a:rPr kumimoji="0" lang="en-US" sz="1200" b="1" u="none" strike="noStrike" kern="0" cap="none" spc="0" normalizeH="0" baseline="0" noProof="0" dirty="0" err="1">
                <a:ln>
                  <a:noFill/>
                </a:ln>
                <a:solidFill>
                  <a:prstClr val="black"/>
                </a:solidFill>
                <a:effectLst/>
                <a:uLnTx/>
                <a:uFillTx/>
              </a:rPr>
              <a:t>emale</a:t>
            </a:r>
            <a:r>
              <a:rPr kumimoji="0" lang="en-US" sz="1200" b="1" u="none" strike="noStrike" kern="0" cap="none" spc="0" normalizeH="0" baseline="0" noProof="0" dirty="0">
                <a:ln>
                  <a:noFill/>
                </a:ln>
                <a:solidFill>
                  <a:prstClr val="black"/>
                </a:solidFill>
                <a:effectLst/>
                <a:uLnTx/>
                <a:uFillTx/>
              </a:rPr>
              <a:t>, 17-18 years, Chinese </a:t>
            </a:r>
            <a:endParaRPr lang="en-US" sz="1200" b="1" dirty="0">
              <a:latin typeface="Arial" panose="020B0604020202020204" pitchFamily="34" charset="0"/>
            </a:endParaRPr>
          </a:p>
        </p:txBody>
      </p:sp>
      <p:sp>
        <p:nvSpPr>
          <p:cNvPr id="40" name="TextBox 39">
            <a:extLst>
              <a:ext uri="{FF2B5EF4-FFF2-40B4-BE49-F238E27FC236}">
                <a16:creationId xmlns:a16="http://schemas.microsoft.com/office/drawing/2014/main" id="{239AFAAC-E828-1496-049F-1E7271C55B1B}"/>
              </a:ext>
            </a:extLst>
          </p:cNvPr>
          <p:cNvSpPr txBox="1"/>
          <p:nvPr/>
        </p:nvSpPr>
        <p:spPr>
          <a:xfrm>
            <a:off x="7654872" y="2665392"/>
            <a:ext cx="3960000" cy="10922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10000"/>
              </a:lnSpc>
            </a:pPr>
            <a:r>
              <a:rPr lang="en-US" sz="1200" i="1" dirty="0">
                <a:latin typeface="Arial" panose="020B0604020202020204" pitchFamily="34" charset="0"/>
              </a:rPr>
              <a:t>"I'd want my friends playing with me, as well. So, it doesn't feel as lonely and isolating, not knowing anyone else. Or actually getting to know everyone else when your team already knows each other." </a:t>
            </a:r>
            <a:r>
              <a:rPr lang="en-US" sz="1200" b="1" kern="0" dirty="0">
                <a:solidFill>
                  <a:prstClr val="black"/>
                </a:solidFill>
              </a:rPr>
              <a:t>F</a:t>
            </a:r>
            <a:r>
              <a:rPr kumimoji="0" lang="en-US" sz="1200" b="1" u="none" strike="noStrike" kern="0" cap="none" spc="0" normalizeH="0" baseline="0" noProof="0" dirty="0" err="1">
                <a:ln>
                  <a:noFill/>
                </a:ln>
                <a:solidFill>
                  <a:prstClr val="black"/>
                </a:solidFill>
                <a:effectLst/>
                <a:uLnTx/>
                <a:uFillTx/>
              </a:rPr>
              <a:t>emale</a:t>
            </a:r>
            <a:r>
              <a:rPr kumimoji="0" lang="en-US" sz="1200" b="1" u="none" strike="noStrike" kern="0" cap="none" spc="0" normalizeH="0" baseline="0" noProof="0" dirty="0">
                <a:ln>
                  <a:noFill/>
                </a:ln>
                <a:solidFill>
                  <a:prstClr val="black"/>
                </a:solidFill>
                <a:effectLst/>
                <a:uLnTx/>
                <a:uFillTx/>
              </a:rPr>
              <a:t>, 17-18 years, Chinese </a:t>
            </a:r>
            <a:endParaRPr lang="en-US" sz="1200" b="1" dirty="0">
              <a:latin typeface="Arial" panose="020B0604020202020204" pitchFamily="34" charset="0"/>
            </a:endParaRPr>
          </a:p>
        </p:txBody>
      </p:sp>
      <p:sp>
        <p:nvSpPr>
          <p:cNvPr id="41" name="TextBox 1">
            <a:extLst>
              <a:ext uri="{FF2B5EF4-FFF2-40B4-BE49-F238E27FC236}">
                <a16:creationId xmlns:a16="http://schemas.microsoft.com/office/drawing/2014/main" id="{F19418CB-B0C1-EADA-E07B-6D650CC4CAA2}"/>
              </a:ext>
            </a:extLst>
          </p:cNvPr>
          <p:cNvSpPr txBox="1"/>
          <p:nvPr/>
        </p:nvSpPr>
        <p:spPr>
          <a:xfrm>
            <a:off x="7654872" y="3895793"/>
            <a:ext cx="3960000" cy="190481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0000"/>
              </a:lnSpc>
            </a:pPr>
            <a:r>
              <a:rPr lang="en-US" sz="1200" i="1" dirty="0">
                <a:latin typeface="Arial" panose="020B0604020202020204" pitchFamily="34" charset="0"/>
              </a:rPr>
              <a:t>"If I was new [to a sport], I'd like to start playing with friends, because it would be a lot more comforting. And if that wasn't the case, making everyone on the team comes to training a bit earlier just to learn about each other beforehand, rather than playing a game with strangers because it's just not as fun but also causes quite a bit more anxiety when you're not sure what's going to happen, and you don't really know who anyone is."  </a:t>
            </a:r>
            <a:r>
              <a:rPr lang="en-US" sz="1200" b="1" dirty="0">
                <a:latin typeface="Arial" panose="020B0604020202020204" pitchFamily="34" charset="0"/>
              </a:rPr>
              <a:t>Female, 17-18 years, </a:t>
            </a:r>
            <a:r>
              <a:rPr lang="en-US" sz="1200" b="1" dirty="0" err="1">
                <a:latin typeface="Arial" panose="020B0604020202020204" pitchFamily="34" charset="0"/>
              </a:rPr>
              <a:t>Pākehā</a:t>
            </a:r>
            <a:r>
              <a:rPr lang="en-US" sz="1200" b="1" dirty="0">
                <a:latin typeface="Arial" panose="020B0604020202020204" pitchFamily="34" charset="0"/>
              </a:rPr>
              <a:t> </a:t>
            </a:r>
          </a:p>
        </p:txBody>
      </p:sp>
      <p:sp>
        <p:nvSpPr>
          <p:cNvPr id="4" name="Slide Number Placeholder 3">
            <a:extLst>
              <a:ext uri="{FF2B5EF4-FFF2-40B4-BE49-F238E27FC236}">
                <a16:creationId xmlns:a16="http://schemas.microsoft.com/office/drawing/2014/main" id="{B45CA6F8-35DF-2661-6C4E-967D46EB4D32}"/>
              </a:ext>
            </a:extLst>
          </p:cNvPr>
          <p:cNvSpPr>
            <a:spLocks noGrp="1"/>
          </p:cNvSpPr>
          <p:nvPr>
            <p:ph type="sldNum" sz="quarter" idx="10"/>
          </p:nvPr>
        </p:nvSpPr>
        <p:spPr/>
        <p:txBody>
          <a:bodyPr/>
          <a:lstStyle/>
          <a:p>
            <a:fld id="{4034BEE3-566C-4068-A777-C3A4762E861B}" type="slidenum">
              <a:rPr lang="en-GB" smtClean="0"/>
              <a:pPr/>
              <a:t>37</a:t>
            </a:fld>
            <a:endParaRPr lang="en-GB" dirty="0"/>
          </a:p>
        </p:txBody>
      </p:sp>
    </p:spTree>
    <p:extLst>
      <p:ext uri="{BB962C8B-B14F-4D97-AF65-F5344CB8AC3E}">
        <p14:creationId xmlns:p14="http://schemas.microsoft.com/office/powerpoint/2010/main" val="79770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 name="Picture 30" descr="A football ball on the field&#10;&#10;Description automatically generated with medium confidence">
            <a:extLst>
              <a:ext uri="{FF2B5EF4-FFF2-40B4-BE49-F238E27FC236}">
                <a16:creationId xmlns:a16="http://schemas.microsoft.com/office/drawing/2014/main" id="{9CE0C17A-5AFC-FA6C-30C3-15B2B238D09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5168"/>
            <a:ext cx="3612138" cy="6863168"/>
          </a:xfrm>
          <a:prstGeom prst="rect">
            <a:avLst/>
          </a:prstGeom>
        </p:spPr>
      </p:pic>
      <p:sp>
        <p:nvSpPr>
          <p:cNvPr id="12" name="Rectangle 11">
            <a:extLst>
              <a:ext uri="{FF2B5EF4-FFF2-40B4-BE49-F238E27FC236}">
                <a16:creationId xmlns:a16="http://schemas.microsoft.com/office/drawing/2014/main" id="{96AE1244-97F3-0D01-A409-98DAC80FBC35}"/>
              </a:ext>
            </a:extLst>
          </p:cNvPr>
          <p:cNvSpPr/>
          <p:nvPr/>
        </p:nvSpPr>
        <p:spPr bwMode="ltGray">
          <a:xfrm>
            <a:off x="0" y="-10334"/>
            <a:ext cx="2943169" cy="6868334"/>
          </a:xfrm>
          <a:prstGeom prst="rect">
            <a:avLst/>
          </a:prstGeom>
          <a:solidFill>
            <a:srgbClr val="080808">
              <a:alpha val="69804"/>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err="1">
              <a:ln>
                <a:noFill/>
              </a:ln>
              <a:solidFill>
                <a:srgbClr val="FFFFFF"/>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62B84C58-3E1A-F7A8-73FB-0DC7CE5A3BD9}"/>
              </a:ext>
            </a:extLst>
          </p:cNvPr>
          <p:cNvSpPr/>
          <p:nvPr/>
        </p:nvSpPr>
        <p:spPr bwMode="ltGray">
          <a:xfrm>
            <a:off x="8807429" y="271151"/>
            <a:ext cx="3019445" cy="5719580"/>
          </a:xfrm>
          <a:prstGeom prst="rect">
            <a:avLst/>
          </a:prstGeom>
          <a:solidFill>
            <a:srgbClr val="FFFFFF">
              <a:lumMod val="95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err="1">
              <a:ln>
                <a:noFill/>
              </a:ln>
              <a:solidFill>
                <a:srgbClr val="FFFFFF"/>
              </a:solidFill>
              <a:effectLst/>
              <a:uLnTx/>
              <a:uFillTx/>
              <a:latin typeface="Arial"/>
              <a:ea typeface="+mn-ea"/>
              <a:cs typeface="+mn-cs"/>
            </a:endParaRPr>
          </a:p>
        </p:txBody>
      </p:sp>
      <p:cxnSp>
        <p:nvCxnSpPr>
          <p:cNvPr id="20" name="Straight Connector 19">
            <a:extLst>
              <a:ext uri="{FF2B5EF4-FFF2-40B4-BE49-F238E27FC236}">
                <a16:creationId xmlns:a16="http://schemas.microsoft.com/office/drawing/2014/main" id="{A4C9EEE3-DE4D-4BDB-EA3E-86329ACBC0D7}"/>
              </a:ext>
            </a:extLst>
          </p:cNvPr>
          <p:cNvCxnSpPr>
            <a:cxnSpLocks/>
          </p:cNvCxnSpPr>
          <p:nvPr>
            <p:custDataLst>
              <p:tags r:id="rId1"/>
            </p:custDataLst>
          </p:nvPr>
        </p:nvCxnSpPr>
        <p:spPr>
          <a:xfrm>
            <a:off x="360000" y="6120000"/>
            <a:ext cx="3252138" cy="0"/>
          </a:xfrm>
          <a:prstGeom prst="line">
            <a:avLst/>
          </a:prstGeom>
          <a:noFill/>
          <a:ln w="38100" cap="flat" cmpd="sng" algn="ctr">
            <a:solidFill>
              <a:srgbClr val="FFFFFF"/>
            </a:solidFill>
            <a:prstDash val="solid"/>
            <a:miter lim="800000"/>
            <a:tailEnd type="none"/>
          </a:ln>
          <a:effectLst/>
        </p:spPr>
      </p:cxnSp>
      <p:pic>
        <p:nvPicPr>
          <p:cNvPr id="21" name="Picture 20">
            <a:extLst>
              <a:ext uri="{FF2B5EF4-FFF2-40B4-BE49-F238E27FC236}">
                <a16:creationId xmlns:a16="http://schemas.microsoft.com/office/drawing/2014/main" id="{23D2E680-35A4-A8E9-9613-A9F13A1240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9051" y="6388850"/>
            <a:ext cx="2016156" cy="198000"/>
          </a:xfrm>
          <a:prstGeom prst="rect">
            <a:avLst/>
          </a:prstGeom>
        </p:spPr>
      </p:pic>
      <p:sp>
        <p:nvSpPr>
          <p:cNvPr id="23" name="TextBox 22">
            <a:extLst>
              <a:ext uri="{FF2B5EF4-FFF2-40B4-BE49-F238E27FC236}">
                <a16:creationId xmlns:a16="http://schemas.microsoft.com/office/drawing/2014/main" id="{40C6113C-1AF3-B573-98D4-7DC284A93580}"/>
              </a:ext>
            </a:extLst>
          </p:cNvPr>
          <p:cNvSpPr txBox="1"/>
          <p:nvPr/>
        </p:nvSpPr>
        <p:spPr>
          <a:xfrm>
            <a:off x="278998" y="203325"/>
            <a:ext cx="2545085" cy="26776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NZ" sz="2800" b="1" i="0" u="none" strike="noStrike" kern="0" cap="none" spc="0" normalizeH="0" baseline="0" noProof="0" dirty="0">
                <a:ln>
                  <a:noFill/>
                </a:ln>
                <a:solidFill>
                  <a:srgbClr val="FFFFFF"/>
                </a:solidFill>
                <a:effectLst/>
                <a:uLnTx/>
                <a:uFillTx/>
                <a:latin typeface="Arial"/>
                <a:ea typeface="+mn-ea"/>
                <a:cs typeface="+mn-cs"/>
              </a:rPr>
              <a:t>Create opportunities for sport that are </a:t>
            </a:r>
            <a:r>
              <a:rPr kumimoji="0" lang="en-NZ" sz="2800" b="1" i="0" u="none" strike="noStrike" kern="0" cap="none" spc="0" normalizeH="0" baseline="0" noProof="0" dirty="0">
                <a:ln>
                  <a:noFill/>
                </a:ln>
                <a:solidFill>
                  <a:srgbClr val="ECBB06"/>
                </a:solidFill>
                <a:effectLst/>
                <a:uLnTx/>
                <a:uFillTx/>
                <a:latin typeface="Arial"/>
                <a:ea typeface="+mn-ea"/>
                <a:cs typeface="+mn-cs"/>
              </a:rPr>
              <a:t>flexible </a:t>
            </a:r>
            <a:r>
              <a:rPr kumimoji="0" lang="en-NZ" sz="2800" b="1" i="0" u="none" strike="noStrike" kern="0" cap="none" spc="0" normalizeH="0" baseline="0" noProof="0" dirty="0">
                <a:ln>
                  <a:noFill/>
                </a:ln>
                <a:solidFill>
                  <a:srgbClr val="FFFFFF"/>
                </a:solidFill>
                <a:effectLst/>
                <a:uLnTx/>
                <a:uFillTx/>
                <a:latin typeface="Arial"/>
                <a:ea typeface="+mn-ea"/>
                <a:cs typeface="+mn-cs"/>
              </a:rPr>
              <a:t>and are about </a:t>
            </a:r>
            <a:r>
              <a:rPr kumimoji="0" lang="en-NZ" sz="2800" b="1" i="0" u="none" strike="noStrike" kern="0" cap="none" spc="0" normalizeH="0" baseline="0" noProof="0" dirty="0">
                <a:ln>
                  <a:noFill/>
                </a:ln>
                <a:solidFill>
                  <a:srgbClr val="ECBB06"/>
                </a:solidFill>
                <a:effectLst/>
                <a:uLnTx/>
                <a:uFillTx/>
                <a:latin typeface="Arial"/>
                <a:ea typeface="+mn-ea"/>
                <a:cs typeface="+mn-cs"/>
              </a:rPr>
              <a:t>fun  </a:t>
            </a:r>
          </a:p>
        </p:txBody>
      </p:sp>
      <p:sp>
        <p:nvSpPr>
          <p:cNvPr id="32" name="TextBox 31">
            <a:extLst>
              <a:ext uri="{FF2B5EF4-FFF2-40B4-BE49-F238E27FC236}">
                <a16:creationId xmlns:a16="http://schemas.microsoft.com/office/drawing/2014/main" id="{B04A90D7-C199-5FD8-381D-1C93E3D0030B}"/>
              </a:ext>
            </a:extLst>
          </p:cNvPr>
          <p:cNvSpPr txBox="1"/>
          <p:nvPr/>
        </p:nvSpPr>
        <p:spPr>
          <a:xfrm>
            <a:off x="3767655" y="473934"/>
            <a:ext cx="4670770" cy="1031051"/>
          </a:xfrm>
          <a:prstGeom prst="rect">
            <a:avLst/>
          </a:prstGeom>
          <a:noFill/>
        </p:spPr>
        <p:txBody>
          <a:bodyPr wrap="square">
            <a:spAutoFit/>
          </a:bodyPr>
          <a:lstStyle/>
          <a:p>
            <a:pPr marL="466725"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NZ" sz="1400" i="0" u="none" strike="noStrike" kern="0" cap="none" spc="0" normalizeH="0" baseline="0" noProof="0" dirty="0">
                <a:ln>
                  <a:noFill/>
                </a:ln>
                <a:solidFill>
                  <a:srgbClr val="000000"/>
                </a:solidFill>
                <a:effectLst/>
                <a:uLnTx/>
                <a:uFillTx/>
                <a:latin typeface="Arial"/>
                <a:ea typeface="+mn-ea"/>
                <a:cs typeface="+mn-cs"/>
              </a:rPr>
              <a:t>More opportunities to trial different types of sports. </a:t>
            </a:r>
          </a:p>
          <a:p>
            <a:pPr marL="466725"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NZ" sz="1400" i="0" u="none" strike="noStrike" kern="0" cap="none" spc="0" normalizeH="0" baseline="0" noProof="0" dirty="0">
                <a:ln>
                  <a:noFill/>
                </a:ln>
                <a:solidFill>
                  <a:srgbClr val="000000"/>
                </a:solidFill>
                <a:effectLst/>
                <a:uLnTx/>
                <a:uFillTx/>
                <a:latin typeface="Arial"/>
                <a:ea typeface="+mn-ea"/>
                <a:cs typeface="+mn-cs"/>
              </a:rPr>
              <a:t>Something similar to the social leagues that are available for adults – can we do something similar for </a:t>
            </a:r>
            <a:r>
              <a:rPr kumimoji="0" lang="en-NZ" sz="1400" i="0" u="none" strike="noStrike" kern="0" cap="none" spc="0" normalizeH="0" baseline="0" noProof="0" dirty="0" err="1">
                <a:ln>
                  <a:noFill/>
                </a:ln>
                <a:solidFill>
                  <a:srgbClr val="000000"/>
                </a:solidFill>
                <a:effectLst/>
                <a:uLnTx/>
                <a:uFillTx/>
                <a:latin typeface="Arial"/>
                <a:ea typeface="+mn-ea"/>
                <a:cs typeface="+mn-cs"/>
              </a:rPr>
              <a:t>rangatahi</a:t>
            </a:r>
            <a:r>
              <a:rPr kumimoji="0" lang="en-NZ" sz="1400" i="0" u="none" strike="noStrike" kern="0" cap="none" spc="0" normalizeH="0" baseline="0" noProof="0" dirty="0">
                <a:ln>
                  <a:noFill/>
                </a:ln>
                <a:solidFill>
                  <a:srgbClr val="000000"/>
                </a:solidFill>
                <a:effectLst/>
                <a:uLnTx/>
                <a:uFillTx/>
                <a:latin typeface="Arial"/>
                <a:ea typeface="+mn-ea"/>
                <a:cs typeface="+mn-cs"/>
              </a:rPr>
              <a:t>?</a:t>
            </a:r>
            <a:r>
              <a:rPr kumimoji="0" lang="en-NZ" sz="1400" b="1" i="0" u="none" strike="noStrike" kern="0" cap="none" spc="0" normalizeH="0" baseline="0" noProof="0" dirty="0">
                <a:ln>
                  <a:noFill/>
                </a:ln>
                <a:solidFill>
                  <a:srgbClr val="000000"/>
                </a:solidFill>
                <a:effectLst/>
                <a:uLnTx/>
                <a:uFillTx/>
                <a:latin typeface="Arial"/>
                <a:ea typeface="+mn-ea"/>
                <a:cs typeface="+mn-cs"/>
              </a:rPr>
              <a:t> </a:t>
            </a:r>
          </a:p>
        </p:txBody>
      </p:sp>
      <p:sp>
        <p:nvSpPr>
          <p:cNvPr id="33" name="TextBox 32">
            <a:extLst>
              <a:ext uri="{FF2B5EF4-FFF2-40B4-BE49-F238E27FC236}">
                <a16:creationId xmlns:a16="http://schemas.microsoft.com/office/drawing/2014/main" id="{C33F2F5E-66CB-D545-B015-87A41E332380}"/>
              </a:ext>
            </a:extLst>
          </p:cNvPr>
          <p:cNvSpPr txBox="1"/>
          <p:nvPr/>
        </p:nvSpPr>
        <p:spPr>
          <a:xfrm>
            <a:off x="8962946" y="1040851"/>
            <a:ext cx="2721600" cy="16158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NZ" sz="1100" b="0" i="1" u="none" strike="noStrike" kern="0" cap="none" spc="0" normalizeH="0" baseline="0" noProof="0" dirty="0">
                <a:ln>
                  <a:noFill/>
                </a:ln>
                <a:solidFill>
                  <a:prstClr val="black"/>
                </a:solidFill>
                <a:effectLst/>
                <a:uLnTx/>
                <a:uFillTx/>
              </a:rPr>
              <a:t>"I feel like it'd be better if the people playing the game, the people doing the trainings and wearing the uniforms had more of say... With trainings as well, I came into the game [hockey] quite late and I was really behind all the other girls, but I got put at the same training level as them and I had like no clue what I was doing." </a:t>
            </a:r>
            <a:r>
              <a:rPr lang="en-NZ" sz="1100" b="1" i="1" kern="0" dirty="0">
                <a:solidFill>
                  <a:prstClr val="black"/>
                </a:solidFill>
              </a:rPr>
              <a:t> Female, 17-18 years, </a:t>
            </a:r>
            <a:r>
              <a:rPr lang="en-US" sz="1100" b="1" dirty="0" err="1">
                <a:latin typeface="Arial" panose="020B0604020202020204" pitchFamily="34" charset="0"/>
              </a:rPr>
              <a:t>Pākehā</a:t>
            </a:r>
            <a:r>
              <a:rPr lang="en-US" sz="1100" b="1" dirty="0">
                <a:latin typeface="Arial" panose="020B0604020202020204" pitchFamily="34" charset="0"/>
              </a:rPr>
              <a:t> </a:t>
            </a:r>
            <a:endParaRPr kumimoji="0" lang="en-NZ" sz="1100" b="1" u="none" strike="noStrike" kern="0" cap="none" spc="0" normalizeH="0" baseline="0" noProof="0" dirty="0">
              <a:ln>
                <a:noFill/>
              </a:ln>
              <a:solidFill>
                <a:prstClr val="black"/>
              </a:solidFill>
              <a:effectLst/>
              <a:uLnTx/>
              <a:uFillTx/>
            </a:endParaRPr>
          </a:p>
        </p:txBody>
      </p:sp>
      <p:grpSp>
        <p:nvGrpSpPr>
          <p:cNvPr id="22" name="Group 21">
            <a:extLst>
              <a:ext uri="{FF2B5EF4-FFF2-40B4-BE49-F238E27FC236}">
                <a16:creationId xmlns:a16="http://schemas.microsoft.com/office/drawing/2014/main" id="{427957CD-3232-95AD-947F-C720BA47677D}"/>
              </a:ext>
            </a:extLst>
          </p:cNvPr>
          <p:cNvGrpSpPr/>
          <p:nvPr/>
        </p:nvGrpSpPr>
        <p:grpSpPr>
          <a:xfrm>
            <a:off x="8980744" y="387182"/>
            <a:ext cx="2620706" cy="422342"/>
            <a:chOff x="8980744" y="387182"/>
            <a:chExt cx="2620706" cy="422342"/>
          </a:xfrm>
        </p:grpSpPr>
        <p:sp>
          <p:nvSpPr>
            <p:cNvPr id="24" name="Rectangle 23">
              <a:extLst>
                <a:ext uri="{FF2B5EF4-FFF2-40B4-BE49-F238E27FC236}">
                  <a16:creationId xmlns:a16="http://schemas.microsoft.com/office/drawing/2014/main" id="{D6429D2C-69B5-C020-B0BB-E176EAB55456}"/>
                </a:ext>
              </a:extLst>
            </p:cNvPr>
            <p:cNvSpPr/>
            <p:nvPr/>
          </p:nvSpPr>
          <p:spPr bwMode="ltGray">
            <a:xfrm>
              <a:off x="8980744" y="569582"/>
              <a:ext cx="2620706" cy="72000"/>
            </a:xfrm>
            <a:prstGeom prst="rect">
              <a:avLst/>
            </a:prstGeom>
            <a:solidFill>
              <a:srgbClr val="F9C61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err="1">
                <a:ln>
                  <a:noFill/>
                </a:ln>
                <a:solidFill>
                  <a:srgbClr val="FFFFFF"/>
                </a:solidFill>
                <a:effectLst/>
                <a:uLnTx/>
                <a:uFillTx/>
                <a:latin typeface="Arial"/>
                <a:ea typeface="+mn-ea"/>
                <a:cs typeface="+mn-cs"/>
              </a:endParaRPr>
            </a:p>
          </p:txBody>
        </p:sp>
        <p:grpSp>
          <p:nvGrpSpPr>
            <p:cNvPr id="36" name="Group 35">
              <a:extLst>
                <a:ext uri="{FF2B5EF4-FFF2-40B4-BE49-F238E27FC236}">
                  <a16:creationId xmlns:a16="http://schemas.microsoft.com/office/drawing/2014/main" id="{F5B5FCD5-C772-1A3F-31EE-71FFE0010A8B}"/>
                </a:ext>
              </a:extLst>
            </p:cNvPr>
            <p:cNvGrpSpPr/>
            <p:nvPr/>
          </p:nvGrpSpPr>
          <p:grpSpPr>
            <a:xfrm>
              <a:off x="10095650" y="387182"/>
              <a:ext cx="422342" cy="422342"/>
              <a:chOff x="8883583" y="395223"/>
              <a:chExt cx="600075" cy="600075"/>
            </a:xfrm>
          </p:grpSpPr>
          <p:sp>
            <p:nvSpPr>
              <p:cNvPr id="37" name="Rectangle 36">
                <a:extLst>
                  <a:ext uri="{FF2B5EF4-FFF2-40B4-BE49-F238E27FC236}">
                    <a16:creationId xmlns:a16="http://schemas.microsoft.com/office/drawing/2014/main" id="{7C33380F-ED61-A9BA-96D3-0E9C52B118EE}"/>
                  </a:ext>
                </a:extLst>
              </p:cNvPr>
              <p:cNvSpPr/>
              <p:nvPr/>
            </p:nvSpPr>
            <p:spPr bwMode="ltGray">
              <a:xfrm>
                <a:off x="8883583" y="395223"/>
                <a:ext cx="600075" cy="600075"/>
              </a:xfrm>
              <a:prstGeom prst="rect">
                <a:avLst/>
              </a:prstGeom>
              <a:solidFill>
                <a:srgbClr val="00A5B8"/>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err="1">
                  <a:ln>
                    <a:noFill/>
                  </a:ln>
                  <a:solidFill>
                    <a:srgbClr val="FFFFFF"/>
                  </a:solidFill>
                  <a:effectLst/>
                  <a:uLnTx/>
                  <a:uFillTx/>
                  <a:latin typeface="Arial"/>
                  <a:ea typeface="+mn-ea"/>
                  <a:cs typeface="+mn-cs"/>
                </a:endParaRPr>
              </a:p>
            </p:txBody>
          </p:sp>
          <p:grpSp>
            <p:nvGrpSpPr>
              <p:cNvPr id="38" name="Graphic 20">
                <a:extLst>
                  <a:ext uri="{FF2B5EF4-FFF2-40B4-BE49-F238E27FC236}">
                    <a16:creationId xmlns:a16="http://schemas.microsoft.com/office/drawing/2014/main" id="{4B36CB80-09E5-BA43-0D16-11CCF797894C}"/>
                  </a:ext>
                </a:extLst>
              </p:cNvPr>
              <p:cNvGrpSpPr/>
              <p:nvPr/>
            </p:nvGrpSpPr>
            <p:grpSpPr>
              <a:xfrm>
                <a:off x="8944460" y="518482"/>
                <a:ext cx="474419" cy="335478"/>
                <a:chOff x="-309623" y="1966848"/>
                <a:chExt cx="852607" cy="602907"/>
              </a:xfrm>
              <a:solidFill>
                <a:srgbClr val="FFFFFF"/>
              </a:solidFill>
            </p:grpSpPr>
            <p:sp>
              <p:nvSpPr>
                <p:cNvPr id="39" name="Freeform: Shape 38">
                  <a:extLst>
                    <a:ext uri="{FF2B5EF4-FFF2-40B4-BE49-F238E27FC236}">
                      <a16:creationId xmlns:a16="http://schemas.microsoft.com/office/drawing/2014/main" id="{80AB2FF3-54BF-F5BD-82B5-004A177B3A37}"/>
                    </a:ext>
                  </a:extLst>
                </p:cNvPr>
                <p:cNvSpPr/>
                <p:nvPr/>
              </p:nvSpPr>
              <p:spPr>
                <a:xfrm>
                  <a:off x="-309623" y="1966848"/>
                  <a:ext cx="400614" cy="602907"/>
                </a:xfrm>
                <a:custGeom>
                  <a:avLst/>
                  <a:gdLst>
                    <a:gd name="connsiteX0" fmla="*/ 233993 w 400614"/>
                    <a:gd name="connsiteY0" fmla="*/ 263785 h 602907"/>
                    <a:gd name="connsiteX1" fmla="*/ 185435 w 400614"/>
                    <a:gd name="connsiteY1" fmla="*/ 276580 h 602907"/>
                    <a:gd name="connsiteX2" fmla="*/ 140801 w 400614"/>
                    <a:gd name="connsiteY2" fmla="*/ 289488 h 602907"/>
                    <a:gd name="connsiteX3" fmla="*/ 122993 w 400614"/>
                    <a:gd name="connsiteY3" fmla="*/ 249907 h 602907"/>
                    <a:gd name="connsiteX4" fmla="*/ 202269 w 400614"/>
                    <a:gd name="connsiteY4" fmla="*/ 96642 h 602907"/>
                    <a:gd name="connsiteX5" fmla="*/ 376711 w 400614"/>
                    <a:gd name="connsiteY5" fmla="*/ 29853 h 602907"/>
                    <a:gd name="connsiteX6" fmla="*/ 372731 w 400614"/>
                    <a:gd name="connsiteY6" fmla="*/ 64 h 602907"/>
                    <a:gd name="connsiteX7" fmla="*/ 109124 w 400614"/>
                    <a:gd name="connsiteY7" fmla="*/ 105139 h 602907"/>
                    <a:gd name="connsiteX8" fmla="*/ 61 w 400614"/>
                    <a:gd name="connsiteY8" fmla="*/ 356920 h 602907"/>
                    <a:gd name="connsiteX9" fmla="*/ 62503 w 400614"/>
                    <a:gd name="connsiteY9" fmla="*/ 530403 h 602907"/>
                    <a:gd name="connsiteX10" fmla="*/ 222110 w 400614"/>
                    <a:gd name="connsiteY10" fmla="*/ 602784 h 602907"/>
                    <a:gd name="connsiteX11" fmla="*/ 350951 w 400614"/>
                    <a:gd name="connsiteY11" fmla="*/ 551158 h 602907"/>
                    <a:gd name="connsiteX12" fmla="*/ 400534 w 400614"/>
                    <a:gd name="connsiteY12" fmla="*/ 422316 h 602907"/>
                    <a:gd name="connsiteX13" fmla="*/ 349982 w 400614"/>
                    <a:gd name="connsiteY13" fmla="*/ 308302 h 602907"/>
                    <a:gd name="connsiteX14" fmla="*/ 233993 w 400614"/>
                    <a:gd name="connsiteY14" fmla="*/ 263785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233993" y="263785"/>
                      </a:moveTo>
                      <a:cubicBezTo>
                        <a:pt x="217149" y="264975"/>
                        <a:pt x="200678" y="269315"/>
                        <a:pt x="185435" y="276580"/>
                      </a:cubicBezTo>
                      <a:cubicBezTo>
                        <a:pt x="171419" y="283440"/>
                        <a:pt x="156316" y="287808"/>
                        <a:pt x="140801" y="289488"/>
                      </a:cubicBezTo>
                      <a:cubicBezTo>
                        <a:pt x="128910" y="289488"/>
                        <a:pt x="122993" y="276253"/>
                        <a:pt x="122993" y="249907"/>
                      </a:cubicBezTo>
                      <a:cubicBezTo>
                        <a:pt x="124434" y="189344"/>
                        <a:pt x="153673" y="132814"/>
                        <a:pt x="202269" y="96642"/>
                      </a:cubicBezTo>
                      <a:cubicBezTo>
                        <a:pt x="250347" y="53884"/>
                        <a:pt x="312372" y="30136"/>
                        <a:pt x="376711" y="29853"/>
                      </a:cubicBezTo>
                      <a:lnTo>
                        <a:pt x="372731" y="64"/>
                      </a:lnTo>
                      <a:cubicBezTo>
                        <a:pt x="274310" y="-1770"/>
                        <a:pt x="179296" y="36103"/>
                        <a:pt x="109124" y="105139"/>
                      </a:cubicBezTo>
                      <a:cubicBezTo>
                        <a:pt x="38722" y="169811"/>
                        <a:pt x="-920" y="261327"/>
                        <a:pt x="61" y="356920"/>
                      </a:cubicBezTo>
                      <a:cubicBezTo>
                        <a:pt x="-1321" y="420484"/>
                        <a:pt x="20928" y="482301"/>
                        <a:pt x="62503" y="530403"/>
                      </a:cubicBezTo>
                      <a:cubicBezTo>
                        <a:pt x="101887" y="577602"/>
                        <a:pt x="160655" y="604253"/>
                        <a:pt x="222110" y="602784"/>
                      </a:cubicBezTo>
                      <a:cubicBezTo>
                        <a:pt x="270435" y="604625"/>
                        <a:pt x="317268" y="585859"/>
                        <a:pt x="350951" y="551158"/>
                      </a:cubicBezTo>
                      <a:cubicBezTo>
                        <a:pt x="384106" y="516609"/>
                        <a:pt x="401974" y="470178"/>
                        <a:pt x="400534" y="422316"/>
                      </a:cubicBezTo>
                      <a:cubicBezTo>
                        <a:pt x="401659" y="378649"/>
                        <a:pt x="383099" y="336788"/>
                        <a:pt x="349982" y="308302"/>
                      </a:cubicBezTo>
                      <a:cubicBezTo>
                        <a:pt x="318296" y="279401"/>
                        <a:pt x="276879" y="263505"/>
                        <a:pt x="233993" y="263785"/>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srgbClr val="333333"/>
                    </a:solidFill>
                    <a:effectLst/>
                    <a:uLnTx/>
                    <a:uFillTx/>
                    <a:latin typeface="Arial"/>
                    <a:ea typeface="+mn-ea"/>
                    <a:cs typeface="+mn-cs"/>
                  </a:endParaRPr>
                </a:p>
              </p:txBody>
            </p:sp>
            <p:sp>
              <p:nvSpPr>
                <p:cNvPr id="40" name="Freeform: Shape 39">
                  <a:extLst>
                    <a:ext uri="{FF2B5EF4-FFF2-40B4-BE49-F238E27FC236}">
                      <a16:creationId xmlns:a16="http://schemas.microsoft.com/office/drawing/2014/main" id="{76416379-6F90-7479-755B-CD998C18E8C7}"/>
                    </a:ext>
                  </a:extLst>
                </p:cNvPr>
                <p:cNvSpPr/>
                <p:nvPr/>
              </p:nvSpPr>
              <p:spPr>
                <a:xfrm>
                  <a:off x="142368" y="1966848"/>
                  <a:ext cx="400614" cy="602907"/>
                </a:xfrm>
                <a:custGeom>
                  <a:avLst/>
                  <a:gdLst>
                    <a:gd name="connsiteX0" fmla="*/ 348955 w 400614"/>
                    <a:gd name="connsiteY0" fmla="*/ 309380 h 602907"/>
                    <a:gd name="connsiteX1" fmla="*/ 233987 w 400614"/>
                    <a:gd name="connsiteY1" fmla="*/ 263784 h 602907"/>
                    <a:gd name="connsiteX2" fmla="*/ 185420 w 400614"/>
                    <a:gd name="connsiteY2" fmla="*/ 276579 h 602907"/>
                    <a:gd name="connsiteX3" fmla="*/ 140786 w 400614"/>
                    <a:gd name="connsiteY3" fmla="*/ 289488 h 602907"/>
                    <a:gd name="connsiteX4" fmla="*/ 122993 w 400614"/>
                    <a:gd name="connsiteY4" fmla="*/ 249907 h 602907"/>
                    <a:gd name="connsiteX5" fmla="*/ 202251 w 400614"/>
                    <a:gd name="connsiteY5" fmla="*/ 96642 h 602907"/>
                    <a:gd name="connsiteX6" fmla="*/ 376705 w 400614"/>
                    <a:gd name="connsiteY6" fmla="*/ 29853 h 602907"/>
                    <a:gd name="connsiteX7" fmla="*/ 372731 w 400614"/>
                    <a:gd name="connsiteY7" fmla="*/ 64 h 602907"/>
                    <a:gd name="connsiteX8" fmla="*/ 109116 w 400614"/>
                    <a:gd name="connsiteY8" fmla="*/ 105139 h 602907"/>
                    <a:gd name="connsiteX9" fmla="*/ 61 w 400614"/>
                    <a:gd name="connsiteY9" fmla="*/ 356919 h 602907"/>
                    <a:gd name="connsiteX10" fmla="*/ 62488 w 400614"/>
                    <a:gd name="connsiteY10" fmla="*/ 530403 h 602907"/>
                    <a:gd name="connsiteX11" fmla="*/ 222092 w 400614"/>
                    <a:gd name="connsiteY11" fmla="*/ 602784 h 602907"/>
                    <a:gd name="connsiteX12" fmla="*/ 350949 w 400614"/>
                    <a:gd name="connsiteY12" fmla="*/ 551158 h 602907"/>
                    <a:gd name="connsiteX13" fmla="*/ 400535 w 400614"/>
                    <a:gd name="connsiteY13" fmla="*/ 422316 h 602907"/>
                    <a:gd name="connsiteX14" fmla="*/ 348955 w 400614"/>
                    <a:gd name="connsiteY14" fmla="*/ 309380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348955" y="309380"/>
                      </a:moveTo>
                      <a:cubicBezTo>
                        <a:pt x="317764" y="280209"/>
                        <a:pt x="276693" y="263920"/>
                        <a:pt x="233987" y="263784"/>
                      </a:cubicBezTo>
                      <a:cubicBezTo>
                        <a:pt x="217138" y="264975"/>
                        <a:pt x="200666" y="269315"/>
                        <a:pt x="185420" y="276579"/>
                      </a:cubicBezTo>
                      <a:cubicBezTo>
                        <a:pt x="171405" y="283444"/>
                        <a:pt x="156301" y="287811"/>
                        <a:pt x="140786" y="289488"/>
                      </a:cubicBezTo>
                      <a:cubicBezTo>
                        <a:pt x="128903" y="289488"/>
                        <a:pt x="122993" y="276253"/>
                        <a:pt x="122993" y="249907"/>
                      </a:cubicBezTo>
                      <a:cubicBezTo>
                        <a:pt x="124430" y="189347"/>
                        <a:pt x="153662" y="132819"/>
                        <a:pt x="202251" y="96642"/>
                      </a:cubicBezTo>
                      <a:cubicBezTo>
                        <a:pt x="250336" y="53885"/>
                        <a:pt x="312364" y="30138"/>
                        <a:pt x="376705" y="29853"/>
                      </a:cubicBezTo>
                      <a:lnTo>
                        <a:pt x="372731" y="64"/>
                      </a:lnTo>
                      <a:cubicBezTo>
                        <a:pt x="274306" y="-1768"/>
                        <a:pt x="179293" y="36104"/>
                        <a:pt x="109116" y="105139"/>
                      </a:cubicBezTo>
                      <a:cubicBezTo>
                        <a:pt x="38716" y="169811"/>
                        <a:pt x="-923" y="261327"/>
                        <a:pt x="61" y="356919"/>
                      </a:cubicBezTo>
                      <a:cubicBezTo>
                        <a:pt x="-1327" y="420482"/>
                        <a:pt x="20917" y="482299"/>
                        <a:pt x="62488" y="530403"/>
                      </a:cubicBezTo>
                      <a:cubicBezTo>
                        <a:pt x="101875" y="577598"/>
                        <a:pt x="160640" y="604248"/>
                        <a:pt x="222092" y="602784"/>
                      </a:cubicBezTo>
                      <a:cubicBezTo>
                        <a:pt x="270425" y="604624"/>
                        <a:pt x="317264" y="585859"/>
                        <a:pt x="350949" y="551158"/>
                      </a:cubicBezTo>
                      <a:cubicBezTo>
                        <a:pt x="384106" y="516607"/>
                        <a:pt x="401968" y="470178"/>
                        <a:pt x="400535" y="422316"/>
                      </a:cubicBezTo>
                      <a:cubicBezTo>
                        <a:pt x="401195" y="378831"/>
                        <a:pt x="382252" y="337356"/>
                        <a:pt x="348955" y="309380"/>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srgbClr val="333333"/>
                    </a:solidFill>
                    <a:effectLst/>
                    <a:uLnTx/>
                    <a:uFillTx/>
                    <a:latin typeface="Arial"/>
                    <a:ea typeface="+mn-ea"/>
                    <a:cs typeface="+mn-cs"/>
                  </a:endParaRPr>
                </a:p>
              </p:txBody>
            </p:sp>
          </p:grpSp>
        </p:grpSp>
      </p:grpSp>
      <p:sp>
        <p:nvSpPr>
          <p:cNvPr id="25" name="TextBox 24">
            <a:extLst>
              <a:ext uri="{FF2B5EF4-FFF2-40B4-BE49-F238E27FC236}">
                <a16:creationId xmlns:a16="http://schemas.microsoft.com/office/drawing/2014/main" id="{ABB4610C-8901-A742-BCFD-FBA5FD5D75CC}"/>
              </a:ext>
            </a:extLst>
          </p:cNvPr>
          <p:cNvSpPr txBox="1"/>
          <p:nvPr/>
        </p:nvSpPr>
        <p:spPr>
          <a:xfrm>
            <a:off x="3767655" y="1766281"/>
            <a:ext cx="6843712" cy="307777"/>
          </a:xfrm>
          <a:prstGeom prst="rect">
            <a:avLst/>
          </a:prstGeom>
          <a:noFill/>
        </p:spPr>
        <p:txBody>
          <a:bodyPr wrap="square">
            <a:spAutoFit/>
          </a:bodyPr>
          <a:lstStyle/>
          <a:p>
            <a:pPr marL="444500" indent="-266700">
              <a:buFont typeface="Arial" panose="020B0604020202020204" pitchFamily="34" charset="0"/>
              <a:buChar char="•"/>
            </a:pPr>
            <a:r>
              <a:rPr lang="en-NZ" sz="1400" kern="0" dirty="0">
                <a:solidFill>
                  <a:srgbClr val="000000"/>
                </a:solidFill>
                <a:latin typeface="Arial"/>
              </a:rPr>
              <a:t>Is training as we know it redundant?</a:t>
            </a:r>
          </a:p>
        </p:txBody>
      </p:sp>
      <p:sp>
        <p:nvSpPr>
          <p:cNvPr id="26" name="TextBox 25">
            <a:extLst>
              <a:ext uri="{FF2B5EF4-FFF2-40B4-BE49-F238E27FC236}">
                <a16:creationId xmlns:a16="http://schemas.microsoft.com/office/drawing/2014/main" id="{E7C90AB2-BAED-8A4D-48BD-44CBBF7DB815}"/>
              </a:ext>
            </a:extLst>
          </p:cNvPr>
          <p:cNvSpPr txBox="1"/>
          <p:nvPr/>
        </p:nvSpPr>
        <p:spPr>
          <a:xfrm>
            <a:off x="3891136" y="2335354"/>
            <a:ext cx="6843712" cy="1785104"/>
          </a:xfrm>
          <a:prstGeom prst="rect">
            <a:avLst/>
          </a:prstGeom>
          <a:noFill/>
        </p:spPr>
        <p:txBody>
          <a:bodyPr wrap="square">
            <a:spAutoFit/>
          </a:bodyPr>
          <a:lstStyle/>
          <a:p>
            <a:pPr marR="0" lvl="0" fontAlgn="auto">
              <a:lnSpc>
                <a:spcPct val="100000"/>
              </a:lnSpc>
              <a:spcBef>
                <a:spcPts val="0"/>
              </a:spcBef>
              <a:spcAft>
                <a:spcPts val="1200"/>
              </a:spcAft>
              <a:buClrTx/>
              <a:buSzTx/>
              <a:tabLst/>
              <a:defRPr/>
            </a:pPr>
            <a:r>
              <a:rPr lang="en-NZ" sz="1400" kern="0" dirty="0">
                <a:solidFill>
                  <a:srgbClr val="000000"/>
                </a:solidFill>
                <a:latin typeface="Arial"/>
              </a:rPr>
              <a:t>Prioritise the following: </a:t>
            </a:r>
          </a:p>
          <a:p>
            <a:pPr marR="0" lvl="0" indent="-342900" fontAlgn="auto">
              <a:lnSpc>
                <a:spcPct val="100000"/>
              </a:lnSpc>
              <a:spcBef>
                <a:spcPts val="0"/>
              </a:spcBef>
              <a:spcAft>
                <a:spcPts val="1200"/>
              </a:spcAft>
              <a:buClrTx/>
              <a:buSzTx/>
              <a:buFont typeface="+mj-lt"/>
              <a:buAutoNum type="arabicPeriod"/>
              <a:tabLst/>
              <a:defRPr/>
            </a:pPr>
            <a:r>
              <a:rPr lang="en-NZ" sz="1400" kern="0" dirty="0">
                <a:solidFill>
                  <a:srgbClr val="000000"/>
                </a:solidFill>
                <a:latin typeface="Arial"/>
              </a:rPr>
              <a:t>Progression, </a:t>
            </a:r>
          </a:p>
          <a:p>
            <a:pPr marR="0" lvl="0" indent="-342900" fontAlgn="auto">
              <a:lnSpc>
                <a:spcPct val="100000"/>
              </a:lnSpc>
              <a:spcBef>
                <a:spcPts val="0"/>
              </a:spcBef>
              <a:spcAft>
                <a:spcPts val="1200"/>
              </a:spcAft>
              <a:buClrTx/>
              <a:buSzTx/>
              <a:buFont typeface="+mj-lt"/>
              <a:buAutoNum type="arabicPeriod"/>
              <a:tabLst/>
              <a:defRPr/>
            </a:pPr>
            <a:r>
              <a:rPr lang="en-NZ" sz="1400" kern="0" dirty="0">
                <a:solidFill>
                  <a:srgbClr val="000000"/>
                </a:solidFill>
                <a:latin typeface="Arial"/>
              </a:rPr>
              <a:t>Working with the individual, not the team, </a:t>
            </a:r>
          </a:p>
          <a:p>
            <a:pPr marR="0" lvl="0" indent="-342900" fontAlgn="auto">
              <a:lnSpc>
                <a:spcPct val="100000"/>
              </a:lnSpc>
              <a:spcBef>
                <a:spcPts val="0"/>
              </a:spcBef>
              <a:spcAft>
                <a:spcPts val="1200"/>
              </a:spcAft>
              <a:buClrTx/>
              <a:buSzTx/>
              <a:buFont typeface="+mj-lt"/>
              <a:buAutoNum type="arabicPeriod"/>
              <a:tabLst/>
              <a:defRPr/>
            </a:pPr>
            <a:r>
              <a:rPr lang="en-NZ" sz="1400" kern="0" dirty="0">
                <a:solidFill>
                  <a:srgbClr val="000000"/>
                </a:solidFill>
                <a:latin typeface="Arial"/>
              </a:rPr>
              <a:t>Team bonding, and </a:t>
            </a:r>
          </a:p>
          <a:p>
            <a:pPr marR="0" lvl="0" indent="-342900" fontAlgn="auto">
              <a:lnSpc>
                <a:spcPct val="100000"/>
              </a:lnSpc>
              <a:spcBef>
                <a:spcPts val="0"/>
              </a:spcBef>
              <a:spcAft>
                <a:spcPts val="1200"/>
              </a:spcAft>
              <a:buClrTx/>
              <a:buSzTx/>
              <a:buFont typeface="+mj-lt"/>
              <a:buAutoNum type="arabicPeriod"/>
              <a:tabLst/>
              <a:defRPr/>
            </a:pPr>
            <a:r>
              <a:rPr lang="en-NZ" sz="1400" kern="0" dirty="0">
                <a:solidFill>
                  <a:srgbClr val="000000"/>
                </a:solidFill>
                <a:latin typeface="Arial"/>
              </a:rPr>
              <a:t>Having fun. </a:t>
            </a:r>
          </a:p>
        </p:txBody>
      </p:sp>
      <p:sp>
        <p:nvSpPr>
          <p:cNvPr id="27" name="TextBox 26">
            <a:extLst>
              <a:ext uri="{FF2B5EF4-FFF2-40B4-BE49-F238E27FC236}">
                <a16:creationId xmlns:a16="http://schemas.microsoft.com/office/drawing/2014/main" id="{8FC73586-040F-8325-EAF2-3D1F5896C771}"/>
              </a:ext>
            </a:extLst>
          </p:cNvPr>
          <p:cNvSpPr txBox="1"/>
          <p:nvPr/>
        </p:nvSpPr>
        <p:spPr>
          <a:xfrm>
            <a:off x="3891952" y="4381753"/>
            <a:ext cx="4410927" cy="1461939"/>
          </a:xfrm>
          <a:prstGeom prst="rect">
            <a:avLst/>
          </a:prstGeom>
          <a:noFill/>
        </p:spPr>
        <p:txBody>
          <a:bodyPr wrap="square">
            <a:spAutoFit/>
          </a:bodyPr>
          <a:lstStyle/>
          <a:p>
            <a:pPr marL="285750" indent="-285750">
              <a:buFont typeface="Arial" panose="020B0604020202020204" pitchFamily="34" charset="0"/>
              <a:buChar char="•"/>
            </a:pPr>
            <a:r>
              <a:rPr lang="en-NZ" sz="1400" kern="0" dirty="0">
                <a:solidFill>
                  <a:srgbClr val="000000"/>
                </a:solidFill>
                <a:latin typeface="Arial"/>
              </a:rPr>
              <a:t>Balance parental involvement:</a:t>
            </a:r>
          </a:p>
          <a:p>
            <a:pPr marL="285750" indent="-285750">
              <a:buFont typeface="Arial" panose="020B0604020202020204" pitchFamily="34" charset="0"/>
              <a:buChar char="•"/>
            </a:pPr>
            <a:endParaRPr lang="en-NZ" sz="1400" kern="0" dirty="0">
              <a:solidFill>
                <a:srgbClr val="000000"/>
              </a:solidFill>
              <a:latin typeface="Arial"/>
            </a:endParaRPr>
          </a:p>
          <a:p>
            <a:pPr marL="466725"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NZ" sz="1400" kern="0" dirty="0">
                <a:solidFill>
                  <a:srgbClr val="000000"/>
                </a:solidFill>
                <a:latin typeface="Arial"/>
              </a:rPr>
              <a:t>Continuing to educate (or creating rules) for parents on the </a:t>
            </a:r>
            <a:r>
              <a:rPr lang="en-NZ" sz="1400" kern="0" dirty="0" err="1">
                <a:solidFill>
                  <a:srgbClr val="000000"/>
                </a:solidFill>
                <a:latin typeface="Arial"/>
              </a:rPr>
              <a:t>sidelines</a:t>
            </a:r>
            <a:r>
              <a:rPr lang="en-NZ" sz="1400" kern="0" dirty="0">
                <a:solidFill>
                  <a:srgbClr val="000000"/>
                </a:solidFill>
                <a:latin typeface="Arial"/>
              </a:rPr>
              <a:t>.</a:t>
            </a:r>
          </a:p>
          <a:p>
            <a:pPr marL="466725"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NZ" sz="1400" kern="0" dirty="0">
                <a:solidFill>
                  <a:srgbClr val="000000"/>
                </a:solidFill>
                <a:latin typeface="Arial"/>
              </a:rPr>
              <a:t>Creating more autonomy for rangatahi to find alternate ways to get to game.</a:t>
            </a:r>
            <a:endParaRPr lang="en-NZ" dirty="0"/>
          </a:p>
        </p:txBody>
      </p:sp>
      <p:sp>
        <p:nvSpPr>
          <p:cNvPr id="4" name="Slide Number Placeholder 3">
            <a:extLst>
              <a:ext uri="{FF2B5EF4-FFF2-40B4-BE49-F238E27FC236}">
                <a16:creationId xmlns:a16="http://schemas.microsoft.com/office/drawing/2014/main" id="{255DF8BB-4E80-DD88-AD82-8EC64F05A05D}"/>
              </a:ext>
            </a:extLst>
          </p:cNvPr>
          <p:cNvSpPr>
            <a:spLocks noGrp="1"/>
          </p:cNvSpPr>
          <p:nvPr>
            <p:ph type="sldNum" sz="quarter" idx="10"/>
          </p:nvPr>
        </p:nvSpPr>
        <p:spPr/>
        <p:txBody>
          <a:bodyPr/>
          <a:lstStyle/>
          <a:p>
            <a:fld id="{4034BEE3-566C-4068-A777-C3A4762E861B}" type="slidenum">
              <a:rPr lang="en-GB" smtClean="0"/>
              <a:pPr/>
              <a:t>38</a:t>
            </a:fld>
            <a:endParaRPr lang="en-GB" dirty="0"/>
          </a:p>
        </p:txBody>
      </p:sp>
    </p:spTree>
    <p:extLst>
      <p:ext uri="{BB962C8B-B14F-4D97-AF65-F5344CB8AC3E}">
        <p14:creationId xmlns:p14="http://schemas.microsoft.com/office/powerpoint/2010/main" val="818087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picture containing person, sport&#10;&#10;Description automatically generated">
            <a:extLst>
              <a:ext uri="{FF2B5EF4-FFF2-40B4-BE49-F238E27FC236}">
                <a16:creationId xmlns:a16="http://schemas.microsoft.com/office/drawing/2014/main" id="{94697C85-1D51-58BD-5E6B-867D3690145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20403"/>
            <a:ext cx="12192000" cy="6878401"/>
          </a:xfrm>
          <a:prstGeom prst="rect">
            <a:avLst/>
          </a:prstGeom>
        </p:spPr>
      </p:pic>
      <p:sp>
        <p:nvSpPr>
          <p:cNvPr id="3" name="Rectangle 2">
            <a:extLst>
              <a:ext uri="{FF2B5EF4-FFF2-40B4-BE49-F238E27FC236}">
                <a16:creationId xmlns:a16="http://schemas.microsoft.com/office/drawing/2014/main" id="{D4F84FCD-9F08-14AA-7268-0D268194BB4D}"/>
              </a:ext>
            </a:extLst>
          </p:cNvPr>
          <p:cNvSpPr/>
          <p:nvPr/>
        </p:nvSpPr>
        <p:spPr bwMode="ltGray">
          <a:xfrm rot="16200000">
            <a:off x="5397306" y="63303"/>
            <a:ext cx="6762749" cy="6826642"/>
          </a:xfrm>
          <a:prstGeom prst="rect">
            <a:avLst/>
          </a:prstGeom>
          <a:gradFill flip="none" rotWithShape="1">
            <a:gsLst>
              <a:gs pos="0">
                <a:srgbClr val="000000"/>
              </a:gs>
              <a:gs pos="40000">
                <a:srgbClr val="000000">
                  <a:alpha val="0"/>
                </a:srgbClr>
              </a:gs>
            </a:gsLst>
            <a:lin ang="189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endParaRPr>
          </a:p>
        </p:txBody>
      </p:sp>
      <p:sp>
        <p:nvSpPr>
          <p:cNvPr id="4" name="Rectangle 3">
            <a:extLst>
              <a:ext uri="{FF2B5EF4-FFF2-40B4-BE49-F238E27FC236}">
                <a16:creationId xmlns:a16="http://schemas.microsoft.com/office/drawing/2014/main" id="{9F8D0044-8785-7B11-0206-CA17168216C7}"/>
              </a:ext>
            </a:extLst>
          </p:cNvPr>
          <p:cNvSpPr/>
          <p:nvPr/>
        </p:nvSpPr>
        <p:spPr bwMode="ltGray">
          <a:xfrm>
            <a:off x="-68" y="-20402"/>
            <a:ext cx="7039043" cy="6878401"/>
          </a:xfrm>
          <a:prstGeom prst="rect">
            <a:avLst/>
          </a:prstGeom>
          <a:gradFill flip="none" rotWithShape="1">
            <a:gsLst>
              <a:gs pos="0">
                <a:srgbClr val="000000"/>
              </a:gs>
              <a:gs pos="100000">
                <a:srgbClr val="000000">
                  <a:alpha val="0"/>
                </a:srgb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endParaRPr>
          </a:p>
        </p:txBody>
      </p:sp>
      <p:grpSp>
        <p:nvGrpSpPr>
          <p:cNvPr id="5" name="Group 4">
            <a:extLst>
              <a:ext uri="{FF2B5EF4-FFF2-40B4-BE49-F238E27FC236}">
                <a16:creationId xmlns:a16="http://schemas.microsoft.com/office/drawing/2014/main" id="{D07FDB01-14F7-AFD4-12AA-7CDE73595F65}"/>
              </a:ext>
            </a:extLst>
          </p:cNvPr>
          <p:cNvGrpSpPr/>
          <p:nvPr/>
        </p:nvGrpSpPr>
        <p:grpSpPr>
          <a:xfrm>
            <a:off x="523876" y="549833"/>
            <a:ext cx="3373870" cy="330026"/>
            <a:chOff x="459821" y="549832"/>
            <a:chExt cx="3798933" cy="371605"/>
          </a:xfrm>
        </p:grpSpPr>
        <p:sp>
          <p:nvSpPr>
            <p:cNvPr id="6" name="Freeform: Shape 5">
              <a:extLst>
                <a:ext uri="{FF2B5EF4-FFF2-40B4-BE49-F238E27FC236}">
                  <a16:creationId xmlns:a16="http://schemas.microsoft.com/office/drawing/2014/main" id="{C05D7CCF-0F0A-5EB8-EB31-2400E58986E8}"/>
                </a:ext>
              </a:extLst>
            </p:cNvPr>
            <p:cNvSpPr/>
            <p:nvPr/>
          </p:nvSpPr>
          <p:spPr>
            <a:xfrm>
              <a:off x="2534989" y="555150"/>
              <a:ext cx="247690" cy="361103"/>
            </a:xfrm>
            <a:custGeom>
              <a:avLst/>
              <a:gdLst>
                <a:gd name="connsiteX0" fmla="*/ 51556 w 247690"/>
                <a:gd name="connsiteY0" fmla="*/ 361541 h 361103"/>
                <a:gd name="connsiteX1" fmla="*/ -57 w 247690"/>
                <a:gd name="connsiteY1" fmla="*/ 361541 h 361103"/>
                <a:gd name="connsiteX2" fmla="*/ -57 w 247690"/>
                <a:gd name="connsiteY2" fmla="*/ 438 h 361103"/>
                <a:gd name="connsiteX3" fmla="*/ 132573 w 247690"/>
                <a:gd name="connsiteY3" fmla="*/ 438 h 361103"/>
                <a:gd name="connsiteX4" fmla="*/ 216703 w 247690"/>
                <a:gd name="connsiteY4" fmla="*/ 30392 h 361103"/>
                <a:gd name="connsiteX5" fmla="*/ 247634 w 247690"/>
                <a:gd name="connsiteY5" fmla="*/ 104699 h 361103"/>
                <a:gd name="connsiteX6" fmla="*/ 216703 w 247690"/>
                <a:gd name="connsiteY6" fmla="*/ 179555 h 361103"/>
                <a:gd name="connsiteX7" fmla="*/ 132573 w 247690"/>
                <a:gd name="connsiteY7" fmla="*/ 209449 h 361103"/>
                <a:gd name="connsiteX8" fmla="*/ 51556 w 247690"/>
                <a:gd name="connsiteY8" fmla="*/ 209449 h 361103"/>
                <a:gd name="connsiteX9" fmla="*/ 51556 w 247690"/>
                <a:gd name="connsiteY9" fmla="*/ 160216 h 361103"/>
                <a:gd name="connsiteX10" fmla="*/ 129950 w 247690"/>
                <a:gd name="connsiteY10" fmla="*/ 160216 h 361103"/>
                <a:gd name="connsiteX11" fmla="*/ 180586 w 247690"/>
                <a:gd name="connsiteY11" fmla="*/ 143683 h 361103"/>
                <a:gd name="connsiteX12" fmla="*/ 196021 w 247690"/>
                <a:gd name="connsiteY12" fmla="*/ 104455 h 361103"/>
                <a:gd name="connsiteX13" fmla="*/ 180586 w 247690"/>
                <a:gd name="connsiteY13" fmla="*/ 65776 h 361103"/>
                <a:gd name="connsiteX14" fmla="*/ 129950 w 247690"/>
                <a:gd name="connsiteY14" fmla="*/ 49243 h 361103"/>
                <a:gd name="connsiteX15" fmla="*/ 51556 w 247690"/>
                <a:gd name="connsiteY15" fmla="*/ 49243 h 36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7690" h="361103">
                  <a:moveTo>
                    <a:pt x="51556" y="361541"/>
                  </a:moveTo>
                  <a:lnTo>
                    <a:pt x="-57" y="361541"/>
                  </a:lnTo>
                  <a:lnTo>
                    <a:pt x="-57" y="438"/>
                  </a:lnTo>
                  <a:lnTo>
                    <a:pt x="132573" y="438"/>
                  </a:lnTo>
                  <a:cubicBezTo>
                    <a:pt x="172289" y="438"/>
                    <a:pt x="198095" y="11785"/>
                    <a:pt x="216703" y="30392"/>
                  </a:cubicBezTo>
                  <a:cubicBezTo>
                    <a:pt x="236567" y="50006"/>
                    <a:pt x="247713" y="76782"/>
                    <a:pt x="247634" y="104699"/>
                  </a:cubicBezTo>
                  <a:cubicBezTo>
                    <a:pt x="247719" y="132775"/>
                    <a:pt x="236579" y="159728"/>
                    <a:pt x="216703" y="179555"/>
                  </a:cubicBezTo>
                  <a:cubicBezTo>
                    <a:pt x="198095" y="197858"/>
                    <a:pt x="172289" y="209449"/>
                    <a:pt x="132573" y="209449"/>
                  </a:cubicBezTo>
                  <a:lnTo>
                    <a:pt x="51556" y="209449"/>
                  </a:lnTo>
                  <a:close/>
                  <a:moveTo>
                    <a:pt x="51556" y="160216"/>
                  </a:moveTo>
                  <a:lnTo>
                    <a:pt x="129950" y="160216"/>
                  </a:lnTo>
                  <a:cubicBezTo>
                    <a:pt x="156793" y="160216"/>
                    <a:pt x="170764" y="154115"/>
                    <a:pt x="180586" y="143683"/>
                  </a:cubicBezTo>
                  <a:cubicBezTo>
                    <a:pt x="190744" y="133184"/>
                    <a:pt x="196302" y="119067"/>
                    <a:pt x="196021" y="104455"/>
                  </a:cubicBezTo>
                  <a:cubicBezTo>
                    <a:pt x="196290" y="90009"/>
                    <a:pt x="190726" y="76068"/>
                    <a:pt x="180586" y="65776"/>
                  </a:cubicBezTo>
                  <a:cubicBezTo>
                    <a:pt x="170764" y="55405"/>
                    <a:pt x="156793" y="49243"/>
                    <a:pt x="129950" y="49243"/>
                  </a:cubicBezTo>
                  <a:lnTo>
                    <a:pt x="51556" y="49243"/>
                  </a:ln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7" name="Freeform: Shape 6">
              <a:extLst>
                <a:ext uri="{FF2B5EF4-FFF2-40B4-BE49-F238E27FC236}">
                  <a16:creationId xmlns:a16="http://schemas.microsoft.com/office/drawing/2014/main" id="{6AF50481-DB6E-7204-F3BA-FDBBEDA37518}"/>
                </a:ext>
              </a:extLst>
            </p:cNvPr>
            <p:cNvSpPr/>
            <p:nvPr/>
          </p:nvSpPr>
          <p:spPr>
            <a:xfrm>
              <a:off x="2839477" y="555150"/>
              <a:ext cx="299363" cy="366054"/>
            </a:xfrm>
            <a:custGeom>
              <a:avLst/>
              <a:gdLst>
                <a:gd name="connsiteX0" fmla="*/ 37646 w 299363"/>
                <a:gd name="connsiteY0" fmla="*/ 319201 h 366054"/>
                <a:gd name="connsiteX1" fmla="*/ -57 w 299363"/>
                <a:gd name="connsiteY1" fmla="*/ 211889 h 366054"/>
                <a:gd name="connsiteX2" fmla="*/ -57 w 299363"/>
                <a:gd name="connsiteY2" fmla="*/ 438 h 366054"/>
                <a:gd name="connsiteX3" fmla="*/ 51556 w 299363"/>
                <a:gd name="connsiteY3" fmla="*/ 438 h 366054"/>
                <a:gd name="connsiteX4" fmla="*/ 51556 w 299363"/>
                <a:gd name="connsiteY4" fmla="*/ 214635 h 366054"/>
                <a:gd name="connsiteX5" fmla="*/ 74250 w 299363"/>
                <a:gd name="connsiteY5" fmla="*/ 285830 h 366054"/>
                <a:gd name="connsiteX6" fmla="*/ 149655 w 299363"/>
                <a:gd name="connsiteY6" fmla="*/ 317676 h 366054"/>
                <a:gd name="connsiteX7" fmla="*/ 225000 w 299363"/>
                <a:gd name="connsiteY7" fmla="*/ 285647 h 366054"/>
                <a:gd name="connsiteX8" fmla="*/ 247694 w 299363"/>
                <a:gd name="connsiteY8" fmla="*/ 214452 h 366054"/>
                <a:gd name="connsiteX9" fmla="*/ 247694 w 299363"/>
                <a:gd name="connsiteY9" fmla="*/ 438 h 366054"/>
                <a:gd name="connsiteX10" fmla="*/ 299307 w 299363"/>
                <a:gd name="connsiteY10" fmla="*/ 438 h 366054"/>
                <a:gd name="connsiteX11" fmla="*/ 299307 w 299363"/>
                <a:gd name="connsiteY11" fmla="*/ 212072 h 366054"/>
                <a:gd name="connsiteX12" fmla="*/ 261604 w 299363"/>
                <a:gd name="connsiteY12" fmla="*/ 319384 h 366054"/>
                <a:gd name="connsiteX13" fmla="*/ 149655 w 299363"/>
                <a:gd name="connsiteY13" fmla="*/ 366482 h 366054"/>
                <a:gd name="connsiteX14" fmla="*/ 37646 w 299363"/>
                <a:gd name="connsiteY14" fmla="*/ 319201 h 36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363" h="366054">
                  <a:moveTo>
                    <a:pt x="37646" y="319201"/>
                  </a:moveTo>
                  <a:cubicBezTo>
                    <a:pt x="14402" y="293944"/>
                    <a:pt x="-57" y="260390"/>
                    <a:pt x="-57" y="211889"/>
                  </a:cubicBezTo>
                  <a:lnTo>
                    <a:pt x="-57" y="438"/>
                  </a:lnTo>
                  <a:lnTo>
                    <a:pt x="51556" y="438"/>
                  </a:lnTo>
                  <a:lnTo>
                    <a:pt x="51556" y="214635"/>
                  </a:lnTo>
                  <a:cubicBezTo>
                    <a:pt x="51556" y="248677"/>
                    <a:pt x="59852" y="269846"/>
                    <a:pt x="74250" y="285830"/>
                  </a:cubicBezTo>
                  <a:cubicBezTo>
                    <a:pt x="93687" y="306719"/>
                    <a:pt x="121128" y="318305"/>
                    <a:pt x="149655" y="317676"/>
                  </a:cubicBezTo>
                  <a:cubicBezTo>
                    <a:pt x="178195" y="318256"/>
                    <a:pt x="205618" y="306597"/>
                    <a:pt x="225000" y="285647"/>
                  </a:cubicBezTo>
                  <a:cubicBezTo>
                    <a:pt x="239458" y="269663"/>
                    <a:pt x="247694" y="248494"/>
                    <a:pt x="247694" y="214452"/>
                  </a:cubicBezTo>
                  <a:lnTo>
                    <a:pt x="247694" y="438"/>
                  </a:lnTo>
                  <a:lnTo>
                    <a:pt x="299307" y="438"/>
                  </a:lnTo>
                  <a:lnTo>
                    <a:pt x="299307" y="212072"/>
                  </a:lnTo>
                  <a:cubicBezTo>
                    <a:pt x="299307" y="260573"/>
                    <a:pt x="284848" y="294127"/>
                    <a:pt x="261604" y="319384"/>
                  </a:cubicBezTo>
                  <a:cubicBezTo>
                    <a:pt x="232418" y="349906"/>
                    <a:pt x="191885" y="366958"/>
                    <a:pt x="149655" y="366482"/>
                  </a:cubicBezTo>
                  <a:cubicBezTo>
                    <a:pt x="107377" y="366928"/>
                    <a:pt x="66814" y="349803"/>
                    <a:pt x="37646" y="319201"/>
                  </a:cubicBez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8" name="Freeform: Shape 7">
              <a:extLst>
                <a:ext uri="{FF2B5EF4-FFF2-40B4-BE49-F238E27FC236}">
                  <a16:creationId xmlns:a16="http://schemas.microsoft.com/office/drawing/2014/main" id="{0B8E57DE-6FE7-34D0-54A2-B44A6D8FCCAF}"/>
                </a:ext>
              </a:extLst>
            </p:cNvPr>
            <p:cNvSpPr/>
            <p:nvPr/>
          </p:nvSpPr>
          <p:spPr>
            <a:xfrm>
              <a:off x="3226569" y="555150"/>
              <a:ext cx="252938" cy="360920"/>
            </a:xfrm>
            <a:custGeom>
              <a:avLst/>
              <a:gdLst>
                <a:gd name="connsiteX0" fmla="*/ 198645 w 252938"/>
                <a:gd name="connsiteY0" fmla="*/ 166988 h 360920"/>
                <a:gd name="connsiteX1" fmla="*/ 252880 w 252938"/>
                <a:gd name="connsiteY1" fmla="*/ 255754 h 360920"/>
                <a:gd name="connsiteX2" fmla="*/ 222926 w 252938"/>
                <a:gd name="connsiteY2" fmla="*/ 329878 h 360920"/>
                <a:gd name="connsiteX3" fmla="*/ 136722 w 252938"/>
                <a:gd name="connsiteY3" fmla="*/ 361358 h 360920"/>
                <a:gd name="connsiteX4" fmla="*/ -57 w 252938"/>
                <a:gd name="connsiteY4" fmla="*/ 361358 h 360920"/>
                <a:gd name="connsiteX5" fmla="*/ -57 w 252938"/>
                <a:gd name="connsiteY5" fmla="*/ 438 h 360920"/>
                <a:gd name="connsiteX6" fmla="*/ 119701 w 252938"/>
                <a:gd name="connsiteY6" fmla="*/ 438 h 360920"/>
                <a:gd name="connsiteX7" fmla="*/ 200231 w 252938"/>
                <a:gd name="connsiteY7" fmla="*/ 27830 h 360920"/>
                <a:gd name="connsiteX8" fmla="*/ 229636 w 252938"/>
                <a:gd name="connsiteY8" fmla="*/ 100063 h 360920"/>
                <a:gd name="connsiteX9" fmla="*/ 198645 w 252938"/>
                <a:gd name="connsiteY9" fmla="*/ 166988 h 360920"/>
                <a:gd name="connsiteX10" fmla="*/ 51556 w 252938"/>
                <a:gd name="connsiteY10" fmla="*/ 149967 h 360920"/>
                <a:gd name="connsiteX11" fmla="*/ 117139 w 252938"/>
                <a:gd name="connsiteY11" fmla="*/ 149967 h 360920"/>
                <a:gd name="connsiteX12" fmla="*/ 164603 w 252938"/>
                <a:gd name="connsiteY12" fmla="*/ 134471 h 360920"/>
                <a:gd name="connsiteX13" fmla="*/ 178024 w 252938"/>
                <a:gd name="connsiteY13" fmla="*/ 99331 h 360920"/>
                <a:gd name="connsiteX14" fmla="*/ 164603 w 252938"/>
                <a:gd name="connsiteY14" fmla="*/ 64800 h 360920"/>
                <a:gd name="connsiteX15" fmla="*/ 117139 w 252938"/>
                <a:gd name="connsiteY15" fmla="*/ 49305 h 360920"/>
                <a:gd name="connsiteX16" fmla="*/ 51556 w 252938"/>
                <a:gd name="connsiteY16" fmla="*/ 49305 h 360920"/>
                <a:gd name="connsiteX17" fmla="*/ 51556 w 252938"/>
                <a:gd name="connsiteY17" fmla="*/ 312491 h 360920"/>
                <a:gd name="connsiteX18" fmla="*/ 134160 w 252938"/>
                <a:gd name="connsiteY18" fmla="*/ 312491 h 360920"/>
                <a:gd name="connsiteX19" fmla="*/ 187297 w 252938"/>
                <a:gd name="connsiteY19" fmla="*/ 294188 h 360920"/>
                <a:gd name="connsiteX20" fmla="*/ 201268 w 252938"/>
                <a:gd name="connsiteY20" fmla="*/ 255998 h 360920"/>
                <a:gd name="connsiteX21" fmla="*/ 187297 w 252938"/>
                <a:gd name="connsiteY21" fmla="*/ 217807 h 360920"/>
                <a:gd name="connsiteX22" fmla="*/ 134160 w 252938"/>
                <a:gd name="connsiteY22" fmla="*/ 199505 h 360920"/>
                <a:gd name="connsiteX23" fmla="*/ 51556 w 252938"/>
                <a:gd name="connsiteY23" fmla="*/ 199505 h 36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938" h="360920">
                  <a:moveTo>
                    <a:pt x="198645" y="166988"/>
                  </a:moveTo>
                  <a:cubicBezTo>
                    <a:pt x="231942" y="184064"/>
                    <a:pt x="252880" y="218332"/>
                    <a:pt x="252880" y="255754"/>
                  </a:cubicBezTo>
                  <a:cubicBezTo>
                    <a:pt x="253033" y="283439"/>
                    <a:pt x="242271" y="310075"/>
                    <a:pt x="222926" y="329878"/>
                  </a:cubicBezTo>
                  <a:cubicBezTo>
                    <a:pt x="203830" y="349461"/>
                    <a:pt x="176987" y="361358"/>
                    <a:pt x="136722" y="361358"/>
                  </a:cubicBezTo>
                  <a:lnTo>
                    <a:pt x="-57" y="361358"/>
                  </a:lnTo>
                  <a:lnTo>
                    <a:pt x="-57" y="438"/>
                  </a:lnTo>
                  <a:lnTo>
                    <a:pt x="119701" y="438"/>
                  </a:lnTo>
                  <a:cubicBezTo>
                    <a:pt x="157891" y="438"/>
                    <a:pt x="182660" y="10748"/>
                    <a:pt x="200231" y="27830"/>
                  </a:cubicBezTo>
                  <a:cubicBezTo>
                    <a:pt x="219643" y="46773"/>
                    <a:pt x="230295" y="72945"/>
                    <a:pt x="229636" y="100063"/>
                  </a:cubicBezTo>
                  <a:cubicBezTo>
                    <a:pt x="229325" y="125771"/>
                    <a:pt x="218051" y="150119"/>
                    <a:pt x="198645" y="166988"/>
                  </a:cubicBezTo>
                  <a:close/>
                  <a:moveTo>
                    <a:pt x="51556" y="149967"/>
                  </a:moveTo>
                  <a:lnTo>
                    <a:pt x="117139" y="149967"/>
                  </a:lnTo>
                  <a:cubicBezTo>
                    <a:pt x="142396" y="149967"/>
                    <a:pt x="155329" y="144232"/>
                    <a:pt x="164603" y="134471"/>
                  </a:cubicBezTo>
                  <a:cubicBezTo>
                    <a:pt x="173595" y="125021"/>
                    <a:pt x="178427" y="112368"/>
                    <a:pt x="178024" y="99331"/>
                  </a:cubicBezTo>
                  <a:cubicBezTo>
                    <a:pt x="178433" y="86476"/>
                    <a:pt x="173589" y="74006"/>
                    <a:pt x="164603" y="64800"/>
                  </a:cubicBezTo>
                  <a:cubicBezTo>
                    <a:pt x="155329" y="54978"/>
                    <a:pt x="142396" y="49305"/>
                    <a:pt x="117139" y="49305"/>
                  </a:cubicBezTo>
                  <a:lnTo>
                    <a:pt x="51556" y="49305"/>
                  </a:lnTo>
                  <a:close/>
                  <a:moveTo>
                    <a:pt x="51556" y="312491"/>
                  </a:moveTo>
                  <a:lnTo>
                    <a:pt x="134160" y="312491"/>
                  </a:lnTo>
                  <a:cubicBezTo>
                    <a:pt x="162040" y="312491"/>
                    <a:pt x="176865" y="305292"/>
                    <a:pt x="187297" y="294188"/>
                  </a:cubicBezTo>
                  <a:cubicBezTo>
                    <a:pt x="196503" y="283616"/>
                    <a:pt x="201475" y="270017"/>
                    <a:pt x="201268" y="255998"/>
                  </a:cubicBezTo>
                  <a:cubicBezTo>
                    <a:pt x="201494" y="241978"/>
                    <a:pt x="196516" y="228374"/>
                    <a:pt x="187297" y="217807"/>
                  </a:cubicBezTo>
                  <a:cubicBezTo>
                    <a:pt x="176987" y="206460"/>
                    <a:pt x="162040" y="199505"/>
                    <a:pt x="134160" y="199505"/>
                  </a:cubicBezTo>
                  <a:lnTo>
                    <a:pt x="51556" y="199505"/>
                  </a:ln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9" name="Freeform: Shape 8">
              <a:extLst>
                <a:ext uri="{FF2B5EF4-FFF2-40B4-BE49-F238E27FC236}">
                  <a16:creationId xmlns:a16="http://schemas.microsoft.com/office/drawing/2014/main" id="{F7BF201A-7147-3399-FC97-DC84765586DB}"/>
                </a:ext>
              </a:extLst>
            </p:cNvPr>
            <p:cNvSpPr/>
            <p:nvPr/>
          </p:nvSpPr>
          <p:spPr>
            <a:xfrm>
              <a:off x="3546614" y="555150"/>
              <a:ext cx="211573" cy="360858"/>
            </a:xfrm>
            <a:custGeom>
              <a:avLst/>
              <a:gdLst>
                <a:gd name="connsiteX0" fmla="*/ 51556 w 211573"/>
                <a:gd name="connsiteY0" fmla="*/ 312491 h 360858"/>
                <a:gd name="connsiteX1" fmla="*/ 211517 w 211573"/>
                <a:gd name="connsiteY1" fmla="*/ 312491 h 360858"/>
                <a:gd name="connsiteX2" fmla="*/ 211517 w 211573"/>
                <a:gd name="connsiteY2" fmla="*/ 361297 h 360858"/>
                <a:gd name="connsiteX3" fmla="*/ -57 w 211573"/>
                <a:gd name="connsiteY3" fmla="*/ 361297 h 360858"/>
                <a:gd name="connsiteX4" fmla="*/ -57 w 211573"/>
                <a:gd name="connsiteY4" fmla="*/ 438 h 360858"/>
                <a:gd name="connsiteX5" fmla="*/ 51556 w 211573"/>
                <a:gd name="connsiteY5" fmla="*/ 438 h 36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573" h="360858">
                  <a:moveTo>
                    <a:pt x="51556" y="312491"/>
                  </a:moveTo>
                  <a:lnTo>
                    <a:pt x="211517" y="312491"/>
                  </a:lnTo>
                  <a:lnTo>
                    <a:pt x="211517" y="361297"/>
                  </a:lnTo>
                  <a:lnTo>
                    <a:pt x="-57" y="361297"/>
                  </a:lnTo>
                  <a:lnTo>
                    <a:pt x="-57" y="438"/>
                  </a:lnTo>
                  <a:lnTo>
                    <a:pt x="51556" y="438"/>
                  </a:ln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10" name="Freeform: Shape 9">
              <a:extLst>
                <a:ext uri="{FF2B5EF4-FFF2-40B4-BE49-F238E27FC236}">
                  <a16:creationId xmlns:a16="http://schemas.microsoft.com/office/drawing/2014/main" id="{DE674519-46A2-66BB-095C-770E153B60E1}"/>
                </a:ext>
              </a:extLst>
            </p:cNvPr>
            <p:cNvSpPr/>
            <p:nvPr/>
          </p:nvSpPr>
          <p:spPr>
            <a:xfrm>
              <a:off x="3814986" y="555150"/>
              <a:ext cx="51612" cy="361286"/>
            </a:xfrm>
            <a:custGeom>
              <a:avLst/>
              <a:gdLst>
                <a:gd name="connsiteX0" fmla="*/ -57 w 51612"/>
                <a:gd name="connsiteY0" fmla="*/ 438 h 361286"/>
                <a:gd name="connsiteX1" fmla="*/ 51556 w 51612"/>
                <a:gd name="connsiteY1" fmla="*/ 438 h 361286"/>
                <a:gd name="connsiteX2" fmla="*/ 51556 w 51612"/>
                <a:gd name="connsiteY2" fmla="*/ 361724 h 361286"/>
                <a:gd name="connsiteX3" fmla="*/ -57 w 51612"/>
                <a:gd name="connsiteY3" fmla="*/ 361724 h 361286"/>
              </a:gdLst>
              <a:ahLst/>
              <a:cxnLst>
                <a:cxn ang="0">
                  <a:pos x="connsiteX0" y="connsiteY0"/>
                </a:cxn>
                <a:cxn ang="0">
                  <a:pos x="connsiteX1" y="connsiteY1"/>
                </a:cxn>
                <a:cxn ang="0">
                  <a:pos x="connsiteX2" y="connsiteY2"/>
                </a:cxn>
                <a:cxn ang="0">
                  <a:pos x="connsiteX3" y="connsiteY3"/>
                </a:cxn>
              </a:cxnLst>
              <a:rect l="l" t="t" r="r" b="b"/>
              <a:pathLst>
                <a:path w="51612" h="361286">
                  <a:moveTo>
                    <a:pt x="-57" y="438"/>
                  </a:moveTo>
                  <a:lnTo>
                    <a:pt x="51556" y="438"/>
                  </a:lnTo>
                  <a:lnTo>
                    <a:pt x="51556" y="361724"/>
                  </a:lnTo>
                  <a:lnTo>
                    <a:pt x="-57" y="361724"/>
                  </a:ln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11" name="Freeform: Shape 10">
              <a:extLst>
                <a:ext uri="{FF2B5EF4-FFF2-40B4-BE49-F238E27FC236}">
                  <a16:creationId xmlns:a16="http://schemas.microsoft.com/office/drawing/2014/main" id="{3C9C968D-2E62-E0F8-C4F4-FC56E835A1CC}"/>
                </a:ext>
              </a:extLst>
            </p:cNvPr>
            <p:cNvSpPr/>
            <p:nvPr/>
          </p:nvSpPr>
          <p:spPr>
            <a:xfrm>
              <a:off x="3931083" y="549832"/>
              <a:ext cx="327671" cy="371605"/>
            </a:xfrm>
            <a:custGeom>
              <a:avLst/>
              <a:gdLst>
                <a:gd name="connsiteX0" fmla="*/ 182661 w 327671"/>
                <a:gd name="connsiteY0" fmla="*/ 447 h 371605"/>
                <a:gd name="connsiteX1" fmla="*/ 314803 w 327671"/>
                <a:gd name="connsiteY1" fmla="*/ 56147 h 371605"/>
                <a:gd name="connsiteX2" fmla="*/ 280212 w 327671"/>
                <a:gd name="connsiteY2" fmla="*/ 90250 h 371605"/>
                <a:gd name="connsiteX3" fmla="*/ 182600 w 327671"/>
                <a:gd name="connsiteY3" fmla="*/ 49436 h 371605"/>
                <a:gd name="connsiteX4" fmla="*/ 51556 w 327671"/>
                <a:gd name="connsiteY4" fmla="*/ 186215 h 371605"/>
                <a:gd name="connsiteX5" fmla="*/ 187297 w 327671"/>
                <a:gd name="connsiteY5" fmla="*/ 322993 h 371605"/>
                <a:gd name="connsiteX6" fmla="*/ 291010 w 327671"/>
                <a:gd name="connsiteY6" fmla="*/ 271869 h 371605"/>
                <a:gd name="connsiteX7" fmla="*/ 327614 w 327671"/>
                <a:gd name="connsiteY7" fmla="*/ 304935 h 371605"/>
                <a:gd name="connsiteX8" fmla="*/ 187297 w 327671"/>
                <a:gd name="connsiteY8" fmla="*/ 372043 h 371605"/>
                <a:gd name="connsiteX9" fmla="*/ -57 w 327671"/>
                <a:gd name="connsiteY9" fmla="*/ 186215 h 371605"/>
                <a:gd name="connsiteX10" fmla="*/ 182661 w 327671"/>
                <a:gd name="connsiteY10" fmla="*/ 447 h 371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7671" h="371605">
                  <a:moveTo>
                    <a:pt x="182661" y="447"/>
                  </a:moveTo>
                  <a:cubicBezTo>
                    <a:pt x="232516" y="-65"/>
                    <a:pt x="280358" y="20098"/>
                    <a:pt x="314803" y="56147"/>
                  </a:cubicBezTo>
                  <a:lnTo>
                    <a:pt x="280212" y="90250"/>
                  </a:lnTo>
                  <a:cubicBezTo>
                    <a:pt x="254460" y="64114"/>
                    <a:pt x="219289" y="49412"/>
                    <a:pt x="182600" y="49436"/>
                  </a:cubicBezTo>
                  <a:cubicBezTo>
                    <a:pt x="108841" y="49436"/>
                    <a:pt x="51556" y="108308"/>
                    <a:pt x="51556" y="186215"/>
                  </a:cubicBezTo>
                  <a:cubicBezTo>
                    <a:pt x="51556" y="267782"/>
                    <a:pt x="110367" y="322993"/>
                    <a:pt x="187297" y="322993"/>
                  </a:cubicBezTo>
                  <a:cubicBezTo>
                    <a:pt x="227782" y="322341"/>
                    <a:pt x="265838" y="303581"/>
                    <a:pt x="291010" y="271869"/>
                  </a:cubicBezTo>
                  <a:lnTo>
                    <a:pt x="327614" y="304935"/>
                  </a:lnTo>
                  <a:cubicBezTo>
                    <a:pt x="293218" y="347146"/>
                    <a:pt x="241746" y="371763"/>
                    <a:pt x="187297" y="372043"/>
                  </a:cubicBezTo>
                  <a:cubicBezTo>
                    <a:pt x="79436" y="372043"/>
                    <a:pt x="-57" y="292734"/>
                    <a:pt x="-57" y="186215"/>
                  </a:cubicBezTo>
                  <a:cubicBezTo>
                    <a:pt x="4" y="81953"/>
                    <a:pt x="78460" y="447"/>
                    <a:pt x="182661" y="447"/>
                  </a:cubicBez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12" name="Freeform: Shape 11">
              <a:extLst>
                <a:ext uri="{FF2B5EF4-FFF2-40B4-BE49-F238E27FC236}">
                  <a16:creationId xmlns:a16="http://schemas.microsoft.com/office/drawing/2014/main" id="{1380978B-15AB-DBD4-A73D-8E9AAEC7C7F7}"/>
                </a:ext>
              </a:extLst>
            </p:cNvPr>
            <p:cNvSpPr/>
            <p:nvPr/>
          </p:nvSpPr>
          <p:spPr>
            <a:xfrm>
              <a:off x="459821" y="554479"/>
              <a:ext cx="1934728" cy="364641"/>
            </a:xfrm>
            <a:custGeom>
              <a:avLst/>
              <a:gdLst>
                <a:gd name="connsiteX0" fmla="*/ 311447 w 1934728"/>
                <a:gd name="connsiteY0" fmla="*/ 365079 h 364641"/>
                <a:gd name="connsiteX1" fmla="*/ 444932 w 1934728"/>
                <a:gd name="connsiteY1" fmla="*/ 438 h 364641"/>
                <a:gd name="connsiteX2" fmla="*/ 512040 w 1934728"/>
                <a:gd name="connsiteY2" fmla="*/ 438 h 364641"/>
                <a:gd name="connsiteX3" fmla="*/ 645829 w 1934728"/>
                <a:gd name="connsiteY3" fmla="*/ 365079 h 364641"/>
                <a:gd name="connsiteX4" fmla="*/ 575243 w 1934728"/>
                <a:gd name="connsiteY4" fmla="*/ 365079 h 364641"/>
                <a:gd name="connsiteX5" fmla="*/ 543642 w 1934728"/>
                <a:gd name="connsiteY5" fmla="*/ 278997 h 364641"/>
                <a:gd name="connsiteX6" fmla="*/ 413147 w 1934728"/>
                <a:gd name="connsiteY6" fmla="*/ 278997 h 364641"/>
                <a:gd name="connsiteX7" fmla="*/ 381667 w 1934728"/>
                <a:gd name="connsiteY7" fmla="*/ 365079 h 364641"/>
                <a:gd name="connsiteX8" fmla="*/ 435963 w 1934728"/>
                <a:gd name="connsiteY8" fmla="*/ 216587 h 364641"/>
                <a:gd name="connsiteX9" fmla="*/ 521008 w 1934728"/>
                <a:gd name="connsiteY9" fmla="*/ 216587 h 364641"/>
                <a:gd name="connsiteX10" fmla="*/ 478303 w 1934728"/>
                <a:gd name="connsiteY10" fmla="*/ 99880 h 364641"/>
                <a:gd name="connsiteX11" fmla="*/ 1256514 w 1934728"/>
                <a:gd name="connsiteY11" fmla="*/ 365079 h 364641"/>
                <a:gd name="connsiteX12" fmla="*/ 1389998 w 1934728"/>
                <a:gd name="connsiteY12" fmla="*/ 498 h 364641"/>
                <a:gd name="connsiteX13" fmla="*/ 1457106 w 1934728"/>
                <a:gd name="connsiteY13" fmla="*/ 498 h 364641"/>
                <a:gd name="connsiteX14" fmla="*/ 1590834 w 1934728"/>
                <a:gd name="connsiteY14" fmla="*/ 365079 h 364641"/>
                <a:gd name="connsiteX15" fmla="*/ 1520859 w 1934728"/>
                <a:gd name="connsiteY15" fmla="*/ 365079 h 364641"/>
                <a:gd name="connsiteX16" fmla="*/ 1489318 w 1934728"/>
                <a:gd name="connsiteY16" fmla="*/ 278997 h 364641"/>
                <a:gd name="connsiteX17" fmla="*/ 1358213 w 1934728"/>
                <a:gd name="connsiteY17" fmla="*/ 278997 h 364641"/>
                <a:gd name="connsiteX18" fmla="*/ 1326733 w 1934728"/>
                <a:gd name="connsiteY18" fmla="*/ 365079 h 364641"/>
                <a:gd name="connsiteX19" fmla="*/ 1381030 w 1934728"/>
                <a:gd name="connsiteY19" fmla="*/ 216587 h 364641"/>
                <a:gd name="connsiteX20" fmla="*/ 1465952 w 1934728"/>
                <a:gd name="connsiteY20" fmla="*/ 216587 h 364641"/>
                <a:gd name="connsiteX21" fmla="*/ 1423552 w 1934728"/>
                <a:gd name="connsiteY21" fmla="*/ 99880 h 364641"/>
                <a:gd name="connsiteX22" fmla="*/ 678956 w 1934728"/>
                <a:gd name="connsiteY22" fmla="*/ 498 h 364641"/>
                <a:gd name="connsiteX23" fmla="*/ 732582 w 1934728"/>
                <a:gd name="connsiteY23" fmla="*/ 498 h 364641"/>
                <a:gd name="connsiteX24" fmla="*/ 919325 w 1934728"/>
                <a:gd name="connsiteY24" fmla="*/ 232327 h 364641"/>
                <a:gd name="connsiteX25" fmla="*/ 919325 w 1934728"/>
                <a:gd name="connsiteY25" fmla="*/ 498 h 364641"/>
                <a:gd name="connsiteX26" fmla="*/ 989545 w 1934728"/>
                <a:gd name="connsiteY26" fmla="*/ 498 h 364641"/>
                <a:gd name="connsiteX27" fmla="*/ 989545 w 1934728"/>
                <a:gd name="connsiteY27" fmla="*/ 365079 h 364641"/>
                <a:gd name="connsiteX28" fmla="*/ 940739 w 1934728"/>
                <a:gd name="connsiteY28" fmla="*/ 365079 h 364641"/>
                <a:gd name="connsiteX29" fmla="*/ 749237 w 1934728"/>
                <a:gd name="connsiteY29" fmla="*/ 127150 h 364641"/>
                <a:gd name="connsiteX30" fmla="*/ 749237 w 1934728"/>
                <a:gd name="connsiteY30" fmla="*/ 365079 h 364641"/>
                <a:gd name="connsiteX31" fmla="*/ 678956 w 1934728"/>
                <a:gd name="connsiteY31" fmla="*/ 365079 h 364641"/>
                <a:gd name="connsiteX32" fmla="*/ 1294094 w 1934728"/>
                <a:gd name="connsiteY32" fmla="*/ 498 h 364641"/>
                <a:gd name="connsiteX33" fmla="*/ 1294094 w 1934728"/>
                <a:gd name="connsiteY33" fmla="*/ 62848 h 364641"/>
                <a:gd name="connsiteX34" fmla="*/ 1197947 w 1934728"/>
                <a:gd name="connsiteY34" fmla="*/ 62848 h 364641"/>
                <a:gd name="connsiteX35" fmla="*/ 1197947 w 1934728"/>
                <a:gd name="connsiteY35" fmla="*/ 365079 h 364641"/>
                <a:gd name="connsiteX36" fmla="*/ 1127727 w 1934728"/>
                <a:gd name="connsiteY36" fmla="*/ 365079 h 364641"/>
                <a:gd name="connsiteX37" fmla="*/ 1127727 w 1934728"/>
                <a:gd name="connsiteY37" fmla="*/ 62848 h 364641"/>
                <a:gd name="connsiteX38" fmla="*/ 1031518 w 1934728"/>
                <a:gd name="connsiteY38" fmla="*/ 62848 h 364641"/>
                <a:gd name="connsiteX39" fmla="*/ 1031518 w 1934728"/>
                <a:gd name="connsiteY39" fmla="*/ 498 h 364641"/>
                <a:gd name="connsiteX40" fmla="*/ 1934672 w 1934728"/>
                <a:gd name="connsiteY40" fmla="*/ 365079 h 364641"/>
                <a:gd name="connsiteX41" fmla="*/ 1820710 w 1934728"/>
                <a:gd name="connsiteY41" fmla="*/ 207375 h 364641"/>
                <a:gd name="connsiteX42" fmla="*/ 1855790 w 1934728"/>
                <a:gd name="connsiteY42" fmla="*/ 184314 h 364641"/>
                <a:gd name="connsiteX43" fmla="*/ 1884402 w 1934728"/>
                <a:gd name="connsiteY43" fmla="*/ 108787 h 364641"/>
                <a:gd name="connsiteX44" fmla="*/ 1855790 w 1934728"/>
                <a:gd name="connsiteY44" fmla="*/ 33259 h 364641"/>
                <a:gd name="connsiteX45" fmla="*/ 1760984 w 1934728"/>
                <a:gd name="connsiteY45" fmla="*/ 498 h 364641"/>
                <a:gd name="connsiteX46" fmla="*/ 1624022 w 1934728"/>
                <a:gd name="connsiteY46" fmla="*/ 498 h 364641"/>
                <a:gd name="connsiteX47" fmla="*/ 1624022 w 1934728"/>
                <a:gd name="connsiteY47" fmla="*/ 365079 h 364641"/>
                <a:gd name="connsiteX48" fmla="*/ 1694364 w 1934728"/>
                <a:gd name="connsiteY48" fmla="*/ 365079 h 364641"/>
                <a:gd name="connsiteX49" fmla="*/ 1694364 w 1934728"/>
                <a:gd name="connsiteY49" fmla="*/ 216587 h 364641"/>
                <a:gd name="connsiteX50" fmla="*/ 1751711 w 1934728"/>
                <a:gd name="connsiteY50" fmla="*/ 216587 h 364641"/>
                <a:gd name="connsiteX51" fmla="*/ 1858108 w 1934728"/>
                <a:gd name="connsiteY51" fmla="*/ 365079 h 364641"/>
                <a:gd name="connsiteX52" fmla="*/ 1694303 w 1934728"/>
                <a:gd name="connsiteY52" fmla="*/ 62970 h 364641"/>
                <a:gd name="connsiteX53" fmla="*/ 1757812 w 1934728"/>
                <a:gd name="connsiteY53" fmla="*/ 62970 h 364641"/>
                <a:gd name="connsiteX54" fmla="*/ 1802103 w 1934728"/>
                <a:gd name="connsiteY54" fmla="*/ 77551 h 364641"/>
                <a:gd name="connsiteX55" fmla="*/ 1814305 w 1934728"/>
                <a:gd name="connsiteY55" fmla="*/ 108787 h 364641"/>
                <a:gd name="connsiteX56" fmla="*/ 1802103 w 1934728"/>
                <a:gd name="connsiteY56" fmla="*/ 139290 h 364641"/>
                <a:gd name="connsiteX57" fmla="*/ 1757812 w 1934728"/>
                <a:gd name="connsiteY57" fmla="*/ 153871 h 364641"/>
                <a:gd name="connsiteX58" fmla="*/ 1694364 w 1934728"/>
                <a:gd name="connsiteY58" fmla="*/ 153871 h 364641"/>
                <a:gd name="connsiteX59" fmla="*/ 294609 w 1934728"/>
                <a:gd name="connsiteY59" fmla="*/ 498 h 364641"/>
                <a:gd name="connsiteX60" fmla="*/ 218228 w 1934728"/>
                <a:gd name="connsiteY60" fmla="*/ 498 h 364641"/>
                <a:gd name="connsiteX61" fmla="*/ 87550 w 1934728"/>
                <a:gd name="connsiteY61" fmla="*/ 182789 h 364641"/>
                <a:gd name="connsiteX62" fmla="*/ 218289 w 1934728"/>
                <a:gd name="connsiteY62" fmla="*/ 365079 h 364641"/>
                <a:gd name="connsiteX63" fmla="*/ 294609 w 1934728"/>
                <a:gd name="connsiteY63" fmla="*/ 365079 h 364641"/>
                <a:gd name="connsiteX64" fmla="*/ 163931 w 1934728"/>
                <a:gd name="connsiteY64" fmla="*/ 182789 h 364641"/>
                <a:gd name="connsiteX65" fmla="*/ 47224 w 1934728"/>
                <a:gd name="connsiteY65" fmla="*/ 498 h 364641"/>
                <a:gd name="connsiteX66" fmla="*/ -57 w 1934728"/>
                <a:gd name="connsiteY66" fmla="*/ 498 h 364641"/>
                <a:gd name="connsiteX67" fmla="*/ -57 w 1934728"/>
                <a:gd name="connsiteY67" fmla="*/ 365079 h 364641"/>
                <a:gd name="connsiteX68" fmla="*/ 47163 w 1934728"/>
                <a:gd name="connsiteY68" fmla="*/ 365079 h 364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934728" h="364641">
                  <a:moveTo>
                    <a:pt x="311447" y="365079"/>
                  </a:moveTo>
                  <a:lnTo>
                    <a:pt x="444932" y="438"/>
                  </a:lnTo>
                  <a:lnTo>
                    <a:pt x="512040" y="438"/>
                  </a:lnTo>
                  <a:lnTo>
                    <a:pt x="645829" y="365079"/>
                  </a:lnTo>
                  <a:lnTo>
                    <a:pt x="575243" y="365079"/>
                  </a:lnTo>
                  <a:lnTo>
                    <a:pt x="543642" y="278997"/>
                  </a:lnTo>
                  <a:lnTo>
                    <a:pt x="413147" y="278997"/>
                  </a:lnTo>
                  <a:lnTo>
                    <a:pt x="381667" y="365079"/>
                  </a:lnTo>
                  <a:close/>
                  <a:moveTo>
                    <a:pt x="435963" y="216587"/>
                  </a:moveTo>
                  <a:lnTo>
                    <a:pt x="521008" y="216587"/>
                  </a:lnTo>
                  <a:lnTo>
                    <a:pt x="478303" y="99880"/>
                  </a:lnTo>
                  <a:close/>
                  <a:moveTo>
                    <a:pt x="1256514" y="365079"/>
                  </a:moveTo>
                  <a:lnTo>
                    <a:pt x="1389998" y="498"/>
                  </a:lnTo>
                  <a:lnTo>
                    <a:pt x="1457106" y="498"/>
                  </a:lnTo>
                  <a:lnTo>
                    <a:pt x="1590834" y="365079"/>
                  </a:lnTo>
                  <a:lnTo>
                    <a:pt x="1520859" y="365079"/>
                  </a:lnTo>
                  <a:lnTo>
                    <a:pt x="1489318" y="278997"/>
                  </a:lnTo>
                  <a:lnTo>
                    <a:pt x="1358213" y="278997"/>
                  </a:lnTo>
                  <a:lnTo>
                    <a:pt x="1326733" y="365079"/>
                  </a:lnTo>
                  <a:close/>
                  <a:moveTo>
                    <a:pt x="1381030" y="216587"/>
                  </a:moveTo>
                  <a:lnTo>
                    <a:pt x="1465952" y="216587"/>
                  </a:lnTo>
                  <a:lnTo>
                    <a:pt x="1423552" y="99880"/>
                  </a:lnTo>
                  <a:close/>
                  <a:moveTo>
                    <a:pt x="678956" y="498"/>
                  </a:moveTo>
                  <a:lnTo>
                    <a:pt x="732582" y="498"/>
                  </a:lnTo>
                  <a:lnTo>
                    <a:pt x="919325" y="232327"/>
                  </a:lnTo>
                  <a:lnTo>
                    <a:pt x="919325" y="498"/>
                  </a:lnTo>
                  <a:lnTo>
                    <a:pt x="989545" y="498"/>
                  </a:lnTo>
                  <a:lnTo>
                    <a:pt x="989545" y="365079"/>
                  </a:lnTo>
                  <a:lnTo>
                    <a:pt x="940739" y="365079"/>
                  </a:lnTo>
                  <a:lnTo>
                    <a:pt x="749237" y="127150"/>
                  </a:lnTo>
                  <a:lnTo>
                    <a:pt x="749237" y="365079"/>
                  </a:lnTo>
                  <a:lnTo>
                    <a:pt x="678956" y="365079"/>
                  </a:lnTo>
                  <a:close/>
                  <a:moveTo>
                    <a:pt x="1294094" y="498"/>
                  </a:moveTo>
                  <a:lnTo>
                    <a:pt x="1294094" y="62848"/>
                  </a:lnTo>
                  <a:lnTo>
                    <a:pt x="1197947" y="62848"/>
                  </a:lnTo>
                  <a:lnTo>
                    <a:pt x="1197947" y="365079"/>
                  </a:lnTo>
                  <a:lnTo>
                    <a:pt x="1127727" y="365079"/>
                  </a:lnTo>
                  <a:lnTo>
                    <a:pt x="1127727" y="62848"/>
                  </a:lnTo>
                  <a:lnTo>
                    <a:pt x="1031518" y="62848"/>
                  </a:lnTo>
                  <a:lnTo>
                    <a:pt x="1031518" y="498"/>
                  </a:lnTo>
                  <a:close/>
                  <a:moveTo>
                    <a:pt x="1934672" y="365079"/>
                  </a:moveTo>
                  <a:lnTo>
                    <a:pt x="1820710" y="207375"/>
                  </a:lnTo>
                  <a:cubicBezTo>
                    <a:pt x="1833998" y="202445"/>
                    <a:pt x="1845992" y="194557"/>
                    <a:pt x="1855790" y="184314"/>
                  </a:cubicBezTo>
                  <a:cubicBezTo>
                    <a:pt x="1874574" y="163687"/>
                    <a:pt x="1884805" y="136685"/>
                    <a:pt x="1884402" y="108787"/>
                  </a:cubicBezTo>
                  <a:cubicBezTo>
                    <a:pt x="1884805" y="80888"/>
                    <a:pt x="1874574" y="53886"/>
                    <a:pt x="1855790" y="33259"/>
                  </a:cubicBezTo>
                  <a:cubicBezTo>
                    <a:pt x="1835474" y="11907"/>
                    <a:pt x="1807838" y="498"/>
                    <a:pt x="1760984" y="498"/>
                  </a:cubicBezTo>
                  <a:lnTo>
                    <a:pt x="1624022" y="498"/>
                  </a:lnTo>
                  <a:lnTo>
                    <a:pt x="1624022" y="365079"/>
                  </a:lnTo>
                  <a:lnTo>
                    <a:pt x="1694364" y="365079"/>
                  </a:lnTo>
                  <a:lnTo>
                    <a:pt x="1694364" y="216587"/>
                  </a:lnTo>
                  <a:lnTo>
                    <a:pt x="1751711" y="216587"/>
                  </a:lnTo>
                  <a:lnTo>
                    <a:pt x="1858108" y="365079"/>
                  </a:lnTo>
                  <a:close/>
                  <a:moveTo>
                    <a:pt x="1694303" y="62970"/>
                  </a:moveTo>
                  <a:lnTo>
                    <a:pt x="1757812" y="62970"/>
                  </a:lnTo>
                  <a:cubicBezTo>
                    <a:pt x="1781788" y="62970"/>
                    <a:pt x="1793806" y="68644"/>
                    <a:pt x="1802103" y="77551"/>
                  </a:cubicBezTo>
                  <a:cubicBezTo>
                    <a:pt x="1810040" y="86000"/>
                    <a:pt x="1814408" y="97189"/>
                    <a:pt x="1814305" y="108787"/>
                  </a:cubicBezTo>
                  <a:cubicBezTo>
                    <a:pt x="1814335" y="120152"/>
                    <a:pt x="1809961" y="131085"/>
                    <a:pt x="1802103" y="139290"/>
                  </a:cubicBezTo>
                  <a:cubicBezTo>
                    <a:pt x="1793806" y="148136"/>
                    <a:pt x="1781788" y="153871"/>
                    <a:pt x="1757812" y="153871"/>
                  </a:cubicBezTo>
                  <a:lnTo>
                    <a:pt x="1694364" y="153871"/>
                  </a:lnTo>
                  <a:close/>
                  <a:moveTo>
                    <a:pt x="294609" y="498"/>
                  </a:moveTo>
                  <a:lnTo>
                    <a:pt x="218228" y="498"/>
                  </a:lnTo>
                  <a:lnTo>
                    <a:pt x="87550" y="182789"/>
                  </a:lnTo>
                  <a:lnTo>
                    <a:pt x="218289" y="365079"/>
                  </a:lnTo>
                  <a:lnTo>
                    <a:pt x="294609" y="365079"/>
                  </a:lnTo>
                  <a:lnTo>
                    <a:pt x="163931" y="182789"/>
                  </a:lnTo>
                  <a:close/>
                  <a:moveTo>
                    <a:pt x="47224" y="498"/>
                  </a:moveTo>
                  <a:lnTo>
                    <a:pt x="-57" y="498"/>
                  </a:lnTo>
                  <a:lnTo>
                    <a:pt x="-57" y="365079"/>
                  </a:lnTo>
                  <a:lnTo>
                    <a:pt x="47163" y="365079"/>
                  </a:ln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13" name="Freeform: Shape 12">
              <a:extLst>
                <a:ext uri="{FF2B5EF4-FFF2-40B4-BE49-F238E27FC236}">
                  <a16:creationId xmlns:a16="http://schemas.microsoft.com/office/drawing/2014/main" id="{05090ABE-A69C-8B36-A11E-407120C8B327}"/>
                </a:ext>
              </a:extLst>
            </p:cNvPr>
            <p:cNvSpPr/>
            <p:nvPr/>
          </p:nvSpPr>
          <p:spPr>
            <a:xfrm>
              <a:off x="507101" y="554539"/>
              <a:ext cx="38678" cy="364580"/>
            </a:xfrm>
            <a:custGeom>
              <a:avLst/>
              <a:gdLst>
                <a:gd name="connsiteX0" fmla="*/ 0 w 38678"/>
                <a:gd name="connsiteY0" fmla="*/ 0 h 364580"/>
                <a:gd name="connsiteX1" fmla="*/ 38679 w 38678"/>
                <a:gd name="connsiteY1" fmla="*/ 0 h 364580"/>
                <a:gd name="connsiteX2" fmla="*/ 38679 w 38678"/>
                <a:gd name="connsiteY2" fmla="*/ 364580 h 364580"/>
                <a:gd name="connsiteX3" fmla="*/ 0 w 38678"/>
                <a:gd name="connsiteY3" fmla="*/ 364580 h 364580"/>
              </a:gdLst>
              <a:ahLst/>
              <a:cxnLst>
                <a:cxn ang="0">
                  <a:pos x="connsiteX0" y="connsiteY0"/>
                </a:cxn>
                <a:cxn ang="0">
                  <a:pos x="connsiteX1" y="connsiteY1"/>
                </a:cxn>
                <a:cxn ang="0">
                  <a:pos x="connsiteX2" y="connsiteY2"/>
                </a:cxn>
                <a:cxn ang="0">
                  <a:pos x="connsiteX3" y="connsiteY3"/>
                </a:cxn>
              </a:cxnLst>
              <a:rect l="l" t="t" r="r" b="b"/>
              <a:pathLst>
                <a:path w="38678" h="364580">
                  <a:moveTo>
                    <a:pt x="0" y="0"/>
                  </a:moveTo>
                  <a:lnTo>
                    <a:pt x="38679" y="0"/>
                  </a:lnTo>
                  <a:lnTo>
                    <a:pt x="38679" y="364580"/>
                  </a:lnTo>
                  <a:lnTo>
                    <a:pt x="0" y="364580"/>
                  </a:lnTo>
                  <a:close/>
                </a:path>
              </a:pathLst>
            </a:custGeom>
            <a:solidFill>
              <a:srgbClr val="B28300"/>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grpSp>
      <p:sp>
        <p:nvSpPr>
          <p:cNvPr id="14" name="Title 2">
            <a:extLst>
              <a:ext uri="{FF2B5EF4-FFF2-40B4-BE49-F238E27FC236}">
                <a16:creationId xmlns:a16="http://schemas.microsoft.com/office/drawing/2014/main" id="{2069A608-A7B8-E6F4-52FD-FCBF1AD7E487}"/>
              </a:ext>
            </a:extLst>
          </p:cNvPr>
          <p:cNvSpPr txBox="1">
            <a:spLocks/>
          </p:cNvSpPr>
          <p:nvPr/>
        </p:nvSpPr>
        <p:spPr>
          <a:xfrm>
            <a:off x="359999" y="2690550"/>
            <a:ext cx="4147345" cy="1976400"/>
          </a:xfrm>
          <a:prstGeom prst="rect">
            <a:avLst/>
          </a:prstGeom>
        </p:spPr>
        <p:txBody>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GB" sz="3200" b="0" i="0" u="none" strike="noStrike" kern="1200" cap="none" spc="0" normalizeH="0" baseline="0" noProof="0" dirty="0">
              <a:ln>
                <a:noFill/>
              </a:ln>
              <a:solidFill>
                <a:srgbClr val="FFFFFF"/>
              </a:solidFill>
              <a:effectLst/>
              <a:uLnTx/>
              <a:uFillTx/>
              <a:latin typeface="Arial"/>
              <a:ea typeface="+mj-ea"/>
              <a:cs typeface="Kantar Brown" panose="020B0504020101010102" pitchFamily="34" charset="0"/>
            </a:endParaRPr>
          </a:p>
        </p:txBody>
      </p:sp>
      <p:sp>
        <p:nvSpPr>
          <p:cNvPr id="16" name="Text Placeholder 71">
            <a:extLst>
              <a:ext uri="{FF2B5EF4-FFF2-40B4-BE49-F238E27FC236}">
                <a16:creationId xmlns:a16="http://schemas.microsoft.com/office/drawing/2014/main" id="{A6D4CB7E-A592-4846-D45B-CAE9F8543202}"/>
              </a:ext>
            </a:extLst>
          </p:cNvPr>
          <p:cNvSpPr txBox="1">
            <a:spLocks/>
          </p:cNvSpPr>
          <p:nvPr/>
        </p:nvSpPr>
        <p:spPr>
          <a:xfrm>
            <a:off x="909331" y="3343103"/>
            <a:ext cx="3615041" cy="233638"/>
          </a:xfrm>
          <a:prstGeom prst="rect">
            <a:avLst/>
          </a:prstGeom>
        </p:spPr>
        <p:txBody>
          <a:bodyPr lIns="0" tIns="0" rIns="0" bIns="27000" anchor="t"/>
          <a:lstStyle>
            <a:lvl1pPr marL="228600" indent="-228600" algn="l" defTabSz="914400" rtl="0" eaLnBrk="1" latinLnBrk="0" hangingPunct="1">
              <a:spcBef>
                <a:spcPct val="20000"/>
              </a:spcBef>
              <a:buClr>
                <a:schemeClr val="accent1"/>
              </a:buClr>
              <a:buSzPct val="99000"/>
              <a:buFont typeface="Arial" pitchFamily="34" charset="0"/>
              <a:buChar char="•"/>
              <a:defRPr lang="en-US" sz="2000" i="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1pPr>
            <a:lvl2pPr marL="400050" indent="-171450" algn="l" defTabSz="914400" rtl="0" eaLnBrk="1" latinLnBrk="0" hangingPunct="1">
              <a:spcBef>
                <a:spcPct val="20000"/>
              </a:spcBef>
              <a:buClr>
                <a:schemeClr val="accent1"/>
              </a:buClr>
              <a:buSzPct val="99000"/>
              <a:buFont typeface="Arial" pitchFamily="34" charset="0"/>
              <a:buChar char="•"/>
              <a:defRPr lang="en-US" sz="1600" i="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2pPr>
            <a:lvl3pPr marL="571500" indent="-171450" algn="l" defTabSz="914400" rtl="0" eaLnBrk="1" latinLnBrk="0" hangingPunct="1">
              <a:spcBef>
                <a:spcPct val="20000"/>
              </a:spcBef>
              <a:buClr>
                <a:schemeClr val="accent1"/>
              </a:buClr>
              <a:buSzPct val="99000"/>
              <a:buFont typeface="Arial" pitchFamily="34" charset="0"/>
              <a:buChar char="•"/>
              <a:defRPr lang="en-US" sz="1600" i="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3pPr>
            <a:lvl4pPr marL="742950" indent="-171450" algn="l" defTabSz="914400" rtl="0" eaLnBrk="1" latinLnBrk="0" hangingPunct="1">
              <a:spcBef>
                <a:spcPct val="20000"/>
              </a:spcBef>
              <a:buClr>
                <a:schemeClr val="accent1"/>
              </a:buClr>
              <a:buSzPct val="99000"/>
              <a:buFont typeface="Arial" pitchFamily="34" charset="0"/>
              <a:buChar char="•"/>
              <a:tabLst/>
              <a:defRPr lang="en-US" sz="1600" i="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4pPr>
            <a:lvl5pPr marL="914400" indent="-171450" algn="l" defTabSz="914400" rtl="0" eaLnBrk="1" latinLnBrk="0" hangingPunct="1">
              <a:spcBef>
                <a:spcPct val="20000"/>
              </a:spcBef>
              <a:buClr>
                <a:schemeClr val="accent1"/>
              </a:buClr>
              <a:buSzPct val="99000"/>
              <a:buFont typeface="Arial" pitchFamily="34" charset="0"/>
              <a:buChar char="•"/>
              <a:defRPr lang="en-US" sz="1600" i="0" kern="1200" dirty="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NZ" sz="2800" dirty="0">
                <a:solidFill>
                  <a:srgbClr val="FFFFFF"/>
                </a:solidFill>
                <a:latin typeface="Arial"/>
              </a:rPr>
              <a:t>QUANTITATIVE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NZ" sz="28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SUMMARY</a:t>
            </a:r>
          </a:p>
        </p:txBody>
      </p:sp>
      <p:sp>
        <p:nvSpPr>
          <p:cNvPr id="17" name="Text Placeholder 2">
            <a:extLst>
              <a:ext uri="{FF2B5EF4-FFF2-40B4-BE49-F238E27FC236}">
                <a16:creationId xmlns:a16="http://schemas.microsoft.com/office/drawing/2014/main" id="{C4BFDC32-1DEB-F68C-10ED-A94763CC6FB9}"/>
              </a:ext>
            </a:extLst>
          </p:cNvPr>
          <p:cNvSpPr txBox="1">
            <a:spLocks/>
          </p:cNvSpPr>
          <p:nvPr/>
        </p:nvSpPr>
        <p:spPr>
          <a:xfrm>
            <a:off x="785766" y="2133020"/>
            <a:ext cx="1271633" cy="1266549"/>
          </a:xfrm>
          <a:prstGeom prst="rect">
            <a:avLst/>
          </a:prstGeom>
        </p:spPr>
        <p:txBody>
          <a:bodyPr wrap="square" lIns="0" tIns="0" rIns="0" bIns="35100" anchor="ctr" anchorCtr="0">
            <a:spAutoFit/>
          </a:bodyPr>
          <a:lstStyle>
            <a:lvl1pPr marL="228600" indent="-228600" algn="l" defTabSz="914400" rtl="0" eaLnBrk="1" latinLnBrk="0" hangingPunct="1">
              <a:spcBef>
                <a:spcPct val="20000"/>
              </a:spcBef>
              <a:buClr>
                <a:schemeClr val="accent1"/>
              </a:buClr>
              <a:buSzPct val="99000"/>
              <a:buFont typeface="Arial" pitchFamily="34" charset="0"/>
              <a:buChar char="•"/>
              <a:defRPr lang="en-US" sz="2000" i="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1pPr>
            <a:lvl2pPr marL="400050" indent="-171450" algn="l" defTabSz="914400" rtl="0" eaLnBrk="1" latinLnBrk="0" hangingPunct="1">
              <a:spcBef>
                <a:spcPct val="20000"/>
              </a:spcBef>
              <a:buClr>
                <a:schemeClr val="accent1"/>
              </a:buClr>
              <a:buSzPct val="99000"/>
              <a:buFont typeface="Arial" pitchFamily="34" charset="0"/>
              <a:buChar char="•"/>
              <a:defRPr lang="en-US" sz="1600" i="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2pPr>
            <a:lvl3pPr marL="571500" indent="-171450" algn="l" defTabSz="914400" rtl="0" eaLnBrk="1" latinLnBrk="0" hangingPunct="1">
              <a:spcBef>
                <a:spcPct val="20000"/>
              </a:spcBef>
              <a:buClr>
                <a:schemeClr val="accent1"/>
              </a:buClr>
              <a:buSzPct val="99000"/>
              <a:buFont typeface="Arial" pitchFamily="34" charset="0"/>
              <a:buChar char="•"/>
              <a:defRPr lang="en-US" sz="1600" i="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3pPr>
            <a:lvl4pPr marL="742950" indent="-171450" algn="l" defTabSz="914400" rtl="0" eaLnBrk="1" latinLnBrk="0" hangingPunct="1">
              <a:spcBef>
                <a:spcPct val="20000"/>
              </a:spcBef>
              <a:buClr>
                <a:schemeClr val="accent1"/>
              </a:buClr>
              <a:buSzPct val="99000"/>
              <a:buFont typeface="Arial" pitchFamily="34" charset="0"/>
              <a:buChar char="•"/>
              <a:tabLst/>
              <a:defRPr lang="en-US" sz="1600" i="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4pPr>
            <a:lvl5pPr marL="914400" indent="-171450" algn="l" defTabSz="914400" rtl="0" eaLnBrk="1" latinLnBrk="0" hangingPunct="1">
              <a:spcBef>
                <a:spcPct val="20000"/>
              </a:spcBef>
              <a:buClr>
                <a:schemeClr val="accent1"/>
              </a:buClr>
              <a:buSzPct val="99000"/>
              <a:buFont typeface="Arial" pitchFamily="34" charset="0"/>
              <a:buChar char="•"/>
              <a:defRPr lang="en-US" sz="1600" i="0" kern="1200" dirty="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C50017"/>
              </a:buClr>
              <a:buSzPct val="99000"/>
              <a:buFont typeface="Arial" pitchFamily="34" charset="0"/>
              <a:buNone/>
              <a:tabLst/>
              <a:defRPr/>
            </a:pPr>
            <a:r>
              <a:rPr kumimoji="0" lang="en-GB" sz="8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04</a:t>
            </a:r>
          </a:p>
        </p:txBody>
      </p:sp>
      <p:cxnSp>
        <p:nvCxnSpPr>
          <p:cNvPr id="18" name="Straight Connector 17">
            <a:extLst>
              <a:ext uri="{FF2B5EF4-FFF2-40B4-BE49-F238E27FC236}">
                <a16:creationId xmlns:a16="http://schemas.microsoft.com/office/drawing/2014/main" id="{B469131F-D4CD-DC74-DB8E-1E66E5D056D7}"/>
              </a:ext>
            </a:extLst>
          </p:cNvPr>
          <p:cNvCxnSpPr/>
          <p:nvPr/>
        </p:nvCxnSpPr>
        <p:spPr>
          <a:xfrm>
            <a:off x="612146" y="2463789"/>
            <a:ext cx="0" cy="4356000"/>
          </a:xfrm>
          <a:prstGeom prst="line">
            <a:avLst/>
          </a:prstGeom>
          <a:ln w="12700">
            <a:solidFill>
              <a:srgbClr val="FFFFFF">
                <a:alpha val="50196"/>
              </a:srgbClr>
            </a:solidFill>
            <a:tailEnd type="none"/>
          </a:ln>
        </p:spPr>
        <p:style>
          <a:lnRef idx="1">
            <a:schemeClr val="accent1"/>
          </a:lnRef>
          <a:fillRef idx="0">
            <a:schemeClr val="accent1"/>
          </a:fillRef>
          <a:effectRef idx="0">
            <a:schemeClr val="accent1"/>
          </a:effectRef>
          <a:fontRef idx="minor">
            <a:schemeClr val="tx1"/>
          </a:fontRef>
        </p:style>
      </p:cxnSp>
      <p:pic>
        <p:nvPicPr>
          <p:cNvPr id="19" name="Picture 2" descr="Home | Nuku Ora">
            <a:extLst>
              <a:ext uri="{FF2B5EF4-FFF2-40B4-BE49-F238E27FC236}">
                <a16:creationId xmlns:a16="http://schemas.microsoft.com/office/drawing/2014/main" id="{0437A188-8268-D5D0-491D-32961CF7D01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115858" y="5574765"/>
            <a:ext cx="2895486" cy="1073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216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picture containing grass, person, outdoor, child&#10;&#10;Description automatically generated">
            <a:extLst>
              <a:ext uri="{FF2B5EF4-FFF2-40B4-BE49-F238E27FC236}">
                <a16:creationId xmlns:a16="http://schemas.microsoft.com/office/drawing/2014/main" id="{A2507AA5-F78E-30F4-9625-9712B746221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20402"/>
            <a:ext cx="12192000" cy="6878402"/>
          </a:xfrm>
          <a:prstGeom prst="rect">
            <a:avLst/>
          </a:prstGeom>
        </p:spPr>
      </p:pic>
      <p:sp>
        <p:nvSpPr>
          <p:cNvPr id="3" name="Rectangle 2">
            <a:extLst>
              <a:ext uri="{FF2B5EF4-FFF2-40B4-BE49-F238E27FC236}">
                <a16:creationId xmlns:a16="http://schemas.microsoft.com/office/drawing/2014/main" id="{D4F84FCD-9F08-14AA-7268-0D268194BB4D}"/>
              </a:ext>
            </a:extLst>
          </p:cNvPr>
          <p:cNvSpPr/>
          <p:nvPr/>
        </p:nvSpPr>
        <p:spPr bwMode="ltGray">
          <a:xfrm rot="16200000">
            <a:off x="5397306" y="63303"/>
            <a:ext cx="6762749" cy="6826642"/>
          </a:xfrm>
          <a:prstGeom prst="rect">
            <a:avLst/>
          </a:prstGeom>
          <a:gradFill flip="none" rotWithShape="1">
            <a:gsLst>
              <a:gs pos="0">
                <a:srgbClr val="000000"/>
              </a:gs>
              <a:gs pos="40000">
                <a:srgbClr val="000000">
                  <a:alpha val="0"/>
                </a:srgbClr>
              </a:gs>
            </a:gsLst>
            <a:lin ang="189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endParaRPr>
          </a:p>
        </p:txBody>
      </p:sp>
      <p:sp>
        <p:nvSpPr>
          <p:cNvPr id="4" name="Rectangle 3">
            <a:extLst>
              <a:ext uri="{FF2B5EF4-FFF2-40B4-BE49-F238E27FC236}">
                <a16:creationId xmlns:a16="http://schemas.microsoft.com/office/drawing/2014/main" id="{9F8D0044-8785-7B11-0206-CA17168216C7}"/>
              </a:ext>
            </a:extLst>
          </p:cNvPr>
          <p:cNvSpPr/>
          <p:nvPr/>
        </p:nvSpPr>
        <p:spPr bwMode="ltGray">
          <a:xfrm>
            <a:off x="-68" y="-20402"/>
            <a:ext cx="7039043" cy="6878401"/>
          </a:xfrm>
          <a:prstGeom prst="rect">
            <a:avLst/>
          </a:prstGeom>
          <a:gradFill flip="none" rotWithShape="1">
            <a:gsLst>
              <a:gs pos="0">
                <a:srgbClr val="000000"/>
              </a:gs>
              <a:gs pos="100000">
                <a:srgbClr val="000000">
                  <a:alpha val="0"/>
                </a:srgb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endParaRPr>
          </a:p>
        </p:txBody>
      </p:sp>
      <p:grpSp>
        <p:nvGrpSpPr>
          <p:cNvPr id="5" name="Group 4">
            <a:extLst>
              <a:ext uri="{FF2B5EF4-FFF2-40B4-BE49-F238E27FC236}">
                <a16:creationId xmlns:a16="http://schemas.microsoft.com/office/drawing/2014/main" id="{D07FDB01-14F7-AFD4-12AA-7CDE73595F65}"/>
              </a:ext>
            </a:extLst>
          </p:cNvPr>
          <p:cNvGrpSpPr/>
          <p:nvPr/>
        </p:nvGrpSpPr>
        <p:grpSpPr>
          <a:xfrm>
            <a:off x="523876" y="549833"/>
            <a:ext cx="3373870" cy="330026"/>
            <a:chOff x="459821" y="549832"/>
            <a:chExt cx="3798933" cy="371605"/>
          </a:xfrm>
        </p:grpSpPr>
        <p:sp>
          <p:nvSpPr>
            <p:cNvPr id="6" name="Freeform: Shape 5">
              <a:extLst>
                <a:ext uri="{FF2B5EF4-FFF2-40B4-BE49-F238E27FC236}">
                  <a16:creationId xmlns:a16="http://schemas.microsoft.com/office/drawing/2014/main" id="{C05D7CCF-0F0A-5EB8-EB31-2400E58986E8}"/>
                </a:ext>
              </a:extLst>
            </p:cNvPr>
            <p:cNvSpPr/>
            <p:nvPr/>
          </p:nvSpPr>
          <p:spPr>
            <a:xfrm>
              <a:off x="2534989" y="555150"/>
              <a:ext cx="247690" cy="361103"/>
            </a:xfrm>
            <a:custGeom>
              <a:avLst/>
              <a:gdLst>
                <a:gd name="connsiteX0" fmla="*/ 51556 w 247690"/>
                <a:gd name="connsiteY0" fmla="*/ 361541 h 361103"/>
                <a:gd name="connsiteX1" fmla="*/ -57 w 247690"/>
                <a:gd name="connsiteY1" fmla="*/ 361541 h 361103"/>
                <a:gd name="connsiteX2" fmla="*/ -57 w 247690"/>
                <a:gd name="connsiteY2" fmla="*/ 438 h 361103"/>
                <a:gd name="connsiteX3" fmla="*/ 132573 w 247690"/>
                <a:gd name="connsiteY3" fmla="*/ 438 h 361103"/>
                <a:gd name="connsiteX4" fmla="*/ 216703 w 247690"/>
                <a:gd name="connsiteY4" fmla="*/ 30392 h 361103"/>
                <a:gd name="connsiteX5" fmla="*/ 247634 w 247690"/>
                <a:gd name="connsiteY5" fmla="*/ 104699 h 361103"/>
                <a:gd name="connsiteX6" fmla="*/ 216703 w 247690"/>
                <a:gd name="connsiteY6" fmla="*/ 179555 h 361103"/>
                <a:gd name="connsiteX7" fmla="*/ 132573 w 247690"/>
                <a:gd name="connsiteY7" fmla="*/ 209449 h 361103"/>
                <a:gd name="connsiteX8" fmla="*/ 51556 w 247690"/>
                <a:gd name="connsiteY8" fmla="*/ 209449 h 361103"/>
                <a:gd name="connsiteX9" fmla="*/ 51556 w 247690"/>
                <a:gd name="connsiteY9" fmla="*/ 160216 h 361103"/>
                <a:gd name="connsiteX10" fmla="*/ 129950 w 247690"/>
                <a:gd name="connsiteY10" fmla="*/ 160216 h 361103"/>
                <a:gd name="connsiteX11" fmla="*/ 180586 w 247690"/>
                <a:gd name="connsiteY11" fmla="*/ 143683 h 361103"/>
                <a:gd name="connsiteX12" fmla="*/ 196021 w 247690"/>
                <a:gd name="connsiteY12" fmla="*/ 104455 h 361103"/>
                <a:gd name="connsiteX13" fmla="*/ 180586 w 247690"/>
                <a:gd name="connsiteY13" fmla="*/ 65776 h 361103"/>
                <a:gd name="connsiteX14" fmla="*/ 129950 w 247690"/>
                <a:gd name="connsiteY14" fmla="*/ 49243 h 361103"/>
                <a:gd name="connsiteX15" fmla="*/ 51556 w 247690"/>
                <a:gd name="connsiteY15" fmla="*/ 49243 h 36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7690" h="361103">
                  <a:moveTo>
                    <a:pt x="51556" y="361541"/>
                  </a:moveTo>
                  <a:lnTo>
                    <a:pt x="-57" y="361541"/>
                  </a:lnTo>
                  <a:lnTo>
                    <a:pt x="-57" y="438"/>
                  </a:lnTo>
                  <a:lnTo>
                    <a:pt x="132573" y="438"/>
                  </a:lnTo>
                  <a:cubicBezTo>
                    <a:pt x="172289" y="438"/>
                    <a:pt x="198095" y="11785"/>
                    <a:pt x="216703" y="30392"/>
                  </a:cubicBezTo>
                  <a:cubicBezTo>
                    <a:pt x="236567" y="50006"/>
                    <a:pt x="247713" y="76782"/>
                    <a:pt x="247634" y="104699"/>
                  </a:cubicBezTo>
                  <a:cubicBezTo>
                    <a:pt x="247719" y="132775"/>
                    <a:pt x="236579" y="159728"/>
                    <a:pt x="216703" y="179555"/>
                  </a:cubicBezTo>
                  <a:cubicBezTo>
                    <a:pt x="198095" y="197858"/>
                    <a:pt x="172289" y="209449"/>
                    <a:pt x="132573" y="209449"/>
                  </a:cubicBezTo>
                  <a:lnTo>
                    <a:pt x="51556" y="209449"/>
                  </a:lnTo>
                  <a:close/>
                  <a:moveTo>
                    <a:pt x="51556" y="160216"/>
                  </a:moveTo>
                  <a:lnTo>
                    <a:pt x="129950" y="160216"/>
                  </a:lnTo>
                  <a:cubicBezTo>
                    <a:pt x="156793" y="160216"/>
                    <a:pt x="170764" y="154115"/>
                    <a:pt x="180586" y="143683"/>
                  </a:cubicBezTo>
                  <a:cubicBezTo>
                    <a:pt x="190744" y="133184"/>
                    <a:pt x="196302" y="119067"/>
                    <a:pt x="196021" y="104455"/>
                  </a:cubicBezTo>
                  <a:cubicBezTo>
                    <a:pt x="196290" y="90009"/>
                    <a:pt x="190726" y="76068"/>
                    <a:pt x="180586" y="65776"/>
                  </a:cubicBezTo>
                  <a:cubicBezTo>
                    <a:pt x="170764" y="55405"/>
                    <a:pt x="156793" y="49243"/>
                    <a:pt x="129950" y="49243"/>
                  </a:cubicBezTo>
                  <a:lnTo>
                    <a:pt x="51556" y="49243"/>
                  </a:ln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7" name="Freeform: Shape 6">
              <a:extLst>
                <a:ext uri="{FF2B5EF4-FFF2-40B4-BE49-F238E27FC236}">
                  <a16:creationId xmlns:a16="http://schemas.microsoft.com/office/drawing/2014/main" id="{6AF50481-DB6E-7204-F3BA-FDBBEDA37518}"/>
                </a:ext>
              </a:extLst>
            </p:cNvPr>
            <p:cNvSpPr/>
            <p:nvPr/>
          </p:nvSpPr>
          <p:spPr>
            <a:xfrm>
              <a:off x="2839477" y="555150"/>
              <a:ext cx="299363" cy="366054"/>
            </a:xfrm>
            <a:custGeom>
              <a:avLst/>
              <a:gdLst>
                <a:gd name="connsiteX0" fmla="*/ 37646 w 299363"/>
                <a:gd name="connsiteY0" fmla="*/ 319201 h 366054"/>
                <a:gd name="connsiteX1" fmla="*/ -57 w 299363"/>
                <a:gd name="connsiteY1" fmla="*/ 211889 h 366054"/>
                <a:gd name="connsiteX2" fmla="*/ -57 w 299363"/>
                <a:gd name="connsiteY2" fmla="*/ 438 h 366054"/>
                <a:gd name="connsiteX3" fmla="*/ 51556 w 299363"/>
                <a:gd name="connsiteY3" fmla="*/ 438 h 366054"/>
                <a:gd name="connsiteX4" fmla="*/ 51556 w 299363"/>
                <a:gd name="connsiteY4" fmla="*/ 214635 h 366054"/>
                <a:gd name="connsiteX5" fmla="*/ 74250 w 299363"/>
                <a:gd name="connsiteY5" fmla="*/ 285830 h 366054"/>
                <a:gd name="connsiteX6" fmla="*/ 149655 w 299363"/>
                <a:gd name="connsiteY6" fmla="*/ 317676 h 366054"/>
                <a:gd name="connsiteX7" fmla="*/ 225000 w 299363"/>
                <a:gd name="connsiteY7" fmla="*/ 285647 h 366054"/>
                <a:gd name="connsiteX8" fmla="*/ 247694 w 299363"/>
                <a:gd name="connsiteY8" fmla="*/ 214452 h 366054"/>
                <a:gd name="connsiteX9" fmla="*/ 247694 w 299363"/>
                <a:gd name="connsiteY9" fmla="*/ 438 h 366054"/>
                <a:gd name="connsiteX10" fmla="*/ 299307 w 299363"/>
                <a:gd name="connsiteY10" fmla="*/ 438 h 366054"/>
                <a:gd name="connsiteX11" fmla="*/ 299307 w 299363"/>
                <a:gd name="connsiteY11" fmla="*/ 212072 h 366054"/>
                <a:gd name="connsiteX12" fmla="*/ 261604 w 299363"/>
                <a:gd name="connsiteY12" fmla="*/ 319384 h 366054"/>
                <a:gd name="connsiteX13" fmla="*/ 149655 w 299363"/>
                <a:gd name="connsiteY13" fmla="*/ 366482 h 366054"/>
                <a:gd name="connsiteX14" fmla="*/ 37646 w 299363"/>
                <a:gd name="connsiteY14" fmla="*/ 319201 h 36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363" h="366054">
                  <a:moveTo>
                    <a:pt x="37646" y="319201"/>
                  </a:moveTo>
                  <a:cubicBezTo>
                    <a:pt x="14402" y="293944"/>
                    <a:pt x="-57" y="260390"/>
                    <a:pt x="-57" y="211889"/>
                  </a:cubicBezTo>
                  <a:lnTo>
                    <a:pt x="-57" y="438"/>
                  </a:lnTo>
                  <a:lnTo>
                    <a:pt x="51556" y="438"/>
                  </a:lnTo>
                  <a:lnTo>
                    <a:pt x="51556" y="214635"/>
                  </a:lnTo>
                  <a:cubicBezTo>
                    <a:pt x="51556" y="248677"/>
                    <a:pt x="59852" y="269846"/>
                    <a:pt x="74250" y="285830"/>
                  </a:cubicBezTo>
                  <a:cubicBezTo>
                    <a:pt x="93687" y="306719"/>
                    <a:pt x="121128" y="318305"/>
                    <a:pt x="149655" y="317676"/>
                  </a:cubicBezTo>
                  <a:cubicBezTo>
                    <a:pt x="178195" y="318256"/>
                    <a:pt x="205618" y="306597"/>
                    <a:pt x="225000" y="285647"/>
                  </a:cubicBezTo>
                  <a:cubicBezTo>
                    <a:pt x="239458" y="269663"/>
                    <a:pt x="247694" y="248494"/>
                    <a:pt x="247694" y="214452"/>
                  </a:cubicBezTo>
                  <a:lnTo>
                    <a:pt x="247694" y="438"/>
                  </a:lnTo>
                  <a:lnTo>
                    <a:pt x="299307" y="438"/>
                  </a:lnTo>
                  <a:lnTo>
                    <a:pt x="299307" y="212072"/>
                  </a:lnTo>
                  <a:cubicBezTo>
                    <a:pt x="299307" y="260573"/>
                    <a:pt x="284848" y="294127"/>
                    <a:pt x="261604" y="319384"/>
                  </a:cubicBezTo>
                  <a:cubicBezTo>
                    <a:pt x="232418" y="349906"/>
                    <a:pt x="191885" y="366958"/>
                    <a:pt x="149655" y="366482"/>
                  </a:cubicBezTo>
                  <a:cubicBezTo>
                    <a:pt x="107377" y="366928"/>
                    <a:pt x="66814" y="349803"/>
                    <a:pt x="37646" y="319201"/>
                  </a:cubicBez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8" name="Freeform: Shape 7">
              <a:extLst>
                <a:ext uri="{FF2B5EF4-FFF2-40B4-BE49-F238E27FC236}">
                  <a16:creationId xmlns:a16="http://schemas.microsoft.com/office/drawing/2014/main" id="{0B8E57DE-6FE7-34D0-54A2-B44A6D8FCCAF}"/>
                </a:ext>
              </a:extLst>
            </p:cNvPr>
            <p:cNvSpPr/>
            <p:nvPr/>
          </p:nvSpPr>
          <p:spPr>
            <a:xfrm>
              <a:off x="3226569" y="555150"/>
              <a:ext cx="252938" cy="360920"/>
            </a:xfrm>
            <a:custGeom>
              <a:avLst/>
              <a:gdLst>
                <a:gd name="connsiteX0" fmla="*/ 198645 w 252938"/>
                <a:gd name="connsiteY0" fmla="*/ 166988 h 360920"/>
                <a:gd name="connsiteX1" fmla="*/ 252880 w 252938"/>
                <a:gd name="connsiteY1" fmla="*/ 255754 h 360920"/>
                <a:gd name="connsiteX2" fmla="*/ 222926 w 252938"/>
                <a:gd name="connsiteY2" fmla="*/ 329878 h 360920"/>
                <a:gd name="connsiteX3" fmla="*/ 136722 w 252938"/>
                <a:gd name="connsiteY3" fmla="*/ 361358 h 360920"/>
                <a:gd name="connsiteX4" fmla="*/ -57 w 252938"/>
                <a:gd name="connsiteY4" fmla="*/ 361358 h 360920"/>
                <a:gd name="connsiteX5" fmla="*/ -57 w 252938"/>
                <a:gd name="connsiteY5" fmla="*/ 438 h 360920"/>
                <a:gd name="connsiteX6" fmla="*/ 119701 w 252938"/>
                <a:gd name="connsiteY6" fmla="*/ 438 h 360920"/>
                <a:gd name="connsiteX7" fmla="*/ 200231 w 252938"/>
                <a:gd name="connsiteY7" fmla="*/ 27830 h 360920"/>
                <a:gd name="connsiteX8" fmla="*/ 229636 w 252938"/>
                <a:gd name="connsiteY8" fmla="*/ 100063 h 360920"/>
                <a:gd name="connsiteX9" fmla="*/ 198645 w 252938"/>
                <a:gd name="connsiteY9" fmla="*/ 166988 h 360920"/>
                <a:gd name="connsiteX10" fmla="*/ 51556 w 252938"/>
                <a:gd name="connsiteY10" fmla="*/ 149967 h 360920"/>
                <a:gd name="connsiteX11" fmla="*/ 117139 w 252938"/>
                <a:gd name="connsiteY11" fmla="*/ 149967 h 360920"/>
                <a:gd name="connsiteX12" fmla="*/ 164603 w 252938"/>
                <a:gd name="connsiteY12" fmla="*/ 134471 h 360920"/>
                <a:gd name="connsiteX13" fmla="*/ 178024 w 252938"/>
                <a:gd name="connsiteY13" fmla="*/ 99331 h 360920"/>
                <a:gd name="connsiteX14" fmla="*/ 164603 w 252938"/>
                <a:gd name="connsiteY14" fmla="*/ 64800 h 360920"/>
                <a:gd name="connsiteX15" fmla="*/ 117139 w 252938"/>
                <a:gd name="connsiteY15" fmla="*/ 49305 h 360920"/>
                <a:gd name="connsiteX16" fmla="*/ 51556 w 252938"/>
                <a:gd name="connsiteY16" fmla="*/ 49305 h 360920"/>
                <a:gd name="connsiteX17" fmla="*/ 51556 w 252938"/>
                <a:gd name="connsiteY17" fmla="*/ 312491 h 360920"/>
                <a:gd name="connsiteX18" fmla="*/ 134160 w 252938"/>
                <a:gd name="connsiteY18" fmla="*/ 312491 h 360920"/>
                <a:gd name="connsiteX19" fmla="*/ 187297 w 252938"/>
                <a:gd name="connsiteY19" fmla="*/ 294188 h 360920"/>
                <a:gd name="connsiteX20" fmla="*/ 201268 w 252938"/>
                <a:gd name="connsiteY20" fmla="*/ 255998 h 360920"/>
                <a:gd name="connsiteX21" fmla="*/ 187297 w 252938"/>
                <a:gd name="connsiteY21" fmla="*/ 217807 h 360920"/>
                <a:gd name="connsiteX22" fmla="*/ 134160 w 252938"/>
                <a:gd name="connsiteY22" fmla="*/ 199505 h 360920"/>
                <a:gd name="connsiteX23" fmla="*/ 51556 w 252938"/>
                <a:gd name="connsiteY23" fmla="*/ 199505 h 36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938" h="360920">
                  <a:moveTo>
                    <a:pt x="198645" y="166988"/>
                  </a:moveTo>
                  <a:cubicBezTo>
                    <a:pt x="231942" y="184064"/>
                    <a:pt x="252880" y="218332"/>
                    <a:pt x="252880" y="255754"/>
                  </a:cubicBezTo>
                  <a:cubicBezTo>
                    <a:pt x="253033" y="283439"/>
                    <a:pt x="242271" y="310075"/>
                    <a:pt x="222926" y="329878"/>
                  </a:cubicBezTo>
                  <a:cubicBezTo>
                    <a:pt x="203830" y="349461"/>
                    <a:pt x="176987" y="361358"/>
                    <a:pt x="136722" y="361358"/>
                  </a:cubicBezTo>
                  <a:lnTo>
                    <a:pt x="-57" y="361358"/>
                  </a:lnTo>
                  <a:lnTo>
                    <a:pt x="-57" y="438"/>
                  </a:lnTo>
                  <a:lnTo>
                    <a:pt x="119701" y="438"/>
                  </a:lnTo>
                  <a:cubicBezTo>
                    <a:pt x="157891" y="438"/>
                    <a:pt x="182660" y="10748"/>
                    <a:pt x="200231" y="27830"/>
                  </a:cubicBezTo>
                  <a:cubicBezTo>
                    <a:pt x="219643" y="46773"/>
                    <a:pt x="230295" y="72945"/>
                    <a:pt x="229636" y="100063"/>
                  </a:cubicBezTo>
                  <a:cubicBezTo>
                    <a:pt x="229325" y="125771"/>
                    <a:pt x="218051" y="150119"/>
                    <a:pt x="198645" y="166988"/>
                  </a:cubicBezTo>
                  <a:close/>
                  <a:moveTo>
                    <a:pt x="51556" y="149967"/>
                  </a:moveTo>
                  <a:lnTo>
                    <a:pt x="117139" y="149967"/>
                  </a:lnTo>
                  <a:cubicBezTo>
                    <a:pt x="142396" y="149967"/>
                    <a:pt x="155329" y="144232"/>
                    <a:pt x="164603" y="134471"/>
                  </a:cubicBezTo>
                  <a:cubicBezTo>
                    <a:pt x="173595" y="125021"/>
                    <a:pt x="178427" y="112368"/>
                    <a:pt x="178024" y="99331"/>
                  </a:cubicBezTo>
                  <a:cubicBezTo>
                    <a:pt x="178433" y="86476"/>
                    <a:pt x="173589" y="74006"/>
                    <a:pt x="164603" y="64800"/>
                  </a:cubicBezTo>
                  <a:cubicBezTo>
                    <a:pt x="155329" y="54978"/>
                    <a:pt x="142396" y="49305"/>
                    <a:pt x="117139" y="49305"/>
                  </a:cubicBezTo>
                  <a:lnTo>
                    <a:pt x="51556" y="49305"/>
                  </a:lnTo>
                  <a:close/>
                  <a:moveTo>
                    <a:pt x="51556" y="312491"/>
                  </a:moveTo>
                  <a:lnTo>
                    <a:pt x="134160" y="312491"/>
                  </a:lnTo>
                  <a:cubicBezTo>
                    <a:pt x="162040" y="312491"/>
                    <a:pt x="176865" y="305292"/>
                    <a:pt x="187297" y="294188"/>
                  </a:cubicBezTo>
                  <a:cubicBezTo>
                    <a:pt x="196503" y="283616"/>
                    <a:pt x="201475" y="270017"/>
                    <a:pt x="201268" y="255998"/>
                  </a:cubicBezTo>
                  <a:cubicBezTo>
                    <a:pt x="201494" y="241978"/>
                    <a:pt x="196516" y="228374"/>
                    <a:pt x="187297" y="217807"/>
                  </a:cubicBezTo>
                  <a:cubicBezTo>
                    <a:pt x="176987" y="206460"/>
                    <a:pt x="162040" y="199505"/>
                    <a:pt x="134160" y="199505"/>
                  </a:cubicBezTo>
                  <a:lnTo>
                    <a:pt x="51556" y="199505"/>
                  </a:ln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9" name="Freeform: Shape 8">
              <a:extLst>
                <a:ext uri="{FF2B5EF4-FFF2-40B4-BE49-F238E27FC236}">
                  <a16:creationId xmlns:a16="http://schemas.microsoft.com/office/drawing/2014/main" id="{F7BF201A-7147-3399-FC97-DC84765586DB}"/>
                </a:ext>
              </a:extLst>
            </p:cNvPr>
            <p:cNvSpPr/>
            <p:nvPr/>
          </p:nvSpPr>
          <p:spPr>
            <a:xfrm>
              <a:off x="3546614" y="555150"/>
              <a:ext cx="211573" cy="360858"/>
            </a:xfrm>
            <a:custGeom>
              <a:avLst/>
              <a:gdLst>
                <a:gd name="connsiteX0" fmla="*/ 51556 w 211573"/>
                <a:gd name="connsiteY0" fmla="*/ 312491 h 360858"/>
                <a:gd name="connsiteX1" fmla="*/ 211517 w 211573"/>
                <a:gd name="connsiteY1" fmla="*/ 312491 h 360858"/>
                <a:gd name="connsiteX2" fmla="*/ 211517 w 211573"/>
                <a:gd name="connsiteY2" fmla="*/ 361297 h 360858"/>
                <a:gd name="connsiteX3" fmla="*/ -57 w 211573"/>
                <a:gd name="connsiteY3" fmla="*/ 361297 h 360858"/>
                <a:gd name="connsiteX4" fmla="*/ -57 w 211573"/>
                <a:gd name="connsiteY4" fmla="*/ 438 h 360858"/>
                <a:gd name="connsiteX5" fmla="*/ 51556 w 211573"/>
                <a:gd name="connsiteY5" fmla="*/ 438 h 36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573" h="360858">
                  <a:moveTo>
                    <a:pt x="51556" y="312491"/>
                  </a:moveTo>
                  <a:lnTo>
                    <a:pt x="211517" y="312491"/>
                  </a:lnTo>
                  <a:lnTo>
                    <a:pt x="211517" y="361297"/>
                  </a:lnTo>
                  <a:lnTo>
                    <a:pt x="-57" y="361297"/>
                  </a:lnTo>
                  <a:lnTo>
                    <a:pt x="-57" y="438"/>
                  </a:lnTo>
                  <a:lnTo>
                    <a:pt x="51556" y="438"/>
                  </a:ln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10" name="Freeform: Shape 9">
              <a:extLst>
                <a:ext uri="{FF2B5EF4-FFF2-40B4-BE49-F238E27FC236}">
                  <a16:creationId xmlns:a16="http://schemas.microsoft.com/office/drawing/2014/main" id="{DE674519-46A2-66BB-095C-770E153B60E1}"/>
                </a:ext>
              </a:extLst>
            </p:cNvPr>
            <p:cNvSpPr/>
            <p:nvPr/>
          </p:nvSpPr>
          <p:spPr>
            <a:xfrm>
              <a:off x="3814986" y="555150"/>
              <a:ext cx="51612" cy="361286"/>
            </a:xfrm>
            <a:custGeom>
              <a:avLst/>
              <a:gdLst>
                <a:gd name="connsiteX0" fmla="*/ -57 w 51612"/>
                <a:gd name="connsiteY0" fmla="*/ 438 h 361286"/>
                <a:gd name="connsiteX1" fmla="*/ 51556 w 51612"/>
                <a:gd name="connsiteY1" fmla="*/ 438 h 361286"/>
                <a:gd name="connsiteX2" fmla="*/ 51556 w 51612"/>
                <a:gd name="connsiteY2" fmla="*/ 361724 h 361286"/>
                <a:gd name="connsiteX3" fmla="*/ -57 w 51612"/>
                <a:gd name="connsiteY3" fmla="*/ 361724 h 361286"/>
              </a:gdLst>
              <a:ahLst/>
              <a:cxnLst>
                <a:cxn ang="0">
                  <a:pos x="connsiteX0" y="connsiteY0"/>
                </a:cxn>
                <a:cxn ang="0">
                  <a:pos x="connsiteX1" y="connsiteY1"/>
                </a:cxn>
                <a:cxn ang="0">
                  <a:pos x="connsiteX2" y="connsiteY2"/>
                </a:cxn>
                <a:cxn ang="0">
                  <a:pos x="connsiteX3" y="connsiteY3"/>
                </a:cxn>
              </a:cxnLst>
              <a:rect l="l" t="t" r="r" b="b"/>
              <a:pathLst>
                <a:path w="51612" h="361286">
                  <a:moveTo>
                    <a:pt x="-57" y="438"/>
                  </a:moveTo>
                  <a:lnTo>
                    <a:pt x="51556" y="438"/>
                  </a:lnTo>
                  <a:lnTo>
                    <a:pt x="51556" y="361724"/>
                  </a:lnTo>
                  <a:lnTo>
                    <a:pt x="-57" y="361724"/>
                  </a:ln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11" name="Freeform: Shape 10">
              <a:extLst>
                <a:ext uri="{FF2B5EF4-FFF2-40B4-BE49-F238E27FC236}">
                  <a16:creationId xmlns:a16="http://schemas.microsoft.com/office/drawing/2014/main" id="{3C9C968D-2E62-E0F8-C4F4-FC56E835A1CC}"/>
                </a:ext>
              </a:extLst>
            </p:cNvPr>
            <p:cNvSpPr/>
            <p:nvPr/>
          </p:nvSpPr>
          <p:spPr>
            <a:xfrm>
              <a:off x="3931083" y="549832"/>
              <a:ext cx="327671" cy="371605"/>
            </a:xfrm>
            <a:custGeom>
              <a:avLst/>
              <a:gdLst>
                <a:gd name="connsiteX0" fmla="*/ 182661 w 327671"/>
                <a:gd name="connsiteY0" fmla="*/ 447 h 371605"/>
                <a:gd name="connsiteX1" fmla="*/ 314803 w 327671"/>
                <a:gd name="connsiteY1" fmla="*/ 56147 h 371605"/>
                <a:gd name="connsiteX2" fmla="*/ 280212 w 327671"/>
                <a:gd name="connsiteY2" fmla="*/ 90250 h 371605"/>
                <a:gd name="connsiteX3" fmla="*/ 182600 w 327671"/>
                <a:gd name="connsiteY3" fmla="*/ 49436 h 371605"/>
                <a:gd name="connsiteX4" fmla="*/ 51556 w 327671"/>
                <a:gd name="connsiteY4" fmla="*/ 186215 h 371605"/>
                <a:gd name="connsiteX5" fmla="*/ 187297 w 327671"/>
                <a:gd name="connsiteY5" fmla="*/ 322993 h 371605"/>
                <a:gd name="connsiteX6" fmla="*/ 291010 w 327671"/>
                <a:gd name="connsiteY6" fmla="*/ 271869 h 371605"/>
                <a:gd name="connsiteX7" fmla="*/ 327614 w 327671"/>
                <a:gd name="connsiteY7" fmla="*/ 304935 h 371605"/>
                <a:gd name="connsiteX8" fmla="*/ 187297 w 327671"/>
                <a:gd name="connsiteY8" fmla="*/ 372043 h 371605"/>
                <a:gd name="connsiteX9" fmla="*/ -57 w 327671"/>
                <a:gd name="connsiteY9" fmla="*/ 186215 h 371605"/>
                <a:gd name="connsiteX10" fmla="*/ 182661 w 327671"/>
                <a:gd name="connsiteY10" fmla="*/ 447 h 371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7671" h="371605">
                  <a:moveTo>
                    <a:pt x="182661" y="447"/>
                  </a:moveTo>
                  <a:cubicBezTo>
                    <a:pt x="232516" y="-65"/>
                    <a:pt x="280358" y="20098"/>
                    <a:pt x="314803" y="56147"/>
                  </a:cubicBezTo>
                  <a:lnTo>
                    <a:pt x="280212" y="90250"/>
                  </a:lnTo>
                  <a:cubicBezTo>
                    <a:pt x="254460" y="64114"/>
                    <a:pt x="219289" y="49412"/>
                    <a:pt x="182600" y="49436"/>
                  </a:cubicBezTo>
                  <a:cubicBezTo>
                    <a:pt x="108841" y="49436"/>
                    <a:pt x="51556" y="108308"/>
                    <a:pt x="51556" y="186215"/>
                  </a:cubicBezTo>
                  <a:cubicBezTo>
                    <a:pt x="51556" y="267782"/>
                    <a:pt x="110367" y="322993"/>
                    <a:pt x="187297" y="322993"/>
                  </a:cubicBezTo>
                  <a:cubicBezTo>
                    <a:pt x="227782" y="322341"/>
                    <a:pt x="265838" y="303581"/>
                    <a:pt x="291010" y="271869"/>
                  </a:cubicBezTo>
                  <a:lnTo>
                    <a:pt x="327614" y="304935"/>
                  </a:lnTo>
                  <a:cubicBezTo>
                    <a:pt x="293218" y="347146"/>
                    <a:pt x="241746" y="371763"/>
                    <a:pt x="187297" y="372043"/>
                  </a:cubicBezTo>
                  <a:cubicBezTo>
                    <a:pt x="79436" y="372043"/>
                    <a:pt x="-57" y="292734"/>
                    <a:pt x="-57" y="186215"/>
                  </a:cubicBezTo>
                  <a:cubicBezTo>
                    <a:pt x="4" y="81953"/>
                    <a:pt x="78460" y="447"/>
                    <a:pt x="182661" y="447"/>
                  </a:cubicBez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12" name="Freeform: Shape 11">
              <a:extLst>
                <a:ext uri="{FF2B5EF4-FFF2-40B4-BE49-F238E27FC236}">
                  <a16:creationId xmlns:a16="http://schemas.microsoft.com/office/drawing/2014/main" id="{1380978B-15AB-DBD4-A73D-8E9AAEC7C7F7}"/>
                </a:ext>
              </a:extLst>
            </p:cNvPr>
            <p:cNvSpPr/>
            <p:nvPr/>
          </p:nvSpPr>
          <p:spPr>
            <a:xfrm>
              <a:off x="459821" y="554479"/>
              <a:ext cx="1934728" cy="364641"/>
            </a:xfrm>
            <a:custGeom>
              <a:avLst/>
              <a:gdLst>
                <a:gd name="connsiteX0" fmla="*/ 311447 w 1934728"/>
                <a:gd name="connsiteY0" fmla="*/ 365079 h 364641"/>
                <a:gd name="connsiteX1" fmla="*/ 444932 w 1934728"/>
                <a:gd name="connsiteY1" fmla="*/ 438 h 364641"/>
                <a:gd name="connsiteX2" fmla="*/ 512040 w 1934728"/>
                <a:gd name="connsiteY2" fmla="*/ 438 h 364641"/>
                <a:gd name="connsiteX3" fmla="*/ 645829 w 1934728"/>
                <a:gd name="connsiteY3" fmla="*/ 365079 h 364641"/>
                <a:gd name="connsiteX4" fmla="*/ 575243 w 1934728"/>
                <a:gd name="connsiteY4" fmla="*/ 365079 h 364641"/>
                <a:gd name="connsiteX5" fmla="*/ 543642 w 1934728"/>
                <a:gd name="connsiteY5" fmla="*/ 278997 h 364641"/>
                <a:gd name="connsiteX6" fmla="*/ 413147 w 1934728"/>
                <a:gd name="connsiteY6" fmla="*/ 278997 h 364641"/>
                <a:gd name="connsiteX7" fmla="*/ 381667 w 1934728"/>
                <a:gd name="connsiteY7" fmla="*/ 365079 h 364641"/>
                <a:gd name="connsiteX8" fmla="*/ 435963 w 1934728"/>
                <a:gd name="connsiteY8" fmla="*/ 216587 h 364641"/>
                <a:gd name="connsiteX9" fmla="*/ 521008 w 1934728"/>
                <a:gd name="connsiteY9" fmla="*/ 216587 h 364641"/>
                <a:gd name="connsiteX10" fmla="*/ 478303 w 1934728"/>
                <a:gd name="connsiteY10" fmla="*/ 99880 h 364641"/>
                <a:gd name="connsiteX11" fmla="*/ 1256514 w 1934728"/>
                <a:gd name="connsiteY11" fmla="*/ 365079 h 364641"/>
                <a:gd name="connsiteX12" fmla="*/ 1389998 w 1934728"/>
                <a:gd name="connsiteY12" fmla="*/ 498 h 364641"/>
                <a:gd name="connsiteX13" fmla="*/ 1457106 w 1934728"/>
                <a:gd name="connsiteY13" fmla="*/ 498 h 364641"/>
                <a:gd name="connsiteX14" fmla="*/ 1590834 w 1934728"/>
                <a:gd name="connsiteY14" fmla="*/ 365079 h 364641"/>
                <a:gd name="connsiteX15" fmla="*/ 1520859 w 1934728"/>
                <a:gd name="connsiteY15" fmla="*/ 365079 h 364641"/>
                <a:gd name="connsiteX16" fmla="*/ 1489318 w 1934728"/>
                <a:gd name="connsiteY16" fmla="*/ 278997 h 364641"/>
                <a:gd name="connsiteX17" fmla="*/ 1358213 w 1934728"/>
                <a:gd name="connsiteY17" fmla="*/ 278997 h 364641"/>
                <a:gd name="connsiteX18" fmla="*/ 1326733 w 1934728"/>
                <a:gd name="connsiteY18" fmla="*/ 365079 h 364641"/>
                <a:gd name="connsiteX19" fmla="*/ 1381030 w 1934728"/>
                <a:gd name="connsiteY19" fmla="*/ 216587 h 364641"/>
                <a:gd name="connsiteX20" fmla="*/ 1465952 w 1934728"/>
                <a:gd name="connsiteY20" fmla="*/ 216587 h 364641"/>
                <a:gd name="connsiteX21" fmla="*/ 1423552 w 1934728"/>
                <a:gd name="connsiteY21" fmla="*/ 99880 h 364641"/>
                <a:gd name="connsiteX22" fmla="*/ 678956 w 1934728"/>
                <a:gd name="connsiteY22" fmla="*/ 498 h 364641"/>
                <a:gd name="connsiteX23" fmla="*/ 732582 w 1934728"/>
                <a:gd name="connsiteY23" fmla="*/ 498 h 364641"/>
                <a:gd name="connsiteX24" fmla="*/ 919325 w 1934728"/>
                <a:gd name="connsiteY24" fmla="*/ 232327 h 364641"/>
                <a:gd name="connsiteX25" fmla="*/ 919325 w 1934728"/>
                <a:gd name="connsiteY25" fmla="*/ 498 h 364641"/>
                <a:gd name="connsiteX26" fmla="*/ 989545 w 1934728"/>
                <a:gd name="connsiteY26" fmla="*/ 498 h 364641"/>
                <a:gd name="connsiteX27" fmla="*/ 989545 w 1934728"/>
                <a:gd name="connsiteY27" fmla="*/ 365079 h 364641"/>
                <a:gd name="connsiteX28" fmla="*/ 940739 w 1934728"/>
                <a:gd name="connsiteY28" fmla="*/ 365079 h 364641"/>
                <a:gd name="connsiteX29" fmla="*/ 749237 w 1934728"/>
                <a:gd name="connsiteY29" fmla="*/ 127150 h 364641"/>
                <a:gd name="connsiteX30" fmla="*/ 749237 w 1934728"/>
                <a:gd name="connsiteY30" fmla="*/ 365079 h 364641"/>
                <a:gd name="connsiteX31" fmla="*/ 678956 w 1934728"/>
                <a:gd name="connsiteY31" fmla="*/ 365079 h 364641"/>
                <a:gd name="connsiteX32" fmla="*/ 1294094 w 1934728"/>
                <a:gd name="connsiteY32" fmla="*/ 498 h 364641"/>
                <a:gd name="connsiteX33" fmla="*/ 1294094 w 1934728"/>
                <a:gd name="connsiteY33" fmla="*/ 62848 h 364641"/>
                <a:gd name="connsiteX34" fmla="*/ 1197947 w 1934728"/>
                <a:gd name="connsiteY34" fmla="*/ 62848 h 364641"/>
                <a:gd name="connsiteX35" fmla="*/ 1197947 w 1934728"/>
                <a:gd name="connsiteY35" fmla="*/ 365079 h 364641"/>
                <a:gd name="connsiteX36" fmla="*/ 1127727 w 1934728"/>
                <a:gd name="connsiteY36" fmla="*/ 365079 h 364641"/>
                <a:gd name="connsiteX37" fmla="*/ 1127727 w 1934728"/>
                <a:gd name="connsiteY37" fmla="*/ 62848 h 364641"/>
                <a:gd name="connsiteX38" fmla="*/ 1031518 w 1934728"/>
                <a:gd name="connsiteY38" fmla="*/ 62848 h 364641"/>
                <a:gd name="connsiteX39" fmla="*/ 1031518 w 1934728"/>
                <a:gd name="connsiteY39" fmla="*/ 498 h 364641"/>
                <a:gd name="connsiteX40" fmla="*/ 1934672 w 1934728"/>
                <a:gd name="connsiteY40" fmla="*/ 365079 h 364641"/>
                <a:gd name="connsiteX41" fmla="*/ 1820710 w 1934728"/>
                <a:gd name="connsiteY41" fmla="*/ 207375 h 364641"/>
                <a:gd name="connsiteX42" fmla="*/ 1855790 w 1934728"/>
                <a:gd name="connsiteY42" fmla="*/ 184314 h 364641"/>
                <a:gd name="connsiteX43" fmla="*/ 1884402 w 1934728"/>
                <a:gd name="connsiteY43" fmla="*/ 108787 h 364641"/>
                <a:gd name="connsiteX44" fmla="*/ 1855790 w 1934728"/>
                <a:gd name="connsiteY44" fmla="*/ 33259 h 364641"/>
                <a:gd name="connsiteX45" fmla="*/ 1760984 w 1934728"/>
                <a:gd name="connsiteY45" fmla="*/ 498 h 364641"/>
                <a:gd name="connsiteX46" fmla="*/ 1624022 w 1934728"/>
                <a:gd name="connsiteY46" fmla="*/ 498 h 364641"/>
                <a:gd name="connsiteX47" fmla="*/ 1624022 w 1934728"/>
                <a:gd name="connsiteY47" fmla="*/ 365079 h 364641"/>
                <a:gd name="connsiteX48" fmla="*/ 1694364 w 1934728"/>
                <a:gd name="connsiteY48" fmla="*/ 365079 h 364641"/>
                <a:gd name="connsiteX49" fmla="*/ 1694364 w 1934728"/>
                <a:gd name="connsiteY49" fmla="*/ 216587 h 364641"/>
                <a:gd name="connsiteX50" fmla="*/ 1751711 w 1934728"/>
                <a:gd name="connsiteY50" fmla="*/ 216587 h 364641"/>
                <a:gd name="connsiteX51" fmla="*/ 1858108 w 1934728"/>
                <a:gd name="connsiteY51" fmla="*/ 365079 h 364641"/>
                <a:gd name="connsiteX52" fmla="*/ 1694303 w 1934728"/>
                <a:gd name="connsiteY52" fmla="*/ 62970 h 364641"/>
                <a:gd name="connsiteX53" fmla="*/ 1757812 w 1934728"/>
                <a:gd name="connsiteY53" fmla="*/ 62970 h 364641"/>
                <a:gd name="connsiteX54" fmla="*/ 1802103 w 1934728"/>
                <a:gd name="connsiteY54" fmla="*/ 77551 h 364641"/>
                <a:gd name="connsiteX55" fmla="*/ 1814305 w 1934728"/>
                <a:gd name="connsiteY55" fmla="*/ 108787 h 364641"/>
                <a:gd name="connsiteX56" fmla="*/ 1802103 w 1934728"/>
                <a:gd name="connsiteY56" fmla="*/ 139290 h 364641"/>
                <a:gd name="connsiteX57" fmla="*/ 1757812 w 1934728"/>
                <a:gd name="connsiteY57" fmla="*/ 153871 h 364641"/>
                <a:gd name="connsiteX58" fmla="*/ 1694364 w 1934728"/>
                <a:gd name="connsiteY58" fmla="*/ 153871 h 364641"/>
                <a:gd name="connsiteX59" fmla="*/ 294609 w 1934728"/>
                <a:gd name="connsiteY59" fmla="*/ 498 h 364641"/>
                <a:gd name="connsiteX60" fmla="*/ 218228 w 1934728"/>
                <a:gd name="connsiteY60" fmla="*/ 498 h 364641"/>
                <a:gd name="connsiteX61" fmla="*/ 87550 w 1934728"/>
                <a:gd name="connsiteY61" fmla="*/ 182789 h 364641"/>
                <a:gd name="connsiteX62" fmla="*/ 218289 w 1934728"/>
                <a:gd name="connsiteY62" fmla="*/ 365079 h 364641"/>
                <a:gd name="connsiteX63" fmla="*/ 294609 w 1934728"/>
                <a:gd name="connsiteY63" fmla="*/ 365079 h 364641"/>
                <a:gd name="connsiteX64" fmla="*/ 163931 w 1934728"/>
                <a:gd name="connsiteY64" fmla="*/ 182789 h 364641"/>
                <a:gd name="connsiteX65" fmla="*/ 47224 w 1934728"/>
                <a:gd name="connsiteY65" fmla="*/ 498 h 364641"/>
                <a:gd name="connsiteX66" fmla="*/ -57 w 1934728"/>
                <a:gd name="connsiteY66" fmla="*/ 498 h 364641"/>
                <a:gd name="connsiteX67" fmla="*/ -57 w 1934728"/>
                <a:gd name="connsiteY67" fmla="*/ 365079 h 364641"/>
                <a:gd name="connsiteX68" fmla="*/ 47163 w 1934728"/>
                <a:gd name="connsiteY68" fmla="*/ 365079 h 364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934728" h="364641">
                  <a:moveTo>
                    <a:pt x="311447" y="365079"/>
                  </a:moveTo>
                  <a:lnTo>
                    <a:pt x="444932" y="438"/>
                  </a:lnTo>
                  <a:lnTo>
                    <a:pt x="512040" y="438"/>
                  </a:lnTo>
                  <a:lnTo>
                    <a:pt x="645829" y="365079"/>
                  </a:lnTo>
                  <a:lnTo>
                    <a:pt x="575243" y="365079"/>
                  </a:lnTo>
                  <a:lnTo>
                    <a:pt x="543642" y="278997"/>
                  </a:lnTo>
                  <a:lnTo>
                    <a:pt x="413147" y="278997"/>
                  </a:lnTo>
                  <a:lnTo>
                    <a:pt x="381667" y="365079"/>
                  </a:lnTo>
                  <a:close/>
                  <a:moveTo>
                    <a:pt x="435963" y="216587"/>
                  </a:moveTo>
                  <a:lnTo>
                    <a:pt x="521008" y="216587"/>
                  </a:lnTo>
                  <a:lnTo>
                    <a:pt x="478303" y="99880"/>
                  </a:lnTo>
                  <a:close/>
                  <a:moveTo>
                    <a:pt x="1256514" y="365079"/>
                  </a:moveTo>
                  <a:lnTo>
                    <a:pt x="1389998" y="498"/>
                  </a:lnTo>
                  <a:lnTo>
                    <a:pt x="1457106" y="498"/>
                  </a:lnTo>
                  <a:lnTo>
                    <a:pt x="1590834" y="365079"/>
                  </a:lnTo>
                  <a:lnTo>
                    <a:pt x="1520859" y="365079"/>
                  </a:lnTo>
                  <a:lnTo>
                    <a:pt x="1489318" y="278997"/>
                  </a:lnTo>
                  <a:lnTo>
                    <a:pt x="1358213" y="278997"/>
                  </a:lnTo>
                  <a:lnTo>
                    <a:pt x="1326733" y="365079"/>
                  </a:lnTo>
                  <a:close/>
                  <a:moveTo>
                    <a:pt x="1381030" y="216587"/>
                  </a:moveTo>
                  <a:lnTo>
                    <a:pt x="1465952" y="216587"/>
                  </a:lnTo>
                  <a:lnTo>
                    <a:pt x="1423552" y="99880"/>
                  </a:lnTo>
                  <a:close/>
                  <a:moveTo>
                    <a:pt x="678956" y="498"/>
                  </a:moveTo>
                  <a:lnTo>
                    <a:pt x="732582" y="498"/>
                  </a:lnTo>
                  <a:lnTo>
                    <a:pt x="919325" y="232327"/>
                  </a:lnTo>
                  <a:lnTo>
                    <a:pt x="919325" y="498"/>
                  </a:lnTo>
                  <a:lnTo>
                    <a:pt x="989545" y="498"/>
                  </a:lnTo>
                  <a:lnTo>
                    <a:pt x="989545" y="365079"/>
                  </a:lnTo>
                  <a:lnTo>
                    <a:pt x="940739" y="365079"/>
                  </a:lnTo>
                  <a:lnTo>
                    <a:pt x="749237" y="127150"/>
                  </a:lnTo>
                  <a:lnTo>
                    <a:pt x="749237" y="365079"/>
                  </a:lnTo>
                  <a:lnTo>
                    <a:pt x="678956" y="365079"/>
                  </a:lnTo>
                  <a:close/>
                  <a:moveTo>
                    <a:pt x="1294094" y="498"/>
                  </a:moveTo>
                  <a:lnTo>
                    <a:pt x="1294094" y="62848"/>
                  </a:lnTo>
                  <a:lnTo>
                    <a:pt x="1197947" y="62848"/>
                  </a:lnTo>
                  <a:lnTo>
                    <a:pt x="1197947" y="365079"/>
                  </a:lnTo>
                  <a:lnTo>
                    <a:pt x="1127727" y="365079"/>
                  </a:lnTo>
                  <a:lnTo>
                    <a:pt x="1127727" y="62848"/>
                  </a:lnTo>
                  <a:lnTo>
                    <a:pt x="1031518" y="62848"/>
                  </a:lnTo>
                  <a:lnTo>
                    <a:pt x="1031518" y="498"/>
                  </a:lnTo>
                  <a:close/>
                  <a:moveTo>
                    <a:pt x="1934672" y="365079"/>
                  </a:moveTo>
                  <a:lnTo>
                    <a:pt x="1820710" y="207375"/>
                  </a:lnTo>
                  <a:cubicBezTo>
                    <a:pt x="1833998" y="202445"/>
                    <a:pt x="1845992" y="194557"/>
                    <a:pt x="1855790" y="184314"/>
                  </a:cubicBezTo>
                  <a:cubicBezTo>
                    <a:pt x="1874574" y="163687"/>
                    <a:pt x="1884805" y="136685"/>
                    <a:pt x="1884402" y="108787"/>
                  </a:cubicBezTo>
                  <a:cubicBezTo>
                    <a:pt x="1884805" y="80888"/>
                    <a:pt x="1874574" y="53886"/>
                    <a:pt x="1855790" y="33259"/>
                  </a:cubicBezTo>
                  <a:cubicBezTo>
                    <a:pt x="1835474" y="11907"/>
                    <a:pt x="1807838" y="498"/>
                    <a:pt x="1760984" y="498"/>
                  </a:cubicBezTo>
                  <a:lnTo>
                    <a:pt x="1624022" y="498"/>
                  </a:lnTo>
                  <a:lnTo>
                    <a:pt x="1624022" y="365079"/>
                  </a:lnTo>
                  <a:lnTo>
                    <a:pt x="1694364" y="365079"/>
                  </a:lnTo>
                  <a:lnTo>
                    <a:pt x="1694364" y="216587"/>
                  </a:lnTo>
                  <a:lnTo>
                    <a:pt x="1751711" y="216587"/>
                  </a:lnTo>
                  <a:lnTo>
                    <a:pt x="1858108" y="365079"/>
                  </a:lnTo>
                  <a:close/>
                  <a:moveTo>
                    <a:pt x="1694303" y="62970"/>
                  </a:moveTo>
                  <a:lnTo>
                    <a:pt x="1757812" y="62970"/>
                  </a:lnTo>
                  <a:cubicBezTo>
                    <a:pt x="1781788" y="62970"/>
                    <a:pt x="1793806" y="68644"/>
                    <a:pt x="1802103" y="77551"/>
                  </a:cubicBezTo>
                  <a:cubicBezTo>
                    <a:pt x="1810040" y="86000"/>
                    <a:pt x="1814408" y="97189"/>
                    <a:pt x="1814305" y="108787"/>
                  </a:cubicBezTo>
                  <a:cubicBezTo>
                    <a:pt x="1814335" y="120152"/>
                    <a:pt x="1809961" y="131085"/>
                    <a:pt x="1802103" y="139290"/>
                  </a:cubicBezTo>
                  <a:cubicBezTo>
                    <a:pt x="1793806" y="148136"/>
                    <a:pt x="1781788" y="153871"/>
                    <a:pt x="1757812" y="153871"/>
                  </a:cubicBezTo>
                  <a:lnTo>
                    <a:pt x="1694364" y="153871"/>
                  </a:lnTo>
                  <a:close/>
                  <a:moveTo>
                    <a:pt x="294609" y="498"/>
                  </a:moveTo>
                  <a:lnTo>
                    <a:pt x="218228" y="498"/>
                  </a:lnTo>
                  <a:lnTo>
                    <a:pt x="87550" y="182789"/>
                  </a:lnTo>
                  <a:lnTo>
                    <a:pt x="218289" y="365079"/>
                  </a:lnTo>
                  <a:lnTo>
                    <a:pt x="294609" y="365079"/>
                  </a:lnTo>
                  <a:lnTo>
                    <a:pt x="163931" y="182789"/>
                  </a:lnTo>
                  <a:close/>
                  <a:moveTo>
                    <a:pt x="47224" y="498"/>
                  </a:moveTo>
                  <a:lnTo>
                    <a:pt x="-57" y="498"/>
                  </a:lnTo>
                  <a:lnTo>
                    <a:pt x="-57" y="365079"/>
                  </a:lnTo>
                  <a:lnTo>
                    <a:pt x="47163" y="365079"/>
                  </a:ln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13" name="Freeform: Shape 12">
              <a:extLst>
                <a:ext uri="{FF2B5EF4-FFF2-40B4-BE49-F238E27FC236}">
                  <a16:creationId xmlns:a16="http://schemas.microsoft.com/office/drawing/2014/main" id="{05090ABE-A69C-8B36-A11E-407120C8B327}"/>
                </a:ext>
              </a:extLst>
            </p:cNvPr>
            <p:cNvSpPr/>
            <p:nvPr/>
          </p:nvSpPr>
          <p:spPr>
            <a:xfrm>
              <a:off x="507101" y="554539"/>
              <a:ext cx="38678" cy="364580"/>
            </a:xfrm>
            <a:custGeom>
              <a:avLst/>
              <a:gdLst>
                <a:gd name="connsiteX0" fmla="*/ 0 w 38678"/>
                <a:gd name="connsiteY0" fmla="*/ 0 h 364580"/>
                <a:gd name="connsiteX1" fmla="*/ 38679 w 38678"/>
                <a:gd name="connsiteY1" fmla="*/ 0 h 364580"/>
                <a:gd name="connsiteX2" fmla="*/ 38679 w 38678"/>
                <a:gd name="connsiteY2" fmla="*/ 364580 h 364580"/>
                <a:gd name="connsiteX3" fmla="*/ 0 w 38678"/>
                <a:gd name="connsiteY3" fmla="*/ 364580 h 364580"/>
              </a:gdLst>
              <a:ahLst/>
              <a:cxnLst>
                <a:cxn ang="0">
                  <a:pos x="connsiteX0" y="connsiteY0"/>
                </a:cxn>
                <a:cxn ang="0">
                  <a:pos x="connsiteX1" y="connsiteY1"/>
                </a:cxn>
                <a:cxn ang="0">
                  <a:pos x="connsiteX2" y="connsiteY2"/>
                </a:cxn>
                <a:cxn ang="0">
                  <a:pos x="connsiteX3" y="connsiteY3"/>
                </a:cxn>
              </a:cxnLst>
              <a:rect l="l" t="t" r="r" b="b"/>
              <a:pathLst>
                <a:path w="38678" h="364580">
                  <a:moveTo>
                    <a:pt x="0" y="0"/>
                  </a:moveTo>
                  <a:lnTo>
                    <a:pt x="38679" y="0"/>
                  </a:lnTo>
                  <a:lnTo>
                    <a:pt x="38679" y="364580"/>
                  </a:lnTo>
                  <a:lnTo>
                    <a:pt x="0" y="364580"/>
                  </a:lnTo>
                  <a:close/>
                </a:path>
              </a:pathLst>
            </a:custGeom>
            <a:solidFill>
              <a:srgbClr val="B28300"/>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grpSp>
      <p:sp>
        <p:nvSpPr>
          <p:cNvPr id="14" name="Title 2">
            <a:extLst>
              <a:ext uri="{FF2B5EF4-FFF2-40B4-BE49-F238E27FC236}">
                <a16:creationId xmlns:a16="http://schemas.microsoft.com/office/drawing/2014/main" id="{2069A608-A7B8-E6F4-52FD-FCBF1AD7E487}"/>
              </a:ext>
            </a:extLst>
          </p:cNvPr>
          <p:cNvSpPr txBox="1">
            <a:spLocks/>
          </p:cNvSpPr>
          <p:nvPr/>
        </p:nvSpPr>
        <p:spPr>
          <a:xfrm>
            <a:off x="359999" y="2690550"/>
            <a:ext cx="4147345" cy="1976400"/>
          </a:xfrm>
          <a:prstGeom prst="rect">
            <a:avLst/>
          </a:prstGeom>
        </p:spPr>
        <p:txBody>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GB" sz="3200" b="0" i="0" u="none" strike="noStrike" kern="1200" cap="none" spc="0" normalizeH="0" baseline="0" noProof="0" dirty="0">
              <a:ln>
                <a:noFill/>
              </a:ln>
              <a:solidFill>
                <a:srgbClr val="FFFFFF"/>
              </a:solidFill>
              <a:effectLst/>
              <a:uLnTx/>
              <a:uFillTx/>
              <a:latin typeface="Arial"/>
              <a:ea typeface="+mj-ea"/>
              <a:cs typeface="Kantar Brown" panose="020B0504020101010102" pitchFamily="34" charset="0"/>
            </a:endParaRPr>
          </a:p>
        </p:txBody>
      </p:sp>
      <p:cxnSp>
        <p:nvCxnSpPr>
          <p:cNvPr id="18" name="Straight Connector 17">
            <a:extLst>
              <a:ext uri="{FF2B5EF4-FFF2-40B4-BE49-F238E27FC236}">
                <a16:creationId xmlns:a16="http://schemas.microsoft.com/office/drawing/2014/main" id="{B469131F-D4CD-DC74-DB8E-1E66E5D056D7}"/>
              </a:ext>
            </a:extLst>
          </p:cNvPr>
          <p:cNvCxnSpPr/>
          <p:nvPr/>
        </p:nvCxnSpPr>
        <p:spPr>
          <a:xfrm>
            <a:off x="612146" y="2463789"/>
            <a:ext cx="0" cy="4356000"/>
          </a:xfrm>
          <a:prstGeom prst="line">
            <a:avLst/>
          </a:prstGeom>
          <a:ln w="12700">
            <a:solidFill>
              <a:srgbClr val="FFFFFF">
                <a:alpha val="50196"/>
              </a:srgbClr>
            </a:solidFill>
            <a:tailEnd type="none"/>
          </a:ln>
        </p:spPr>
        <p:style>
          <a:lnRef idx="1">
            <a:schemeClr val="accent1"/>
          </a:lnRef>
          <a:fillRef idx="0">
            <a:schemeClr val="accent1"/>
          </a:fillRef>
          <a:effectRef idx="0">
            <a:schemeClr val="accent1"/>
          </a:effectRef>
          <a:fontRef idx="minor">
            <a:schemeClr val="tx1"/>
          </a:fontRef>
        </p:style>
      </p:cxnSp>
      <p:pic>
        <p:nvPicPr>
          <p:cNvPr id="19" name="Picture 2" descr="Home | Nuku Ora">
            <a:extLst>
              <a:ext uri="{FF2B5EF4-FFF2-40B4-BE49-F238E27FC236}">
                <a16:creationId xmlns:a16="http://schemas.microsoft.com/office/drawing/2014/main" id="{0437A188-8268-D5D0-491D-32961CF7D01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115858" y="5574765"/>
            <a:ext cx="2895486" cy="10731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7AB0D37-9B93-E7EA-69DF-E4582175F8E1}"/>
              </a:ext>
            </a:extLst>
          </p:cNvPr>
          <p:cNvSpPr txBox="1">
            <a:spLocks/>
          </p:cNvSpPr>
          <p:nvPr/>
        </p:nvSpPr>
        <p:spPr>
          <a:xfrm>
            <a:off x="864294" y="2463789"/>
            <a:ext cx="5174446" cy="1325563"/>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200" b="1" kern="1200">
                <a:solidFill>
                  <a:schemeClr val="tx1"/>
                </a:solidFill>
                <a:latin typeface="+mj-lt"/>
                <a:ea typeface="+mj-ea"/>
                <a:cs typeface="+mj-cs"/>
              </a:defRPr>
            </a:lvl1pPr>
          </a:lstStyle>
          <a:p>
            <a:r>
              <a:rPr lang="en-US" sz="2800" dirty="0">
                <a:solidFill>
                  <a:schemeClr val="bg1"/>
                </a:solidFill>
                <a:cs typeface="Arial" panose="020B0604020202020204" pitchFamily="34" charset="0"/>
              </a:rPr>
              <a:t>Background </a:t>
            </a:r>
          </a:p>
          <a:p>
            <a:endParaRPr lang="en-US" dirty="0">
              <a:solidFill>
                <a:schemeClr val="bg1"/>
              </a:solidFill>
            </a:endParaRPr>
          </a:p>
        </p:txBody>
      </p:sp>
      <p:sp>
        <p:nvSpPr>
          <p:cNvPr id="15" name="TextBox 14">
            <a:extLst>
              <a:ext uri="{FF2B5EF4-FFF2-40B4-BE49-F238E27FC236}">
                <a16:creationId xmlns:a16="http://schemas.microsoft.com/office/drawing/2014/main" id="{13CCAAAD-1D88-A14B-6302-F6D90DB58154}"/>
              </a:ext>
            </a:extLst>
          </p:cNvPr>
          <p:cNvSpPr txBox="1"/>
          <p:nvPr/>
        </p:nvSpPr>
        <p:spPr>
          <a:xfrm>
            <a:off x="829494" y="2991021"/>
            <a:ext cx="4629474" cy="3631763"/>
          </a:xfrm>
          <a:prstGeom prst="rect">
            <a:avLst/>
          </a:prstGeom>
          <a:noFill/>
        </p:spPr>
        <p:txBody>
          <a:bodyPr wrap="square">
            <a:spAutoFit/>
          </a:body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sz="2200" b="0" i="1" u="none" strike="noStrike" kern="1200" cap="none" spc="0" normalizeH="0" baseline="0" noProof="0" dirty="0">
                <a:ln>
                  <a:noFill/>
                </a:ln>
                <a:solidFill>
                  <a:schemeClr val="bg1"/>
                </a:solidFill>
                <a:effectLst/>
                <a:uLnTx/>
                <a:uFillTx/>
                <a:latin typeface="Arial"/>
                <a:ea typeface="+mn-lt"/>
                <a:cs typeface="Arial" panose="020B0604020202020204" pitchFamily="34" charset="0"/>
              </a:rPr>
              <a:t>Research was conducted to firstly identify the different barriers and drivers to participating in organised sport, and then secondly, understand the level of impact each of the barriers and drivers has on participation.</a:t>
            </a: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sz="2200" b="0" i="1" u="none" strike="noStrike" kern="1200" cap="none" spc="0" normalizeH="0" baseline="0" noProof="0" dirty="0">
                <a:ln>
                  <a:noFill/>
                </a:ln>
                <a:solidFill>
                  <a:schemeClr val="bg1"/>
                </a:solidFill>
                <a:effectLst/>
                <a:uLnTx/>
                <a:uFillTx/>
                <a:latin typeface="Arial"/>
                <a:ea typeface="+mn-lt"/>
                <a:cs typeface="Arial" panose="020B0604020202020204" pitchFamily="34" charset="0"/>
              </a:rPr>
              <a:t>The </a:t>
            </a:r>
            <a:r>
              <a:rPr kumimoji="0" lang="en-US" sz="2200" b="1" i="1" u="none" strike="noStrike" kern="1200" cap="none" spc="0" normalizeH="0" baseline="0" noProof="0" dirty="0">
                <a:ln>
                  <a:noFill/>
                </a:ln>
                <a:solidFill>
                  <a:schemeClr val="bg1"/>
                </a:solidFill>
                <a:effectLst/>
                <a:uLnTx/>
                <a:uFillTx/>
                <a:latin typeface="Arial"/>
                <a:ea typeface="+mn-lt"/>
                <a:cs typeface="Arial" panose="020B0604020202020204" pitchFamily="34" charset="0"/>
              </a:rPr>
              <a:t>overall goal is to increase rangatahi participation rates in sport</a:t>
            </a:r>
            <a:r>
              <a:rPr kumimoji="0" lang="en-US" sz="2200" b="0" i="1" u="none" strike="noStrike" kern="1200" cap="none" spc="0" normalizeH="0" baseline="0" noProof="0" dirty="0">
                <a:ln>
                  <a:noFill/>
                </a:ln>
                <a:solidFill>
                  <a:schemeClr val="bg1"/>
                </a:solidFill>
                <a:effectLst/>
                <a:uLnTx/>
                <a:uFillTx/>
                <a:latin typeface="Arial"/>
                <a:ea typeface="+mn-lt"/>
                <a:cs typeface="Arial" panose="020B0604020202020204" pitchFamily="34" charset="0"/>
              </a:rPr>
              <a:t>.</a:t>
            </a:r>
            <a:endParaRPr kumimoji="0" lang="en-US" sz="2200" b="0" i="1" u="none" strike="noStrike" kern="1200" cap="none" spc="0" normalizeH="0" baseline="0" noProof="0" dirty="0">
              <a:ln>
                <a:noFill/>
              </a:ln>
              <a:solidFill>
                <a:schemeClr val="bg1"/>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42509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3EF51142-8CE3-0040-67A4-2C5D9A1A29F6}"/>
              </a:ext>
            </a:extLst>
          </p:cNvPr>
          <p:cNvGrpSpPr/>
          <p:nvPr/>
        </p:nvGrpSpPr>
        <p:grpSpPr>
          <a:xfrm>
            <a:off x="5251342" y="5042985"/>
            <a:ext cx="4790872" cy="1505374"/>
            <a:chOff x="5010052" y="4883476"/>
            <a:chExt cx="4790872" cy="1505374"/>
          </a:xfrm>
        </p:grpSpPr>
        <p:sp>
          <p:nvSpPr>
            <p:cNvPr id="9" name="Rectangle 8">
              <a:extLst>
                <a:ext uri="{FF2B5EF4-FFF2-40B4-BE49-F238E27FC236}">
                  <a16:creationId xmlns:a16="http://schemas.microsoft.com/office/drawing/2014/main" id="{0E813E90-943E-C82E-BFFE-5C640E3FB91A}"/>
                </a:ext>
              </a:extLst>
            </p:cNvPr>
            <p:cNvSpPr/>
            <p:nvPr/>
          </p:nvSpPr>
          <p:spPr bwMode="ltGray">
            <a:xfrm>
              <a:off x="5221223" y="5057385"/>
              <a:ext cx="4579701" cy="1331465"/>
            </a:xfrm>
            <a:prstGeom prst="rect">
              <a:avLst/>
            </a:prstGeom>
            <a:solidFill>
              <a:srgbClr val="AEAE9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a:p>
          </p:txBody>
        </p:sp>
        <p:sp>
          <p:nvSpPr>
            <p:cNvPr id="11" name="Rectangle 10">
              <a:extLst>
                <a:ext uri="{FF2B5EF4-FFF2-40B4-BE49-F238E27FC236}">
                  <a16:creationId xmlns:a16="http://schemas.microsoft.com/office/drawing/2014/main" id="{4B2B95A1-2E32-51F0-D029-41736BCE2964}"/>
                </a:ext>
              </a:extLst>
            </p:cNvPr>
            <p:cNvSpPr/>
            <p:nvPr/>
          </p:nvSpPr>
          <p:spPr bwMode="ltGray">
            <a:xfrm>
              <a:off x="5221223" y="5062352"/>
              <a:ext cx="4579701" cy="84569"/>
            </a:xfrm>
            <a:prstGeom prst="rect">
              <a:avLst/>
            </a:prstGeom>
            <a:solidFill>
              <a:srgbClr val="F9C61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13" name="Group 12">
              <a:extLst>
                <a:ext uri="{FF2B5EF4-FFF2-40B4-BE49-F238E27FC236}">
                  <a16:creationId xmlns:a16="http://schemas.microsoft.com/office/drawing/2014/main" id="{239C3F2A-D9CA-1615-F319-463B0E569D2D}"/>
                </a:ext>
              </a:extLst>
            </p:cNvPr>
            <p:cNvGrpSpPr/>
            <p:nvPr/>
          </p:nvGrpSpPr>
          <p:grpSpPr>
            <a:xfrm>
              <a:off x="5010052" y="4883476"/>
              <a:ext cx="422342" cy="422342"/>
              <a:chOff x="8883583" y="395223"/>
              <a:chExt cx="600075" cy="600075"/>
            </a:xfrm>
          </p:grpSpPr>
          <p:sp>
            <p:nvSpPr>
              <p:cNvPr id="14" name="Rectangle 13">
                <a:extLst>
                  <a:ext uri="{FF2B5EF4-FFF2-40B4-BE49-F238E27FC236}">
                    <a16:creationId xmlns:a16="http://schemas.microsoft.com/office/drawing/2014/main" id="{E868A88D-F4FB-FBCB-7ACD-A6E3D0FB9F4F}"/>
                  </a:ext>
                </a:extLst>
              </p:cNvPr>
              <p:cNvSpPr/>
              <p:nvPr/>
            </p:nvSpPr>
            <p:spPr bwMode="ltGray">
              <a:xfrm>
                <a:off x="8883583" y="395223"/>
                <a:ext cx="600075" cy="600075"/>
              </a:xfrm>
              <a:prstGeom prst="rect">
                <a:avLst/>
              </a:prstGeom>
              <a:solidFill>
                <a:srgbClr val="00A5B8"/>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15" name="Graphic 20">
                <a:extLst>
                  <a:ext uri="{FF2B5EF4-FFF2-40B4-BE49-F238E27FC236}">
                    <a16:creationId xmlns:a16="http://schemas.microsoft.com/office/drawing/2014/main" id="{F7494061-2208-21D7-4659-58E3097639BC}"/>
                  </a:ext>
                </a:extLst>
              </p:cNvPr>
              <p:cNvGrpSpPr/>
              <p:nvPr/>
            </p:nvGrpSpPr>
            <p:grpSpPr>
              <a:xfrm>
                <a:off x="8944460" y="518482"/>
                <a:ext cx="474419" cy="335478"/>
                <a:chOff x="-309623" y="1966848"/>
                <a:chExt cx="852607" cy="602907"/>
              </a:xfrm>
              <a:solidFill>
                <a:srgbClr val="FFFFFF"/>
              </a:solidFill>
            </p:grpSpPr>
            <p:sp>
              <p:nvSpPr>
                <p:cNvPr id="16" name="Freeform: Shape 15">
                  <a:extLst>
                    <a:ext uri="{FF2B5EF4-FFF2-40B4-BE49-F238E27FC236}">
                      <a16:creationId xmlns:a16="http://schemas.microsoft.com/office/drawing/2014/main" id="{3A18BF7C-FBCD-D041-5EC4-DE83C12E1E71}"/>
                    </a:ext>
                  </a:extLst>
                </p:cNvPr>
                <p:cNvSpPr/>
                <p:nvPr/>
              </p:nvSpPr>
              <p:spPr>
                <a:xfrm>
                  <a:off x="-309623" y="1966848"/>
                  <a:ext cx="400614" cy="602907"/>
                </a:xfrm>
                <a:custGeom>
                  <a:avLst/>
                  <a:gdLst>
                    <a:gd name="connsiteX0" fmla="*/ 233993 w 400614"/>
                    <a:gd name="connsiteY0" fmla="*/ 263785 h 602907"/>
                    <a:gd name="connsiteX1" fmla="*/ 185435 w 400614"/>
                    <a:gd name="connsiteY1" fmla="*/ 276580 h 602907"/>
                    <a:gd name="connsiteX2" fmla="*/ 140801 w 400614"/>
                    <a:gd name="connsiteY2" fmla="*/ 289488 h 602907"/>
                    <a:gd name="connsiteX3" fmla="*/ 122993 w 400614"/>
                    <a:gd name="connsiteY3" fmla="*/ 249907 h 602907"/>
                    <a:gd name="connsiteX4" fmla="*/ 202269 w 400614"/>
                    <a:gd name="connsiteY4" fmla="*/ 96642 h 602907"/>
                    <a:gd name="connsiteX5" fmla="*/ 376711 w 400614"/>
                    <a:gd name="connsiteY5" fmla="*/ 29853 h 602907"/>
                    <a:gd name="connsiteX6" fmla="*/ 372731 w 400614"/>
                    <a:gd name="connsiteY6" fmla="*/ 64 h 602907"/>
                    <a:gd name="connsiteX7" fmla="*/ 109124 w 400614"/>
                    <a:gd name="connsiteY7" fmla="*/ 105139 h 602907"/>
                    <a:gd name="connsiteX8" fmla="*/ 61 w 400614"/>
                    <a:gd name="connsiteY8" fmla="*/ 356920 h 602907"/>
                    <a:gd name="connsiteX9" fmla="*/ 62503 w 400614"/>
                    <a:gd name="connsiteY9" fmla="*/ 530403 h 602907"/>
                    <a:gd name="connsiteX10" fmla="*/ 222110 w 400614"/>
                    <a:gd name="connsiteY10" fmla="*/ 602784 h 602907"/>
                    <a:gd name="connsiteX11" fmla="*/ 350951 w 400614"/>
                    <a:gd name="connsiteY11" fmla="*/ 551158 h 602907"/>
                    <a:gd name="connsiteX12" fmla="*/ 400534 w 400614"/>
                    <a:gd name="connsiteY12" fmla="*/ 422316 h 602907"/>
                    <a:gd name="connsiteX13" fmla="*/ 349982 w 400614"/>
                    <a:gd name="connsiteY13" fmla="*/ 308302 h 602907"/>
                    <a:gd name="connsiteX14" fmla="*/ 233993 w 400614"/>
                    <a:gd name="connsiteY14" fmla="*/ 263785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233993" y="263785"/>
                      </a:moveTo>
                      <a:cubicBezTo>
                        <a:pt x="217149" y="264975"/>
                        <a:pt x="200678" y="269315"/>
                        <a:pt x="185435" y="276580"/>
                      </a:cubicBezTo>
                      <a:cubicBezTo>
                        <a:pt x="171419" y="283440"/>
                        <a:pt x="156316" y="287808"/>
                        <a:pt x="140801" y="289488"/>
                      </a:cubicBezTo>
                      <a:cubicBezTo>
                        <a:pt x="128910" y="289488"/>
                        <a:pt x="122993" y="276253"/>
                        <a:pt x="122993" y="249907"/>
                      </a:cubicBezTo>
                      <a:cubicBezTo>
                        <a:pt x="124434" y="189344"/>
                        <a:pt x="153673" y="132814"/>
                        <a:pt x="202269" y="96642"/>
                      </a:cubicBezTo>
                      <a:cubicBezTo>
                        <a:pt x="250347" y="53884"/>
                        <a:pt x="312372" y="30136"/>
                        <a:pt x="376711" y="29853"/>
                      </a:cubicBezTo>
                      <a:lnTo>
                        <a:pt x="372731" y="64"/>
                      </a:lnTo>
                      <a:cubicBezTo>
                        <a:pt x="274310" y="-1770"/>
                        <a:pt x="179296" y="36103"/>
                        <a:pt x="109124" y="105139"/>
                      </a:cubicBezTo>
                      <a:cubicBezTo>
                        <a:pt x="38722" y="169811"/>
                        <a:pt x="-920" y="261327"/>
                        <a:pt x="61" y="356920"/>
                      </a:cubicBezTo>
                      <a:cubicBezTo>
                        <a:pt x="-1321" y="420484"/>
                        <a:pt x="20928" y="482301"/>
                        <a:pt x="62503" y="530403"/>
                      </a:cubicBezTo>
                      <a:cubicBezTo>
                        <a:pt x="101887" y="577602"/>
                        <a:pt x="160655" y="604253"/>
                        <a:pt x="222110" y="602784"/>
                      </a:cubicBezTo>
                      <a:cubicBezTo>
                        <a:pt x="270435" y="604625"/>
                        <a:pt x="317268" y="585859"/>
                        <a:pt x="350951" y="551158"/>
                      </a:cubicBezTo>
                      <a:cubicBezTo>
                        <a:pt x="384106" y="516609"/>
                        <a:pt x="401974" y="470178"/>
                        <a:pt x="400534" y="422316"/>
                      </a:cubicBezTo>
                      <a:cubicBezTo>
                        <a:pt x="401659" y="378649"/>
                        <a:pt x="383099" y="336788"/>
                        <a:pt x="349982" y="308302"/>
                      </a:cubicBezTo>
                      <a:cubicBezTo>
                        <a:pt x="318296" y="279401"/>
                        <a:pt x="276879" y="263505"/>
                        <a:pt x="233993" y="263785"/>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sp>
              <p:nvSpPr>
                <p:cNvPr id="17" name="Freeform: Shape 16">
                  <a:extLst>
                    <a:ext uri="{FF2B5EF4-FFF2-40B4-BE49-F238E27FC236}">
                      <a16:creationId xmlns:a16="http://schemas.microsoft.com/office/drawing/2014/main" id="{0EDDF355-E607-25B3-31F8-7B4F4AABA509}"/>
                    </a:ext>
                  </a:extLst>
                </p:cNvPr>
                <p:cNvSpPr/>
                <p:nvPr/>
              </p:nvSpPr>
              <p:spPr>
                <a:xfrm>
                  <a:off x="142368" y="1966848"/>
                  <a:ext cx="400614" cy="602907"/>
                </a:xfrm>
                <a:custGeom>
                  <a:avLst/>
                  <a:gdLst>
                    <a:gd name="connsiteX0" fmla="*/ 348955 w 400614"/>
                    <a:gd name="connsiteY0" fmla="*/ 309380 h 602907"/>
                    <a:gd name="connsiteX1" fmla="*/ 233987 w 400614"/>
                    <a:gd name="connsiteY1" fmla="*/ 263784 h 602907"/>
                    <a:gd name="connsiteX2" fmla="*/ 185420 w 400614"/>
                    <a:gd name="connsiteY2" fmla="*/ 276579 h 602907"/>
                    <a:gd name="connsiteX3" fmla="*/ 140786 w 400614"/>
                    <a:gd name="connsiteY3" fmla="*/ 289488 h 602907"/>
                    <a:gd name="connsiteX4" fmla="*/ 122993 w 400614"/>
                    <a:gd name="connsiteY4" fmla="*/ 249907 h 602907"/>
                    <a:gd name="connsiteX5" fmla="*/ 202251 w 400614"/>
                    <a:gd name="connsiteY5" fmla="*/ 96642 h 602907"/>
                    <a:gd name="connsiteX6" fmla="*/ 376705 w 400614"/>
                    <a:gd name="connsiteY6" fmla="*/ 29853 h 602907"/>
                    <a:gd name="connsiteX7" fmla="*/ 372731 w 400614"/>
                    <a:gd name="connsiteY7" fmla="*/ 64 h 602907"/>
                    <a:gd name="connsiteX8" fmla="*/ 109116 w 400614"/>
                    <a:gd name="connsiteY8" fmla="*/ 105139 h 602907"/>
                    <a:gd name="connsiteX9" fmla="*/ 61 w 400614"/>
                    <a:gd name="connsiteY9" fmla="*/ 356919 h 602907"/>
                    <a:gd name="connsiteX10" fmla="*/ 62488 w 400614"/>
                    <a:gd name="connsiteY10" fmla="*/ 530403 h 602907"/>
                    <a:gd name="connsiteX11" fmla="*/ 222092 w 400614"/>
                    <a:gd name="connsiteY11" fmla="*/ 602784 h 602907"/>
                    <a:gd name="connsiteX12" fmla="*/ 350949 w 400614"/>
                    <a:gd name="connsiteY12" fmla="*/ 551158 h 602907"/>
                    <a:gd name="connsiteX13" fmla="*/ 400535 w 400614"/>
                    <a:gd name="connsiteY13" fmla="*/ 422316 h 602907"/>
                    <a:gd name="connsiteX14" fmla="*/ 348955 w 400614"/>
                    <a:gd name="connsiteY14" fmla="*/ 309380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348955" y="309380"/>
                      </a:moveTo>
                      <a:cubicBezTo>
                        <a:pt x="317764" y="280209"/>
                        <a:pt x="276693" y="263920"/>
                        <a:pt x="233987" y="263784"/>
                      </a:cubicBezTo>
                      <a:cubicBezTo>
                        <a:pt x="217138" y="264975"/>
                        <a:pt x="200666" y="269315"/>
                        <a:pt x="185420" y="276579"/>
                      </a:cubicBezTo>
                      <a:cubicBezTo>
                        <a:pt x="171405" y="283444"/>
                        <a:pt x="156301" y="287811"/>
                        <a:pt x="140786" y="289488"/>
                      </a:cubicBezTo>
                      <a:cubicBezTo>
                        <a:pt x="128903" y="289488"/>
                        <a:pt x="122993" y="276253"/>
                        <a:pt x="122993" y="249907"/>
                      </a:cubicBezTo>
                      <a:cubicBezTo>
                        <a:pt x="124430" y="189347"/>
                        <a:pt x="153662" y="132819"/>
                        <a:pt x="202251" y="96642"/>
                      </a:cubicBezTo>
                      <a:cubicBezTo>
                        <a:pt x="250336" y="53885"/>
                        <a:pt x="312364" y="30138"/>
                        <a:pt x="376705" y="29853"/>
                      </a:cubicBezTo>
                      <a:lnTo>
                        <a:pt x="372731" y="64"/>
                      </a:lnTo>
                      <a:cubicBezTo>
                        <a:pt x="274306" y="-1768"/>
                        <a:pt x="179293" y="36104"/>
                        <a:pt x="109116" y="105139"/>
                      </a:cubicBezTo>
                      <a:cubicBezTo>
                        <a:pt x="38716" y="169811"/>
                        <a:pt x="-923" y="261327"/>
                        <a:pt x="61" y="356919"/>
                      </a:cubicBezTo>
                      <a:cubicBezTo>
                        <a:pt x="-1327" y="420482"/>
                        <a:pt x="20917" y="482299"/>
                        <a:pt x="62488" y="530403"/>
                      </a:cubicBezTo>
                      <a:cubicBezTo>
                        <a:pt x="101875" y="577598"/>
                        <a:pt x="160640" y="604248"/>
                        <a:pt x="222092" y="602784"/>
                      </a:cubicBezTo>
                      <a:cubicBezTo>
                        <a:pt x="270425" y="604624"/>
                        <a:pt x="317264" y="585859"/>
                        <a:pt x="350949" y="551158"/>
                      </a:cubicBezTo>
                      <a:cubicBezTo>
                        <a:pt x="384106" y="516607"/>
                        <a:pt x="401968" y="470178"/>
                        <a:pt x="400535" y="422316"/>
                      </a:cubicBezTo>
                      <a:cubicBezTo>
                        <a:pt x="401195" y="378831"/>
                        <a:pt x="382252" y="337356"/>
                        <a:pt x="348955" y="309380"/>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grpSp>
        </p:grpSp>
      </p:grpSp>
      <p:sp>
        <p:nvSpPr>
          <p:cNvPr id="6" name="Rectangle 5">
            <a:extLst>
              <a:ext uri="{FF2B5EF4-FFF2-40B4-BE49-F238E27FC236}">
                <a16:creationId xmlns:a16="http://schemas.microsoft.com/office/drawing/2014/main" id="{280724B8-5B38-7C92-30EF-7D1440971D1C}"/>
              </a:ext>
            </a:extLst>
          </p:cNvPr>
          <p:cNvSpPr/>
          <p:nvPr/>
        </p:nvSpPr>
        <p:spPr bwMode="ltGray">
          <a:xfrm>
            <a:off x="3340407" y="648843"/>
            <a:ext cx="8624738" cy="4295574"/>
          </a:xfrm>
          <a:prstGeom prst="rect">
            <a:avLst/>
          </a:prstGeom>
          <a:solidFill>
            <a:srgbClr val="AEAE9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a:p>
        </p:txBody>
      </p:sp>
      <p:pic>
        <p:nvPicPr>
          <p:cNvPr id="29" name="Picture 28" descr="A person kicking a football ball&#10;&#10;Description automatically generated">
            <a:extLst>
              <a:ext uri="{FF2B5EF4-FFF2-40B4-BE49-F238E27FC236}">
                <a16:creationId xmlns:a16="http://schemas.microsoft.com/office/drawing/2014/main" id="{33E400CC-108B-371E-B974-FCA74B13097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5358"/>
          <a:stretch/>
        </p:blipFill>
        <p:spPr>
          <a:xfrm flipH="1">
            <a:off x="8873" y="-10334"/>
            <a:ext cx="3057412" cy="6873370"/>
          </a:xfrm>
          <a:prstGeom prst="rect">
            <a:avLst/>
          </a:prstGeom>
        </p:spPr>
      </p:pic>
      <p:sp>
        <p:nvSpPr>
          <p:cNvPr id="12" name="Rectangle 11">
            <a:extLst>
              <a:ext uri="{FF2B5EF4-FFF2-40B4-BE49-F238E27FC236}">
                <a16:creationId xmlns:a16="http://schemas.microsoft.com/office/drawing/2014/main" id="{96AE1244-97F3-0D01-A409-98DAC80FBC35}"/>
              </a:ext>
            </a:extLst>
          </p:cNvPr>
          <p:cNvSpPr/>
          <p:nvPr/>
        </p:nvSpPr>
        <p:spPr bwMode="ltGray">
          <a:xfrm>
            <a:off x="0" y="-19212"/>
            <a:ext cx="2943169" cy="6868334"/>
          </a:xfrm>
          <a:prstGeom prst="rect">
            <a:avLst/>
          </a:prstGeom>
          <a:solidFill>
            <a:srgbClr val="080808">
              <a:alpha val="69804"/>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cxnSp>
        <p:nvCxnSpPr>
          <p:cNvPr id="20" name="Straight Connector 19">
            <a:extLst>
              <a:ext uri="{FF2B5EF4-FFF2-40B4-BE49-F238E27FC236}">
                <a16:creationId xmlns:a16="http://schemas.microsoft.com/office/drawing/2014/main" id="{A4C9EEE3-DE4D-4BDB-EA3E-86329ACBC0D7}"/>
              </a:ext>
            </a:extLst>
          </p:cNvPr>
          <p:cNvCxnSpPr>
            <a:cxnSpLocks/>
          </p:cNvCxnSpPr>
          <p:nvPr>
            <p:custDataLst>
              <p:tags r:id="rId1"/>
            </p:custDataLst>
          </p:nvPr>
        </p:nvCxnSpPr>
        <p:spPr>
          <a:xfrm>
            <a:off x="360000" y="6120000"/>
            <a:ext cx="2232000" cy="0"/>
          </a:xfrm>
          <a:prstGeom prst="line">
            <a:avLst/>
          </a:prstGeom>
          <a:noFill/>
          <a:ln w="38100" cap="flat" cmpd="sng" algn="ctr">
            <a:solidFill>
              <a:srgbClr val="FFFFFF"/>
            </a:solidFill>
            <a:prstDash val="solid"/>
            <a:miter lim="800000"/>
            <a:tailEnd type="none"/>
          </a:ln>
          <a:effectLst/>
        </p:spPr>
      </p:cxnSp>
      <p:pic>
        <p:nvPicPr>
          <p:cNvPr id="21" name="Picture 20">
            <a:extLst>
              <a:ext uri="{FF2B5EF4-FFF2-40B4-BE49-F238E27FC236}">
                <a16:creationId xmlns:a16="http://schemas.microsoft.com/office/drawing/2014/main" id="{23D2E680-35A4-A8E9-9613-A9F13A1240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9051" y="6388850"/>
            <a:ext cx="2016156" cy="198000"/>
          </a:xfrm>
          <a:prstGeom prst="rect">
            <a:avLst/>
          </a:prstGeom>
        </p:spPr>
      </p:pic>
      <p:sp>
        <p:nvSpPr>
          <p:cNvPr id="23" name="TextBox 22">
            <a:extLst>
              <a:ext uri="{FF2B5EF4-FFF2-40B4-BE49-F238E27FC236}">
                <a16:creationId xmlns:a16="http://schemas.microsoft.com/office/drawing/2014/main" id="{40C6113C-1AF3-B573-98D4-7DC284A93580}"/>
              </a:ext>
            </a:extLst>
          </p:cNvPr>
          <p:cNvSpPr txBox="1"/>
          <p:nvPr/>
        </p:nvSpPr>
        <p:spPr>
          <a:xfrm>
            <a:off x="278999" y="203325"/>
            <a:ext cx="2524918" cy="549381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NZ" sz="2400" b="1" i="0" u="none" strike="noStrike" kern="0" cap="none" spc="0" normalizeH="0" baseline="0" noProof="0" dirty="0">
                <a:ln>
                  <a:noFill/>
                </a:ln>
                <a:solidFill>
                  <a:srgbClr val="FFFFFF"/>
                </a:solidFill>
                <a:effectLst/>
                <a:uLnTx/>
                <a:uFillTx/>
                <a:latin typeface="Arial"/>
                <a:ea typeface="+mn-ea"/>
                <a:cs typeface="+mn-cs"/>
              </a:rPr>
              <a:t>Why are rangatahi stopping playing organised sport?</a:t>
            </a:r>
          </a:p>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NZ" sz="2400" b="1" i="1" u="none" strike="noStrike" kern="0" cap="none" spc="0" normalizeH="0" baseline="0" noProof="0" dirty="0">
                <a:ln>
                  <a:noFill/>
                </a:ln>
                <a:solidFill>
                  <a:srgbClr val="F9C612"/>
                </a:solidFill>
                <a:effectLst/>
                <a:uLnTx/>
                <a:uFillTx/>
                <a:latin typeface="Arial"/>
                <a:ea typeface="+mn-ea"/>
                <a:cs typeface="+mn-cs"/>
              </a:rPr>
              <a:t>The number one reason is because they’re too busy</a:t>
            </a:r>
            <a:r>
              <a:rPr lang="en-NZ" sz="2400" b="1" i="1" kern="0" dirty="0">
                <a:solidFill>
                  <a:srgbClr val="F9C612"/>
                </a:solidFill>
                <a:latin typeface="Arial"/>
              </a:rPr>
              <a:t>, but the structure of organised sport is also pushing rangatahi away. </a:t>
            </a:r>
            <a:endParaRPr kumimoji="0" lang="en-NZ" sz="2400" b="1" i="1" u="none" strike="noStrike" kern="0" cap="none" spc="0" normalizeH="0" baseline="0" noProof="0" dirty="0">
              <a:ln>
                <a:noFill/>
              </a:ln>
              <a:solidFill>
                <a:srgbClr val="F9C612"/>
              </a:solidFill>
              <a:effectLst/>
              <a:uLnTx/>
              <a:uFillTx/>
              <a:latin typeface="Arial"/>
              <a:ea typeface="+mn-ea"/>
              <a:cs typeface="+mn-cs"/>
            </a:endParaRPr>
          </a:p>
        </p:txBody>
      </p:sp>
      <p:sp>
        <p:nvSpPr>
          <p:cNvPr id="10" name="TextBox 9">
            <a:extLst>
              <a:ext uri="{FF2B5EF4-FFF2-40B4-BE49-F238E27FC236}">
                <a16:creationId xmlns:a16="http://schemas.microsoft.com/office/drawing/2014/main" id="{000A572F-16FD-D380-3684-1B4565256732}"/>
              </a:ext>
            </a:extLst>
          </p:cNvPr>
          <p:cNvSpPr txBox="1"/>
          <p:nvPr/>
        </p:nvSpPr>
        <p:spPr>
          <a:xfrm>
            <a:off x="4183016" y="5339133"/>
            <a:ext cx="6673897" cy="1169551"/>
          </a:xfrm>
          <a:prstGeom prst="rect">
            <a:avLst/>
          </a:prstGeom>
          <a:noFill/>
        </p:spPr>
        <p:txBody>
          <a:bodyPr wrap="square">
            <a:spAutoFit/>
          </a:bodyPr>
          <a:lstStyle/>
          <a:p>
            <a:pPr marL="180975" marR="0" lvl="1" algn="ctr" defTabSz="914400" rtl="0" eaLnBrk="1" fontAlgn="auto" latinLnBrk="0" hangingPunct="1">
              <a:lnSpc>
                <a:spcPct val="100000"/>
              </a:lnSpc>
              <a:spcBef>
                <a:spcPts val="0"/>
              </a:spcBef>
              <a:buClrTx/>
              <a:buSzTx/>
              <a:tabLst/>
              <a:defRPr/>
            </a:pPr>
            <a:r>
              <a:rPr kumimoji="0" lang="en-NZ" sz="1200" i="1" u="none" strike="noStrike" kern="0" cap="none" spc="0" normalizeH="0" baseline="0" noProof="0" dirty="0">
                <a:ln>
                  <a:noFill/>
                </a:ln>
                <a:solidFill>
                  <a:srgbClr val="000000"/>
                </a:solidFill>
                <a:effectLst/>
                <a:uLnTx/>
                <a:uFillTx/>
                <a:latin typeface="Arial"/>
                <a:ea typeface="+mn-ea"/>
                <a:cs typeface="+mn-cs"/>
              </a:rPr>
              <a:t>Didn’t enjoy it anymore and it was a lot of hours.” </a:t>
            </a:r>
          </a:p>
          <a:p>
            <a:pPr marL="180975" marR="0" lvl="1" algn="ctr" defTabSz="914400" rtl="0" eaLnBrk="1" fontAlgn="auto" latinLnBrk="0" hangingPunct="1">
              <a:lnSpc>
                <a:spcPct val="100000"/>
              </a:lnSpc>
              <a:spcBef>
                <a:spcPts val="0"/>
              </a:spcBef>
              <a:buClrTx/>
              <a:buSzTx/>
              <a:tabLst/>
              <a:defRPr/>
            </a:pPr>
            <a:r>
              <a:rPr kumimoji="0" lang="en-NZ" sz="1200" i="1" u="none" strike="noStrike" kern="0" cap="none" spc="0" normalizeH="0" baseline="0" noProof="0" dirty="0">
                <a:ln>
                  <a:noFill/>
                </a:ln>
                <a:solidFill>
                  <a:srgbClr val="000000"/>
                </a:solidFill>
                <a:effectLst/>
                <a:uLnTx/>
                <a:uFillTx/>
                <a:latin typeface="Arial"/>
                <a:ea typeface="+mn-ea"/>
                <a:cs typeface="+mn-cs"/>
              </a:rPr>
              <a:t>(Female, lapsed swimming)</a:t>
            </a:r>
          </a:p>
          <a:p>
            <a:pPr marL="180975" marR="0" lvl="1" algn="ctr" defTabSz="914400" rtl="0" eaLnBrk="1" fontAlgn="auto" latinLnBrk="0" hangingPunct="1">
              <a:lnSpc>
                <a:spcPct val="100000"/>
              </a:lnSpc>
              <a:spcBef>
                <a:spcPts val="0"/>
              </a:spcBef>
              <a:spcAft>
                <a:spcPts val="1200"/>
              </a:spcAft>
              <a:buClrTx/>
              <a:buSzTx/>
              <a:tabLst/>
              <a:defRPr/>
            </a:pPr>
            <a:endParaRPr kumimoji="0" lang="en-NZ" sz="1200" i="1" u="none" strike="noStrike" kern="0" cap="none" spc="0" normalizeH="0" baseline="0" noProof="0" dirty="0">
              <a:ln>
                <a:noFill/>
              </a:ln>
              <a:solidFill>
                <a:srgbClr val="000000"/>
              </a:solidFill>
              <a:effectLst/>
              <a:uLnTx/>
              <a:uFillTx/>
              <a:latin typeface="Arial"/>
              <a:ea typeface="+mn-ea"/>
              <a:cs typeface="+mn-cs"/>
            </a:endParaRPr>
          </a:p>
          <a:p>
            <a:pPr marL="180975" marR="0" lvl="1" algn="ctr" defTabSz="914400" rtl="0" eaLnBrk="1" fontAlgn="auto" latinLnBrk="0" hangingPunct="1">
              <a:lnSpc>
                <a:spcPct val="100000"/>
              </a:lnSpc>
              <a:spcBef>
                <a:spcPts val="0"/>
              </a:spcBef>
              <a:buClrTx/>
              <a:buSzTx/>
              <a:tabLst/>
              <a:defRPr/>
            </a:pPr>
            <a:r>
              <a:rPr kumimoji="0" lang="en-NZ" sz="1200" i="1" u="none" strike="noStrike" kern="0" cap="none" spc="0" normalizeH="0" baseline="0" noProof="0" dirty="0">
                <a:ln>
                  <a:noFill/>
                </a:ln>
                <a:solidFill>
                  <a:srgbClr val="000000"/>
                </a:solidFill>
                <a:effectLst/>
                <a:uLnTx/>
                <a:uFillTx/>
                <a:latin typeface="Arial"/>
                <a:ea typeface="+mn-ea"/>
                <a:cs typeface="+mn-cs"/>
              </a:rPr>
              <a:t>“Studies and a part time job take up too much time.” </a:t>
            </a:r>
          </a:p>
          <a:p>
            <a:pPr marL="180975" marR="0" lvl="1" algn="ctr" defTabSz="914400" rtl="0" eaLnBrk="1" fontAlgn="auto" latinLnBrk="0" hangingPunct="1">
              <a:lnSpc>
                <a:spcPct val="100000"/>
              </a:lnSpc>
              <a:spcBef>
                <a:spcPts val="0"/>
              </a:spcBef>
              <a:buClrTx/>
              <a:buSzTx/>
              <a:tabLst/>
              <a:defRPr/>
            </a:pPr>
            <a:r>
              <a:rPr kumimoji="0" lang="en-NZ" sz="1200" i="1" u="none" strike="noStrike" kern="0" cap="none" spc="0" normalizeH="0" baseline="0" noProof="0" dirty="0">
                <a:ln>
                  <a:noFill/>
                </a:ln>
                <a:solidFill>
                  <a:srgbClr val="000000"/>
                </a:solidFill>
                <a:effectLst/>
                <a:uLnTx/>
                <a:uFillTx/>
                <a:latin typeface="Arial"/>
                <a:ea typeface="+mn-ea"/>
                <a:cs typeface="+mn-cs"/>
              </a:rPr>
              <a:t>(Female, lapsed netball)</a:t>
            </a:r>
          </a:p>
        </p:txBody>
      </p:sp>
      <p:sp>
        <p:nvSpPr>
          <p:cNvPr id="30" name="Rectangle 29">
            <a:extLst>
              <a:ext uri="{FF2B5EF4-FFF2-40B4-BE49-F238E27FC236}">
                <a16:creationId xmlns:a16="http://schemas.microsoft.com/office/drawing/2014/main" id="{D7A6A0EB-67EC-E1ED-A692-628FCBC29DFF}"/>
              </a:ext>
            </a:extLst>
          </p:cNvPr>
          <p:cNvSpPr/>
          <p:nvPr/>
        </p:nvSpPr>
        <p:spPr bwMode="ltGray">
          <a:xfrm>
            <a:off x="3336408" y="203325"/>
            <a:ext cx="8624738" cy="1570415"/>
          </a:xfrm>
          <a:prstGeom prst="rect">
            <a:avLst/>
          </a:prstGeom>
          <a:solidFill>
            <a:srgbClr val="F9C61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sp>
        <p:nvSpPr>
          <p:cNvPr id="31" name="Rectangle 30">
            <a:extLst>
              <a:ext uri="{FF2B5EF4-FFF2-40B4-BE49-F238E27FC236}">
                <a16:creationId xmlns:a16="http://schemas.microsoft.com/office/drawing/2014/main" id="{F570F8AC-82B9-AFD3-8FEF-A93E16C42347}"/>
              </a:ext>
            </a:extLst>
          </p:cNvPr>
          <p:cNvSpPr/>
          <p:nvPr/>
        </p:nvSpPr>
        <p:spPr bwMode="ltGray">
          <a:xfrm>
            <a:off x="3467974" y="271151"/>
            <a:ext cx="8386333" cy="1424072"/>
          </a:xfrm>
          <a:prstGeom prst="rect">
            <a:avLst/>
          </a:prstGeom>
          <a:solidFill>
            <a:srgbClr val="FFFFFF">
              <a:alpha val="3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mj-lt"/>
              <a:ea typeface="+mn-ea"/>
              <a:cs typeface="+mn-cs"/>
            </a:endParaRPr>
          </a:p>
        </p:txBody>
      </p:sp>
      <p:sp>
        <p:nvSpPr>
          <p:cNvPr id="37" name="TextBox 36">
            <a:extLst>
              <a:ext uri="{FF2B5EF4-FFF2-40B4-BE49-F238E27FC236}">
                <a16:creationId xmlns:a16="http://schemas.microsoft.com/office/drawing/2014/main" id="{39EB485B-52D0-77F5-0AF6-20B95BD412D2}"/>
              </a:ext>
            </a:extLst>
          </p:cNvPr>
          <p:cNvSpPr txBox="1"/>
          <p:nvPr/>
        </p:nvSpPr>
        <p:spPr>
          <a:xfrm>
            <a:off x="3694176" y="389452"/>
            <a:ext cx="8004601" cy="1200329"/>
          </a:xfrm>
          <a:prstGeom prst="rect">
            <a:avLst/>
          </a:prstGeom>
          <a:noFill/>
        </p:spPr>
        <p:txBody>
          <a:bodyPr wrap="square" lIns="0" tIns="0" rIns="0" bIns="0" rtlCol="0">
            <a:spAutoFit/>
          </a:bodyPr>
          <a:lstStyle/>
          <a:p>
            <a:pPr algn="ctr"/>
            <a:r>
              <a:rPr lang="en-NZ" sz="1300" b="1" i="1" dirty="0"/>
              <a:t>When we quantify the barriers identified in the qualitative research, pressure on their time stands out as the main reason rangatahi have lapsed from a particular organised sport. However, there are a range of reasons that are important in this decision and so to solve the issue of participation a multi-faceted response is required. </a:t>
            </a:r>
          </a:p>
          <a:p>
            <a:pPr algn="ctr"/>
            <a:endParaRPr lang="en-NZ" sz="1300" b="1" i="1" dirty="0"/>
          </a:p>
          <a:p>
            <a:pPr algn="ctr"/>
            <a:r>
              <a:rPr lang="en-NZ" sz="1300" b="1" i="1" dirty="0"/>
              <a:t>The top 10 reasons why rangatahi stopped playing a particular organised sport:</a:t>
            </a:r>
          </a:p>
        </p:txBody>
      </p:sp>
      <p:sp>
        <p:nvSpPr>
          <p:cNvPr id="4" name="TextBox 3">
            <a:extLst>
              <a:ext uri="{FF2B5EF4-FFF2-40B4-BE49-F238E27FC236}">
                <a16:creationId xmlns:a16="http://schemas.microsoft.com/office/drawing/2014/main" id="{1F07D67C-BDCB-8A46-F459-50A54E7BB320}"/>
              </a:ext>
            </a:extLst>
          </p:cNvPr>
          <p:cNvSpPr txBox="1"/>
          <p:nvPr/>
        </p:nvSpPr>
        <p:spPr>
          <a:xfrm>
            <a:off x="3440542" y="2029911"/>
            <a:ext cx="3621601" cy="184666"/>
          </a:xfrm>
          <a:prstGeom prst="rect">
            <a:avLst/>
          </a:prstGeom>
          <a:noFill/>
          <a:ln>
            <a:solidFill>
              <a:schemeClr val="tx1"/>
            </a:solidFill>
          </a:ln>
        </p:spPr>
        <p:txBody>
          <a:bodyPr wrap="square" lIns="0" tIns="0" rIns="0" bIns="0" rtlCol="0">
            <a:spAutoFit/>
          </a:bodyPr>
          <a:lstStyle/>
          <a:p>
            <a:r>
              <a:rPr lang="en-NZ" sz="1200" i="1" dirty="0"/>
              <a:t>% rated 4 or 5 out of 5, where 5=extremely important</a:t>
            </a:r>
          </a:p>
        </p:txBody>
      </p:sp>
      <p:graphicFrame>
        <p:nvGraphicFramePr>
          <p:cNvPr id="18" name="Content Placeholder 11">
            <a:extLst>
              <a:ext uri="{FF2B5EF4-FFF2-40B4-BE49-F238E27FC236}">
                <a16:creationId xmlns:a16="http://schemas.microsoft.com/office/drawing/2014/main" id="{D50696B3-92B3-4A07-3B12-69A3E3E3FC42}"/>
              </a:ext>
            </a:extLst>
          </p:cNvPr>
          <p:cNvGraphicFramePr>
            <a:graphicFrameLocks/>
          </p:cNvGraphicFramePr>
          <p:nvPr>
            <p:extLst>
              <p:ext uri="{D42A27DB-BD31-4B8C-83A1-F6EECF244321}">
                <p14:modId xmlns:p14="http://schemas.microsoft.com/office/powerpoint/2010/main" val="2772398452"/>
              </p:ext>
            </p:extLst>
          </p:nvPr>
        </p:nvGraphicFramePr>
        <p:xfrm>
          <a:off x="2952042" y="1967777"/>
          <a:ext cx="8746739" cy="2275039"/>
        </p:xfrm>
        <a:graphic>
          <a:graphicData uri="http://schemas.openxmlformats.org/drawingml/2006/chart">
            <c:chart xmlns:c="http://schemas.openxmlformats.org/drawingml/2006/chart" xmlns:r="http://schemas.openxmlformats.org/officeDocument/2006/relationships" r:id="rId5"/>
          </a:graphicData>
        </a:graphic>
      </p:graphicFrame>
      <p:sp>
        <p:nvSpPr>
          <p:cNvPr id="5" name="Slide Number Placeholder 4">
            <a:extLst>
              <a:ext uri="{FF2B5EF4-FFF2-40B4-BE49-F238E27FC236}">
                <a16:creationId xmlns:a16="http://schemas.microsoft.com/office/drawing/2014/main" id="{5C8E0C7E-D3FB-1800-C0D2-845154DC5F0D}"/>
              </a:ext>
            </a:extLst>
          </p:cNvPr>
          <p:cNvSpPr>
            <a:spLocks noGrp="1"/>
          </p:cNvSpPr>
          <p:nvPr>
            <p:ph type="sldNum" sz="quarter" idx="10"/>
          </p:nvPr>
        </p:nvSpPr>
        <p:spPr/>
        <p:txBody>
          <a:bodyPr/>
          <a:lstStyle/>
          <a:p>
            <a:fld id="{4034BEE3-566C-4068-A777-C3A4762E861B}" type="slidenum">
              <a:rPr lang="en-GB" smtClean="0"/>
              <a:pPr/>
              <a:t>40</a:t>
            </a:fld>
            <a:endParaRPr lang="en-GB" dirty="0"/>
          </a:p>
        </p:txBody>
      </p:sp>
    </p:spTree>
    <p:extLst>
      <p:ext uri="{BB962C8B-B14F-4D97-AF65-F5344CB8AC3E}">
        <p14:creationId xmlns:p14="http://schemas.microsoft.com/office/powerpoint/2010/main" val="2916990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 name="Picture 28" descr="A person kicking a football ball&#10;&#10;Description automatically generated">
            <a:extLst>
              <a:ext uri="{FF2B5EF4-FFF2-40B4-BE49-F238E27FC236}">
                <a16:creationId xmlns:a16="http://schemas.microsoft.com/office/drawing/2014/main" id="{33E400CC-108B-371E-B974-FCA74B13097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5358"/>
          <a:stretch/>
        </p:blipFill>
        <p:spPr>
          <a:xfrm flipH="1">
            <a:off x="8873" y="-10334"/>
            <a:ext cx="3057412" cy="6873370"/>
          </a:xfrm>
          <a:prstGeom prst="rect">
            <a:avLst/>
          </a:prstGeom>
        </p:spPr>
      </p:pic>
      <p:sp>
        <p:nvSpPr>
          <p:cNvPr id="12" name="Rectangle 11">
            <a:extLst>
              <a:ext uri="{FF2B5EF4-FFF2-40B4-BE49-F238E27FC236}">
                <a16:creationId xmlns:a16="http://schemas.microsoft.com/office/drawing/2014/main" id="{96AE1244-97F3-0D01-A409-98DAC80FBC35}"/>
              </a:ext>
            </a:extLst>
          </p:cNvPr>
          <p:cNvSpPr/>
          <p:nvPr/>
        </p:nvSpPr>
        <p:spPr bwMode="ltGray">
          <a:xfrm>
            <a:off x="0" y="-19212"/>
            <a:ext cx="2943169" cy="6868334"/>
          </a:xfrm>
          <a:prstGeom prst="rect">
            <a:avLst/>
          </a:prstGeom>
          <a:solidFill>
            <a:srgbClr val="080808">
              <a:alpha val="69804"/>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cxnSp>
        <p:nvCxnSpPr>
          <p:cNvPr id="20" name="Straight Connector 19">
            <a:extLst>
              <a:ext uri="{FF2B5EF4-FFF2-40B4-BE49-F238E27FC236}">
                <a16:creationId xmlns:a16="http://schemas.microsoft.com/office/drawing/2014/main" id="{A4C9EEE3-DE4D-4BDB-EA3E-86329ACBC0D7}"/>
              </a:ext>
            </a:extLst>
          </p:cNvPr>
          <p:cNvCxnSpPr>
            <a:cxnSpLocks/>
          </p:cNvCxnSpPr>
          <p:nvPr>
            <p:custDataLst>
              <p:tags r:id="rId1"/>
            </p:custDataLst>
          </p:nvPr>
        </p:nvCxnSpPr>
        <p:spPr>
          <a:xfrm>
            <a:off x="360000" y="6120000"/>
            <a:ext cx="2232000" cy="0"/>
          </a:xfrm>
          <a:prstGeom prst="line">
            <a:avLst/>
          </a:prstGeom>
          <a:noFill/>
          <a:ln w="38100" cap="flat" cmpd="sng" algn="ctr">
            <a:solidFill>
              <a:srgbClr val="FFFFFF"/>
            </a:solidFill>
            <a:prstDash val="solid"/>
            <a:miter lim="800000"/>
            <a:tailEnd type="none"/>
          </a:ln>
          <a:effectLst/>
        </p:spPr>
      </p:cxnSp>
      <p:pic>
        <p:nvPicPr>
          <p:cNvPr id="21" name="Picture 20">
            <a:extLst>
              <a:ext uri="{FF2B5EF4-FFF2-40B4-BE49-F238E27FC236}">
                <a16:creationId xmlns:a16="http://schemas.microsoft.com/office/drawing/2014/main" id="{23D2E680-35A4-A8E9-9613-A9F13A1240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9051" y="6388850"/>
            <a:ext cx="2016156" cy="198000"/>
          </a:xfrm>
          <a:prstGeom prst="rect">
            <a:avLst/>
          </a:prstGeom>
        </p:spPr>
      </p:pic>
      <p:sp>
        <p:nvSpPr>
          <p:cNvPr id="23" name="TextBox 22">
            <a:extLst>
              <a:ext uri="{FF2B5EF4-FFF2-40B4-BE49-F238E27FC236}">
                <a16:creationId xmlns:a16="http://schemas.microsoft.com/office/drawing/2014/main" id="{40C6113C-1AF3-B573-98D4-7DC284A93580}"/>
              </a:ext>
            </a:extLst>
          </p:cNvPr>
          <p:cNvSpPr txBox="1"/>
          <p:nvPr/>
        </p:nvSpPr>
        <p:spPr>
          <a:xfrm>
            <a:off x="278998" y="203325"/>
            <a:ext cx="2664171" cy="18158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lang="en-NZ" sz="2800" b="1" kern="0" dirty="0">
                <a:solidFill>
                  <a:srgbClr val="FFFFFF"/>
                </a:solidFill>
                <a:latin typeface="Arial"/>
              </a:rPr>
              <a:t>How do barriers differ by sport played?</a:t>
            </a:r>
            <a:endParaRPr kumimoji="0" lang="en-NZ" sz="2800" b="1" i="1" u="none" strike="noStrike" kern="0" cap="none" spc="0" normalizeH="0" baseline="0" noProof="0" dirty="0">
              <a:ln>
                <a:noFill/>
              </a:ln>
              <a:solidFill>
                <a:srgbClr val="F9C612"/>
              </a:solidFill>
              <a:effectLst/>
              <a:uLnTx/>
              <a:uFillTx/>
              <a:latin typeface="Arial"/>
              <a:ea typeface="+mn-ea"/>
              <a:cs typeface="+mn-cs"/>
            </a:endParaRPr>
          </a:p>
        </p:txBody>
      </p:sp>
      <p:sp>
        <p:nvSpPr>
          <p:cNvPr id="7" name="Rectangle 6">
            <a:extLst>
              <a:ext uri="{FF2B5EF4-FFF2-40B4-BE49-F238E27FC236}">
                <a16:creationId xmlns:a16="http://schemas.microsoft.com/office/drawing/2014/main" id="{DBC53942-89AE-3084-C850-DEAC2F312C71}"/>
              </a:ext>
            </a:extLst>
          </p:cNvPr>
          <p:cNvSpPr/>
          <p:nvPr/>
        </p:nvSpPr>
        <p:spPr bwMode="ltGray">
          <a:xfrm>
            <a:off x="3340406" y="302127"/>
            <a:ext cx="8697741" cy="2030404"/>
          </a:xfrm>
          <a:prstGeom prst="rect">
            <a:avLst/>
          </a:prstGeom>
          <a:solidFill>
            <a:srgbClr val="AEAE9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a:p>
        </p:txBody>
      </p:sp>
      <p:sp>
        <p:nvSpPr>
          <p:cNvPr id="8" name="Rectangle 7">
            <a:extLst>
              <a:ext uri="{FF2B5EF4-FFF2-40B4-BE49-F238E27FC236}">
                <a16:creationId xmlns:a16="http://schemas.microsoft.com/office/drawing/2014/main" id="{EB158E8D-4061-9CA2-2A1C-B3525C9335E0}"/>
              </a:ext>
            </a:extLst>
          </p:cNvPr>
          <p:cNvSpPr/>
          <p:nvPr/>
        </p:nvSpPr>
        <p:spPr bwMode="ltGray">
          <a:xfrm>
            <a:off x="3336409" y="255652"/>
            <a:ext cx="8697600" cy="72000"/>
          </a:xfrm>
          <a:prstGeom prst="rect">
            <a:avLst/>
          </a:prstGeom>
          <a:solidFill>
            <a:srgbClr val="F9C61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11" name="Group 10">
            <a:extLst>
              <a:ext uri="{FF2B5EF4-FFF2-40B4-BE49-F238E27FC236}">
                <a16:creationId xmlns:a16="http://schemas.microsoft.com/office/drawing/2014/main" id="{1B116174-B309-821C-CB43-207DE1535217}"/>
              </a:ext>
            </a:extLst>
          </p:cNvPr>
          <p:cNvGrpSpPr/>
          <p:nvPr/>
        </p:nvGrpSpPr>
        <p:grpSpPr>
          <a:xfrm>
            <a:off x="3432663" y="2506357"/>
            <a:ext cx="4143996" cy="1859804"/>
            <a:chOff x="3336409" y="1736341"/>
            <a:chExt cx="4143996" cy="1859804"/>
          </a:xfrm>
        </p:grpSpPr>
        <p:sp>
          <p:nvSpPr>
            <p:cNvPr id="2" name="Rectangle 1">
              <a:extLst>
                <a:ext uri="{FF2B5EF4-FFF2-40B4-BE49-F238E27FC236}">
                  <a16:creationId xmlns:a16="http://schemas.microsoft.com/office/drawing/2014/main" id="{7663E3ED-A2C6-B6F6-7836-3F915545E55C}"/>
                </a:ext>
              </a:extLst>
            </p:cNvPr>
            <p:cNvSpPr/>
            <p:nvPr/>
          </p:nvSpPr>
          <p:spPr bwMode="ltGray">
            <a:xfrm>
              <a:off x="3340405" y="1782816"/>
              <a:ext cx="4140000" cy="1813329"/>
            </a:xfrm>
            <a:prstGeom prst="rect">
              <a:avLst/>
            </a:prstGeom>
            <a:solidFill>
              <a:srgbClr val="AEAE9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a:p>
          </p:txBody>
        </p:sp>
        <p:sp>
          <p:nvSpPr>
            <p:cNvPr id="4" name="Rectangle 3">
              <a:extLst>
                <a:ext uri="{FF2B5EF4-FFF2-40B4-BE49-F238E27FC236}">
                  <a16:creationId xmlns:a16="http://schemas.microsoft.com/office/drawing/2014/main" id="{D66C4AD0-08B3-07DA-41AA-D2B801A14548}"/>
                </a:ext>
              </a:extLst>
            </p:cNvPr>
            <p:cNvSpPr/>
            <p:nvPr/>
          </p:nvSpPr>
          <p:spPr bwMode="ltGray">
            <a:xfrm>
              <a:off x="3336409" y="1736341"/>
              <a:ext cx="4140000" cy="72000"/>
            </a:xfrm>
            <a:prstGeom prst="rect">
              <a:avLst/>
            </a:prstGeom>
            <a:solidFill>
              <a:srgbClr val="F9C61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grpSp>
      <p:grpSp>
        <p:nvGrpSpPr>
          <p:cNvPr id="10" name="Group 9">
            <a:extLst>
              <a:ext uri="{FF2B5EF4-FFF2-40B4-BE49-F238E27FC236}">
                <a16:creationId xmlns:a16="http://schemas.microsoft.com/office/drawing/2014/main" id="{CCA5845B-6C52-5B87-E1A5-B48B2891C4D9}"/>
              </a:ext>
            </a:extLst>
          </p:cNvPr>
          <p:cNvGrpSpPr/>
          <p:nvPr/>
        </p:nvGrpSpPr>
        <p:grpSpPr>
          <a:xfrm>
            <a:off x="7734521" y="4517756"/>
            <a:ext cx="4143996" cy="1858317"/>
            <a:chOff x="7745747" y="1761866"/>
            <a:chExt cx="4143996" cy="1858317"/>
          </a:xfrm>
        </p:grpSpPr>
        <p:sp>
          <p:nvSpPr>
            <p:cNvPr id="6" name="Rectangle 5">
              <a:extLst>
                <a:ext uri="{FF2B5EF4-FFF2-40B4-BE49-F238E27FC236}">
                  <a16:creationId xmlns:a16="http://schemas.microsoft.com/office/drawing/2014/main" id="{40A94C1A-7348-E17B-995E-342946FD3620}"/>
                </a:ext>
              </a:extLst>
            </p:cNvPr>
            <p:cNvSpPr/>
            <p:nvPr/>
          </p:nvSpPr>
          <p:spPr bwMode="ltGray">
            <a:xfrm>
              <a:off x="7749743" y="1808341"/>
              <a:ext cx="4140000" cy="1811842"/>
            </a:xfrm>
            <a:prstGeom prst="rect">
              <a:avLst/>
            </a:prstGeom>
            <a:solidFill>
              <a:srgbClr val="AEAE9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a:p>
          </p:txBody>
        </p:sp>
        <p:sp>
          <p:nvSpPr>
            <p:cNvPr id="9" name="Rectangle 8">
              <a:extLst>
                <a:ext uri="{FF2B5EF4-FFF2-40B4-BE49-F238E27FC236}">
                  <a16:creationId xmlns:a16="http://schemas.microsoft.com/office/drawing/2014/main" id="{0FDBEC7F-0CF6-91B4-B00E-03FE967F9AC8}"/>
                </a:ext>
              </a:extLst>
            </p:cNvPr>
            <p:cNvSpPr/>
            <p:nvPr/>
          </p:nvSpPr>
          <p:spPr bwMode="ltGray">
            <a:xfrm>
              <a:off x="7745747" y="1761866"/>
              <a:ext cx="4140000" cy="72000"/>
            </a:xfrm>
            <a:prstGeom prst="rect">
              <a:avLst/>
            </a:prstGeom>
            <a:solidFill>
              <a:srgbClr val="F9C61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grpSp>
      <p:grpSp>
        <p:nvGrpSpPr>
          <p:cNvPr id="13" name="Group 12">
            <a:extLst>
              <a:ext uri="{FF2B5EF4-FFF2-40B4-BE49-F238E27FC236}">
                <a16:creationId xmlns:a16="http://schemas.microsoft.com/office/drawing/2014/main" id="{CC46279F-4225-A010-683E-30D5B05D8E49}"/>
              </a:ext>
            </a:extLst>
          </p:cNvPr>
          <p:cNvGrpSpPr/>
          <p:nvPr/>
        </p:nvGrpSpPr>
        <p:grpSpPr>
          <a:xfrm>
            <a:off x="3436659" y="4517756"/>
            <a:ext cx="4143996" cy="1450495"/>
            <a:chOff x="7745747" y="1761866"/>
            <a:chExt cx="4143996" cy="1450495"/>
          </a:xfrm>
        </p:grpSpPr>
        <p:sp>
          <p:nvSpPr>
            <p:cNvPr id="14" name="Rectangle 13">
              <a:extLst>
                <a:ext uri="{FF2B5EF4-FFF2-40B4-BE49-F238E27FC236}">
                  <a16:creationId xmlns:a16="http://schemas.microsoft.com/office/drawing/2014/main" id="{75676045-AABA-B19B-D45B-4EDD633C9685}"/>
                </a:ext>
              </a:extLst>
            </p:cNvPr>
            <p:cNvSpPr/>
            <p:nvPr/>
          </p:nvSpPr>
          <p:spPr bwMode="ltGray">
            <a:xfrm>
              <a:off x="7749743" y="1808341"/>
              <a:ext cx="4140000" cy="1404020"/>
            </a:xfrm>
            <a:prstGeom prst="rect">
              <a:avLst/>
            </a:prstGeom>
            <a:solidFill>
              <a:srgbClr val="AEAE9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a:p>
          </p:txBody>
        </p:sp>
        <p:sp>
          <p:nvSpPr>
            <p:cNvPr id="15" name="Rectangle 14">
              <a:extLst>
                <a:ext uri="{FF2B5EF4-FFF2-40B4-BE49-F238E27FC236}">
                  <a16:creationId xmlns:a16="http://schemas.microsoft.com/office/drawing/2014/main" id="{7BBDA37F-B473-45BB-6D50-413922ED559B}"/>
                </a:ext>
              </a:extLst>
            </p:cNvPr>
            <p:cNvSpPr/>
            <p:nvPr/>
          </p:nvSpPr>
          <p:spPr bwMode="ltGray">
            <a:xfrm>
              <a:off x="7745747" y="1761866"/>
              <a:ext cx="4140000" cy="72000"/>
            </a:xfrm>
            <a:prstGeom prst="rect">
              <a:avLst/>
            </a:prstGeom>
            <a:solidFill>
              <a:srgbClr val="F9C61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grpSp>
      <p:grpSp>
        <p:nvGrpSpPr>
          <p:cNvPr id="16" name="Group 15">
            <a:extLst>
              <a:ext uri="{FF2B5EF4-FFF2-40B4-BE49-F238E27FC236}">
                <a16:creationId xmlns:a16="http://schemas.microsoft.com/office/drawing/2014/main" id="{84A7A50F-1EBA-3FC4-9C11-3E200FA4F2E5}"/>
              </a:ext>
            </a:extLst>
          </p:cNvPr>
          <p:cNvGrpSpPr/>
          <p:nvPr/>
        </p:nvGrpSpPr>
        <p:grpSpPr>
          <a:xfrm>
            <a:off x="7734521" y="2506357"/>
            <a:ext cx="4143996" cy="1859804"/>
            <a:chOff x="7745747" y="1761866"/>
            <a:chExt cx="4143996" cy="1859804"/>
          </a:xfrm>
        </p:grpSpPr>
        <p:sp>
          <p:nvSpPr>
            <p:cNvPr id="17" name="Rectangle 16">
              <a:extLst>
                <a:ext uri="{FF2B5EF4-FFF2-40B4-BE49-F238E27FC236}">
                  <a16:creationId xmlns:a16="http://schemas.microsoft.com/office/drawing/2014/main" id="{6F3A0F66-6711-59DE-49F1-0DB248B008CE}"/>
                </a:ext>
              </a:extLst>
            </p:cNvPr>
            <p:cNvSpPr/>
            <p:nvPr/>
          </p:nvSpPr>
          <p:spPr bwMode="ltGray">
            <a:xfrm>
              <a:off x="7749743" y="1808340"/>
              <a:ext cx="4140000" cy="1813330"/>
            </a:xfrm>
            <a:prstGeom prst="rect">
              <a:avLst/>
            </a:prstGeom>
            <a:solidFill>
              <a:srgbClr val="AEAE9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a:p>
          </p:txBody>
        </p:sp>
        <p:sp>
          <p:nvSpPr>
            <p:cNvPr id="18" name="Rectangle 17">
              <a:extLst>
                <a:ext uri="{FF2B5EF4-FFF2-40B4-BE49-F238E27FC236}">
                  <a16:creationId xmlns:a16="http://schemas.microsoft.com/office/drawing/2014/main" id="{0254606C-C93A-BCF6-4C6B-4D15145DE0EF}"/>
                </a:ext>
              </a:extLst>
            </p:cNvPr>
            <p:cNvSpPr/>
            <p:nvPr/>
          </p:nvSpPr>
          <p:spPr bwMode="ltGray">
            <a:xfrm>
              <a:off x="7745747" y="1761866"/>
              <a:ext cx="4140000" cy="72000"/>
            </a:xfrm>
            <a:prstGeom prst="rect">
              <a:avLst/>
            </a:prstGeom>
            <a:solidFill>
              <a:srgbClr val="F9C61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19" name="TextBox 18">
            <a:extLst>
              <a:ext uri="{FF2B5EF4-FFF2-40B4-BE49-F238E27FC236}">
                <a16:creationId xmlns:a16="http://schemas.microsoft.com/office/drawing/2014/main" id="{A044827B-617F-77F1-70EF-5D29B0E8099D}"/>
              </a:ext>
            </a:extLst>
          </p:cNvPr>
          <p:cNvSpPr txBox="1"/>
          <p:nvPr/>
        </p:nvSpPr>
        <p:spPr>
          <a:xfrm>
            <a:off x="3213294" y="434850"/>
            <a:ext cx="8772186" cy="2031325"/>
          </a:xfrm>
          <a:prstGeom prst="rect">
            <a:avLst/>
          </a:prstGeom>
          <a:noFill/>
        </p:spPr>
        <p:txBody>
          <a:bodyPr wrap="square">
            <a:spAutoFit/>
          </a:bodyPr>
          <a:lstStyle/>
          <a:p>
            <a:pPr marL="466725"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NZ" sz="1200" i="0" u="none" strike="noStrike" kern="0" cap="none" spc="0" normalizeH="0" baseline="0" noProof="0" dirty="0">
                <a:ln>
                  <a:noFill/>
                </a:ln>
                <a:solidFill>
                  <a:srgbClr val="000000"/>
                </a:solidFill>
                <a:effectLst/>
                <a:uLnTx/>
                <a:uFillTx/>
                <a:latin typeface="Arial"/>
                <a:ea typeface="+mn-ea"/>
                <a:cs typeface="+mn-cs"/>
              </a:rPr>
              <a:t>There are no significant differences between which barriers are associated with which sports for the national survey.</a:t>
            </a:r>
          </a:p>
          <a:p>
            <a:pPr marL="466725"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NZ" sz="1200" kern="0" dirty="0">
                <a:solidFill>
                  <a:srgbClr val="000000"/>
                </a:solidFill>
                <a:latin typeface="Arial"/>
              </a:rPr>
              <a:t>However, when the results from the national and Wellington region surveys are combined to provide a larger base size for the sports, we can see some barriers are more closely associated with certain sports</a:t>
            </a:r>
            <a:r>
              <a:rPr kumimoji="0" lang="en-NZ" sz="1200" i="0" u="none" strike="noStrike" kern="0" cap="none" spc="0" normalizeH="0" baseline="0" noProof="0" dirty="0">
                <a:ln>
                  <a:noFill/>
                </a:ln>
                <a:solidFill>
                  <a:srgbClr val="000000"/>
                </a:solidFill>
                <a:effectLst/>
                <a:uLnTx/>
                <a:uFillTx/>
                <a:latin typeface="Arial"/>
                <a:ea typeface="+mn-ea"/>
                <a:cs typeface="+mn-cs"/>
              </a:rPr>
              <a:t>. These are not necessarily the key barriers for these sports – which are shown on the next slide – but those which are significantly more of an issue. </a:t>
            </a:r>
          </a:p>
          <a:p>
            <a:pPr marL="623888" marR="0" lvl="1"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NZ" sz="1200" kern="0" dirty="0">
                <a:solidFill>
                  <a:srgbClr val="000000"/>
                </a:solidFill>
                <a:latin typeface="Arial"/>
              </a:rPr>
              <a:t>Caution should be taken when interpretating these results as there will be a bias towards issues in the Wellington </a:t>
            </a:r>
            <a:r>
              <a:rPr kumimoji="0" lang="en-NZ" sz="1200" i="0" u="none" strike="noStrike" kern="0" cap="none" spc="0" normalizeH="0" baseline="0" noProof="0" dirty="0">
                <a:ln>
                  <a:noFill/>
                </a:ln>
                <a:solidFill>
                  <a:srgbClr val="000000"/>
                </a:solidFill>
                <a:effectLst/>
                <a:uLnTx/>
                <a:uFillTx/>
                <a:latin typeface="Arial"/>
                <a:ea typeface="+mn-ea"/>
                <a:cs typeface="+mn-cs"/>
              </a:rPr>
              <a:t>region for the RSO sports that participated in the survey. The relative differences are also depicted in the correspondence map on slide 39. </a:t>
            </a:r>
          </a:p>
          <a:p>
            <a:pPr marL="466725"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NZ" sz="1200" kern="0" dirty="0">
              <a:solidFill>
                <a:srgbClr val="000000"/>
              </a:solidFill>
              <a:latin typeface="Arial"/>
            </a:endParaRPr>
          </a:p>
        </p:txBody>
      </p:sp>
      <p:sp>
        <p:nvSpPr>
          <p:cNvPr id="22" name="TextBox 21">
            <a:extLst>
              <a:ext uri="{FF2B5EF4-FFF2-40B4-BE49-F238E27FC236}">
                <a16:creationId xmlns:a16="http://schemas.microsoft.com/office/drawing/2014/main" id="{0F7E553E-24E9-8ECB-B982-A6BBD195F7E9}"/>
              </a:ext>
            </a:extLst>
          </p:cNvPr>
          <p:cNvSpPr txBox="1"/>
          <p:nvPr/>
        </p:nvSpPr>
        <p:spPr>
          <a:xfrm>
            <a:off x="3723331" y="2671450"/>
            <a:ext cx="3649622" cy="1615827"/>
          </a:xfrm>
          <a:prstGeom prst="rect">
            <a:avLst/>
          </a:prstGeom>
          <a:noFill/>
        </p:spPr>
        <p:txBody>
          <a:bodyPr wrap="square">
            <a:spAutoFit/>
          </a:bodyPr>
          <a:lstStyle/>
          <a:p>
            <a:pPr marL="269875" marR="0" lvl="1" algn="l" defTabSz="914400" rtl="0" eaLnBrk="1" fontAlgn="auto" latinLnBrk="0" hangingPunct="1">
              <a:lnSpc>
                <a:spcPct val="100000"/>
              </a:lnSpc>
              <a:spcBef>
                <a:spcPts val="0"/>
              </a:spcBef>
              <a:spcAft>
                <a:spcPts val="600"/>
              </a:spcAft>
              <a:buClrTx/>
              <a:buSzTx/>
              <a:tabLst/>
              <a:defRPr/>
            </a:pPr>
            <a:r>
              <a:rPr lang="en-NZ" sz="1200" b="1" kern="0" dirty="0">
                <a:solidFill>
                  <a:srgbClr val="000000"/>
                </a:solidFill>
                <a:latin typeface="Arial"/>
              </a:rPr>
              <a:t>Hockey</a:t>
            </a:r>
            <a:r>
              <a:rPr lang="en-NZ" sz="1200" kern="0" dirty="0">
                <a:solidFill>
                  <a:srgbClr val="000000"/>
                </a:solidFill>
                <a:latin typeface="Arial"/>
              </a:rPr>
              <a:t> is more likely than average to be associated with the following barriers: </a:t>
            </a:r>
          </a:p>
          <a:p>
            <a:pPr marL="923925" lvl="2" indent="-285750">
              <a:spcAft>
                <a:spcPts val="600"/>
              </a:spcAft>
              <a:buFont typeface="Arial" panose="020B0604020202020204" pitchFamily="34" charset="0"/>
              <a:buChar char="•"/>
              <a:defRPr/>
            </a:pPr>
            <a:r>
              <a:rPr lang="en-NZ" sz="1100" kern="0" dirty="0">
                <a:solidFill>
                  <a:srgbClr val="000000"/>
                </a:solidFill>
                <a:latin typeface="Arial"/>
              </a:rPr>
              <a:t>The cost of taking part. </a:t>
            </a:r>
          </a:p>
          <a:p>
            <a:pPr marL="923925" lvl="2" indent="-285750">
              <a:spcAft>
                <a:spcPts val="600"/>
              </a:spcAft>
              <a:buFont typeface="Arial" panose="020B0604020202020204" pitchFamily="34" charset="0"/>
              <a:buChar char="•"/>
              <a:defRPr/>
            </a:pPr>
            <a:r>
              <a:rPr lang="en-NZ" sz="1100" kern="0" dirty="0">
                <a:solidFill>
                  <a:srgbClr val="000000"/>
                </a:solidFill>
                <a:latin typeface="Arial"/>
              </a:rPr>
              <a:t>Worrying they’d do something wrong. </a:t>
            </a:r>
          </a:p>
          <a:p>
            <a:pPr marL="923925" lvl="2" indent="-285750">
              <a:spcAft>
                <a:spcPts val="600"/>
              </a:spcAft>
              <a:buFont typeface="Arial" panose="020B0604020202020204" pitchFamily="34" charset="0"/>
              <a:buChar char="•"/>
              <a:defRPr/>
            </a:pPr>
            <a:r>
              <a:rPr kumimoji="0" lang="en-NZ" sz="1100" i="0" u="none" strike="noStrike" kern="0" cap="none" spc="0" normalizeH="0" baseline="0" noProof="0" dirty="0">
                <a:ln>
                  <a:noFill/>
                </a:ln>
                <a:solidFill>
                  <a:srgbClr val="000000"/>
                </a:solidFill>
                <a:effectLst/>
                <a:uLnTx/>
                <a:uFillTx/>
                <a:latin typeface="Arial"/>
                <a:ea typeface="+mn-ea"/>
                <a:cs typeface="+mn-cs"/>
              </a:rPr>
              <a:t>Having to play outdoor sports in all weather conditions.</a:t>
            </a:r>
            <a:endParaRPr lang="en-NZ" sz="1100" kern="0" dirty="0">
              <a:solidFill>
                <a:srgbClr val="000000"/>
              </a:solidFill>
              <a:latin typeface="Arial"/>
            </a:endParaRPr>
          </a:p>
          <a:p>
            <a:pPr marL="923925" lvl="2" indent="-285750">
              <a:spcAft>
                <a:spcPts val="600"/>
              </a:spcAft>
              <a:buFont typeface="Arial" panose="020B0604020202020204" pitchFamily="34" charset="0"/>
              <a:buChar char="•"/>
              <a:defRPr/>
            </a:pPr>
            <a:r>
              <a:rPr lang="en-NZ" sz="1100" kern="0" dirty="0">
                <a:solidFill>
                  <a:srgbClr val="000000"/>
                </a:solidFill>
                <a:latin typeface="Arial"/>
              </a:rPr>
              <a:t>A lack of fairness or transparency.</a:t>
            </a:r>
            <a:endParaRPr kumimoji="0" lang="en-NZ" sz="1100" i="0" u="none" strike="noStrike" kern="0" cap="none" spc="0" normalizeH="0" baseline="0" noProof="0" dirty="0">
              <a:ln>
                <a:noFill/>
              </a:ln>
              <a:solidFill>
                <a:srgbClr val="000000"/>
              </a:solidFill>
              <a:effectLst/>
              <a:uLnTx/>
              <a:uFillTx/>
              <a:latin typeface="Arial"/>
              <a:ea typeface="+mn-ea"/>
              <a:cs typeface="+mn-cs"/>
            </a:endParaRPr>
          </a:p>
        </p:txBody>
      </p:sp>
      <p:sp>
        <p:nvSpPr>
          <p:cNvPr id="24" name="TextBox 23">
            <a:extLst>
              <a:ext uri="{FF2B5EF4-FFF2-40B4-BE49-F238E27FC236}">
                <a16:creationId xmlns:a16="http://schemas.microsoft.com/office/drawing/2014/main" id="{E51D17C6-2A24-23C0-DC6F-59D6BA525750}"/>
              </a:ext>
            </a:extLst>
          </p:cNvPr>
          <p:cNvSpPr txBox="1"/>
          <p:nvPr/>
        </p:nvSpPr>
        <p:spPr>
          <a:xfrm>
            <a:off x="3951676" y="4763582"/>
            <a:ext cx="3574561" cy="461665"/>
          </a:xfrm>
          <a:prstGeom prst="rect">
            <a:avLst/>
          </a:prstGeom>
          <a:noFill/>
        </p:spPr>
        <p:txBody>
          <a:bodyPr wrap="square">
            <a:spAutoFit/>
          </a:bodyPr>
          <a:lstStyle/>
          <a:p>
            <a:pPr marL="180975" lvl="1">
              <a:spcAft>
                <a:spcPts val="1200"/>
              </a:spcAft>
              <a:defRPr/>
            </a:pPr>
            <a:r>
              <a:rPr lang="en-NZ" sz="1200" b="1" kern="0" dirty="0">
                <a:solidFill>
                  <a:srgbClr val="000000"/>
                </a:solidFill>
                <a:latin typeface="Arial"/>
              </a:rPr>
              <a:t>Netball </a:t>
            </a:r>
            <a:r>
              <a:rPr lang="en-NZ" sz="1200" kern="0" dirty="0">
                <a:solidFill>
                  <a:srgbClr val="000000"/>
                </a:solidFill>
                <a:latin typeface="Arial"/>
              </a:rPr>
              <a:t>is more likely than average to be associated a lack of fairness or transparency.</a:t>
            </a:r>
          </a:p>
        </p:txBody>
      </p:sp>
      <p:sp>
        <p:nvSpPr>
          <p:cNvPr id="25" name="TextBox 24">
            <a:extLst>
              <a:ext uri="{FF2B5EF4-FFF2-40B4-BE49-F238E27FC236}">
                <a16:creationId xmlns:a16="http://schemas.microsoft.com/office/drawing/2014/main" id="{F371F1C6-6D3F-73D4-C107-B2F0DE392E72}"/>
              </a:ext>
            </a:extLst>
          </p:cNvPr>
          <p:cNvSpPr txBox="1"/>
          <p:nvPr/>
        </p:nvSpPr>
        <p:spPr>
          <a:xfrm>
            <a:off x="8008649" y="2726907"/>
            <a:ext cx="3870955" cy="1538883"/>
          </a:xfrm>
          <a:prstGeom prst="rect">
            <a:avLst/>
          </a:prstGeom>
          <a:noFill/>
        </p:spPr>
        <p:txBody>
          <a:bodyPr wrap="square">
            <a:spAutoFit/>
          </a:bodyPr>
          <a:lstStyle/>
          <a:p>
            <a:pPr marL="269875" lvl="1">
              <a:spcAft>
                <a:spcPts val="600"/>
              </a:spcAft>
              <a:defRPr/>
            </a:pPr>
            <a:r>
              <a:rPr lang="en-NZ" sz="1200" b="1" kern="0" dirty="0">
                <a:solidFill>
                  <a:srgbClr val="000000"/>
                </a:solidFill>
                <a:latin typeface="Arial"/>
              </a:rPr>
              <a:t>Cricket </a:t>
            </a:r>
            <a:r>
              <a:rPr lang="en-NZ" sz="1200" kern="0" dirty="0">
                <a:solidFill>
                  <a:srgbClr val="000000"/>
                </a:solidFill>
                <a:latin typeface="Arial"/>
              </a:rPr>
              <a:t>is more likely than average to be associated with the following barriers: </a:t>
            </a:r>
          </a:p>
          <a:p>
            <a:pPr marL="923925" lvl="2" indent="-285750">
              <a:spcAft>
                <a:spcPts val="600"/>
              </a:spcAft>
              <a:buFont typeface="Arial" panose="020B0604020202020204" pitchFamily="34" charset="0"/>
              <a:buChar char="•"/>
              <a:defRPr/>
            </a:pPr>
            <a:r>
              <a:rPr kumimoji="0" lang="en-NZ" sz="1100" i="0" u="none" strike="noStrike" kern="0" cap="none" spc="0" normalizeH="0" baseline="0" noProof="0" dirty="0">
                <a:ln>
                  <a:noFill/>
                </a:ln>
                <a:solidFill>
                  <a:srgbClr val="000000"/>
                </a:solidFill>
                <a:effectLst/>
                <a:uLnTx/>
                <a:uFillTx/>
                <a:latin typeface="Arial"/>
                <a:ea typeface="+mn-ea"/>
                <a:cs typeface="+mn-cs"/>
              </a:rPr>
              <a:t>The length of season being too long </a:t>
            </a:r>
          </a:p>
          <a:p>
            <a:pPr marL="923925" lvl="2" indent="-285750">
              <a:spcAft>
                <a:spcPts val="600"/>
              </a:spcAft>
              <a:buFont typeface="Arial" panose="020B0604020202020204" pitchFamily="34" charset="0"/>
              <a:buChar char="•"/>
              <a:defRPr/>
            </a:pPr>
            <a:r>
              <a:rPr lang="en-NZ" sz="1100" kern="0" dirty="0">
                <a:solidFill>
                  <a:srgbClr val="000000"/>
                </a:solidFill>
                <a:latin typeface="Arial"/>
              </a:rPr>
              <a:t>A</a:t>
            </a:r>
            <a:r>
              <a:rPr kumimoji="0" lang="en-NZ" sz="1100" i="0" u="none" strike="noStrike" kern="0" cap="none" spc="0" normalizeH="0" baseline="0" noProof="0" dirty="0">
                <a:ln>
                  <a:noFill/>
                </a:ln>
                <a:solidFill>
                  <a:srgbClr val="000000"/>
                </a:solidFill>
                <a:effectLst/>
                <a:uLnTx/>
                <a:uFillTx/>
                <a:latin typeface="Arial"/>
                <a:ea typeface="+mn-ea"/>
                <a:cs typeface="+mn-cs"/>
              </a:rPr>
              <a:t>mount of time required for games and training </a:t>
            </a:r>
          </a:p>
          <a:p>
            <a:pPr marL="923925" lvl="2" indent="-285750">
              <a:spcAft>
                <a:spcPts val="600"/>
              </a:spcAft>
              <a:buFont typeface="Arial" panose="020B0604020202020204" pitchFamily="34" charset="0"/>
              <a:buChar char="•"/>
              <a:defRPr/>
            </a:pPr>
            <a:r>
              <a:rPr kumimoji="0" lang="en-NZ" sz="1100" i="0" u="none" strike="noStrike" kern="0" cap="none" spc="0" normalizeH="0" baseline="0" noProof="0" dirty="0">
                <a:ln>
                  <a:noFill/>
                </a:ln>
                <a:solidFill>
                  <a:srgbClr val="000000"/>
                </a:solidFill>
                <a:effectLst/>
                <a:uLnTx/>
                <a:uFillTx/>
                <a:latin typeface="Arial"/>
                <a:ea typeface="+mn-ea"/>
                <a:cs typeface="+mn-cs"/>
              </a:rPr>
              <a:t>Doing the same things every week, it’s getting boring. </a:t>
            </a:r>
          </a:p>
        </p:txBody>
      </p:sp>
      <p:sp>
        <p:nvSpPr>
          <p:cNvPr id="26" name="TextBox 25">
            <a:extLst>
              <a:ext uri="{FF2B5EF4-FFF2-40B4-BE49-F238E27FC236}">
                <a16:creationId xmlns:a16="http://schemas.microsoft.com/office/drawing/2014/main" id="{CA471980-30F8-5B4D-CF53-84BEF0811776}"/>
              </a:ext>
            </a:extLst>
          </p:cNvPr>
          <p:cNvSpPr txBox="1"/>
          <p:nvPr/>
        </p:nvSpPr>
        <p:spPr>
          <a:xfrm>
            <a:off x="8047149" y="4629413"/>
            <a:ext cx="3793565" cy="1708160"/>
          </a:xfrm>
          <a:prstGeom prst="rect">
            <a:avLst/>
          </a:prstGeom>
          <a:noFill/>
        </p:spPr>
        <p:txBody>
          <a:bodyPr wrap="square">
            <a:spAutoFit/>
          </a:bodyPr>
          <a:lstStyle/>
          <a:p>
            <a:pPr marL="269875" lvl="1">
              <a:spcAft>
                <a:spcPts val="600"/>
              </a:spcAft>
              <a:buClr>
                <a:schemeClr val="accent1"/>
              </a:buClr>
              <a:defRPr/>
            </a:pPr>
            <a:r>
              <a:rPr lang="en-NZ" sz="1200" b="1" kern="0" dirty="0">
                <a:solidFill>
                  <a:srgbClr val="000000"/>
                </a:solidFill>
                <a:latin typeface="Arial"/>
              </a:rPr>
              <a:t>Football </a:t>
            </a:r>
            <a:r>
              <a:rPr lang="en-NZ" sz="1200" kern="0" dirty="0">
                <a:solidFill>
                  <a:srgbClr val="000000"/>
                </a:solidFill>
                <a:latin typeface="Arial"/>
              </a:rPr>
              <a:t>is more likely than average to be associated with the following barriers: </a:t>
            </a:r>
          </a:p>
          <a:p>
            <a:pPr marL="923925" lvl="2" indent="-285750">
              <a:spcAft>
                <a:spcPts val="600"/>
              </a:spcAft>
              <a:buFont typeface="Arial" panose="020B0604020202020204" pitchFamily="34" charset="0"/>
              <a:buChar char="•"/>
              <a:defRPr/>
            </a:pPr>
            <a:r>
              <a:rPr kumimoji="0" lang="en-NZ" sz="1100" i="0" u="none" strike="noStrike" kern="0" cap="none" spc="0" normalizeH="0" baseline="0" noProof="0" dirty="0">
                <a:ln>
                  <a:noFill/>
                </a:ln>
                <a:solidFill>
                  <a:srgbClr val="000000"/>
                </a:solidFill>
                <a:effectLst/>
                <a:uLnTx/>
                <a:uFillTx/>
                <a:latin typeface="Arial"/>
                <a:ea typeface="+mn-ea"/>
                <a:cs typeface="+mn-cs"/>
              </a:rPr>
              <a:t>Having to play outdoor sports in all weather conditions </a:t>
            </a:r>
          </a:p>
          <a:p>
            <a:pPr marL="923925" lvl="2" indent="-285750">
              <a:spcAft>
                <a:spcPts val="600"/>
              </a:spcAft>
              <a:buFont typeface="Arial" panose="020B0604020202020204" pitchFamily="34" charset="0"/>
              <a:buChar char="•"/>
              <a:defRPr/>
            </a:pPr>
            <a:r>
              <a:rPr kumimoji="0" lang="en-NZ" sz="1100" i="0" u="none" strike="noStrike" kern="0" cap="none" spc="0" normalizeH="0" baseline="0" noProof="0" dirty="0">
                <a:ln>
                  <a:noFill/>
                </a:ln>
                <a:solidFill>
                  <a:srgbClr val="000000"/>
                </a:solidFill>
                <a:effectLst/>
                <a:uLnTx/>
                <a:uFillTx/>
                <a:latin typeface="Arial"/>
                <a:ea typeface="+mn-ea"/>
                <a:cs typeface="+mn-cs"/>
              </a:rPr>
              <a:t>Parents/whanau</a:t>
            </a:r>
            <a:r>
              <a:rPr lang="en-NZ" sz="1100" kern="0" dirty="0">
                <a:solidFill>
                  <a:srgbClr val="000000"/>
                </a:solidFill>
                <a:latin typeface="Arial"/>
              </a:rPr>
              <a:t> not being supportive or encouraging enough </a:t>
            </a:r>
          </a:p>
          <a:p>
            <a:pPr marL="923925" lvl="2" indent="-285750">
              <a:spcAft>
                <a:spcPts val="600"/>
              </a:spcAft>
              <a:buFont typeface="Arial" panose="020B0604020202020204" pitchFamily="34" charset="0"/>
              <a:buChar char="•"/>
              <a:defRPr/>
            </a:pPr>
            <a:r>
              <a:rPr lang="en-NZ" sz="1100" kern="0" dirty="0">
                <a:solidFill>
                  <a:srgbClr val="000000"/>
                </a:solidFill>
                <a:latin typeface="Arial"/>
              </a:rPr>
              <a:t>Needing to turn up to every game and training.</a:t>
            </a:r>
            <a:endParaRPr kumimoji="0" lang="en-NZ" sz="1100" i="0" u="none" strike="noStrike" kern="0" cap="none" spc="0" normalizeH="0" baseline="0" noProof="0" dirty="0">
              <a:ln>
                <a:noFill/>
              </a:ln>
              <a:solidFill>
                <a:srgbClr val="000000"/>
              </a:solidFill>
              <a:effectLst/>
              <a:uLnTx/>
              <a:uFillTx/>
              <a:latin typeface="Arial"/>
              <a:ea typeface="+mn-ea"/>
              <a:cs typeface="+mn-cs"/>
            </a:endParaRPr>
          </a:p>
        </p:txBody>
      </p:sp>
      <p:pic>
        <p:nvPicPr>
          <p:cNvPr id="27" name="Picture 26">
            <a:extLst>
              <a:ext uri="{FF2B5EF4-FFF2-40B4-BE49-F238E27FC236}">
                <a16:creationId xmlns:a16="http://schemas.microsoft.com/office/drawing/2014/main" id="{7520F165-587E-B24B-9228-21ACA7B8A111}"/>
              </a:ext>
            </a:extLst>
          </p:cNvPr>
          <p:cNvPicPr>
            <a:picLocks noChangeAspect="1"/>
          </p:cNvPicPr>
          <p:nvPr/>
        </p:nvPicPr>
        <p:blipFill>
          <a:blip r:embed="rId5"/>
          <a:stretch>
            <a:fillRect/>
          </a:stretch>
        </p:blipFill>
        <p:spPr>
          <a:xfrm>
            <a:off x="7848289" y="4687480"/>
            <a:ext cx="360000" cy="360000"/>
          </a:xfrm>
          <a:prstGeom prst="rect">
            <a:avLst/>
          </a:prstGeom>
          <a:noFill/>
        </p:spPr>
      </p:pic>
      <p:pic>
        <p:nvPicPr>
          <p:cNvPr id="28" name="Picture 27">
            <a:extLst>
              <a:ext uri="{FF2B5EF4-FFF2-40B4-BE49-F238E27FC236}">
                <a16:creationId xmlns:a16="http://schemas.microsoft.com/office/drawing/2014/main" id="{CD0A8ADF-B0C6-19E1-E444-B1949A21D946}"/>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4167" b="97500" l="1667" r="95000">
                        <a14:foregroundMark x1="32500" y1="33333" x2="32500" y2="33333"/>
                        <a14:foregroundMark x1="48333" y1="29167" x2="48333" y2="29167"/>
                        <a14:foregroundMark x1="67500" y1="20000" x2="67500" y2="20000"/>
                        <a14:foregroundMark x1="95000" y1="20000" x2="95000" y2="20000"/>
                        <a14:foregroundMark x1="56667" y1="4167" x2="56667" y2="4167"/>
                        <a14:foregroundMark x1="65833" y1="77500" x2="65833" y2="77500"/>
                        <a14:foregroundMark x1="50000" y1="88333" x2="50000" y2="88333"/>
                        <a14:foregroundMark x1="30833" y1="98333" x2="30833" y2="98333"/>
                        <a14:foregroundMark x1="10833" y1="24167" x2="10833" y2="24167"/>
                        <a14:foregroundMark x1="14167" y1="29167" x2="14167" y2="29167"/>
                        <a14:foregroundMark x1="19167" y1="30833" x2="19167" y2="30833"/>
                        <a14:foregroundMark x1="20833" y1="40000" x2="20833" y2="40000"/>
                        <a14:foregroundMark x1="1667" y1="31667" x2="1667" y2="31667"/>
                      </a14:backgroundRemoval>
                    </a14:imgEffect>
                  </a14:imgLayer>
                </a14:imgProps>
              </a:ext>
            </a:extLst>
          </a:blip>
          <a:stretch>
            <a:fillRect/>
          </a:stretch>
        </p:blipFill>
        <p:spPr>
          <a:xfrm>
            <a:off x="7815219" y="2774445"/>
            <a:ext cx="360000" cy="360000"/>
          </a:xfrm>
          <a:prstGeom prst="rect">
            <a:avLst/>
          </a:prstGeom>
          <a:noFill/>
        </p:spPr>
      </p:pic>
      <p:pic>
        <p:nvPicPr>
          <p:cNvPr id="30" name="Picture 29">
            <a:extLst>
              <a:ext uri="{FF2B5EF4-FFF2-40B4-BE49-F238E27FC236}">
                <a16:creationId xmlns:a16="http://schemas.microsoft.com/office/drawing/2014/main" id="{9B56BB3B-AE22-B023-3E75-BCEAB8A0C129}"/>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7087" b="96063" l="8397" r="94656">
                        <a14:foregroundMark x1="35878" y1="7087" x2="35878" y2="7087"/>
                        <a14:foregroundMark x1="44275" y1="27559" x2="44275" y2="27559"/>
                        <a14:foregroundMark x1="63359" y1="14961" x2="63359" y2="14961"/>
                        <a14:foregroundMark x1="54198" y1="29921" x2="54198" y2="29921"/>
                        <a14:foregroundMark x1="31298" y1="75591" x2="31298" y2="75591"/>
                        <a14:foregroundMark x1="59542" y1="55118" x2="59542" y2="55118"/>
                        <a14:foregroundMark x1="72519" y1="81102" x2="72519" y2="81102"/>
                        <a14:foregroundMark x1="51908" y1="81102" x2="51908" y2="81102"/>
                        <a14:foregroundMark x1="52672" y1="96850" x2="52672" y2="96850"/>
                        <a14:foregroundMark x1="9160" y1="71654" x2="9160" y2="71654"/>
                        <a14:foregroundMark x1="94656" y1="71654" x2="94656" y2="71654"/>
                      </a14:backgroundRemoval>
                    </a14:imgEffect>
                  </a14:imgLayer>
                </a14:imgProps>
              </a:ext>
            </a:extLst>
          </a:blip>
          <a:stretch>
            <a:fillRect/>
          </a:stretch>
        </p:blipFill>
        <p:spPr>
          <a:xfrm>
            <a:off x="3591676" y="2684868"/>
            <a:ext cx="360000" cy="349008"/>
          </a:xfrm>
          <a:prstGeom prst="rect">
            <a:avLst/>
          </a:prstGeom>
        </p:spPr>
      </p:pic>
      <p:pic>
        <p:nvPicPr>
          <p:cNvPr id="31" name="Picture 30">
            <a:extLst>
              <a:ext uri="{FF2B5EF4-FFF2-40B4-BE49-F238E27FC236}">
                <a16:creationId xmlns:a16="http://schemas.microsoft.com/office/drawing/2014/main" id="{60394FF2-62A8-88D1-9406-CF04219B1F02}"/>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3306" b="94215" l="2479" r="97521">
                        <a14:foregroundMark x1="33058" y1="64463" x2="33058" y2="64463"/>
                        <a14:foregroundMark x1="52893" y1="29752" x2="52893" y2="29752"/>
                        <a14:foregroundMark x1="71901" y1="30579" x2="71901" y2="30579"/>
                        <a14:foregroundMark x1="57025" y1="6612" x2="57025" y2="6612"/>
                        <a14:foregroundMark x1="57025" y1="6612" x2="57025" y2="6612"/>
                        <a14:foregroundMark x1="60331" y1="4132" x2="60331" y2="4132"/>
                        <a14:foregroundMark x1="95041" y1="23967" x2="95041" y2="23967"/>
                        <a14:foregroundMark x1="89256" y1="19008" x2="89256" y2="19008"/>
                        <a14:foregroundMark x1="95868" y1="44628" x2="95868" y2="44628"/>
                        <a14:foregroundMark x1="28099" y1="76033" x2="28099" y2="76033"/>
                        <a14:foregroundMark x1="24793" y1="49587" x2="24793" y2="49587"/>
                        <a14:foregroundMark x1="15702" y1="48760" x2="15702" y2="48760"/>
                        <a14:foregroundMark x1="18182" y1="71074" x2="18182" y2="71074"/>
                        <a14:foregroundMark x1="6612" y1="71074" x2="6612" y2="71074"/>
                        <a14:foregroundMark x1="13223" y1="84298" x2="13223" y2="84298"/>
                        <a14:foregroundMark x1="23967" y1="88430" x2="23967" y2="88430"/>
                        <a14:foregroundMark x1="28926" y1="88430" x2="28926" y2="88430"/>
                        <a14:foregroundMark x1="28099" y1="94215" x2="28099" y2="94215"/>
                        <a14:foregroundMark x1="90909" y1="20661" x2="90909" y2="20661"/>
                        <a14:foregroundMark x1="91736" y1="30579" x2="91736" y2="30579"/>
                        <a14:foregroundMark x1="91736" y1="48760" x2="91736" y2="48760"/>
                        <a14:foregroundMark x1="98347" y1="38017" x2="98347" y2="38017"/>
                        <a14:foregroundMark x1="2479" y1="66942" x2="2479" y2="66942"/>
                        <a14:foregroundMark x1="52066" y1="72727" x2="52066" y2="72727"/>
                        <a14:foregroundMark x1="52066" y1="75207" x2="52066" y2="75207"/>
                      </a14:backgroundRemoval>
                    </a14:imgEffect>
                  </a14:imgLayer>
                </a14:imgProps>
              </a:ext>
            </a:extLst>
          </a:blip>
          <a:stretch>
            <a:fillRect/>
          </a:stretch>
        </p:blipFill>
        <p:spPr>
          <a:xfrm>
            <a:off x="3589678" y="4781258"/>
            <a:ext cx="360000" cy="360000"/>
          </a:xfrm>
          <a:prstGeom prst="rect">
            <a:avLst/>
          </a:prstGeom>
        </p:spPr>
      </p:pic>
      <p:sp>
        <p:nvSpPr>
          <p:cNvPr id="32" name="Slide Number Placeholder 31">
            <a:extLst>
              <a:ext uri="{FF2B5EF4-FFF2-40B4-BE49-F238E27FC236}">
                <a16:creationId xmlns:a16="http://schemas.microsoft.com/office/drawing/2014/main" id="{9B686FA5-E709-40B4-0A48-598BF278FFF9}"/>
              </a:ext>
            </a:extLst>
          </p:cNvPr>
          <p:cNvSpPr>
            <a:spLocks noGrp="1"/>
          </p:cNvSpPr>
          <p:nvPr>
            <p:ph type="sldNum" sz="quarter" idx="10"/>
          </p:nvPr>
        </p:nvSpPr>
        <p:spPr/>
        <p:txBody>
          <a:bodyPr/>
          <a:lstStyle/>
          <a:p>
            <a:fld id="{4034BEE3-566C-4068-A777-C3A4762E861B}" type="slidenum">
              <a:rPr lang="en-GB" smtClean="0"/>
              <a:pPr/>
              <a:t>41</a:t>
            </a:fld>
            <a:endParaRPr lang="en-GB" dirty="0"/>
          </a:p>
        </p:txBody>
      </p:sp>
    </p:spTree>
    <p:extLst>
      <p:ext uri="{BB962C8B-B14F-4D97-AF65-F5344CB8AC3E}">
        <p14:creationId xmlns:p14="http://schemas.microsoft.com/office/powerpoint/2010/main" val="3089380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3" name="Group 82">
            <a:extLst>
              <a:ext uri="{FF2B5EF4-FFF2-40B4-BE49-F238E27FC236}">
                <a16:creationId xmlns:a16="http://schemas.microsoft.com/office/drawing/2014/main" id="{044AC5E4-F769-0CA5-1227-C5E14767399A}"/>
              </a:ext>
            </a:extLst>
          </p:cNvPr>
          <p:cNvGrpSpPr/>
          <p:nvPr/>
        </p:nvGrpSpPr>
        <p:grpSpPr>
          <a:xfrm>
            <a:off x="4668022" y="4170119"/>
            <a:ext cx="2884110" cy="2051393"/>
            <a:chOff x="3336409" y="1736341"/>
            <a:chExt cx="2663337" cy="2051393"/>
          </a:xfrm>
        </p:grpSpPr>
        <p:sp>
          <p:nvSpPr>
            <p:cNvPr id="84" name="Rectangle 83">
              <a:extLst>
                <a:ext uri="{FF2B5EF4-FFF2-40B4-BE49-F238E27FC236}">
                  <a16:creationId xmlns:a16="http://schemas.microsoft.com/office/drawing/2014/main" id="{19D38650-0709-6544-6DA6-1506C8F46D17}"/>
                </a:ext>
              </a:extLst>
            </p:cNvPr>
            <p:cNvSpPr/>
            <p:nvPr/>
          </p:nvSpPr>
          <p:spPr bwMode="ltGray">
            <a:xfrm>
              <a:off x="3340405" y="1782816"/>
              <a:ext cx="2659341" cy="2004918"/>
            </a:xfrm>
            <a:prstGeom prst="rect">
              <a:avLst/>
            </a:prstGeom>
            <a:solidFill>
              <a:srgbClr val="AEAE9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dirty="0"/>
            </a:p>
          </p:txBody>
        </p:sp>
        <p:sp>
          <p:nvSpPr>
            <p:cNvPr id="85" name="Rectangle 84">
              <a:extLst>
                <a:ext uri="{FF2B5EF4-FFF2-40B4-BE49-F238E27FC236}">
                  <a16:creationId xmlns:a16="http://schemas.microsoft.com/office/drawing/2014/main" id="{BC8EC9C7-0079-87DD-086C-6CFB56B9345A}"/>
                </a:ext>
              </a:extLst>
            </p:cNvPr>
            <p:cNvSpPr/>
            <p:nvPr/>
          </p:nvSpPr>
          <p:spPr bwMode="ltGray">
            <a:xfrm>
              <a:off x="3336409" y="1736341"/>
              <a:ext cx="2659341" cy="72000"/>
            </a:xfrm>
            <a:prstGeom prst="rect">
              <a:avLst/>
            </a:prstGeom>
            <a:solidFill>
              <a:srgbClr val="F9C61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i="0" u="none" strike="noStrike" kern="0" cap="none" spc="0" normalizeH="0" baseline="0" noProof="0" dirty="0">
                <a:ln>
                  <a:noFill/>
                </a:ln>
                <a:solidFill>
                  <a:srgbClr val="FFFFFF"/>
                </a:solidFill>
                <a:effectLst/>
                <a:uLnTx/>
                <a:uFillTx/>
                <a:latin typeface="Arial"/>
                <a:ea typeface="+mn-ea"/>
                <a:cs typeface="+mn-cs"/>
              </a:endParaRPr>
            </a:p>
          </p:txBody>
        </p:sp>
      </p:grpSp>
      <p:grpSp>
        <p:nvGrpSpPr>
          <p:cNvPr id="71" name="Group 70">
            <a:extLst>
              <a:ext uri="{FF2B5EF4-FFF2-40B4-BE49-F238E27FC236}">
                <a16:creationId xmlns:a16="http://schemas.microsoft.com/office/drawing/2014/main" id="{F95B09D4-6CFC-E03A-A5E7-4ADF3C7CE604}"/>
              </a:ext>
            </a:extLst>
          </p:cNvPr>
          <p:cNvGrpSpPr/>
          <p:nvPr/>
        </p:nvGrpSpPr>
        <p:grpSpPr>
          <a:xfrm>
            <a:off x="9136641" y="1918210"/>
            <a:ext cx="2884110" cy="2051393"/>
            <a:chOff x="3336409" y="1736341"/>
            <a:chExt cx="2663337" cy="2051393"/>
          </a:xfrm>
        </p:grpSpPr>
        <p:sp>
          <p:nvSpPr>
            <p:cNvPr id="72" name="Rectangle 71">
              <a:extLst>
                <a:ext uri="{FF2B5EF4-FFF2-40B4-BE49-F238E27FC236}">
                  <a16:creationId xmlns:a16="http://schemas.microsoft.com/office/drawing/2014/main" id="{0B0B17B0-5704-705D-8D29-EFCE2AEE668E}"/>
                </a:ext>
              </a:extLst>
            </p:cNvPr>
            <p:cNvSpPr/>
            <p:nvPr/>
          </p:nvSpPr>
          <p:spPr bwMode="ltGray">
            <a:xfrm>
              <a:off x="3340405" y="1782816"/>
              <a:ext cx="2659341" cy="2004918"/>
            </a:xfrm>
            <a:prstGeom prst="rect">
              <a:avLst/>
            </a:prstGeom>
            <a:solidFill>
              <a:srgbClr val="AEAE9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dirty="0"/>
            </a:p>
          </p:txBody>
        </p:sp>
        <p:sp>
          <p:nvSpPr>
            <p:cNvPr id="73" name="Rectangle 72">
              <a:extLst>
                <a:ext uri="{FF2B5EF4-FFF2-40B4-BE49-F238E27FC236}">
                  <a16:creationId xmlns:a16="http://schemas.microsoft.com/office/drawing/2014/main" id="{18E95D69-F2C2-5C91-0DDB-CD3C003D61B8}"/>
                </a:ext>
              </a:extLst>
            </p:cNvPr>
            <p:cNvSpPr/>
            <p:nvPr/>
          </p:nvSpPr>
          <p:spPr bwMode="ltGray">
            <a:xfrm>
              <a:off x="3336409" y="1736341"/>
              <a:ext cx="2659341" cy="72000"/>
            </a:xfrm>
            <a:prstGeom prst="rect">
              <a:avLst/>
            </a:prstGeom>
            <a:solidFill>
              <a:srgbClr val="F9C61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i="0" u="none" strike="noStrike" kern="0" cap="none" spc="0" normalizeH="0" baseline="0" noProof="0" dirty="0">
                <a:ln>
                  <a:noFill/>
                </a:ln>
                <a:solidFill>
                  <a:srgbClr val="FFFFFF"/>
                </a:solidFill>
                <a:effectLst/>
                <a:uLnTx/>
                <a:uFillTx/>
                <a:latin typeface="Arial"/>
                <a:ea typeface="+mn-ea"/>
                <a:cs typeface="+mn-cs"/>
              </a:endParaRPr>
            </a:p>
          </p:txBody>
        </p:sp>
      </p:grpSp>
      <p:grpSp>
        <p:nvGrpSpPr>
          <p:cNvPr id="61" name="Group 60">
            <a:extLst>
              <a:ext uri="{FF2B5EF4-FFF2-40B4-BE49-F238E27FC236}">
                <a16:creationId xmlns:a16="http://schemas.microsoft.com/office/drawing/2014/main" id="{2904CAFC-50ED-24DE-DFC1-92AE33F8E9FD}"/>
              </a:ext>
            </a:extLst>
          </p:cNvPr>
          <p:cNvGrpSpPr/>
          <p:nvPr/>
        </p:nvGrpSpPr>
        <p:grpSpPr>
          <a:xfrm>
            <a:off x="6152054" y="1918210"/>
            <a:ext cx="2884110" cy="2051393"/>
            <a:chOff x="3336409" y="1736341"/>
            <a:chExt cx="2663337" cy="2051393"/>
          </a:xfrm>
        </p:grpSpPr>
        <p:sp>
          <p:nvSpPr>
            <p:cNvPr id="62" name="Rectangle 61">
              <a:extLst>
                <a:ext uri="{FF2B5EF4-FFF2-40B4-BE49-F238E27FC236}">
                  <a16:creationId xmlns:a16="http://schemas.microsoft.com/office/drawing/2014/main" id="{CD361A44-9E13-FA98-052C-41F07CE45F1E}"/>
                </a:ext>
              </a:extLst>
            </p:cNvPr>
            <p:cNvSpPr/>
            <p:nvPr/>
          </p:nvSpPr>
          <p:spPr bwMode="ltGray">
            <a:xfrm>
              <a:off x="3340405" y="1782816"/>
              <a:ext cx="2659341" cy="2004918"/>
            </a:xfrm>
            <a:prstGeom prst="rect">
              <a:avLst/>
            </a:prstGeom>
            <a:solidFill>
              <a:srgbClr val="AEAE9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dirty="0"/>
            </a:p>
          </p:txBody>
        </p:sp>
        <p:sp>
          <p:nvSpPr>
            <p:cNvPr id="63" name="Rectangle 62">
              <a:extLst>
                <a:ext uri="{FF2B5EF4-FFF2-40B4-BE49-F238E27FC236}">
                  <a16:creationId xmlns:a16="http://schemas.microsoft.com/office/drawing/2014/main" id="{44E92DC5-4492-4331-C2CE-0D35F994DDFE}"/>
                </a:ext>
              </a:extLst>
            </p:cNvPr>
            <p:cNvSpPr/>
            <p:nvPr/>
          </p:nvSpPr>
          <p:spPr bwMode="ltGray">
            <a:xfrm>
              <a:off x="3336409" y="1736341"/>
              <a:ext cx="2659341" cy="72000"/>
            </a:xfrm>
            <a:prstGeom prst="rect">
              <a:avLst/>
            </a:prstGeom>
            <a:solidFill>
              <a:srgbClr val="F9C61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i="0" u="none" strike="noStrike" kern="0" cap="none" spc="0" normalizeH="0" baseline="0" noProof="0" dirty="0">
                <a:ln>
                  <a:noFill/>
                </a:ln>
                <a:solidFill>
                  <a:srgbClr val="FFFFFF"/>
                </a:solidFill>
                <a:effectLst/>
                <a:uLnTx/>
                <a:uFillTx/>
                <a:latin typeface="Arial"/>
                <a:ea typeface="+mn-ea"/>
                <a:cs typeface="+mn-cs"/>
              </a:endParaRPr>
            </a:p>
          </p:txBody>
        </p:sp>
      </p:grpSp>
      <p:sp>
        <p:nvSpPr>
          <p:cNvPr id="7" name="Rectangle 6">
            <a:extLst>
              <a:ext uri="{FF2B5EF4-FFF2-40B4-BE49-F238E27FC236}">
                <a16:creationId xmlns:a16="http://schemas.microsoft.com/office/drawing/2014/main" id="{DBC53942-89AE-3084-C850-DEAC2F312C71}"/>
              </a:ext>
            </a:extLst>
          </p:cNvPr>
          <p:cNvSpPr/>
          <p:nvPr/>
        </p:nvSpPr>
        <p:spPr bwMode="ltGray">
          <a:xfrm>
            <a:off x="182880" y="302127"/>
            <a:ext cx="11833544" cy="1244709"/>
          </a:xfrm>
          <a:prstGeom prst="rect">
            <a:avLst/>
          </a:prstGeom>
          <a:solidFill>
            <a:srgbClr val="AEAE9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a:p>
        </p:txBody>
      </p:sp>
      <p:sp>
        <p:nvSpPr>
          <p:cNvPr id="8" name="Rectangle 7">
            <a:extLst>
              <a:ext uri="{FF2B5EF4-FFF2-40B4-BE49-F238E27FC236}">
                <a16:creationId xmlns:a16="http://schemas.microsoft.com/office/drawing/2014/main" id="{EB158E8D-4061-9CA2-2A1C-B3525C9335E0}"/>
              </a:ext>
            </a:extLst>
          </p:cNvPr>
          <p:cNvSpPr/>
          <p:nvPr/>
        </p:nvSpPr>
        <p:spPr bwMode="ltGray">
          <a:xfrm>
            <a:off x="182880" y="255652"/>
            <a:ext cx="11833200" cy="72000"/>
          </a:xfrm>
          <a:prstGeom prst="rect">
            <a:avLst/>
          </a:prstGeom>
          <a:solidFill>
            <a:srgbClr val="F9C61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sp>
        <p:nvSpPr>
          <p:cNvPr id="19" name="TextBox 18">
            <a:extLst>
              <a:ext uri="{FF2B5EF4-FFF2-40B4-BE49-F238E27FC236}">
                <a16:creationId xmlns:a16="http://schemas.microsoft.com/office/drawing/2014/main" id="{A044827B-617F-77F1-70EF-5D29B0E8099D}"/>
              </a:ext>
            </a:extLst>
          </p:cNvPr>
          <p:cNvSpPr txBox="1"/>
          <p:nvPr/>
        </p:nvSpPr>
        <p:spPr>
          <a:xfrm>
            <a:off x="487982" y="529119"/>
            <a:ext cx="11497498" cy="800219"/>
          </a:xfrm>
          <a:prstGeom prst="rect">
            <a:avLst/>
          </a:prstGeom>
          <a:noFill/>
        </p:spPr>
        <p:txBody>
          <a:bodyPr wrap="square">
            <a:spAutoFit/>
          </a:bodyPr>
          <a:lstStyle/>
          <a:p>
            <a:pPr marL="466725"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NZ" sz="1200" kern="0" dirty="0">
                <a:solidFill>
                  <a:srgbClr val="000000"/>
                </a:solidFill>
                <a:latin typeface="Arial"/>
              </a:rPr>
              <a:t>The charts below outline the top barriers for each of the key sports, which do differ on a sport-by-sport basis. </a:t>
            </a:r>
          </a:p>
          <a:p>
            <a:pPr marL="466725"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NZ" sz="1200" kern="0" dirty="0">
                <a:solidFill>
                  <a:srgbClr val="000000"/>
                </a:solidFill>
                <a:latin typeface="Arial"/>
              </a:rPr>
              <a:t>Again, these are based on the combined results from the national and Wellington region surveys to provide a larger base size. Caution should be taken when interpretating these results as there will be a bias towards issues in the Wellington </a:t>
            </a:r>
            <a:r>
              <a:rPr kumimoji="0" lang="en-NZ" sz="1200" i="0" u="none" strike="noStrike" kern="0" cap="none" spc="0" normalizeH="0" baseline="0" noProof="0" dirty="0">
                <a:ln>
                  <a:noFill/>
                </a:ln>
                <a:solidFill>
                  <a:srgbClr val="000000"/>
                </a:solidFill>
                <a:effectLst/>
                <a:uLnTx/>
                <a:uFillTx/>
                <a:latin typeface="Arial"/>
                <a:ea typeface="+mn-ea"/>
                <a:cs typeface="+mn-cs"/>
              </a:rPr>
              <a:t>region for the RSO sports that participated in the survey. </a:t>
            </a:r>
            <a:endParaRPr lang="en-NZ" sz="1200" kern="0" dirty="0">
              <a:solidFill>
                <a:srgbClr val="000000"/>
              </a:solidFill>
              <a:latin typeface="Arial"/>
            </a:endParaRPr>
          </a:p>
        </p:txBody>
      </p:sp>
      <p:pic>
        <p:nvPicPr>
          <p:cNvPr id="28" name="Picture 27">
            <a:extLst>
              <a:ext uri="{FF2B5EF4-FFF2-40B4-BE49-F238E27FC236}">
                <a16:creationId xmlns:a16="http://schemas.microsoft.com/office/drawing/2014/main" id="{CD0A8ADF-B0C6-19E1-E444-B1949A21D94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167" b="97500" l="1667" r="95000">
                        <a14:foregroundMark x1="32500" y1="33333" x2="32500" y2="33333"/>
                        <a14:foregroundMark x1="48333" y1="29167" x2="48333" y2="29167"/>
                        <a14:foregroundMark x1="67500" y1="20000" x2="67500" y2="20000"/>
                        <a14:foregroundMark x1="95000" y1="20000" x2="95000" y2="20000"/>
                        <a14:foregroundMark x1="56667" y1="4167" x2="56667" y2="4167"/>
                        <a14:foregroundMark x1="65833" y1="77500" x2="65833" y2="77500"/>
                        <a14:foregroundMark x1="50000" y1="88333" x2="50000" y2="88333"/>
                        <a14:foregroundMark x1="30833" y1="98333" x2="30833" y2="98333"/>
                        <a14:foregroundMark x1="10833" y1="24167" x2="10833" y2="24167"/>
                        <a14:foregroundMark x1="14167" y1="29167" x2="14167" y2="29167"/>
                        <a14:foregroundMark x1="19167" y1="30833" x2="19167" y2="30833"/>
                        <a14:foregroundMark x1="20833" y1="40000" x2="20833" y2="40000"/>
                        <a14:foregroundMark x1="1667" y1="31667" x2="1667" y2="31667"/>
                      </a14:backgroundRemoval>
                    </a14:imgEffect>
                  </a14:imgLayer>
                </a14:imgProps>
              </a:ext>
            </a:extLst>
          </a:blip>
          <a:stretch>
            <a:fillRect/>
          </a:stretch>
        </p:blipFill>
        <p:spPr>
          <a:xfrm>
            <a:off x="6336197" y="2077138"/>
            <a:ext cx="360000" cy="360000"/>
          </a:xfrm>
          <a:prstGeom prst="rect">
            <a:avLst/>
          </a:prstGeom>
          <a:noFill/>
        </p:spPr>
      </p:pic>
      <p:pic>
        <p:nvPicPr>
          <p:cNvPr id="30" name="Picture 29">
            <a:extLst>
              <a:ext uri="{FF2B5EF4-FFF2-40B4-BE49-F238E27FC236}">
                <a16:creationId xmlns:a16="http://schemas.microsoft.com/office/drawing/2014/main" id="{9B56BB3B-AE22-B023-3E75-BCEAB8A0C12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087" b="96063" l="8397" r="94656">
                        <a14:foregroundMark x1="35878" y1="7087" x2="35878" y2="7087"/>
                        <a14:foregroundMark x1="44275" y1="27559" x2="44275" y2="27559"/>
                        <a14:foregroundMark x1="63359" y1="14961" x2="63359" y2="14961"/>
                        <a14:foregroundMark x1="54198" y1="29921" x2="54198" y2="29921"/>
                        <a14:foregroundMark x1="31298" y1="75591" x2="31298" y2="75591"/>
                        <a14:foregroundMark x1="59542" y1="55118" x2="59542" y2="55118"/>
                        <a14:foregroundMark x1="72519" y1="81102" x2="72519" y2="81102"/>
                        <a14:foregroundMark x1="51908" y1="81102" x2="51908" y2="81102"/>
                        <a14:foregroundMark x1="52672" y1="96850" x2="52672" y2="96850"/>
                        <a14:foregroundMark x1="9160" y1="71654" x2="9160" y2="71654"/>
                        <a14:foregroundMark x1="94656" y1="71654" x2="94656" y2="71654"/>
                      </a14:backgroundRemoval>
                    </a14:imgEffect>
                  </a14:imgLayer>
                </a14:imgProps>
              </a:ext>
            </a:extLst>
          </a:blip>
          <a:stretch>
            <a:fillRect/>
          </a:stretch>
        </p:blipFill>
        <p:spPr>
          <a:xfrm>
            <a:off x="9318620" y="2065451"/>
            <a:ext cx="360000" cy="349008"/>
          </a:xfrm>
          <a:prstGeom prst="rect">
            <a:avLst/>
          </a:prstGeom>
        </p:spPr>
      </p:pic>
      <p:pic>
        <p:nvPicPr>
          <p:cNvPr id="31" name="Picture 30">
            <a:extLst>
              <a:ext uri="{FF2B5EF4-FFF2-40B4-BE49-F238E27FC236}">
                <a16:creationId xmlns:a16="http://schemas.microsoft.com/office/drawing/2014/main" id="{60394FF2-62A8-88D1-9406-CF04219B1F02}"/>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3306" b="94215" l="2479" r="97521">
                        <a14:foregroundMark x1="33058" y1="64463" x2="33058" y2="64463"/>
                        <a14:foregroundMark x1="52893" y1="29752" x2="52893" y2="29752"/>
                        <a14:foregroundMark x1="71901" y1="30579" x2="71901" y2="30579"/>
                        <a14:foregroundMark x1="57025" y1="6612" x2="57025" y2="6612"/>
                        <a14:foregroundMark x1="57025" y1="6612" x2="57025" y2="6612"/>
                        <a14:foregroundMark x1="60331" y1="4132" x2="60331" y2="4132"/>
                        <a14:foregroundMark x1="95041" y1="23967" x2="95041" y2="23967"/>
                        <a14:foregroundMark x1="89256" y1="19008" x2="89256" y2="19008"/>
                        <a14:foregroundMark x1="95868" y1="44628" x2="95868" y2="44628"/>
                        <a14:foregroundMark x1="28099" y1="76033" x2="28099" y2="76033"/>
                        <a14:foregroundMark x1="24793" y1="49587" x2="24793" y2="49587"/>
                        <a14:foregroundMark x1="15702" y1="48760" x2="15702" y2="48760"/>
                        <a14:foregroundMark x1="18182" y1="71074" x2="18182" y2="71074"/>
                        <a14:foregroundMark x1="6612" y1="71074" x2="6612" y2="71074"/>
                        <a14:foregroundMark x1="13223" y1="84298" x2="13223" y2="84298"/>
                        <a14:foregroundMark x1="23967" y1="88430" x2="23967" y2="88430"/>
                        <a14:foregroundMark x1="28926" y1="88430" x2="28926" y2="88430"/>
                        <a14:foregroundMark x1="28099" y1="94215" x2="28099" y2="94215"/>
                        <a14:foregroundMark x1="90909" y1="20661" x2="90909" y2="20661"/>
                        <a14:foregroundMark x1="91736" y1="30579" x2="91736" y2="30579"/>
                        <a14:foregroundMark x1="91736" y1="48760" x2="91736" y2="48760"/>
                        <a14:foregroundMark x1="98347" y1="38017" x2="98347" y2="38017"/>
                        <a14:foregroundMark x1="2479" y1="66942" x2="2479" y2="66942"/>
                        <a14:foregroundMark x1="52066" y1="72727" x2="52066" y2="72727"/>
                        <a14:foregroundMark x1="52066" y1="75207" x2="52066" y2="75207"/>
                      </a14:backgroundRemoval>
                    </a14:imgEffect>
                  </a14:imgLayer>
                </a14:imgProps>
              </a:ext>
            </a:extLst>
          </a:blip>
          <a:stretch>
            <a:fillRect/>
          </a:stretch>
        </p:blipFill>
        <p:spPr>
          <a:xfrm>
            <a:off x="1886914" y="4333139"/>
            <a:ext cx="360000" cy="360000"/>
          </a:xfrm>
          <a:prstGeom prst="rect">
            <a:avLst/>
          </a:prstGeom>
        </p:spPr>
      </p:pic>
      <p:grpSp>
        <p:nvGrpSpPr>
          <p:cNvPr id="48" name="Group 47">
            <a:extLst>
              <a:ext uri="{FF2B5EF4-FFF2-40B4-BE49-F238E27FC236}">
                <a16:creationId xmlns:a16="http://schemas.microsoft.com/office/drawing/2014/main" id="{76FAB3DB-A1F5-2F50-B7F8-ACCB47B2DA22}"/>
              </a:ext>
            </a:extLst>
          </p:cNvPr>
          <p:cNvGrpSpPr/>
          <p:nvPr/>
        </p:nvGrpSpPr>
        <p:grpSpPr>
          <a:xfrm>
            <a:off x="182880" y="1918210"/>
            <a:ext cx="2884110" cy="2051393"/>
            <a:chOff x="3336409" y="1736341"/>
            <a:chExt cx="2663337" cy="2051393"/>
          </a:xfrm>
        </p:grpSpPr>
        <p:sp>
          <p:nvSpPr>
            <p:cNvPr id="49" name="Rectangle 48">
              <a:extLst>
                <a:ext uri="{FF2B5EF4-FFF2-40B4-BE49-F238E27FC236}">
                  <a16:creationId xmlns:a16="http://schemas.microsoft.com/office/drawing/2014/main" id="{E9D0ACC8-3365-8E61-0855-8A70903B961C}"/>
                </a:ext>
              </a:extLst>
            </p:cNvPr>
            <p:cNvSpPr/>
            <p:nvPr/>
          </p:nvSpPr>
          <p:spPr bwMode="ltGray">
            <a:xfrm>
              <a:off x="3340405" y="1782816"/>
              <a:ext cx="2659341" cy="2004918"/>
            </a:xfrm>
            <a:prstGeom prst="rect">
              <a:avLst/>
            </a:prstGeom>
            <a:solidFill>
              <a:srgbClr val="AEAE9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dirty="0"/>
            </a:p>
          </p:txBody>
        </p:sp>
        <p:sp>
          <p:nvSpPr>
            <p:cNvPr id="50" name="Rectangle 49">
              <a:extLst>
                <a:ext uri="{FF2B5EF4-FFF2-40B4-BE49-F238E27FC236}">
                  <a16:creationId xmlns:a16="http://schemas.microsoft.com/office/drawing/2014/main" id="{4F652B38-D396-36A0-90CE-F057AA197DB4}"/>
                </a:ext>
              </a:extLst>
            </p:cNvPr>
            <p:cNvSpPr/>
            <p:nvPr/>
          </p:nvSpPr>
          <p:spPr bwMode="ltGray">
            <a:xfrm>
              <a:off x="3336409" y="1736341"/>
              <a:ext cx="2659341" cy="72000"/>
            </a:xfrm>
            <a:prstGeom prst="rect">
              <a:avLst/>
            </a:prstGeom>
            <a:solidFill>
              <a:srgbClr val="F9C61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i="0" u="none" strike="noStrike" kern="0" cap="none" spc="0" normalizeH="0" baseline="0" noProof="0" dirty="0">
                <a:ln>
                  <a:noFill/>
                </a:ln>
                <a:solidFill>
                  <a:srgbClr val="FFFFFF"/>
                </a:solidFill>
                <a:effectLst/>
                <a:uLnTx/>
                <a:uFillTx/>
                <a:latin typeface="Arial"/>
                <a:ea typeface="+mn-ea"/>
                <a:cs typeface="+mn-cs"/>
              </a:endParaRPr>
            </a:p>
          </p:txBody>
        </p:sp>
      </p:grpSp>
      <p:pic>
        <p:nvPicPr>
          <p:cNvPr id="51" name="Picture 50">
            <a:extLst>
              <a:ext uri="{FF2B5EF4-FFF2-40B4-BE49-F238E27FC236}">
                <a16:creationId xmlns:a16="http://schemas.microsoft.com/office/drawing/2014/main" id="{C8EDD2E4-BEF1-5161-9E61-7A3D48961BE4}"/>
              </a:ext>
            </a:extLst>
          </p:cNvPr>
          <p:cNvPicPr>
            <a:picLocks noChangeAspect="1"/>
          </p:cNvPicPr>
          <p:nvPr/>
        </p:nvPicPr>
        <p:blipFill>
          <a:blip r:embed="rId8"/>
          <a:stretch>
            <a:fillRect/>
          </a:stretch>
        </p:blipFill>
        <p:spPr>
          <a:xfrm>
            <a:off x="487982" y="2078244"/>
            <a:ext cx="360000" cy="360000"/>
          </a:xfrm>
          <a:prstGeom prst="rect">
            <a:avLst/>
          </a:prstGeom>
          <a:noFill/>
        </p:spPr>
      </p:pic>
      <p:graphicFrame>
        <p:nvGraphicFramePr>
          <p:cNvPr id="52" name="Content Placeholder 11">
            <a:extLst>
              <a:ext uri="{FF2B5EF4-FFF2-40B4-BE49-F238E27FC236}">
                <a16:creationId xmlns:a16="http://schemas.microsoft.com/office/drawing/2014/main" id="{ED7F28FA-192C-E8D5-4B77-1261ED324802}"/>
              </a:ext>
            </a:extLst>
          </p:cNvPr>
          <p:cNvGraphicFramePr>
            <a:graphicFrameLocks/>
          </p:cNvGraphicFramePr>
          <p:nvPr>
            <p:extLst>
              <p:ext uri="{D42A27DB-BD31-4B8C-83A1-F6EECF244321}">
                <p14:modId xmlns:p14="http://schemas.microsoft.com/office/powerpoint/2010/main" val="2614923661"/>
              </p:ext>
            </p:extLst>
          </p:nvPr>
        </p:nvGraphicFramePr>
        <p:xfrm>
          <a:off x="-1042830" y="2134935"/>
          <a:ext cx="4134651" cy="1847041"/>
        </p:xfrm>
        <a:graphic>
          <a:graphicData uri="http://schemas.openxmlformats.org/drawingml/2006/chart">
            <c:chart xmlns:c="http://schemas.openxmlformats.org/drawingml/2006/chart" xmlns:r="http://schemas.openxmlformats.org/officeDocument/2006/relationships" r:id="rId9"/>
          </a:graphicData>
        </a:graphic>
      </p:graphicFrame>
      <p:sp>
        <p:nvSpPr>
          <p:cNvPr id="53" name="TextBox 52">
            <a:extLst>
              <a:ext uri="{FF2B5EF4-FFF2-40B4-BE49-F238E27FC236}">
                <a16:creationId xmlns:a16="http://schemas.microsoft.com/office/drawing/2014/main" id="{8A0E7486-FAB3-384A-A4EB-091FFC6DF281}"/>
              </a:ext>
            </a:extLst>
          </p:cNvPr>
          <p:cNvSpPr txBox="1"/>
          <p:nvPr/>
        </p:nvSpPr>
        <p:spPr>
          <a:xfrm>
            <a:off x="1071347" y="2147622"/>
            <a:ext cx="1838325" cy="184666"/>
          </a:xfrm>
          <a:prstGeom prst="rect">
            <a:avLst/>
          </a:prstGeom>
          <a:noFill/>
        </p:spPr>
        <p:txBody>
          <a:bodyPr wrap="square" lIns="0" tIns="0" rIns="0" bIns="0" rtlCol="0">
            <a:spAutoFit/>
          </a:bodyPr>
          <a:lstStyle/>
          <a:p>
            <a:pPr algn="ctr"/>
            <a:r>
              <a:rPr lang="en-NZ" sz="1200" dirty="0"/>
              <a:t>Top 5 barriers for </a:t>
            </a:r>
            <a:r>
              <a:rPr lang="en-NZ" sz="1200" b="1" dirty="0"/>
              <a:t>football:</a:t>
            </a:r>
          </a:p>
        </p:txBody>
      </p:sp>
      <p:grpSp>
        <p:nvGrpSpPr>
          <p:cNvPr id="54" name="Group 53">
            <a:extLst>
              <a:ext uri="{FF2B5EF4-FFF2-40B4-BE49-F238E27FC236}">
                <a16:creationId xmlns:a16="http://schemas.microsoft.com/office/drawing/2014/main" id="{C8912F7F-96FA-114D-DD0F-48FA05ED6063}"/>
              </a:ext>
            </a:extLst>
          </p:cNvPr>
          <p:cNvGrpSpPr/>
          <p:nvPr/>
        </p:nvGrpSpPr>
        <p:grpSpPr>
          <a:xfrm>
            <a:off x="3167467" y="1918210"/>
            <a:ext cx="2884110" cy="2051393"/>
            <a:chOff x="3336409" y="1736341"/>
            <a:chExt cx="2663337" cy="2051393"/>
          </a:xfrm>
        </p:grpSpPr>
        <p:sp>
          <p:nvSpPr>
            <p:cNvPr id="55" name="Rectangle 54">
              <a:extLst>
                <a:ext uri="{FF2B5EF4-FFF2-40B4-BE49-F238E27FC236}">
                  <a16:creationId xmlns:a16="http://schemas.microsoft.com/office/drawing/2014/main" id="{ABB167E3-9AAA-2CEF-6D6B-847E7734761E}"/>
                </a:ext>
              </a:extLst>
            </p:cNvPr>
            <p:cNvSpPr/>
            <p:nvPr/>
          </p:nvSpPr>
          <p:spPr bwMode="ltGray">
            <a:xfrm>
              <a:off x="3340405" y="1782816"/>
              <a:ext cx="2659341" cy="2004918"/>
            </a:xfrm>
            <a:prstGeom prst="rect">
              <a:avLst/>
            </a:prstGeom>
            <a:solidFill>
              <a:srgbClr val="AEAE9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dirty="0"/>
            </a:p>
          </p:txBody>
        </p:sp>
        <p:sp>
          <p:nvSpPr>
            <p:cNvPr id="56" name="Rectangle 55">
              <a:extLst>
                <a:ext uri="{FF2B5EF4-FFF2-40B4-BE49-F238E27FC236}">
                  <a16:creationId xmlns:a16="http://schemas.microsoft.com/office/drawing/2014/main" id="{A177118B-5DF2-F139-BC75-B2A9A76E7C49}"/>
                </a:ext>
              </a:extLst>
            </p:cNvPr>
            <p:cNvSpPr/>
            <p:nvPr/>
          </p:nvSpPr>
          <p:spPr bwMode="ltGray">
            <a:xfrm>
              <a:off x="3336409" y="1736341"/>
              <a:ext cx="2659341" cy="72000"/>
            </a:xfrm>
            <a:prstGeom prst="rect">
              <a:avLst/>
            </a:prstGeom>
            <a:solidFill>
              <a:srgbClr val="F9C61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i="0" u="none" strike="noStrike" kern="0" cap="none" spc="0" normalizeH="0" baseline="0" noProof="0" dirty="0">
                <a:ln>
                  <a:noFill/>
                </a:ln>
                <a:solidFill>
                  <a:srgbClr val="FFFFFF"/>
                </a:solidFill>
                <a:effectLst/>
                <a:uLnTx/>
                <a:uFillTx/>
                <a:latin typeface="Arial"/>
                <a:ea typeface="+mn-ea"/>
                <a:cs typeface="+mn-cs"/>
              </a:endParaRPr>
            </a:p>
          </p:txBody>
        </p:sp>
      </p:grpSp>
      <p:sp>
        <p:nvSpPr>
          <p:cNvPr id="58" name="TextBox 57">
            <a:extLst>
              <a:ext uri="{FF2B5EF4-FFF2-40B4-BE49-F238E27FC236}">
                <a16:creationId xmlns:a16="http://schemas.microsoft.com/office/drawing/2014/main" id="{9D7363C7-66CC-F98E-6F0B-2FF782932178}"/>
              </a:ext>
            </a:extLst>
          </p:cNvPr>
          <p:cNvSpPr txBox="1"/>
          <p:nvPr/>
        </p:nvSpPr>
        <p:spPr>
          <a:xfrm>
            <a:off x="4012440" y="2147622"/>
            <a:ext cx="2026410" cy="184666"/>
          </a:xfrm>
          <a:prstGeom prst="rect">
            <a:avLst/>
          </a:prstGeom>
          <a:noFill/>
        </p:spPr>
        <p:txBody>
          <a:bodyPr wrap="square" lIns="0" tIns="0" rIns="0" bIns="0" rtlCol="0">
            <a:spAutoFit/>
          </a:bodyPr>
          <a:lstStyle/>
          <a:p>
            <a:pPr algn="ctr"/>
            <a:r>
              <a:rPr lang="en-NZ" sz="1200" dirty="0"/>
              <a:t>Top 5 barriers for </a:t>
            </a:r>
            <a:r>
              <a:rPr lang="en-NZ" sz="1200" b="1" dirty="0"/>
              <a:t>basketball:</a:t>
            </a:r>
          </a:p>
        </p:txBody>
      </p:sp>
      <p:pic>
        <p:nvPicPr>
          <p:cNvPr id="59" name="Picture 58">
            <a:extLst>
              <a:ext uri="{FF2B5EF4-FFF2-40B4-BE49-F238E27FC236}">
                <a16:creationId xmlns:a16="http://schemas.microsoft.com/office/drawing/2014/main" id="{290D2968-7DF5-70D3-73C1-E7143A7CB458}"/>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820" b="98361" l="3279" r="96721">
                        <a14:foregroundMark x1="45082" y1="4098" x2="45082" y2="4098"/>
                        <a14:foregroundMark x1="61475" y1="6557" x2="61475" y2="6557"/>
                        <a14:foregroundMark x1="77049" y1="30328" x2="77049" y2="30328"/>
                        <a14:foregroundMark x1="21311" y1="19672" x2="21311" y2="19672"/>
                        <a14:foregroundMark x1="16393" y1="40984" x2="16393" y2="40984"/>
                        <a14:foregroundMark x1="58197" y1="56557" x2="58197" y2="56557"/>
                        <a14:foregroundMark x1="10656" y1="77869" x2="10656" y2="77869"/>
                        <a14:foregroundMark x1="42623" y1="83607" x2="42623" y2="83607"/>
                        <a14:foregroundMark x1="79508" y1="27869" x2="79508" y2="27869"/>
                        <a14:foregroundMark x1="77049" y1="64754" x2="77049" y2="64754"/>
                        <a14:foregroundMark x1="68852" y1="22131" x2="68852" y2="22131"/>
                        <a14:foregroundMark x1="92623" y1="40984" x2="92623" y2="40984"/>
                        <a14:foregroundMark x1="40164" y1="62295" x2="40164" y2="62295"/>
                        <a14:foregroundMark x1="40164" y1="81148" x2="40164" y2="81148"/>
                        <a14:foregroundMark x1="47541" y1="88525" x2="47541" y2="88525"/>
                        <a14:foregroundMark x1="18852" y1="67213" x2="18852" y2="67213"/>
                        <a14:foregroundMark x1="10656" y1="49180" x2="10656" y2="49180"/>
                        <a14:foregroundMark x1="29508" y1="14754" x2="29508" y2="14754"/>
                        <a14:foregroundMark x1="45082" y1="1639" x2="45082" y2="1639"/>
                        <a14:foregroundMark x1="63934" y1="6557" x2="63934" y2="6557"/>
                        <a14:foregroundMark x1="71311" y1="27869" x2="71311" y2="27869"/>
                        <a14:foregroundMark x1="79508" y1="30328" x2="79508" y2="30328"/>
                        <a14:foregroundMark x1="87705" y1="46721" x2="87705" y2="46721"/>
                        <a14:foregroundMark x1="92623" y1="47541" x2="92623" y2="47541"/>
                        <a14:foregroundMark x1="63115" y1="49180" x2="63115" y2="49180"/>
                        <a14:foregroundMark x1="48361" y1="41803" x2="48361" y2="41803"/>
                        <a14:foregroundMark x1="68033" y1="66393" x2="68033" y2="66393"/>
                        <a14:foregroundMark x1="69672" y1="84426" x2="69672" y2="84426"/>
                        <a14:foregroundMark x1="66393" y1="93443" x2="66393" y2="93443"/>
                        <a14:foregroundMark x1="18852" y1="38525" x2="18852" y2="38525"/>
                        <a14:foregroundMark x1="3279" y1="58197" x2="3279" y2="58197"/>
                        <a14:foregroundMark x1="11475" y1="77049" x2="11475" y2="77049"/>
                        <a14:foregroundMark x1="61475" y1="98361" x2="61475" y2="98361"/>
                        <a14:foregroundMark x1="96721" y1="59836" x2="96721" y2="59836"/>
                      </a14:backgroundRemoval>
                    </a14:imgEffect>
                  </a14:imgLayer>
                </a14:imgProps>
              </a:ext>
            </a:extLst>
          </a:blip>
          <a:stretch>
            <a:fillRect/>
          </a:stretch>
        </p:blipFill>
        <p:spPr>
          <a:xfrm>
            <a:off x="3493232" y="2078244"/>
            <a:ext cx="360000" cy="360000"/>
          </a:xfrm>
          <a:prstGeom prst="rect">
            <a:avLst/>
          </a:prstGeom>
        </p:spPr>
      </p:pic>
      <p:graphicFrame>
        <p:nvGraphicFramePr>
          <p:cNvPr id="60" name="Content Placeholder 11">
            <a:extLst>
              <a:ext uri="{FF2B5EF4-FFF2-40B4-BE49-F238E27FC236}">
                <a16:creationId xmlns:a16="http://schemas.microsoft.com/office/drawing/2014/main" id="{EA1E1F47-7B5A-2983-2000-DAE481652CE1}"/>
              </a:ext>
            </a:extLst>
          </p:cNvPr>
          <p:cNvGraphicFramePr>
            <a:graphicFrameLocks/>
          </p:cNvGraphicFramePr>
          <p:nvPr>
            <p:extLst>
              <p:ext uri="{D42A27DB-BD31-4B8C-83A1-F6EECF244321}">
                <p14:modId xmlns:p14="http://schemas.microsoft.com/office/powerpoint/2010/main" val="2044768076"/>
              </p:ext>
            </p:extLst>
          </p:nvPr>
        </p:nvGraphicFramePr>
        <p:xfrm>
          <a:off x="1937381" y="2129911"/>
          <a:ext cx="4134651" cy="1847041"/>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64" name="Content Placeholder 11">
            <a:extLst>
              <a:ext uri="{FF2B5EF4-FFF2-40B4-BE49-F238E27FC236}">
                <a16:creationId xmlns:a16="http://schemas.microsoft.com/office/drawing/2014/main" id="{252CC08C-9CF0-E555-DF60-3E0C752AC730}"/>
              </a:ext>
            </a:extLst>
          </p:cNvPr>
          <p:cNvGraphicFramePr>
            <a:graphicFrameLocks/>
          </p:cNvGraphicFramePr>
          <p:nvPr>
            <p:extLst>
              <p:ext uri="{D42A27DB-BD31-4B8C-83A1-F6EECF244321}">
                <p14:modId xmlns:p14="http://schemas.microsoft.com/office/powerpoint/2010/main" val="1705149832"/>
              </p:ext>
            </p:extLst>
          </p:nvPr>
        </p:nvGraphicFramePr>
        <p:xfrm>
          <a:off x="5004153" y="2129911"/>
          <a:ext cx="4134651" cy="1847041"/>
        </p:xfrm>
        <a:graphic>
          <a:graphicData uri="http://schemas.openxmlformats.org/drawingml/2006/chart">
            <c:chart xmlns:c="http://schemas.openxmlformats.org/drawingml/2006/chart" xmlns:r="http://schemas.openxmlformats.org/officeDocument/2006/relationships" r:id="rId13"/>
          </a:graphicData>
        </a:graphic>
      </p:graphicFrame>
      <p:sp>
        <p:nvSpPr>
          <p:cNvPr id="69" name="TextBox 68">
            <a:extLst>
              <a:ext uri="{FF2B5EF4-FFF2-40B4-BE49-F238E27FC236}">
                <a16:creationId xmlns:a16="http://schemas.microsoft.com/office/drawing/2014/main" id="{99C60996-472B-49E2-752C-0C4967239552}"/>
              </a:ext>
            </a:extLst>
          </p:cNvPr>
          <p:cNvSpPr txBox="1"/>
          <p:nvPr/>
        </p:nvSpPr>
        <p:spPr>
          <a:xfrm>
            <a:off x="6905566" y="2164805"/>
            <a:ext cx="1838325" cy="184666"/>
          </a:xfrm>
          <a:prstGeom prst="rect">
            <a:avLst/>
          </a:prstGeom>
          <a:noFill/>
        </p:spPr>
        <p:txBody>
          <a:bodyPr wrap="square" lIns="0" tIns="0" rIns="0" bIns="0" rtlCol="0">
            <a:spAutoFit/>
          </a:bodyPr>
          <a:lstStyle/>
          <a:p>
            <a:pPr algn="ctr"/>
            <a:r>
              <a:rPr lang="en-NZ" sz="1200" dirty="0"/>
              <a:t>Top 5 barriers for </a:t>
            </a:r>
            <a:r>
              <a:rPr lang="en-NZ" sz="1200" b="1" dirty="0"/>
              <a:t>cricket:</a:t>
            </a:r>
          </a:p>
        </p:txBody>
      </p:sp>
      <p:sp>
        <p:nvSpPr>
          <p:cNvPr id="74" name="TextBox 73">
            <a:extLst>
              <a:ext uri="{FF2B5EF4-FFF2-40B4-BE49-F238E27FC236}">
                <a16:creationId xmlns:a16="http://schemas.microsoft.com/office/drawing/2014/main" id="{2077EF85-3966-E911-980A-44BD3AF0C1F7}"/>
              </a:ext>
            </a:extLst>
          </p:cNvPr>
          <p:cNvSpPr txBox="1"/>
          <p:nvPr/>
        </p:nvSpPr>
        <p:spPr>
          <a:xfrm>
            <a:off x="9865693" y="2129911"/>
            <a:ext cx="1838325" cy="184666"/>
          </a:xfrm>
          <a:prstGeom prst="rect">
            <a:avLst/>
          </a:prstGeom>
          <a:noFill/>
        </p:spPr>
        <p:txBody>
          <a:bodyPr wrap="square" lIns="0" tIns="0" rIns="0" bIns="0" rtlCol="0">
            <a:spAutoFit/>
          </a:bodyPr>
          <a:lstStyle/>
          <a:p>
            <a:pPr algn="ctr"/>
            <a:r>
              <a:rPr lang="en-NZ" sz="1200" dirty="0"/>
              <a:t>Top barriers for </a:t>
            </a:r>
            <a:r>
              <a:rPr lang="en-NZ" sz="1200" b="1" dirty="0"/>
              <a:t>hockey:</a:t>
            </a:r>
          </a:p>
        </p:txBody>
      </p:sp>
      <p:graphicFrame>
        <p:nvGraphicFramePr>
          <p:cNvPr id="75" name="Content Placeholder 11">
            <a:extLst>
              <a:ext uri="{FF2B5EF4-FFF2-40B4-BE49-F238E27FC236}">
                <a16:creationId xmlns:a16="http://schemas.microsoft.com/office/drawing/2014/main" id="{4B74FE9D-403A-C9DF-D028-4C212E89DFD3}"/>
              </a:ext>
            </a:extLst>
          </p:cNvPr>
          <p:cNvGraphicFramePr>
            <a:graphicFrameLocks/>
          </p:cNvGraphicFramePr>
          <p:nvPr>
            <p:extLst>
              <p:ext uri="{D42A27DB-BD31-4B8C-83A1-F6EECF244321}">
                <p14:modId xmlns:p14="http://schemas.microsoft.com/office/powerpoint/2010/main" val="3733164276"/>
              </p:ext>
            </p:extLst>
          </p:nvPr>
        </p:nvGraphicFramePr>
        <p:xfrm>
          <a:off x="8903837" y="2120192"/>
          <a:ext cx="4134651" cy="1847041"/>
        </p:xfrm>
        <a:graphic>
          <a:graphicData uri="http://schemas.openxmlformats.org/drawingml/2006/chart">
            <c:chart xmlns:c="http://schemas.openxmlformats.org/drawingml/2006/chart" xmlns:r="http://schemas.openxmlformats.org/officeDocument/2006/relationships" r:id="rId14"/>
          </a:graphicData>
        </a:graphic>
      </p:graphicFrame>
      <p:grpSp>
        <p:nvGrpSpPr>
          <p:cNvPr id="76" name="Group 75">
            <a:extLst>
              <a:ext uri="{FF2B5EF4-FFF2-40B4-BE49-F238E27FC236}">
                <a16:creationId xmlns:a16="http://schemas.microsoft.com/office/drawing/2014/main" id="{FFB68025-FC92-90EA-15A9-7E43243843D5}"/>
              </a:ext>
            </a:extLst>
          </p:cNvPr>
          <p:cNvGrpSpPr/>
          <p:nvPr/>
        </p:nvGrpSpPr>
        <p:grpSpPr>
          <a:xfrm>
            <a:off x="1620517" y="4170119"/>
            <a:ext cx="2884110" cy="2051393"/>
            <a:chOff x="3336409" y="1736341"/>
            <a:chExt cx="2663337" cy="2051393"/>
          </a:xfrm>
        </p:grpSpPr>
        <p:sp>
          <p:nvSpPr>
            <p:cNvPr id="77" name="Rectangle 76">
              <a:extLst>
                <a:ext uri="{FF2B5EF4-FFF2-40B4-BE49-F238E27FC236}">
                  <a16:creationId xmlns:a16="http://schemas.microsoft.com/office/drawing/2014/main" id="{416165F3-1830-EED7-F5B0-818714D2309A}"/>
                </a:ext>
              </a:extLst>
            </p:cNvPr>
            <p:cNvSpPr/>
            <p:nvPr/>
          </p:nvSpPr>
          <p:spPr bwMode="ltGray">
            <a:xfrm>
              <a:off x="3340405" y="1782816"/>
              <a:ext cx="2659341" cy="2004918"/>
            </a:xfrm>
            <a:prstGeom prst="rect">
              <a:avLst/>
            </a:prstGeom>
            <a:solidFill>
              <a:srgbClr val="AEAE9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dirty="0"/>
            </a:p>
          </p:txBody>
        </p:sp>
        <p:sp>
          <p:nvSpPr>
            <p:cNvPr id="78" name="Rectangle 77">
              <a:extLst>
                <a:ext uri="{FF2B5EF4-FFF2-40B4-BE49-F238E27FC236}">
                  <a16:creationId xmlns:a16="http://schemas.microsoft.com/office/drawing/2014/main" id="{8BCCEB5D-2D20-0B3F-F706-94159D952AF9}"/>
                </a:ext>
              </a:extLst>
            </p:cNvPr>
            <p:cNvSpPr/>
            <p:nvPr/>
          </p:nvSpPr>
          <p:spPr bwMode="ltGray">
            <a:xfrm>
              <a:off x="3336409" y="1736341"/>
              <a:ext cx="2659341" cy="72000"/>
            </a:xfrm>
            <a:prstGeom prst="rect">
              <a:avLst/>
            </a:prstGeom>
            <a:solidFill>
              <a:srgbClr val="F9C61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i="0" u="none" strike="noStrike" kern="0" cap="none" spc="0" normalizeH="0" baseline="0" noProof="0" dirty="0">
                <a:ln>
                  <a:noFill/>
                </a:ln>
                <a:solidFill>
                  <a:srgbClr val="FFFFFF"/>
                </a:solidFill>
                <a:effectLst/>
                <a:uLnTx/>
                <a:uFillTx/>
                <a:latin typeface="Arial"/>
                <a:ea typeface="+mn-ea"/>
                <a:cs typeface="+mn-cs"/>
              </a:endParaRPr>
            </a:p>
          </p:txBody>
        </p:sp>
      </p:grpSp>
      <p:sp>
        <p:nvSpPr>
          <p:cNvPr id="80" name="TextBox 79">
            <a:extLst>
              <a:ext uri="{FF2B5EF4-FFF2-40B4-BE49-F238E27FC236}">
                <a16:creationId xmlns:a16="http://schemas.microsoft.com/office/drawing/2014/main" id="{55AE4EA2-89C3-0F3E-8043-3CA48959B19D}"/>
              </a:ext>
            </a:extLst>
          </p:cNvPr>
          <p:cNvSpPr txBox="1"/>
          <p:nvPr/>
        </p:nvSpPr>
        <p:spPr>
          <a:xfrm>
            <a:off x="2508984" y="4418381"/>
            <a:ext cx="1838325" cy="184666"/>
          </a:xfrm>
          <a:prstGeom prst="rect">
            <a:avLst/>
          </a:prstGeom>
          <a:noFill/>
        </p:spPr>
        <p:txBody>
          <a:bodyPr wrap="square" lIns="0" tIns="0" rIns="0" bIns="0" rtlCol="0">
            <a:spAutoFit/>
          </a:bodyPr>
          <a:lstStyle/>
          <a:p>
            <a:pPr algn="ctr"/>
            <a:r>
              <a:rPr lang="en-NZ" sz="1200" dirty="0"/>
              <a:t>Top 5 barriers for </a:t>
            </a:r>
            <a:r>
              <a:rPr lang="en-NZ" sz="1200" b="1" dirty="0"/>
              <a:t>netball:</a:t>
            </a:r>
          </a:p>
        </p:txBody>
      </p:sp>
      <p:graphicFrame>
        <p:nvGraphicFramePr>
          <p:cNvPr id="81" name="Content Placeholder 11">
            <a:extLst>
              <a:ext uri="{FF2B5EF4-FFF2-40B4-BE49-F238E27FC236}">
                <a16:creationId xmlns:a16="http://schemas.microsoft.com/office/drawing/2014/main" id="{0E1A3390-6B6B-DCA1-B631-CE17317AFFFF}"/>
              </a:ext>
            </a:extLst>
          </p:cNvPr>
          <p:cNvGraphicFramePr>
            <a:graphicFrameLocks/>
          </p:cNvGraphicFramePr>
          <p:nvPr>
            <p:extLst>
              <p:ext uri="{D42A27DB-BD31-4B8C-83A1-F6EECF244321}">
                <p14:modId xmlns:p14="http://schemas.microsoft.com/office/powerpoint/2010/main" val="2180175499"/>
              </p:ext>
            </p:extLst>
          </p:nvPr>
        </p:nvGraphicFramePr>
        <p:xfrm>
          <a:off x="4685373" y="4312077"/>
          <a:ext cx="2862432" cy="1719521"/>
        </p:xfrm>
        <a:graphic>
          <a:graphicData uri="http://schemas.openxmlformats.org/drawingml/2006/chart">
            <c:chart xmlns:c="http://schemas.openxmlformats.org/drawingml/2006/chart" xmlns:r="http://schemas.openxmlformats.org/officeDocument/2006/relationships" r:id="rId15"/>
          </a:graphicData>
        </a:graphic>
      </p:graphicFrame>
      <p:sp>
        <p:nvSpPr>
          <p:cNvPr id="86" name="TextBox 85">
            <a:extLst>
              <a:ext uri="{FF2B5EF4-FFF2-40B4-BE49-F238E27FC236}">
                <a16:creationId xmlns:a16="http://schemas.microsoft.com/office/drawing/2014/main" id="{D06B2899-5344-0EB4-413B-6772C418D906}"/>
              </a:ext>
            </a:extLst>
          </p:cNvPr>
          <p:cNvSpPr txBox="1"/>
          <p:nvPr/>
        </p:nvSpPr>
        <p:spPr>
          <a:xfrm>
            <a:off x="5370623" y="4413655"/>
            <a:ext cx="1838325" cy="184666"/>
          </a:xfrm>
          <a:prstGeom prst="rect">
            <a:avLst/>
          </a:prstGeom>
          <a:noFill/>
        </p:spPr>
        <p:txBody>
          <a:bodyPr wrap="square" lIns="0" tIns="0" rIns="0" bIns="0" rtlCol="0">
            <a:spAutoFit/>
          </a:bodyPr>
          <a:lstStyle/>
          <a:p>
            <a:pPr algn="ctr"/>
            <a:r>
              <a:rPr lang="en-NZ" sz="1200" dirty="0"/>
              <a:t>Top barriers for </a:t>
            </a:r>
            <a:r>
              <a:rPr lang="en-NZ" sz="1200" b="1" dirty="0"/>
              <a:t>rugby:</a:t>
            </a:r>
          </a:p>
        </p:txBody>
      </p:sp>
      <p:graphicFrame>
        <p:nvGraphicFramePr>
          <p:cNvPr id="87" name="Content Placeholder 11">
            <a:extLst>
              <a:ext uri="{FF2B5EF4-FFF2-40B4-BE49-F238E27FC236}">
                <a16:creationId xmlns:a16="http://schemas.microsoft.com/office/drawing/2014/main" id="{54E5E37B-9C88-3799-263A-B60BE316EACC}"/>
              </a:ext>
            </a:extLst>
          </p:cNvPr>
          <p:cNvGraphicFramePr>
            <a:graphicFrameLocks/>
          </p:cNvGraphicFramePr>
          <p:nvPr>
            <p:extLst>
              <p:ext uri="{D42A27DB-BD31-4B8C-83A1-F6EECF244321}">
                <p14:modId xmlns:p14="http://schemas.microsoft.com/office/powerpoint/2010/main" val="2498598885"/>
              </p:ext>
            </p:extLst>
          </p:nvPr>
        </p:nvGraphicFramePr>
        <p:xfrm>
          <a:off x="1597577" y="4255373"/>
          <a:ext cx="2973252" cy="1885408"/>
        </p:xfrm>
        <a:graphic>
          <a:graphicData uri="http://schemas.openxmlformats.org/drawingml/2006/chart">
            <c:chart xmlns:c="http://schemas.openxmlformats.org/drawingml/2006/chart" xmlns:r="http://schemas.openxmlformats.org/officeDocument/2006/relationships" r:id="rId16"/>
          </a:graphicData>
        </a:graphic>
      </p:graphicFrame>
      <p:pic>
        <p:nvPicPr>
          <p:cNvPr id="88" name="Picture 87">
            <a:extLst>
              <a:ext uri="{FF2B5EF4-FFF2-40B4-BE49-F238E27FC236}">
                <a16:creationId xmlns:a16="http://schemas.microsoft.com/office/drawing/2014/main" id="{25793C0B-84CA-1CDE-AE46-42011D779225}"/>
              </a:ext>
            </a:extLst>
          </p:cNvPr>
          <p:cNvPicPr>
            <a:picLocks noChangeAspect="1"/>
          </p:cNvPicPr>
          <p:nvPr/>
        </p:nvPicPr>
        <p:blipFill>
          <a:blip r:embed="rId17">
            <a:extLst>
              <a:ext uri="{BEBA8EAE-BF5A-486C-A8C5-ECC9F3942E4B}">
                <a14:imgProps xmlns:a14="http://schemas.microsoft.com/office/drawing/2010/main">
                  <a14:imgLayer r:embed="rId18">
                    <a14:imgEffect>
                      <a14:backgroundRemoval t="4800" b="96800" l="4800" r="95200">
                        <a14:foregroundMark x1="5600" y1="72000" x2="5600" y2="72000"/>
                        <a14:foregroundMark x1="24000" y1="26400" x2="24000" y2="26400"/>
                        <a14:foregroundMark x1="64000" y1="8800" x2="64000" y2="8800"/>
                        <a14:foregroundMark x1="88800" y1="10400" x2="88800" y2="10400"/>
                        <a14:foregroundMark x1="88800" y1="12800" x2="88800" y2="12800"/>
                        <a14:foregroundMark x1="78400" y1="4800" x2="78400" y2="4800"/>
                        <a14:foregroundMark x1="95200" y1="28800" x2="95200" y2="28800"/>
                        <a14:foregroundMark x1="24000" y1="93600" x2="24000" y2="93600"/>
                        <a14:foregroundMark x1="35200" y1="62400" x2="35200" y2="62400"/>
                        <a14:foregroundMark x1="59200" y1="41600" x2="59200" y2="41600"/>
                        <a14:foregroundMark x1="55200" y1="32000" x2="55200" y2="32000"/>
                        <a14:foregroundMark x1="52800" y1="53600" x2="52800" y2="53600"/>
                        <a14:foregroundMark x1="46400" y1="45600" x2="46400" y2="45600"/>
                        <a14:foregroundMark x1="17600" y1="32000" x2="17600" y2="32000"/>
                        <a14:foregroundMark x1="85600" y1="58400" x2="85600" y2="58400"/>
                        <a14:foregroundMark x1="16000" y1="36800" x2="16000" y2="36800"/>
                        <a14:foregroundMark x1="5600" y1="65600" x2="5600" y2="65600"/>
                        <a14:foregroundMark x1="11200" y1="90400" x2="11200" y2="90400"/>
                        <a14:foregroundMark x1="20000" y1="81600" x2="20000" y2="81600"/>
                        <a14:foregroundMark x1="36800" y1="92800" x2="36800" y2="92800"/>
                        <a14:foregroundMark x1="64000" y1="81600" x2="64000" y2="81600"/>
                        <a14:foregroundMark x1="83200" y1="62400" x2="83200" y2="62400"/>
                        <a14:foregroundMark x1="46400" y1="91200" x2="46400" y2="91200"/>
                        <a14:foregroundMark x1="24000" y1="96800" x2="24000" y2="96800"/>
                      </a14:backgroundRemoval>
                    </a14:imgEffect>
                  </a14:imgLayer>
                </a14:imgProps>
              </a:ext>
            </a:extLst>
          </a:blip>
          <a:stretch>
            <a:fillRect/>
          </a:stretch>
        </p:blipFill>
        <p:spPr>
          <a:xfrm>
            <a:off x="4831887" y="4329540"/>
            <a:ext cx="360000" cy="360000"/>
          </a:xfrm>
          <a:prstGeom prst="rect">
            <a:avLst/>
          </a:prstGeom>
        </p:spPr>
      </p:pic>
      <p:grpSp>
        <p:nvGrpSpPr>
          <p:cNvPr id="89" name="Group 88">
            <a:extLst>
              <a:ext uri="{FF2B5EF4-FFF2-40B4-BE49-F238E27FC236}">
                <a16:creationId xmlns:a16="http://schemas.microsoft.com/office/drawing/2014/main" id="{B47793B0-E19E-7082-1FFA-D8AC25A4E4EB}"/>
              </a:ext>
            </a:extLst>
          </p:cNvPr>
          <p:cNvGrpSpPr/>
          <p:nvPr/>
        </p:nvGrpSpPr>
        <p:grpSpPr>
          <a:xfrm>
            <a:off x="7668234" y="4170119"/>
            <a:ext cx="2884110" cy="2051393"/>
            <a:chOff x="3336409" y="1736341"/>
            <a:chExt cx="2663337" cy="2051393"/>
          </a:xfrm>
        </p:grpSpPr>
        <p:sp>
          <p:nvSpPr>
            <p:cNvPr id="90" name="Rectangle 89">
              <a:extLst>
                <a:ext uri="{FF2B5EF4-FFF2-40B4-BE49-F238E27FC236}">
                  <a16:creationId xmlns:a16="http://schemas.microsoft.com/office/drawing/2014/main" id="{E308A595-2C4E-D8BB-F97B-A87D521FB071}"/>
                </a:ext>
              </a:extLst>
            </p:cNvPr>
            <p:cNvSpPr/>
            <p:nvPr/>
          </p:nvSpPr>
          <p:spPr bwMode="ltGray">
            <a:xfrm>
              <a:off x="3340405" y="1782816"/>
              <a:ext cx="2659341" cy="2004918"/>
            </a:xfrm>
            <a:prstGeom prst="rect">
              <a:avLst/>
            </a:prstGeom>
            <a:solidFill>
              <a:srgbClr val="AEAE9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dirty="0"/>
            </a:p>
          </p:txBody>
        </p:sp>
        <p:sp>
          <p:nvSpPr>
            <p:cNvPr id="91" name="Rectangle 90">
              <a:extLst>
                <a:ext uri="{FF2B5EF4-FFF2-40B4-BE49-F238E27FC236}">
                  <a16:creationId xmlns:a16="http://schemas.microsoft.com/office/drawing/2014/main" id="{D8F1446C-24D0-1E49-A11F-1DC0CF7B429E}"/>
                </a:ext>
              </a:extLst>
            </p:cNvPr>
            <p:cNvSpPr/>
            <p:nvPr/>
          </p:nvSpPr>
          <p:spPr bwMode="ltGray">
            <a:xfrm>
              <a:off x="3336409" y="1736341"/>
              <a:ext cx="2659341" cy="72000"/>
            </a:xfrm>
            <a:prstGeom prst="rect">
              <a:avLst/>
            </a:prstGeom>
            <a:solidFill>
              <a:srgbClr val="F9C61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i="0" u="none" strike="noStrike" kern="0" cap="none" spc="0" normalizeH="0" baseline="0" noProof="0" dirty="0">
                <a:ln>
                  <a:noFill/>
                </a:ln>
                <a:solidFill>
                  <a:srgbClr val="FFFFFF"/>
                </a:solidFill>
                <a:effectLst/>
                <a:uLnTx/>
                <a:uFillTx/>
                <a:latin typeface="Arial"/>
                <a:ea typeface="+mn-ea"/>
                <a:cs typeface="+mn-cs"/>
              </a:endParaRPr>
            </a:p>
          </p:txBody>
        </p:sp>
      </p:grpSp>
      <p:graphicFrame>
        <p:nvGraphicFramePr>
          <p:cNvPr id="92" name="Content Placeholder 11">
            <a:extLst>
              <a:ext uri="{FF2B5EF4-FFF2-40B4-BE49-F238E27FC236}">
                <a16:creationId xmlns:a16="http://schemas.microsoft.com/office/drawing/2014/main" id="{0E23D979-78B1-719D-F752-33C330FCBE76}"/>
              </a:ext>
            </a:extLst>
          </p:cNvPr>
          <p:cNvGraphicFramePr>
            <a:graphicFrameLocks/>
          </p:cNvGraphicFramePr>
          <p:nvPr>
            <p:extLst>
              <p:ext uri="{D42A27DB-BD31-4B8C-83A1-F6EECF244321}">
                <p14:modId xmlns:p14="http://schemas.microsoft.com/office/powerpoint/2010/main" val="858072163"/>
              </p:ext>
            </p:extLst>
          </p:nvPr>
        </p:nvGraphicFramePr>
        <p:xfrm>
          <a:off x="6572250" y="4318267"/>
          <a:ext cx="3975767" cy="1847041"/>
        </p:xfrm>
        <a:graphic>
          <a:graphicData uri="http://schemas.openxmlformats.org/drawingml/2006/chart">
            <c:chart xmlns:c="http://schemas.openxmlformats.org/drawingml/2006/chart" xmlns:r="http://schemas.openxmlformats.org/officeDocument/2006/relationships" r:id="rId19"/>
          </a:graphicData>
        </a:graphic>
      </p:graphicFrame>
      <p:sp>
        <p:nvSpPr>
          <p:cNvPr id="93" name="TextBox 92">
            <a:extLst>
              <a:ext uri="{FF2B5EF4-FFF2-40B4-BE49-F238E27FC236}">
                <a16:creationId xmlns:a16="http://schemas.microsoft.com/office/drawing/2014/main" id="{06B75FD3-65A6-9E4B-8C21-9325D352AFEB}"/>
              </a:ext>
            </a:extLst>
          </p:cNvPr>
          <p:cNvSpPr txBox="1"/>
          <p:nvPr/>
        </p:nvSpPr>
        <p:spPr>
          <a:xfrm>
            <a:off x="8370835" y="4419845"/>
            <a:ext cx="1838325" cy="184666"/>
          </a:xfrm>
          <a:prstGeom prst="rect">
            <a:avLst/>
          </a:prstGeom>
          <a:noFill/>
        </p:spPr>
        <p:txBody>
          <a:bodyPr wrap="square" lIns="0" tIns="0" rIns="0" bIns="0" rtlCol="0">
            <a:spAutoFit/>
          </a:bodyPr>
          <a:lstStyle/>
          <a:p>
            <a:pPr algn="ctr"/>
            <a:r>
              <a:rPr lang="en-NZ" sz="1200" dirty="0"/>
              <a:t>Top 5 barriers for </a:t>
            </a:r>
            <a:r>
              <a:rPr lang="en-NZ" sz="1200" b="1" dirty="0"/>
              <a:t>tennis:</a:t>
            </a:r>
          </a:p>
        </p:txBody>
      </p:sp>
      <p:pic>
        <p:nvPicPr>
          <p:cNvPr id="96" name="Picture 95">
            <a:extLst>
              <a:ext uri="{FF2B5EF4-FFF2-40B4-BE49-F238E27FC236}">
                <a16:creationId xmlns:a16="http://schemas.microsoft.com/office/drawing/2014/main" id="{6F090276-E32F-2221-2939-9E09FE134875}"/>
              </a:ext>
            </a:extLst>
          </p:cNvPr>
          <p:cNvPicPr>
            <a:picLocks noChangeAspect="1"/>
          </p:cNvPicPr>
          <p:nvPr/>
        </p:nvPicPr>
        <p:blipFill rotWithShape="1">
          <a:blip r:embed="rId20">
            <a:extLst>
              <a:ext uri="{BEBA8EAE-BF5A-486C-A8C5-ECC9F3942E4B}">
                <a14:imgProps xmlns:a14="http://schemas.microsoft.com/office/drawing/2010/main">
                  <a14:imgLayer r:embed="rId21">
                    <a14:imgEffect>
                      <a14:backgroundRemoval t="8462" b="86154" l="6667" r="92500">
                        <a14:foregroundMark x1="29167" y1="16154" x2="29167" y2="16154"/>
                        <a14:foregroundMark x1="50000" y1="11538" x2="50000" y2="11538"/>
                        <a14:foregroundMark x1="15833" y1="32308" x2="15833" y2="32308"/>
                        <a14:foregroundMark x1="47500" y1="36923" x2="47500" y2="36923"/>
                        <a14:foregroundMark x1="80000" y1="40000" x2="80000" y2="40000"/>
                        <a14:foregroundMark x1="24167" y1="56154" x2="24167" y2="56154"/>
                        <a14:foregroundMark x1="35833" y1="73077" x2="35833" y2="73077"/>
                        <a14:foregroundMark x1="24167" y1="66154" x2="24167" y2="66154"/>
                        <a14:foregroundMark x1="55000" y1="86923" x2="55000" y2="86923"/>
                        <a14:foregroundMark x1="93333" y1="44615" x2="93333" y2="44615"/>
                        <a14:foregroundMark x1="6667" y1="38462" x2="6667" y2="38462"/>
                      </a14:backgroundRemoval>
                    </a14:imgEffect>
                  </a14:imgLayer>
                </a14:imgProps>
              </a:ext>
            </a:extLst>
          </a:blip>
          <a:srcRect b="9666"/>
          <a:stretch/>
        </p:blipFill>
        <p:spPr>
          <a:xfrm>
            <a:off x="7865190" y="4331861"/>
            <a:ext cx="367865" cy="360000"/>
          </a:xfrm>
          <a:prstGeom prst="rect">
            <a:avLst/>
          </a:prstGeom>
        </p:spPr>
      </p:pic>
      <p:sp>
        <p:nvSpPr>
          <p:cNvPr id="97" name="TextBox 96">
            <a:extLst>
              <a:ext uri="{FF2B5EF4-FFF2-40B4-BE49-F238E27FC236}">
                <a16:creationId xmlns:a16="http://schemas.microsoft.com/office/drawing/2014/main" id="{69A2EA26-98A3-E479-9949-63338A3D4A79}"/>
              </a:ext>
            </a:extLst>
          </p:cNvPr>
          <p:cNvSpPr txBox="1"/>
          <p:nvPr/>
        </p:nvSpPr>
        <p:spPr>
          <a:xfrm>
            <a:off x="179708" y="1613723"/>
            <a:ext cx="3621601" cy="184666"/>
          </a:xfrm>
          <a:prstGeom prst="rect">
            <a:avLst/>
          </a:prstGeom>
          <a:noFill/>
          <a:ln>
            <a:solidFill>
              <a:schemeClr val="tx1"/>
            </a:solidFill>
          </a:ln>
        </p:spPr>
        <p:txBody>
          <a:bodyPr wrap="square" lIns="0" tIns="0" rIns="0" bIns="0" rtlCol="0">
            <a:spAutoFit/>
          </a:bodyPr>
          <a:lstStyle/>
          <a:p>
            <a:r>
              <a:rPr lang="en-NZ" sz="1200" i="1" dirty="0"/>
              <a:t>% rated 4 or 5 out of 5, where 5=extremely important</a:t>
            </a:r>
          </a:p>
        </p:txBody>
      </p:sp>
      <p:sp>
        <p:nvSpPr>
          <p:cNvPr id="4" name="Slide Number Placeholder 3">
            <a:extLst>
              <a:ext uri="{FF2B5EF4-FFF2-40B4-BE49-F238E27FC236}">
                <a16:creationId xmlns:a16="http://schemas.microsoft.com/office/drawing/2014/main" id="{371668CE-AFC1-A07B-E2F5-9C03A2297A44}"/>
              </a:ext>
            </a:extLst>
          </p:cNvPr>
          <p:cNvSpPr>
            <a:spLocks noGrp="1"/>
          </p:cNvSpPr>
          <p:nvPr>
            <p:ph type="sldNum" sz="quarter" idx="10"/>
          </p:nvPr>
        </p:nvSpPr>
        <p:spPr/>
        <p:txBody>
          <a:bodyPr/>
          <a:lstStyle/>
          <a:p>
            <a:fld id="{4034BEE3-566C-4068-A777-C3A4762E861B}" type="slidenum">
              <a:rPr lang="en-GB" smtClean="0"/>
              <a:pPr/>
              <a:t>42</a:t>
            </a:fld>
            <a:endParaRPr lang="en-GB" dirty="0"/>
          </a:p>
        </p:txBody>
      </p:sp>
    </p:spTree>
    <p:extLst>
      <p:ext uri="{BB962C8B-B14F-4D97-AF65-F5344CB8AC3E}">
        <p14:creationId xmlns:p14="http://schemas.microsoft.com/office/powerpoint/2010/main" val="67765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929F3332-2F8B-BF64-3786-EFDFA7669352}"/>
              </a:ext>
            </a:extLst>
          </p:cNvPr>
          <p:cNvSpPr/>
          <p:nvPr/>
        </p:nvSpPr>
        <p:spPr bwMode="ltGray">
          <a:xfrm>
            <a:off x="5790086" y="4217314"/>
            <a:ext cx="2890565" cy="2155842"/>
          </a:xfrm>
          <a:prstGeom prst="rect">
            <a:avLst/>
          </a:prstGeom>
          <a:solidFill>
            <a:srgbClr val="AEAE9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pPr>
            <a:endParaRPr lang="en-NZ" sz="1600" b="0" dirty="0"/>
          </a:p>
        </p:txBody>
      </p:sp>
      <p:sp>
        <p:nvSpPr>
          <p:cNvPr id="78" name="TextBox 77">
            <a:extLst>
              <a:ext uri="{FF2B5EF4-FFF2-40B4-BE49-F238E27FC236}">
                <a16:creationId xmlns:a16="http://schemas.microsoft.com/office/drawing/2014/main" id="{6A6C71B8-5671-5F93-5190-D6709F8E967D}"/>
              </a:ext>
            </a:extLst>
          </p:cNvPr>
          <p:cNvSpPr txBox="1"/>
          <p:nvPr/>
        </p:nvSpPr>
        <p:spPr>
          <a:xfrm>
            <a:off x="5971107" y="5797039"/>
            <a:ext cx="2497501" cy="654025"/>
          </a:xfrm>
          <a:prstGeom prst="rect">
            <a:avLst/>
          </a:prstGeom>
          <a:noFill/>
        </p:spPr>
        <p:txBody>
          <a:bodyPr wrap="square" lIns="0" tIns="0" rIns="0" bIns="0" rtlCol="0">
            <a:spAutoFit/>
          </a:bodyPr>
          <a:lstStyle/>
          <a:p>
            <a:pPr algn="ctr"/>
            <a:r>
              <a:rPr lang="en-NZ" sz="1050" i="1" dirty="0"/>
              <a:t>“Talk to the parents, make the organised sport aware, make sure to make the sport look fun.”</a:t>
            </a:r>
          </a:p>
          <a:p>
            <a:pPr algn="ctr"/>
            <a:endParaRPr lang="en-NZ" sz="1100" i="1" dirty="0"/>
          </a:p>
        </p:txBody>
      </p:sp>
      <p:pic>
        <p:nvPicPr>
          <p:cNvPr id="38" name="Picture 37" descr="A child kicking a football ball&#10;&#10;Description automatically generated">
            <a:extLst>
              <a:ext uri="{FF2B5EF4-FFF2-40B4-BE49-F238E27FC236}">
                <a16:creationId xmlns:a16="http://schemas.microsoft.com/office/drawing/2014/main" id="{A03EA1F6-83D6-E041-876B-03D0777518B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4300"/>
          <a:stretch/>
        </p:blipFill>
        <p:spPr>
          <a:xfrm>
            <a:off x="0" y="0"/>
            <a:ext cx="3095625" cy="6858000"/>
          </a:xfrm>
          <a:prstGeom prst="rect">
            <a:avLst/>
          </a:prstGeom>
        </p:spPr>
      </p:pic>
      <p:sp>
        <p:nvSpPr>
          <p:cNvPr id="22" name="Rectangle 21">
            <a:extLst>
              <a:ext uri="{FF2B5EF4-FFF2-40B4-BE49-F238E27FC236}">
                <a16:creationId xmlns:a16="http://schemas.microsoft.com/office/drawing/2014/main" id="{89608EED-1EBD-9E1E-70D0-12796C236C11}"/>
              </a:ext>
            </a:extLst>
          </p:cNvPr>
          <p:cNvSpPr/>
          <p:nvPr/>
        </p:nvSpPr>
        <p:spPr bwMode="ltGray">
          <a:xfrm>
            <a:off x="0" y="-10334"/>
            <a:ext cx="2943169" cy="6868334"/>
          </a:xfrm>
          <a:prstGeom prst="rect">
            <a:avLst/>
          </a:prstGeom>
          <a:solidFill>
            <a:srgbClr val="080808">
              <a:alpha val="69804"/>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cxnSp>
        <p:nvCxnSpPr>
          <p:cNvPr id="20" name="Straight Connector 19">
            <a:extLst>
              <a:ext uri="{FF2B5EF4-FFF2-40B4-BE49-F238E27FC236}">
                <a16:creationId xmlns:a16="http://schemas.microsoft.com/office/drawing/2014/main" id="{A4C9EEE3-DE4D-4BDB-EA3E-86329ACBC0D7}"/>
              </a:ext>
            </a:extLst>
          </p:cNvPr>
          <p:cNvCxnSpPr>
            <a:cxnSpLocks/>
          </p:cNvCxnSpPr>
          <p:nvPr>
            <p:custDataLst>
              <p:tags r:id="rId1"/>
            </p:custDataLst>
          </p:nvPr>
        </p:nvCxnSpPr>
        <p:spPr>
          <a:xfrm>
            <a:off x="360000" y="6120000"/>
            <a:ext cx="2304000" cy="0"/>
          </a:xfrm>
          <a:prstGeom prst="line">
            <a:avLst/>
          </a:prstGeom>
          <a:noFill/>
          <a:ln w="38100" cap="flat" cmpd="sng" algn="ctr">
            <a:solidFill>
              <a:srgbClr val="FFFFFF"/>
            </a:solidFill>
            <a:prstDash val="solid"/>
            <a:miter lim="800000"/>
            <a:tailEnd type="none"/>
          </a:ln>
          <a:effectLst/>
        </p:spPr>
      </p:cxnSp>
      <p:pic>
        <p:nvPicPr>
          <p:cNvPr id="21" name="Picture 20">
            <a:extLst>
              <a:ext uri="{FF2B5EF4-FFF2-40B4-BE49-F238E27FC236}">
                <a16:creationId xmlns:a16="http://schemas.microsoft.com/office/drawing/2014/main" id="{23D2E680-35A4-A8E9-9613-A9F13A1240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9051" y="6388850"/>
            <a:ext cx="2016156" cy="198000"/>
          </a:xfrm>
          <a:prstGeom prst="rect">
            <a:avLst/>
          </a:prstGeom>
        </p:spPr>
      </p:pic>
      <p:sp>
        <p:nvSpPr>
          <p:cNvPr id="23" name="TextBox 22">
            <a:extLst>
              <a:ext uri="{FF2B5EF4-FFF2-40B4-BE49-F238E27FC236}">
                <a16:creationId xmlns:a16="http://schemas.microsoft.com/office/drawing/2014/main" id="{40C6113C-1AF3-B573-98D4-7DC284A93580}"/>
              </a:ext>
            </a:extLst>
          </p:cNvPr>
          <p:cNvSpPr txBox="1"/>
          <p:nvPr/>
        </p:nvSpPr>
        <p:spPr>
          <a:xfrm>
            <a:off x="260526" y="203325"/>
            <a:ext cx="2567515" cy="440120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NZ" sz="2800" b="1" i="0" u="none" strike="noStrike" kern="0" cap="none" spc="0" normalizeH="0" baseline="0" noProof="0" dirty="0">
                <a:ln>
                  <a:noFill/>
                </a:ln>
                <a:solidFill>
                  <a:schemeClr val="bg1"/>
                </a:solidFill>
                <a:effectLst/>
                <a:uLnTx/>
                <a:uFillTx/>
                <a:latin typeface="Arial"/>
                <a:ea typeface="+mn-ea"/>
                <a:cs typeface="+mn-cs"/>
              </a:rPr>
              <a:t>Apart from overcoming the barriers, what are some of the ways sports can </a:t>
            </a:r>
            <a:r>
              <a:rPr kumimoji="0" lang="en-NZ" sz="2800" b="1" i="0" u="none" strike="noStrike" kern="0" cap="none" spc="0" normalizeH="0" baseline="0" noProof="0" dirty="0">
                <a:ln>
                  <a:noFill/>
                </a:ln>
                <a:solidFill>
                  <a:srgbClr val="F9C612"/>
                </a:solidFill>
                <a:effectLst/>
                <a:uLnTx/>
                <a:uFillTx/>
                <a:latin typeface="Arial"/>
                <a:ea typeface="+mn-ea"/>
                <a:cs typeface="+mn-cs"/>
              </a:rPr>
              <a:t>encourage and optimise </a:t>
            </a:r>
            <a:r>
              <a:rPr kumimoji="0" lang="en-NZ" sz="2800" b="1" i="0" u="none" strike="noStrike" kern="0" cap="none" spc="0" normalizeH="0" baseline="0" noProof="0" dirty="0">
                <a:ln>
                  <a:noFill/>
                </a:ln>
                <a:solidFill>
                  <a:schemeClr val="bg1"/>
                </a:solidFill>
                <a:effectLst/>
                <a:uLnTx/>
                <a:uFillTx/>
                <a:latin typeface="Arial"/>
                <a:ea typeface="+mn-ea"/>
                <a:cs typeface="+mn-cs"/>
              </a:rPr>
              <a:t>participation?</a:t>
            </a:r>
          </a:p>
        </p:txBody>
      </p:sp>
      <p:sp>
        <p:nvSpPr>
          <p:cNvPr id="3" name="Rectangle 2">
            <a:extLst>
              <a:ext uri="{FF2B5EF4-FFF2-40B4-BE49-F238E27FC236}">
                <a16:creationId xmlns:a16="http://schemas.microsoft.com/office/drawing/2014/main" id="{64418AB5-834F-2908-0D3B-284F92F96A81}"/>
              </a:ext>
            </a:extLst>
          </p:cNvPr>
          <p:cNvSpPr/>
          <p:nvPr/>
        </p:nvSpPr>
        <p:spPr bwMode="ltGray">
          <a:xfrm>
            <a:off x="3232815" y="218214"/>
            <a:ext cx="2409185" cy="6154941"/>
          </a:xfrm>
          <a:prstGeom prst="rect">
            <a:avLst/>
          </a:prstGeom>
          <a:solidFill>
            <a:srgbClr val="AEAE9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a:p>
        </p:txBody>
      </p:sp>
      <p:sp>
        <p:nvSpPr>
          <p:cNvPr id="5" name="TextBox 4">
            <a:extLst>
              <a:ext uri="{FF2B5EF4-FFF2-40B4-BE49-F238E27FC236}">
                <a16:creationId xmlns:a16="http://schemas.microsoft.com/office/drawing/2014/main" id="{45A7B25E-2010-2B95-FDD1-F29E3EFE1A0A}"/>
              </a:ext>
            </a:extLst>
          </p:cNvPr>
          <p:cNvSpPr txBox="1"/>
          <p:nvPr/>
        </p:nvSpPr>
        <p:spPr>
          <a:xfrm>
            <a:off x="3141569" y="897451"/>
            <a:ext cx="2412000" cy="3675365"/>
          </a:xfrm>
          <a:prstGeom prst="rect">
            <a:avLst/>
          </a:prstGeom>
          <a:noFill/>
        </p:spPr>
        <p:txBody>
          <a:bodyPr wrap="square">
            <a:spAutoFit/>
          </a:bodyPr>
          <a:lstStyle/>
          <a:p>
            <a:pPr marL="180975" marR="0" lvl="1" algn="l" defTabSz="914400" rtl="0" eaLnBrk="1" fontAlgn="auto" latinLnBrk="0" hangingPunct="1">
              <a:lnSpc>
                <a:spcPct val="100000"/>
              </a:lnSpc>
              <a:spcBef>
                <a:spcPts val="0"/>
              </a:spcBef>
              <a:spcAft>
                <a:spcPts val="600"/>
              </a:spcAft>
              <a:buClrTx/>
              <a:buSzTx/>
              <a:tabLst/>
              <a:defRPr/>
            </a:pPr>
            <a:r>
              <a:rPr kumimoji="0" lang="en-NZ" sz="1050" i="0" u="none" strike="noStrike" kern="0" cap="none" spc="0" normalizeH="0" baseline="0" noProof="0" dirty="0">
                <a:ln>
                  <a:noFill/>
                </a:ln>
                <a:solidFill>
                  <a:srgbClr val="000000"/>
                </a:solidFill>
                <a:effectLst/>
                <a:uLnTx/>
                <a:uFillTx/>
                <a:latin typeface="Arial"/>
                <a:ea typeface="+mn-ea"/>
                <a:cs typeface="+mn-cs"/>
              </a:rPr>
              <a:t>It is important to promote the benefits of playing organised sport to all rangatahi. There are many perceived benefits of organised sport that can be promoted. In particular the social </a:t>
            </a:r>
            <a:r>
              <a:rPr lang="en-NZ" sz="1050" kern="0" dirty="0">
                <a:solidFill>
                  <a:srgbClr val="000000"/>
                </a:solidFill>
                <a:latin typeface="Arial"/>
              </a:rPr>
              <a:t>aspect comes through strongly, as well </a:t>
            </a:r>
            <a:r>
              <a:rPr kumimoji="0" lang="en-NZ" sz="1050" i="0" u="none" strike="noStrike" kern="0" cap="none" spc="0" normalizeH="0" baseline="0" noProof="0" dirty="0">
                <a:ln>
                  <a:noFill/>
                </a:ln>
                <a:solidFill>
                  <a:srgbClr val="000000"/>
                </a:solidFill>
                <a:effectLst/>
                <a:uLnTx/>
                <a:uFillTx/>
                <a:latin typeface="Arial"/>
                <a:ea typeface="+mn-ea"/>
                <a:cs typeface="+mn-cs"/>
              </a:rPr>
              <a:t>an opportunity to progress and develop:</a:t>
            </a:r>
          </a:p>
          <a:p>
            <a:pPr marL="466725" marR="0" lvl="1" indent="-285750" algn="l" defTabSz="914400" rtl="0" eaLnBrk="1" fontAlgn="auto" latinLnBrk="0" hangingPunct="1">
              <a:lnSpc>
                <a:spcPct val="100000"/>
              </a:lnSpc>
              <a:spcBef>
                <a:spcPts val="0"/>
              </a:spcBef>
              <a:spcAft>
                <a:spcPts val="400"/>
              </a:spcAft>
              <a:buClrTx/>
              <a:buSzTx/>
              <a:buFont typeface="+mj-lt"/>
              <a:buAutoNum type="arabicPeriod"/>
              <a:tabLst/>
              <a:defRPr/>
            </a:pPr>
            <a:r>
              <a:rPr lang="en-NZ" sz="1000" kern="0" dirty="0">
                <a:solidFill>
                  <a:srgbClr val="000000"/>
                </a:solidFill>
                <a:latin typeface="Arial"/>
              </a:rPr>
              <a:t>It’s fun (60% of rangatahi participating in organised agree this is a main reason why they play).</a:t>
            </a:r>
          </a:p>
          <a:p>
            <a:pPr marL="466725" marR="0" lvl="1" indent="-285750" algn="l" defTabSz="914400" rtl="0" eaLnBrk="1" fontAlgn="auto" latinLnBrk="0" hangingPunct="1">
              <a:lnSpc>
                <a:spcPct val="100000"/>
              </a:lnSpc>
              <a:spcBef>
                <a:spcPts val="0"/>
              </a:spcBef>
              <a:spcAft>
                <a:spcPts val="400"/>
              </a:spcAft>
              <a:buClrTx/>
              <a:buSzTx/>
              <a:buFont typeface="+mj-lt"/>
              <a:buAutoNum type="arabicPeriod"/>
              <a:tabLst/>
              <a:defRPr/>
            </a:pPr>
            <a:r>
              <a:rPr kumimoji="0" lang="en-NZ" sz="1000" i="0" u="none" strike="noStrike" kern="0" cap="none" spc="0" normalizeH="0" baseline="0" noProof="0" dirty="0">
                <a:ln>
                  <a:noFill/>
                </a:ln>
                <a:solidFill>
                  <a:srgbClr val="000000"/>
                </a:solidFill>
                <a:effectLst/>
                <a:uLnTx/>
                <a:uFillTx/>
                <a:latin typeface="Arial"/>
                <a:ea typeface="+mn-ea"/>
                <a:cs typeface="+mn-cs"/>
              </a:rPr>
              <a:t>I’m good at it (48%).</a:t>
            </a:r>
          </a:p>
          <a:p>
            <a:pPr marL="466725" marR="0" lvl="1" indent="-285750" algn="l" defTabSz="914400" rtl="0" eaLnBrk="1" fontAlgn="auto" latinLnBrk="0" hangingPunct="1">
              <a:lnSpc>
                <a:spcPct val="100000"/>
              </a:lnSpc>
              <a:spcBef>
                <a:spcPts val="0"/>
              </a:spcBef>
              <a:spcAft>
                <a:spcPts val="400"/>
              </a:spcAft>
              <a:buClrTx/>
              <a:buSzTx/>
              <a:buFont typeface="+mj-lt"/>
              <a:buAutoNum type="arabicPeriod"/>
              <a:tabLst/>
              <a:defRPr/>
            </a:pPr>
            <a:r>
              <a:rPr lang="en-NZ" sz="1000" kern="0" dirty="0">
                <a:solidFill>
                  <a:srgbClr val="000000"/>
                </a:solidFill>
                <a:latin typeface="Arial"/>
              </a:rPr>
              <a:t>My friends play or I like my team mates (47%).</a:t>
            </a:r>
            <a:endParaRPr kumimoji="0" lang="en-NZ" sz="1000" i="0" u="none" strike="noStrike" kern="0" cap="none" spc="0" normalizeH="0" baseline="0" noProof="0" dirty="0">
              <a:ln>
                <a:noFill/>
              </a:ln>
              <a:solidFill>
                <a:srgbClr val="000000"/>
              </a:solidFill>
              <a:effectLst/>
              <a:uLnTx/>
              <a:uFillTx/>
              <a:latin typeface="Arial"/>
              <a:ea typeface="+mn-ea"/>
              <a:cs typeface="+mn-cs"/>
            </a:endParaRPr>
          </a:p>
          <a:p>
            <a:pPr marL="466725" marR="0" lvl="1" indent="-285750" algn="l" defTabSz="914400" rtl="0" eaLnBrk="1" fontAlgn="auto" latinLnBrk="0" hangingPunct="1">
              <a:lnSpc>
                <a:spcPct val="100000"/>
              </a:lnSpc>
              <a:spcBef>
                <a:spcPts val="0"/>
              </a:spcBef>
              <a:spcAft>
                <a:spcPts val="400"/>
              </a:spcAft>
              <a:buClrTx/>
              <a:buSzTx/>
              <a:buFont typeface="+mj-lt"/>
              <a:buAutoNum type="arabicPeriod"/>
              <a:tabLst/>
              <a:defRPr/>
            </a:pPr>
            <a:r>
              <a:rPr lang="en-NZ" sz="1000" kern="0" dirty="0">
                <a:solidFill>
                  <a:srgbClr val="000000"/>
                </a:solidFill>
                <a:latin typeface="Arial"/>
              </a:rPr>
              <a:t>My parents/whānau support and encourage me in the right way (33%).</a:t>
            </a:r>
          </a:p>
          <a:p>
            <a:pPr marL="466725" marR="0" lvl="1" indent="-28575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NZ" sz="1000" i="0" u="none" strike="noStrike" kern="0" cap="none" spc="0" normalizeH="0" baseline="0" noProof="0" dirty="0">
                <a:ln>
                  <a:noFill/>
                </a:ln>
                <a:solidFill>
                  <a:srgbClr val="000000"/>
                </a:solidFill>
                <a:effectLst/>
                <a:uLnTx/>
                <a:uFillTx/>
                <a:latin typeface="Arial"/>
                <a:ea typeface="+mn-ea"/>
                <a:cs typeface="+mn-cs"/>
              </a:rPr>
              <a:t>I get to progress/develop (32%).</a:t>
            </a:r>
          </a:p>
        </p:txBody>
      </p:sp>
      <p:sp>
        <p:nvSpPr>
          <p:cNvPr id="7" name="TextBox 6">
            <a:extLst>
              <a:ext uri="{FF2B5EF4-FFF2-40B4-BE49-F238E27FC236}">
                <a16:creationId xmlns:a16="http://schemas.microsoft.com/office/drawing/2014/main" id="{FF303F2A-3F80-9F4F-75C0-F4EEEF0BBAD3}"/>
              </a:ext>
            </a:extLst>
          </p:cNvPr>
          <p:cNvSpPr txBox="1"/>
          <p:nvPr/>
        </p:nvSpPr>
        <p:spPr>
          <a:xfrm>
            <a:off x="3438332" y="5045394"/>
            <a:ext cx="2056946" cy="1409617"/>
          </a:xfrm>
          <a:prstGeom prst="rect">
            <a:avLst/>
          </a:prstGeom>
          <a:noFill/>
        </p:spPr>
        <p:txBody>
          <a:bodyPr wrap="square" lIns="0" tIns="0" rIns="0" bIns="0" rtlCol="0">
            <a:spAutoFit/>
          </a:bodyPr>
          <a:lstStyle/>
          <a:p>
            <a:pPr algn="ctr">
              <a:lnSpc>
                <a:spcPct val="90000"/>
              </a:lnSpc>
              <a:spcAft>
                <a:spcPts val="600"/>
              </a:spcAft>
            </a:pPr>
            <a:r>
              <a:rPr lang="en-NZ" sz="1050" i="1" dirty="0"/>
              <a:t>“Advertise and let sport be portrayed as something that’s there for people to simply have fun with.”</a:t>
            </a:r>
          </a:p>
          <a:p>
            <a:pPr algn="ctr">
              <a:lnSpc>
                <a:spcPct val="90000"/>
              </a:lnSpc>
            </a:pPr>
            <a:r>
              <a:rPr lang="en-NZ" sz="1050" i="1" dirty="0"/>
              <a:t>“Talking to the younger people encourage them to come along to training sessions have the players talk to them about the sport.”</a:t>
            </a:r>
          </a:p>
          <a:p>
            <a:pPr algn="ctr"/>
            <a:endParaRPr lang="en-NZ" sz="1100" i="1" dirty="0"/>
          </a:p>
        </p:txBody>
      </p:sp>
      <p:sp>
        <p:nvSpPr>
          <p:cNvPr id="31" name="Rectangle 30">
            <a:extLst>
              <a:ext uri="{FF2B5EF4-FFF2-40B4-BE49-F238E27FC236}">
                <a16:creationId xmlns:a16="http://schemas.microsoft.com/office/drawing/2014/main" id="{13512FE4-5974-DB27-4F6B-E3A2E97FE455}"/>
              </a:ext>
            </a:extLst>
          </p:cNvPr>
          <p:cNvSpPr/>
          <p:nvPr/>
        </p:nvSpPr>
        <p:spPr bwMode="ltGray">
          <a:xfrm>
            <a:off x="5790086" y="218215"/>
            <a:ext cx="2917543" cy="2411807"/>
          </a:xfrm>
          <a:prstGeom prst="rect">
            <a:avLst/>
          </a:prstGeom>
          <a:solidFill>
            <a:srgbClr val="AEAE9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a:p>
        </p:txBody>
      </p:sp>
      <p:sp>
        <p:nvSpPr>
          <p:cNvPr id="32" name="TextBox 31">
            <a:extLst>
              <a:ext uri="{FF2B5EF4-FFF2-40B4-BE49-F238E27FC236}">
                <a16:creationId xmlns:a16="http://schemas.microsoft.com/office/drawing/2014/main" id="{674ED0AF-5BA2-F520-99B3-C16130396396}"/>
              </a:ext>
            </a:extLst>
          </p:cNvPr>
          <p:cNvSpPr txBox="1"/>
          <p:nvPr/>
        </p:nvSpPr>
        <p:spPr>
          <a:xfrm>
            <a:off x="5708814" y="897451"/>
            <a:ext cx="2850956" cy="674031"/>
          </a:xfrm>
          <a:prstGeom prst="rect">
            <a:avLst/>
          </a:prstGeom>
          <a:noFill/>
        </p:spPr>
        <p:txBody>
          <a:bodyPr wrap="square">
            <a:spAutoFit/>
          </a:bodyPr>
          <a:lstStyle/>
          <a:p>
            <a:pPr marL="180975" marR="0" lvl="1" algn="l" defTabSz="914400" rtl="0" eaLnBrk="1" fontAlgn="auto" latinLnBrk="0" hangingPunct="1">
              <a:lnSpc>
                <a:spcPct val="90000"/>
              </a:lnSpc>
              <a:spcBef>
                <a:spcPts val="0"/>
              </a:spcBef>
              <a:spcAft>
                <a:spcPts val="1200"/>
              </a:spcAft>
              <a:buClrTx/>
              <a:buSzTx/>
              <a:tabLst/>
              <a:defRPr/>
            </a:pPr>
            <a:r>
              <a:rPr kumimoji="0" lang="en-NZ" sz="1050" i="0" u="none" strike="noStrike" kern="0" cap="none" spc="0" normalizeH="0" baseline="0" noProof="0" dirty="0">
                <a:ln>
                  <a:noFill/>
                </a:ln>
                <a:solidFill>
                  <a:srgbClr val="000000"/>
                </a:solidFill>
                <a:effectLst/>
                <a:uLnTx/>
                <a:uFillTx/>
                <a:latin typeface="Arial"/>
                <a:ea typeface="+mn-ea"/>
                <a:cs typeface="+mn-cs"/>
              </a:rPr>
              <a:t>Rangatahi agree that training should occur on weekdays – either shortly after school finishes (59% agree), or in the evenings (28%). </a:t>
            </a:r>
            <a:endParaRPr kumimoji="0" lang="en-NZ" sz="900" i="0" u="none" strike="noStrike" kern="0" cap="none" spc="0" normalizeH="0" baseline="0" noProof="0" dirty="0">
              <a:ln>
                <a:noFill/>
              </a:ln>
              <a:solidFill>
                <a:srgbClr val="000000"/>
              </a:solidFill>
              <a:effectLst/>
              <a:uLnTx/>
              <a:uFillTx/>
              <a:latin typeface="Arial"/>
              <a:ea typeface="+mn-ea"/>
              <a:cs typeface="+mn-cs"/>
            </a:endParaRPr>
          </a:p>
        </p:txBody>
      </p:sp>
      <p:sp>
        <p:nvSpPr>
          <p:cNvPr id="45" name="TextBox 44">
            <a:extLst>
              <a:ext uri="{FF2B5EF4-FFF2-40B4-BE49-F238E27FC236}">
                <a16:creationId xmlns:a16="http://schemas.microsoft.com/office/drawing/2014/main" id="{BA8B2446-FF18-574B-C9C1-3E5D4887AC8B}"/>
              </a:ext>
            </a:extLst>
          </p:cNvPr>
          <p:cNvSpPr txBox="1"/>
          <p:nvPr/>
        </p:nvSpPr>
        <p:spPr>
          <a:xfrm>
            <a:off x="5883019" y="1946879"/>
            <a:ext cx="2745936" cy="761747"/>
          </a:xfrm>
          <a:prstGeom prst="rect">
            <a:avLst/>
          </a:prstGeom>
          <a:noFill/>
        </p:spPr>
        <p:txBody>
          <a:bodyPr wrap="square" lIns="0" tIns="0" rIns="0" bIns="0" rtlCol="0">
            <a:spAutoFit/>
          </a:bodyPr>
          <a:lstStyle/>
          <a:p>
            <a:pPr algn="ctr">
              <a:lnSpc>
                <a:spcPct val="90000"/>
              </a:lnSpc>
            </a:pPr>
            <a:r>
              <a:rPr lang="en-NZ" sz="1050" i="1" dirty="0"/>
              <a:t>“Keep a consistent timetable for trainings etc, changing too much can cause people our age to quit cause a lot of us have part time jobs that we can’t keep changing days.”</a:t>
            </a:r>
          </a:p>
          <a:p>
            <a:pPr algn="ctr">
              <a:lnSpc>
                <a:spcPct val="90000"/>
              </a:lnSpc>
            </a:pPr>
            <a:endParaRPr lang="en-NZ" sz="1100" i="1" dirty="0"/>
          </a:p>
        </p:txBody>
      </p:sp>
      <p:sp>
        <p:nvSpPr>
          <p:cNvPr id="12" name="Rectangle 11">
            <a:extLst>
              <a:ext uri="{FF2B5EF4-FFF2-40B4-BE49-F238E27FC236}">
                <a16:creationId xmlns:a16="http://schemas.microsoft.com/office/drawing/2014/main" id="{DAB42963-4201-216F-3A21-978AA8550107}"/>
              </a:ext>
            </a:extLst>
          </p:cNvPr>
          <p:cNvSpPr/>
          <p:nvPr/>
        </p:nvSpPr>
        <p:spPr bwMode="ltGray">
          <a:xfrm>
            <a:off x="5790086" y="2770693"/>
            <a:ext cx="2890565" cy="1329966"/>
          </a:xfrm>
          <a:prstGeom prst="rect">
            <a:avLst/>
          </a:prstGeom>
          <a:solidFill>
            <a:srgbClr val="AEAE9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a:p>
        </p:txBody>
      </p:sp>
      <p:sp>
        <p:nvSpPr>
          <p:cNvPr id="13" name="TextBox 12">
            <a:extLst>
              <a:ext uri="{FF2B5EF4-FFF2-40B4-BE49-F238E27FC236}">
                <a16:creationId xmlns:a16="http://schemas.microsoft.com/office/drawing/2014/main" id="{8CC76E3E-B632-D6E3-5F3B-F4EEAABBA6BA}"/>
              </a:ext>
            </a:extLst>
          </p:cNvPr>
          <p:cNvSpPr txBox="1"/>
          <p:nvPr/>
        </p:nvSpPr>
        <p:spPr>
          <a:xfrm>
            <a:off x="5729791" y="3375179"/>
            <a:ext cx="2890565" cy="674031"/>
          </a:xfrm>
          <a:prstGeom prst="rect">
            <a:avLst/>
          </a:prstGeom>
          <a:noFill/>
        </p:spPr>
        <p:txBody>
          <a:bodyPr wrap="square">
            <a:spAutoFit/>
          </a:bodyPr>
          <a:lstStyle/>
          <a:p>
            <a:pPr marL="180975" marR="0" lvl="1" algn="l" defTabSz="914400" rtl="0" eaLnBrk="1" fontAlgn="auto" latinLnBrk="0" hangingPunct="1">
              <a:lnSpc>
                <a:spcPct val="90000"/>
              </a:lnSpc>
              <a:spcBef>
                <a:spcPts val="0"/>
              </a:spcBef>
              <a:spcAft>
                <a:spcPts val="1200"/>
              </a:spcAft>
              <a:buClrTx/>
              <a:buSzTx/>
              <a:tabLst/>
              <a:defRPr/>
            </a:pPr>
            <a:r>
              <a:rPr kumimoji="0" lang="en-NZ" sz="1050" i="0" u="none" strike="noStrike" kern="0" cap="none" spc="0" normalizeH="0" baseline="0" noProof="0" dirty="0">
                <a:ln>
                  <a:noFill/>
                </a:ln>
                <a:solidFill>
                  <a:srgbClr val="000000"/>
                </a:solidFill>
                <a:effectLst/>
                <a:uLnTx/>
                <a:uFillTx/>
                <a:latin typeface="Arial"/>
                <a:ea typeface="+mn-ea"/>
                <a:cs typeface="+mn-cs"/>
              </a:rPr>
              <a:t>Two thirds of rangatahi say making it easier to play for their club and also their school is an effective way to encourage them to continue playing. </a:t>
            </a:r>
            <a:endParaRPr kumimoji="0" lang="en-NZ" sz="900" i="0" u="none" strike="noStrike" kern="0" cap="none" spc="0" normalizeH="0" baseline="0" noProof="0" dirty="0">
              <a:ln>
                <a:noFill/>
              </a:ln>
              <a:solidFill>
                <a:srgbClr val="000000"/>
              </a:solidFill>
              <a:effectLst/>
              <a:uLnTx/>
              <a:uFillTx/>
              <a:latin typeface="Arial"/>
              <a:ea typeface="+mn-ea"/>
              <a:cs typeface="+mn-cs"/>
            </a:endParaRPr>
          </a:p>
        </p:txBody>
      </p:sp>
      <p:sp>
        <p:nvSpPr>
          <p:cNvPr id="29" name="TextBox 28">
            <a:extLst>
              <a:ext uri="{FF2B5EF4-FFF2-40B4-BE49-F238E27FC236}">
                <a16:creationId xmlns:a16="http://schemas.microsoft.com/office/drawing/2014/main" id="{12E44758-F4CA-45A1-7E6A-FFBA41C6911B}"/>
              </a:ext>
            </a:extLst>
          </p:cNvPr>
          <p:cNvSpPr txBox="1"/>
          <p:nvPr/>
        </p:nvSpPr>
        <p:spPr>
          <a:xfrm>
            <a:off x="5729791" y="4774818"/>
            <a:ext cx="2955804" cy="674031"/>
          </a:xfrm>
          <a:prstGeom prst="rect">
            <a:avLst/>
          </a:prstGeom>
          <a:noFill/>
        </p:spPr>
        <p:txBody>
          <a:bodyPr wrap="square">
            <a:spAutoFit/>
          </a:bodyPr>
          <a:lstStyle/>
          <a:p>
            <a:pPr marL="180975" marR="0" lvl="1" algn="l" defTabSz="914400" rtl="0" eaLnBrk="1" fontAlgn="auto" latinLnBrk="0" hangingPunct="1">
              <a:lnSpc>
                <a:spcPct val="90000"/>
              </a:lnSpc>
              <a:spcBef>
                <a:spcPts val="0"/>
              </a:spcBef>
              <a:spcAft>
                <a:spcPts val="1200"/>
              </a:spcAft>
              <a:buClrTx/>
              <a:buSzTx/>
              <a:tabLst/>
              <a:defRPr/>
            </a:pPr>
            <a:r>
              <a:rPr kumimoji="0" lang="en-NZ" sz="1050" i="0" u="none" strike="noStrike" kern="0" cap="none" spc="0" normalizeH="0" baseline="0" noProof="0" dirty="0">
                <a:ln>
                  <a:noFill/>
                </a:ln>
                <a:solidFill>
                  <a:srgbClr val="000000"/>
                </a:solidFill>
                <a:effectLst/>
                <a:uLnTx/>
                <a:uFillTx/>
                <a:latin typeface="Arial"/>
                <a:ea typeface="+mn-ea"/>
                <a:cs typeface="+mn-cs"/>
              </a:rPr>
              <a:t>Rangatahi want positive support from adult supporters at the games. 63% say that less bad or negative behaviour is an effective way to encourage continued participation.  </a:t>
            </a:r>
            <a:endParaRPr kumimoji="0" lang="en-NZ" sz="900" i="0" u="none" strike="noStrike" kern="0" cap="none" spc="0" normalizeH="0" baseline="0" noProof="0" dirty="0">
              <a:ln>
                <a:noFill/>
              </a:ln>
              <a:solidFill>
                <a:srgbClr val="000000"/>
              </a:solidFill>
              <a:effectLst/>
              <a:uLnTx/>
              <a:uFillTx/>
              <a:latin typeface="Arial"/>
              <a:ea typeface="+mn-ea"/>
              <a:cs typeface="+mn-cs"/>
            </a:endParaRPr>
          </a:p>
        </p:txBody>
      </p:sp>
      <p:sp>
        <p:nvSpPr>
          <p:cNvPr id="43" name="Rectangle 42">
            <a:extLst>
              <a:ext uri="{FF2B5EF4-FFF2-40B4-BE49-F238E27FC236}">
                <a16:creationId xmlns:a16="http://schemas.microsoft.com/office/drawing/2014/main" id="{C6B4B80D-48FD-AC29-0A8F-D99847373AF5}"/>
              </a:ext>
            </a:extLst>
          </p:cNvPr>
          <p:cNvSpPr/>
          <p:nvPr/>
        </p:nvSpPr>
        <p:spPr bwMode="ltGray">
          <a:xfrm>
            <a:off x="8828738" y="218215"/>
            <a:ext cx="3171424" cy="2922025"/>
          </a:xfrm>
          <a:prstGeom prst="rect">
            <a:avLst/>
          </a:prstGeom>
          <a:solidFill>
            <a:srgbClr val="AEAE9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a:p>
        </p:txBody>
      </p:sp>
      <p:sp>
        <p:nvSpPr>
          <p:cNvPr id="57" name="TextBox 56">
            <a:extLst>
              <a:ext uri="{FF2B5EF4-FFF2-40B4-BE49-F238E27FC236}">
                <a16:creationId xmlns:a16="http://schemas.microsoft.com/office/drawing/2014/main" id="{8D4E6D9F-68E0-8AE9-C74A-EE1D2EE6C5B8}"/>
              </a:ext>
            </a:extLst>
          </p:cNvPr>
          <p:cNvSpPr txBox="1"/>
          <p:nvPr/>
        </p:nvSpPr>
        <p:spPr>
          <a:xfrm>
            <a:off x="8708936" y="981324"/>
            <a:ext cx="3240000" cy="1255728"/>
          </a:xfrm>
          <a:prstGeom prst="rect">
            <a:avLst/>
          </a:prstGeom>
          <a:noFill/>
        </p:spPr>
        <p:txBody>
          <a:bodyPr wrap="square">
            <a:spAutoFit/>
          </a:bodyPr>
          <a:lstStyle/>
          <a:p>
            <a:pPr marL="180975" marR="0" lvl="1" algn="l" defTabSz="914400" rtl="0" eaLnBrk="1" fontAlgn="auto" latinLnBrk="0" hangingPunct="1">
              <a:lnSpc>
                <a:spcPct val="90000"/>
              </a:lnSpc>
              <a:spcBef>
                <a:spcPts val="0"/>
              </a:spcBef>
              <a:spcAft>
                <a:spcPts val="1200"/>
              </a:spcAft>
              <a:buClrTx/>
              <a:buSzTx/>
              <a:tabLst/>
              <a:defRPr/>
            </a:pPr>
            <a:r>
              <a:rPr kumimoji="0" lang="en-NZ" sz="1050" i="0" u="none" strike="noStrike" kern="0" cap="none" spc="0" normalizeH="0" baseline="0" noProof="0" dirty="0">
                <a:ln>
                  <a:noFill/>
                </a:ln>
                <a:solidFill>
                  <a:srgbClr val="000000"/>
                </a:solidFill>
                <a:effectLst/>
                <a:uLnTx/>
                <a:uFillTx/>
                <a:latin typeface="Arial"/>
                <a:ea typeface="+mn-ea"/>
                <a:cs typeface="+mn-cs"/>
              </a:rPr>
              <a:t>Having more social leagues, emphasising taking part and having fun rather than winning, is an effective way to encourage young people to continue with organised sport (</a:t>
            </a:r>
            <a:r>
              <a:rPr lang="en-NZ" sz="1050" kern="0" dirty="0">
                <a:solidFill>
                  <a:srgbClr val="000000"/>
                </a:solidFill>
                <a:latin typeface="Arial"/>
              </a:rPr>
              <a:t>55% of rangatahi say it would be effective). However, it’s also important to continue offering rangatahi a more competitive alternative.</a:t>
            </a:r>
            <a:endParaRPr kumimoji="0" lang="en-NZ" sz="900" i="0" u="none" strike="noStrike" kern="0" cap="none" spc="0" normalizeH="0" baseline="0" noProof="0" dirty="0">
              <a:ln>
                <a:noFill/>
              </a:ln>
              <a:solidFill>
                <a:srgbClr val="000000"/>
              </a:solidFill>
              <a:effectLst/>
              <a:uLnTx/>
              <a:uFillTx/>
              <a:latin typeface="Arial"/>
              <a:ea typeface="+mn-ea"/>
              <a:cs typeface="+mn-cs"/>
            </a:endParaRPr>
          </a:p>
        </p:txBody>
      </p:sp>
      <p:sp>
        <p:nvSpPr>
          <p:cNvPr id="85" name="TextBox 84">
            <a:extLst>
              <a:ext uri="{FF2B5EF4-FFF2-40B4-BE49-F238E27FC236}">
                <a16:creationId xmlns:a16="http://schemas.microsoft.com/office/drawing/2014/main" id="{AA2BE279-4220-6651-B14E-B9F1797306D4}"/>
              </a:ext>
            </a:extLst>
          </p:cNvPr>
          <p:cNvSpPr txBox="1"/>
          <p:nvPr/>
        </p:nvSpPr>
        <p:spPr>
          <a:xfrm>
            <a:off x="9285059" y="2547108"/>
            <a:ext cx="2438495" cy="609398"/>
          </a:xfrm>
          <a:prstGeom prst="rect">
            <a:avLst/>
          </a:prstGeom>
          <a:noFill/>
        </p:spPr>
        <p:txBody>
          <a:bodyPr wrap="square" lIns="0" tIns="0" rIns="0" bIns="0" rtlCol="0">
            <a:spAutoFit/>
          </a:bodyPr>
          <a:lstStyle/>
          <a:p>
            <a:pPr algn="ctr">
              <a:lnSpc>
                <a:spcPct val="90000"/>
              </a:lnSpc>
            </a:pPr>
            <a:r>
              <a:rPr lang="en-NZ" sz="1100" i="1" dirty="0"/>
              <a:t>“</a:t>
            </a:r>
            <a:r>
              <a:rPr lang="en-NZ" sz="1050" i="1" dirty="0"/>
              <a:t>Social leagues are a great place to start as there shouldn't be any pressure to win, it’s purely for fun.”</a:t>
            </a:r>
          </a:p>
          <a:p>
            <a:pPr algn="ctr">
              <a:lnSpc>
                <a:spcPct val="90000"/>
              </a:lnSpc>
            </a:pPr>
            <a:endParaRPr lang="en-NZ" sz="1100" i="1" dirty="0"/>
          </a:p>
        </p:txBody>
      </p:sp>
      <p:sp>
        <p:nvSpPr>
          <p:cNvPr id="88" name="Rectangle 87">
            <a:extLst>
              <a:ext uri="{FF2B5EF4-FFF2-40B4-BE49-F238E27FC236}">
                <a16:creationId xmlns:a16="http://schemas.microsoft.com/office/drawing/2014/main" id="{8EDB0976-F1F8-A133-8711-197954915712}"/>
              </a:ext>
            </a:extLst>
          </p:cNvPr>
          <p:cNvSpPr/>
          <p:nvPr/>
        </p:nvSpPr>
        <p:spPr bwMode="ltGray">
          <a:xfrm>
            <a:off x="8828738" y="3303025"/>
            <a:ext cx="3171424" cy="1437312"/>
          </a:xfrm>
          <a:prstGeom prst="rect">
            <a:avLst/>
          </a:prstGeom>
          <a:solidFill>
            <a:srgbClr val="AEAE9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a:p>
        </p:txBody>
      </p:sp>
      <p:sp>
        <p:nvSpPr>
          <p:cNvPr id="89" name="TextBox 88">
            <a:extLst>
              <a:ext uri="{FF2B5EF4-FFF2-40B4-BE49-F238E27FC236}">
                <a16:creationId xmlns:a16="http://schemas.microsoft.com/office/drawing/2014/main" id="{64CF978B-D187-B501-D70E-93965C119799}"/>
              </a:ext>
            </a:extLst>
          </p:cNvPr>
          <p:cNvSpPr txBox="1"/>
          <p:nvPr/>
        </p:nvSpPr>
        <p:spPr>
          <a:xfrm>
            <a:off x="8708936" y="4005126"/>
            <a:ext cx="3240000" cy="674031"/>
          </a:xfrm>
          <a:prstGeom prst="rect">
            <a:avLst/>
          </a:prstGeom>
          <a:noFill/>
        </p:spPr>
        <p:txBody>
          <a:bodyPr wrap="square">
            <a:spAutoFit/>
          </a:bodyPr>
          <a:lstStyle/>
          <a:p>
            <a:pPr marL="180975" marR="0" lvl="1" algn="l" defTabSz="914400" rtl="0" eaLnBrk="1" fontAlgn="auto" latinLnBrk="0" hangingPunct="1">
              <a:lnSpc>
                <a:spcPct val="90000"/>
              </a:lnSpc>
              <a:spcBef>
                <a:spcPts val="0"/>
              </a:spcBef>
              <a:spcAft>
                <a:spcPts val="1200"/>
              </a:spcAft>
              <a:buClrTx/>
              <a:buSzTx/>
              <a:tabLst/>
              <a:defRPr/>
            </a:pPr>
            <a:r>
              <a:rPr kumimoji="0" lang="en-NZ" sz="1050" i="0" u="none" strike="noStrike" kern="0" cap="none" spc="0" normalizeH="0" baseline="0" noProof="0" dirty="0">
                <a:ln>
                  <a:noFill/>
                </a:ln>
                <a:solidFill>
                  <a:srgbClr val="000000"/>
                </a:solidFill>
                <a:effectLst/>
                <a:uLnTx/>
                <a:uFillTx/>
                <a:latin typeface="Arial"/>
                <a:ea typeface="+mn-ea"/>
                <a:cs typeface="+mn-cs"/>
              </a:rPr>
              <a:t>55% of rangatahi say increasing the number of young people who can make development squads is an effective way to encourage them to continue playing. </a:t>
            </a:r>
            <a:endParaRPr kumimoji="0" lang="en-NZ" sz="900" i="0" u="none" strike="noStrike" kern="0" cap="none" spc="0" normalizeH="0" baseline="0" noProof="0" dirty="0">
              <a:ln>
                <a:noFill/>
              </a:ln>
              <a:solidFill>
                <a:srgbClr val="000000"/>
              </a:solidFill>
              <a:effectLst/>
              <a:uLnTx/>
              <a:uFillTx/>
              <a:latin typeface="Arial"/>
              <a:ea typeface="+mn-ea"/>
              <a:cs typeface="+mn-cs"/>
            </a:endParaRPr>
          </a:p>
        </p:txBody>
      </p:sp>
      <p:sp>
        <p:nvSpPr>
          <p:cNvPr id="92" name="Rectangle 91">
            <a:extLst>
              <a:ext uri="{FF2B5EF4-FFF2-40B4-BE49-F238E27FC236}">
                <a16:creationId xmlns:a16="http://schemas.microsoft.com/office/drawing/2014/main" id="{3B58FB37-1D8B-1A65-F5B8-42535394A002}"/>
              </a:ext>
            </a:extLst>
          </p:cNvPr>
          <p:cNvSpPr/>
          <p:nvPr/>
        </p:nvSpPr>
        <p:spPr bwMode="ltGray">
          <a:xfrm>
            <a:off x="8828738" y="4867335"/>
            <a:ext cx="3171424" cy="1505820"/>
          </a:xfrm>
          <a:prstGeom prst="rect">
            <a:avLst/>
          </a:prstGeom>
          <a:solidFill>
            <a:srgbClr val="AEAE9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a:p>
        </p:txBody>
      </p:sp>
      <p:sp>
        <p:nvSpPr>
          <p:cNvPr id="93" name="TextBox 92">
            <a:extLst>
              <a:ext uri="{FF2B5EF4-FFF2-40B4-BE49-F238E27FC236}">
                <a16:creationId xmlns:a16="http://schemas.microsoft.com/office/drawing/2014/main" id="{3DDC122D-4F85-15A6-0344-4A04D532AD78}"/>
              </a:ext>
            </a:extLst>
          </p:cNvPr>
          <p:cNvSpPr txBox="1"/>
          <p:nvPr/>
        </p:nvSpPr>
        <p:spPr>
          <a:xfrm>
            <a:off x="8708936" y="5475451"/>
            <a:ext cx="3240000" cy="964880"/>
          </a:xfrm>
          <a:prstGeom prst="rect">
            <a:avLst/>
          </a:prstGeom>
          <a:noFill/>
        </p:spPr>
        <p:txBody>
          <a:bodyPr wrap="square">
            <a:spAutoFit/>
          </a:bodyPr>
          <a:lstStyle/>
          <a:p>
            <a:pPr marL="180975" marR="0" lvl="1" algn="l" defTabSz="914400" rtl="0" eaLnBrk="1" fontAlgn="auto" latinLnBrk="0" hangingPunct="1">
              <a:lnSpc>
                <a:spcPct val="90000"/>
              </a:lnSpc>
              <a:spcBef>
                <a:spcPts val="0"/>
              </a:spcBef>
              <a:spcAft>
                <a:spcPts val="1200"/>
              </a:spcAft>
              <a:buClrTx/>
              <a:buSzTx/>
              <a:tabLst/>
              <a:defRPr/>
            </a:pPr>
            <a:r>
              <a:rPr kumimoji="0" lang="en-NZ" sz="1050" i="0" u="none" strike="noStrike" kern="0" cap="none" spc="0" normalizeH="0" baseline="0" noProof="0" dirty="0">
                <a:ln>
                  <a:noFill/>
                </a:ln>
                <a:solidFill>
                  <a:srgbClr val="000000"/>
                </a:solidFill>
                <a:effectLst/>
                <a:uLnTx/>
                <a:uFillTx/>
                <a:latin typeface="Arial"/>
                <a:ea typeface="+mn-ea"/>
                <a:cs typeface="+mn-cs"/>
              </a:rPr>
              <a:t>Rangatahi welcome the opportunity to have their say, and for it to feed into decision making for the organised sports (50% of rangatahi say it would be an effective way to encourage young people to continue with organised sport). </a:t>
            </a:r>
            <a:endParaRPr kumimoji="0" lang="en-NZ" sz="900" i="0" u="none" strike="noStrike" kern="0" cap="none" spc="0" normalizeH="0" baseline="0" noProof="0" dirty="0">
              <a:ln>
                <a:noFill/>
              </a:ln>
              <a:solidFill>
                <a:srgbClr val="000000"/>
              </a:solidFill>
              <a:effectLst/>
              <a:uLnTx/>
              <a:uFillTx/>
              <a:latin typeface="Arial"/>
              <a:ea typeface="+mn-ea"/>
              <a:cs typeface="+mn-cs"/>
            </a:endParaRPr>
          </a:p>
        </p:txBody>
      </p:sp>
      <p:sp>
        <p:nvSpPr>
          <p:cNvPr id="10" name="Rectangle 9">
            <a:extLst>
              <a:ext uri="{FF2B5EF4-FFF2-40B4-BE49-F238E27FC236}">
                <a16:creationId xmlns:a16="http://schemas.microsoft.com/office/drawing/2014/main" id="{F12FBD1F-54DC-27BC-0B3A-35BC3229DF28}"/>
              </a:ext>
            </a:extLst>
          </p:cNvPr>
          <p:cNvSpPr/>
          <p:nvPr/>
        </p:nvSpPr>
        <p:spPr bwMode="ltGray">
          <a:xfrm>
            <a:off x="3360056" y="4740337"/>
            <a:ext cx="2088000" cy="36000"/>
          </a:xfrm>
          <a:prstGeom prst="rect">
            <a:avLst/>
          </a:prstGeom>
          <a:solidFill>
            <a:srgbClr val="F9C61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15" name="Group 14">
            <a:extLst>
              <a:ext uri="{FF2B5EF4-FFF2-40B4-BE49-F238E27FC236}">
                <a16:creationId xmlns:a16="http://schemas.microsoft.com/office/drawing/2014/main" id="{B194AE70-BF77-D7C7-139B-437612B65C3D}"/>
              </a:ext>
            </a:extLst>
          </p:cNvPr>
          <p:cNvGrpSpPr/>
          <p:nvPr/>
        </p:nvGrpSpPr>
        <p:grpSpPr>
          <a:xfrm>
            <a:off x="4262926" y="4620000"/>
            <a:ext cx="288000" cy="288000"/>
            <a:chOff x="8883583" y="395223"/>
            <a:chExt cx="600075" cy="600075"/>
          </a:xfrm>
        </p:grpSpPr>
        <p:sp>
          <p:nvSpPr>
            <p:cNvPr id="16" name="Rectangle 15">
              <a:extLst>
                <a:ext uri="{FF2B5EF4-FFF2-40B4-BE49-F238E27FC236}">
                  <a16:creationId xmlns:a16="http://schemas.microsoft.com/office/drawing/2014/main" id="{22ABDAD5-24C0-6DCD-F4E9-2F9AB186647E}"/>
                </a:ext>
              </a:extLst>
            </p:cNvPr>
            <p:cNvSpPr/>
            <p:nvPr/>
          </p:nvSpPr>
          <p:spPr bwMode="ltGray">
            <a:xfrm>
              <a:off x="8883583" y="395223"/>
              <a:ext cx="600075" cy="600075"/>
            </a:xfrm>
            <a:prstGeom prst="rect">
              <a:avLst/>
            </a:prstGeom>
            <a:solidFill>
              <a:srgbClr val="00A5B8"/>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17" name="Graphic 20">
              <a:extLst>
                <a:ext uri="{FF2B5EF4-FFF2-40B4-BE49-F238E27FC236}">
                  <a16:creationId xmlns:a16="http://schemas.microsoft.com/office/drawing/2014/main" id="{8155A993-3CB1-5BA3-5B98-0D5D1075BE6F}"/>
                </a:ext>
              </a:extLst>
            </p:cNvPr>
            <p:cNvGrpSpPr/>
            <p:nvPr/>
          </p:nvGrpSpPr>
          <p:grpSpPr>
            <a:xfrm>
              <a:off x="8944460" y="518482"/>
              <a:ext cx="474419" cy="335478"/>
              <a:chOff x="-309623" y="1966848"/>
              <a:chExt cx="852607" cy="602907"/>
            </a:xfrm>
            <a:solidFill>
              <a:srgbClr val="FFFFFF"/>
            </a:solidFill>
          </p:grpSpPr>
          <p:sp>
            <p:nvSpPr>
              <p:cNvPr id="18" name="Freeform: Shape 17">
                <a:extLst>
                  <a:ext uri="{FF2B5EF4-FFF2-40B4-BE49-F238E27FC236}">
                    <a16:creationId xmlns:a16="http://schemas.microsoft.com/office/drawing/2014/main" id="{6E32AD17-6DA6-1FCF-C4D9-127795D1D932}"/>
                  </a:ext>
                </a:extLst>
              </p:cNvPr>
              <p:cNvSpPr/>
              <p:nvPr/>
            </p:nvSpPr>
            <p:spPr>
              <a:xfrm>
                <a:off x="-309623" y="1966848"/>
                <a:ext cx="400614" cy="602907"/>
              </a:xfrm>
              <a:custGeom>
                <a:avLst/>
                <a:gdLst>
                  <a:gd name="connsiteX0" fmla="*/ 233993 w 400614"/>
                  <a:gd name="connsiteY0" fmla="*/ 263785 h 602907"/>
                  <a:gd name="connsiteX1" fmla="*/ 185435 w 400614"/>
                  <a:gd name="connsiteY1" fmla="*/ 276580 h 602907"/>
                  <a:gd name="connsiteX2" fmla="*/ 140801 w 400614"/>
                  <a:gd name="connsiteY2" fmla="*/ 289488 h 602907"/>
                  <a:gd name="connsiteX3" fmla="*/ 122993 w 400614"/>
                  <a:gd name="connsiteY3" fmla="*/ 249907 h 602907"/>
                  <a:gd name="connsiteX4" fmla="*/ 202269 w 400614"/>
                  <a:gd name="connsiteY4" fmla="*/ 96642 h 602907"/>
                  <a:gd name="connsiteX5" fmla="*/ 376711 w 400614"/>
                  <a:gd name="connsiteY5" fmla="*/ 29853 h 602907"/>
                  <a:gd name="connsiteX6" fmla="*/ 372731 w 400614"/>
                  <a:gd name="connsiteY6" fmla="*/ 64 h 602907"/>
                  <a:gd name="connsiteX7" fmla="*/ 109124 w 400614"/>
                  <a:gd name="connsiteY7" fmla="*/ 105139 h 602907"/>
                  <a:gd name="connsiteX8" fmla="*/ 61 w 400614"/>
                  <a:gd name="connsiteY8" fmla="*/ 356920 h 602907"/>
                  <a:gd name="connsiteX9" fmla="*/ 62503 w 400614"/>
                  <a:gd name="connsiteY9" fmla="*/ 530403 h 602907"/>
                  <a:gd name="connsiteX10" fmla="*/ 222110 w 400614"/>
                  <a:gd name="connsiteY10" fmla="*/ 602784 h 602907"/>
                  <a:gd name="connsiteX11" fmla="*/ 350951 w 400614"/>
                  <a:gd name="connsiteY11" fmla="*/ 551158 h 602907"/>
                  <a:gd name="connsiteX12" fmla="*/ 400534 w 400614"/>
                  <a:gd name="connsiteY12" fmla="*/ 422316 h 602907"/>
                  <a:gd name="connsiteX13" fmla="*/ 349982 w 400614"/>
                  <a:gd name="connsiteY13" fmla="*/ 308302 h 602907"/>
                  <a:gd name="connsiteX14" fmla="*/ 233993 w 400614"/>
                  <a:gd name="connsiteY14" fmla="*/ 263785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233993" y="263785"/>
                    </a:moveTo>
                    <a:cubicBezTo>
                      <a:pt x="217149" y="264975"/>
                      <a:pt x="200678" y="269315"/>
                      <a:pt x="185435" y="276580"/>
                    </a:cubicBezTo>
                    <a:cubicBezTo>
                      <a:pt x="171419" y="283440"/>
                      <a:pt x="156316" y="287808"/>
                      <a:pt x="140801" y="289488"/>
                    </a:cubicBezTo>
                    <a:cubicBezTo>
                      <a:pt x="128910" y="289488"/>
                      <a:pt x="122993" y="276253"/>
                      <a:pt x="122993" y="249907"/>
                    </a:cubicBezTo>
                    <a:cubicBezTo>
                      <a:pt x="124434" y="189344"/>
                      <a:pt x="153673" y="132814"/>
                      <a:pt x="202269" y="96642"/>
                    </a:cubicBezTo>
                    <a:cubicBezTo>
                      <a:pt x="250347" y="53884"/>
                      <a:pt x="312372" y="30136"/>
                      <a:pt x="376711" y="29853"/>
                    </a:cubicBezTo>
                    <a:lnTo>
                      <a:pt x="372731" y="64"/>
                    </a:lnTo>
                    <a:cubicBezTo>
                      <a:pt x="274310" y="-1770"/>
                      <a:pt x="179296" y="36103"/>
                      <a:pt x="109124" y="105139"/>
                    </a:cubicBezTo>
                    <a:cubicBezTo>
                      <a:pt x="38722" y="169811"/>
                      <a:pt x="-920" y="261327"/>
                      <a:pt x="61" y="356920"/>
                    </a:cubicBezTo>
                    <a:cubicBezTo>
                      <a:pt x="-1321" y="420484"/>
                      <a:pt x="20928" y="482301"/>
                      <a:pt x="62503" y="530403"/>
                    </a:cubicBezTo>
                    <a:cubicBezTo>
                      <a:pt x="101887" y="577602"/>
                      <a:pt x="160655" y="604253"/>
                      <a:pt x="222110" y="602784"/>
                    </a:cubicBezTo>
                    <a:cubicBezTo>
                      <a:pt x="270435" y="604625"/>
                      <a:pt x="317268" y="585859"/>
                      <a:pt x="350951" y="551158"/>
                    </a:cubicBezTo>
                    <a:cubicBezTo>
                      <a:pt x="384106" y="516609"/>
                      <a:pt x="401974" y="470178"/>
                      <a:pt x="400534" y="422316"/>
                    </a:cubicBezTo>
                    <a:cubicBezTo>
                      <a:pt x="401659" y="378649"/>
                      <a:pt x="383099" y="336788"/>
                      <a:pt x="349982" y="308302"/>
                    </a:cubicBezTo>
                    <a:cubicBezTo>
                      <a:pt x="318296" y="279401"/>
                      <a:pt x="276879" y="263505"/>
                      <a:pt x="233993" y="263785"/>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sp>
            <p:nvSpPr>
              <p:cNvPr id="24" name="Freeform: Shape 23">
                <a:extLst>
                  <a:ext uri="{FF2B5EF4-FFF2-40B4-BE49-F238E27FC236}">
                    <a16:creationId xmlns:a16="http://schemas.microsoft.com/office/drawing/2014/main" id="{0A1CAF82-ED5B-B741-A603-BD19B5F20358}"/>
                  </a:ext>
                </a:extLst>
              </p:cNvPr>
              <p:cNvSpPr/>
              <p:nvPr/>
            </p:nvSpPr>
            <p:spPr>
              <a:xfrm>
                <a:off x="142368" y="1966848"/>
                <a:ext cx="400614" cy="602907"/>
              </a:xfrm>
              <a:custGeom>
                <a:avLst/>
                <a:gdLst>
                  <a:gd name="connsiteX0" fmla="*/ 348955 w 400614"/>
                  <a:gd name="connsiteY0" fmla="*/ 309380 h 602907"/>
                  <a:gd name="connsiteX1" fmla="*/ 233987 w 400614"/>
                  <a:gd name="connsiteY1" fmla="*/ 263784 h 602907"/>
                  <a:gd name="connsiteX2" fmla="*/ 185420 w 400614"/>
                  <a:gd name="connsiteY2" fmla="*/ 276579 h 602907"/>
                  <a:gd name="connsiteX3" fmla="*/ 140786 w 400614"/>
                  <a:gd name="connsiteY3" fmla="*/ 289488 h 602907"/>
                  <a:gd name="connsiteX4" fmla="*/ 122993 w 400614"/>
                  <a:gd name="connsiteY4" fmla="*/ 249907 h 602907"/>
                  <a:gd name="connsiteX5" fmla="*/ 202251 w 400614"/>
                  <a:gd name="connsiteY5" fmla="*/ 96642 h 602907"/>
                  <a:gd name="connsiteX6" fmla="*/ 376705 w 400614"/>
                  <a:gd name="connsiteY6" fmla="*/ 29853 h 602907"/>
                  <a:gd name="connsiteX7" fmla="*/ 372731 w 400614"/>
                  <a:gd name="connsiteY7" fmla="*/ 64 h 602907"/>
                  <a:gd name="connsiteX8" fmla="*/ 109116 w 400614"/>
                  <a:gd name="connsiteY8" fmla="*/ 105139 h 602907"/>
                  <a:gd name="connsiteX9" fmla="*/ 61 w 400614"/>
                  <a:gd name="connsiteY9" fmla="*/ 356919 h 602907"/>
                  <a:gd name="connsiteX10" fmla="*/ 62488 w 400614"/>
                  <a:gd name="connsiteY10" fmla="*/ 530403 h 602907"/>
                  <a:gd name="connsiteX11" fmla="*/ 222092 w 400614"/>
                  <a:gd name="connsiteY11" fmla="*/ 602784 h 602907"/>
                  <a:gd name="connsiteX12" fmla="*/ 350949 w 400614"/>
                  <a:gd name="connsiteY12" fmla="*/ 551158 h 602907"/>
                  <a:gd name="connsiteX13" fmla="*/ 400535 w 400614"/>
                  <a:gd name="connsiteY13" fmla="*/ 422316 h 602907"/>
                  <a:gd name="connsiteX14" fmla="*/ 348955 w 400614"/>
                  <a:gd name="connsiteY14" fmla="*/ 309380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348955" y="309380"/>
                    </a:moveTo>
                    <a:cubicBezTo>
                      <a:pt x="317764" y="280209"/>
                      <a:pt x="276693" y="263920"/>
                      <a:pt x="233987" y="263784"/>
                    </a:cubicBezTo>
                    <a:cubicBezTo>
                      <a:pt x="217138" y="264975"/>
                      <a:pt x="200666" y="269315"/>
                      <a:pt x="185420" y="276579"/>
                    </a:cubicBezTo>
                    <a:cubicBezTo>
                      <a:pt x="171405" y="283444"/>
                      <a:pt x="156301" y="287811"/>
                      <a:pt x="140786" y="289488"/>
                    </a:cubicBezTo>
                    <a:cubicBezTo>
                      <a:pt x="128903" y="289488"/>
                      <a:pt x="122993" y="276253"/>
                      <a:pt x="122993" y="249907"/>
                    </a:cubicBezTo>
                    <a:cubicBezTo>
                      <a:pt x="124430" y="189347"/>
                      <a:pt x="153662" y="132819"/>
                      <a:pt x="202251" y="96642"/>
                    </a:cubicBezTo>
                    <a:cubicBezTo>
                      <a:pt x="250336" y="53885"/>
                      <a:pt x="312364" y="30138"/>
                      <a:pt x="376705" y="29853"/>
                    </a:cubicBezTo>
                    <a:lnTo>
                      <a:pt x="372731" y="64"/>
                    </a:lnTo>
                    <a:cubicBezTo>
                      <a:pt x="274306" y="-1768"/>
                      <a:pt x="179293" y="36104"/>
                      <a:pt x="109116" y="105139"/>
                    </a:cubicBezTo>
                    <a:cubicBezTo>
                      <a:pt x="38716" y="169811"/>
                      <a:pt x="-923" y="261327"/>
                      <a:pt x="61" y="356919"/>
                    </a:cubicBezTo>
                    <a:cubicBezTo>
                      <a:pt x="-1327" y="420482"/>
                      <a:pt x="20917" y="482299"/>
                      <a:pt x="62488" y="530403"/>
                    </a:cubicBezTo>
                    <a:cubicBezTo>
                      <a:pt x="101875" y="577598"/>
                      <a:pt x="160640" y="604248"/>
                      <a:pt x="222092" y="602784"/>
                    </a:cubicBezTo>
                    <a:cubicBezTo>
                      <a:pt x="270425" y="604624"/>
                      <a:pt x="317264" y="585859"/>
                      <a:pt x="350949" y="551158"/>
                    </a:cubicBezTo>
                    <a:cubicBezTo>
                      <a:pt x="384106" y="516607"/>
                      <a:pt x="401968" y="470178"/>
                      <a:pt x="400535" y="422316"/>
                    </a:cubicBezTo>
                    <a:cubicBezTo>
                      <a:pt x="401195" y="378831"/>
                      <a:pt x="382252" y="337356"/>
                      <a:pt x="348955" y="309380"/>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grpSp>
      </p:grpSp>
      <p:sp>
        <p:nvSpPr>
          <p:cNvPr id="52" name="Rectangle 51">
            <a:extLst>
              <a:ext uri="{FF2B5EF4-FFF2-40B4-BE49-F238E27FC236}">
                <a16:creationId xmlns:a16="http://schemas.microsoft.com/office/drawing/2014/main" id="{7847ABF0-312E-B919-123E-62350A52D671}"/>
              </a:ext>
            </a:extLst>
          </p:cNvPr>
          <p:cNvSpPr/>
          <p:nvPr/>
        </p:nvSpPr>
        <p:spPr bwMode="ltGray">
          <a:xfrm>
            <a:off x="5959858" y="1698068"/>
            <a:ext cx="2592000" cy="36000"/>
          </a:xfrm>
          <a:prstGeom prst="rect">
            <a:avLst/>
          </a:prstGeom>
          <a:solidFill>
            <a:srgbClr val="F9C61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53" name="Group 52">
            <a:extLst>
              <a:ext uri="{FF2B5EF4-FFF2-40B4-BE49-F238E27FC236}">
                <a16:creationId xmlns:a16="http://schemas.microsoft.com/office/drawing/2014/main" id="{A9F389D0-4661-8F45-57B7-9AAA6A7C62B1}"/>
              </a:ext>
            </a:extLst>
          </p:cNvPr>
          <p:cNvGrpSpPr/>
          <p:nvPr/>
        </p:nvGrpSpPr>
        <p:grpSpPr>
          <a:xfrm>
            <a:off x="7093556" y="1577731"/>
            <a:ext cx="288000" cy="288000"/>
            <a:chOff x="8883583" y="395223"/>
            <a:chExt cx="600075" cy="600075"/>
          </a:xfrm>
        </p:grpSpPr>
        <p:sp>
          <p:nvSpPr>
            <p:cNvPr id="54" name="Rectangle 53">
              <a:extLst>
                <a:ext uri="{FF2B5EF4-FFF2-40B4-BE49-F238E27FC236}">
                  <a16:creationId xmlns:a16="http://schemas.microsoft.com/office/drawing/2014/main" id="{C9A6CCF4-D7F3-FED7-5C61-ADA17F1B8452}"/>
                </a:ext>
              </a:extLst>
            </p:cNvPr>
            <p:cNvSpPr/>
            <p:nvPr/>
          </p:nvSpPr>
          <p:spPr bwMode="ltGray">
            <a:xfrm>
              <a:off x="8883583" y="395223"/>
              <a:ext cx="600075" cy="600075"/>
            </a:xfrm>
            <a:prstGeom prst="rect">
              <a:avLst/>
            </a:prstGeom>
            <a:solidFill>
              <a:srgbClr val="00A5B8"/>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55" name="Graphic 20">
              <a:extLst>
                <a:ext uri="{FF2B5EF4-FFF2-40B4-BE49-F238E27FC236}">
                  <a16:creationId xmlns:a16="http://schemas.microsoft.com/office/drawing/2014/main" id="{AA778A90-DA9D-ECC2-8B6A-64A705EFF556}"/>
                </a:ext>
              </a:extLst>
            </p:cNvPr>
            <p:cNvGrpSpPr/>
            <p:nvPr/>
          </p:nvGrpSpPr>
          <p:grpSpPr>
            <a:xfrm>
              <a:off x="8944460" y="518482"/>
              <a:ext cx="474419" cy="335478"/>
              <a:chOff x="-309623" y="1966848"/>
              <a:chExt cx="852607" cy="602907"/>
            </a:xfrm>
            <a:solidFill>
              <a:srgbClr val="FFFFFF"/>
            </a:solidFill>
          </p:grpSpPr>
          <p:sp>
            <p:nvSpPr>
              <p:cNvPr id="56" name="Freeform: Shape 55">
                <a:extLst>
                  <a:ext uri="{FF2B5EF4-FFF2-40B4-BE49-F238E27FC236}">
                    <a16:creationId xmlns:a16="http://schemas.microsoft.com/office/drawing/2014/main" id="{223C2BAE-CB2E-A355-9597-906573843C62}"/>
                  </a:ext>
                </a:extLst>
              </p:cNvPr>
              <p:cNvSpPr/>
              <p:nvPr/>
            </p:nvSpPr>
            <p:spPr>
              <a:xfrm>
                <a:off x="-309623" y="1966848"/>
                <a:ext cx="400614" cy="602907"/>
              </a:xfrm>
              <a:custGeom>
                <a:avLst/>
                <a:gdLst>
                  <a:gd name="connsiteX0" fmla="*/ 233993 w 400614"/>
                  <a:gd name="connsiteY0" fmla="*/ 263785 h 602907"/>
                  <a:gd name="connsiteX1" fmla="*/ 185435 w 400614"/>
                  <a:gd name="connsiteY1" fmla="*/ 276580 h 602907"/>
                  <a:gd name="connsiteX2" fmla="*/ 140801 w 400614"/>
                  <a:gd name="connsiteY2" fmla="*/ 289488 h 602907"/>
                  <a:gd name="connsiteX3" fmla="*/ 122993 w 400614"/>
                  <a:gd name="connsiteY3" fmla="*/ 249907 h 602907"/>
                  <a:gd name="connsiteX4" fmla="*/ 202269 w 400614"/>
                  <a:gd name="connsiteY4" fmla="*/ 96642 h 602907"/>
                  <a:gd name="connsiteX5" fmla="*/ 376711 w 400614"/>
                  <a:gd name="connsiteY5" fmla="*/ 29853 h 602907"/>
                  <a:gd name="connsiteX6" fmla="*/ 372731 w 400614"/>
                  <a:gd name="connsiteY6" fmla="*/ 64 h 602907"/>
                  <a:gd name="connsiteX7" fmla="*/ 109124 w 400614"/>
                  <a:gd name="connsiteY7" fmla="*/ 105139 h 602907"/>
                  <a:gd name="connsiteX8" fmla="*/ 61 w 400614"/>
                  <a:gd name="connsiteY8" fmla="*/ 356920 h 602907"/>
                  <a:gd name="connsiteX9" fmla="*/ 62503 w 400614"/>
                  <a:gd name="connsiteY9" fmla="*/ 530403 h 602907"/>
                  <a:gd name="connsiteX10" fmla="*/ 222110 w 400614"/>
                  <a:gd name="connsiteY10" fmla="*/ 602784 h 602907"/>
                  <a:gd name="connsiteX11" fmla="*/ 350951 w 400614"/>
                  <a:gd name="connsiteY11" fmla="*/ 551158 h 602907"/>
                  <a:gd name="connsiteX12" fmla="*/ 400534 w 400614"/>
                  <a:gd name="connsiteY12" fmla="*/ 422316 h 602907"/>
                  <a:gd name="connsiteX13" fmla="*/ 349982 w 400614"/>
                  <a:gd name="connsiteY13" fmla="*/ 308302 h 602907"/>
                  <a:gd name="connsiteX14" fmla="*/ 233993 w 400614"/>
                  <a:gd name="connsiteY14" fmla="*/ 263785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233993" y="263785"/>
                    </a:moveTo>
                    <a:cubicBezTo>
                      <a:pt x="217149" y="264975"/>
                      <a:pt x="200678" y="269315"/>
                      <a:pt x="185435" y="276580"/>
                    </a:cubicBezTo>
                    <a:cubicBezTo>
                      <a:pt x="171419" y="283440"/>
                      <a:pt x="156316" y="287808"/>
                      <a:pt x="140801" y="289488"/>
                    </a:cubicBezTo>
                    <a:cubicBezTo>
                      <a:pt x="128910" y="289488"/>
                      <a:pt x="122993" y="276253"/>
                      <a:pt x="122993" y="249907"/>
                    </a:cubicBezTo>
                    <a:cubicBezTo>
                      <a:pt x="124434" y="189344"/>
                      <a:pt x="153673" y="132814"/>
                      <a:pt x="202269" y="96642"/>
                    </a:cubicBezTo>
                    <a:cubicBezTo>
                      <a:pt x="250347" y="53884"/>
                      <a:pt x="312372" y="30136"/>
                      <a:pt x="376711" y="29853"/>
                    </a:cubicBezTo>
                    <a:lnTo>
                      <a:pt x="372731" y="64"/>
                    </a:lnTo>
                    <a:cubicBezTo>
                      <a:pt x="274310" y="-1770"/>
                      <a:pt x="179296" y="36103"/>
                      <a:pt x="109124" y="105139"/>
                    </a:cubicBezTo>
                    <a:cubicBezTo>
                      <a:pt x="38722" y="169811"/>
                      <a:pt x="-920" y="261327"/>
                      <a:pt x="61" y="356920"/>
                    </a:cubicBezTo>
                    <a:cubicBezTo>
                      <a:pt x="-1321" y="420484"/>
                      <a:pt x="20928" y="482301"/>
                      <a:pt x="62503" y="530403"/>
                    </a:cubicBezTo>
                    <a:cubicBezTo>
                      <a:pt x="101887" y="577602"/>
                      <a:pt x="160655" y="604253"/>
                      <a:pt x="222110" y="602784"/>
                    </a:cubicBezTo>
                    <a:cubicBezTo>
                      <a:pt x="270435" y="604625"/>
                      <a:pt x="317268" y="585859"/>
                      <a:pt x="350951" y="551158"/>
                    </a:cubicBezTo>
                    <a:cubicBezTo>
                      <a:pt x="384106" y="516609"/>
                      <a:pt x="401974" y="470178"/>
                      <a:pt x="400534" y="422316"/>
                    </a:cubicBezTo>
                    <a:cubicBezTo>
                      <a:pt x="401659" y="378649"/>
                      <a:pt x="383099" y="336788"/>
                      <a:pt x="349982" y="308302"/>
                    </a:cubicBezTo>
                    <a:cubicBezTo>
                      <a:pt x="318296" y="279401"/>
                      <a:pt x="276879" y="263505"/>
                      <a:pt x="233993" y="263785"/>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sp>
            <p:nvSpPr>
              <p:cNvPr id="58" name="Freeform: Shape 57">
                <a:extLst>
                  <a:ext uri="{FF2B5EF4-FFF2-40B4-BE49-F238E27FC236}">
                    <a16:creationId xmlns:a16="http://schemas.microsoft.com/office/drawing/2014/main" id="{45C2BE56-4CC6-387F-8FE8-4646DA1DEFCF}"/>
                  </a:ext>
                </a:extLst>
              </p:cNvPr>
              <p:cNvSpPr/>
              <p:nvPr/>
            </p:nvSpPr>
            <p:spPr>
              <a:xfrm>
                <a:off x="142368" y="1966848"/>
                <a:ext cx="400614" cy="602907"/>
              </a:xfrm>
              <a:custGeom>
                <a:avLst/>
                <a:gdLst>
                  <a:gd name="connsiteX0" fmla="*/ 348955 w 400614"/>
                  <a:gd name="connsiteY0" fmla="*/ 309380 h 602907"/>
                  <a:gd name="connsiteX1" fmla="*/ 233987 w 400614"/>
                  <a:gd name="connsiteY1" fmla="*/ 263784 h 602907"/>
                  <a:gd name="connsiteX2" fmla="*/ 185420 w 400614"/>
                  <a:gd name="connsiteY2" fmla="*/ 276579 h 602907"/>
                  <a:gd name="connsiteX3" fmla="*/ 140786 w 400614"/>
                  <a:gd name="connsiteY3" fmla="*/ 289488 h 602907"/>
                  <a:gd name="connsiteX4" fmla="*/ 122993 w 400614"/>
                  <a:gd name="connsiteY4" fmla="*/ 249907 h 602907"/>
                  <a:gd name="connsiteX5" fmla="*/ 202251 w 400614"/>
                  <a:gd name="connsiteY5" fmla="*/ 96642 h 602907"/>
                  <a:gd name="connsiteX6" fmla="*/ 376705 w 400614"/>
                  <a:gd name="connsiteY6" fmla="*/ 29853 h 602907"/>
                  <a:gd name="connsiteX7" fmla="*/ 372731 w 400614"/>
                  <a:gd name="connsiteY7" fmla="*/ 64 h 602907"/>
                  <a:gd name="connsiteX8" fmla="*/ 109116 w 400614"/>
                  <a:gd name="connsiteY8" fmla="*/ 105139 h 602907"/>
                  <a:gd name="connsiteX9" fmla="*/ 61 w 400614"/>
                  <a:gd name="connsiteY9" fmla="*/ 356919 h 602907"/>
                  <a:gd name="connsiteX10" fmla="*/ 62488 w 400614"/>
                  <a:gd name="connsiteY10" fmla="*/ 530403 h 602907"/>
                  <a:gd name="connsiteX11" fmla="*/ 222092 w 400614"/>
                  <a:gd name="connsiteY11" fmla="*/ 602784 h 602907"/>
                  <a:gd name="connsiteX12" fmla="*/ 350949 w 400614"/>
                  <a:gd name="connsiteY12" fmla="*/ 551158 h 602907"/>
                  <a:gd name="connsiteX13" fmla="*/ 400535 w 400614"/>
                  <a:gd name="connsiteY13" fmla="*/ 422316 h 602907"/>
                  <a:gd name="connsiteX14" fmla="*/ 348955 w 400614"/>
                  <a:gd name="connsiteY14" fmla="*/ 309380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348955" y="309380"/>
                    </a:moveTo>
                    <a:cubicBezTo>
                      <a:pt x="317764" y="280209"/>
                      <a:pt x="276693" y="263920"/>
                      <a:pt x="233987" y="263784"/>
                    </a:cubicBezTo>
                    <a:cubicBezTo>
                      <a:pt x="217138" y="264975"/>
                      <a:pt x="200666" y="269315"/>
                      <a:pt x="185420" y="276579"/>
                    </a:cubicBezTo>
                    <a:cubicBezTo>
                      <a:pt x="171405" y="283444"/>
                      <a:pt x="156301" y="287811"/>
                      <a:pt x="140786" y="289488"/>
                    </a:cubicBezTo>
                    <a:cubicBezTo>
                      <a:pt x="128903" y="289488"/>
                      <a:pt x="122993" y="276253"/>
                      <a:pt x="122993" y="249907"/>
                    </a:cubicBezTo>
                    <a:cubicBezTo>
                      <a:pt x="124430" y="189347"/>
                      <a:pt x="153662" y="132819"/>
                      <a:pt x="202251" y="96642"/>
                    </a:cubicBezTo>
                    <a:cubicBezTo>
                      <a:pt x="250336" y="53885"/>
                      <a:pt x="312364" y="30138"/>
                      <a:pt x="376705" y="29853"/>
                    </a:cubicBezTo>
                    <a:lnTo>
                      <a:pt x="372731" y="64"/>
                    </a:lnTo>
                    <a:cubicBezTo>
                      <a:pt x="274306" y="-1768"/>
                      <a:pt x="179293" y="36104"/>
                      <a:pt x="109116" y="105139"/>
                    </a:cubicBezTo>
                    <a:cubicBezTo>
                      <a:pt x="38716" y="169811"/>
                      <a:pt x="-923" y="261327"/>
                      <a:pt x="61" y="356919"/>
                    </a:cubicBezTo>
                    <a:cubicBezTo>
                      <a:pt x="-1327" y="420482"/>
                      <a:pt x="20917" y="482299"/>
                      <a:pt x="62488" y="530403"/>
                    </a:cubicBezTo>
                    <a:cubicBezTo>
                      <a:pt x="101875" y="577598"/>
                      <a:pt x="160640" y="604248"/>
                      <a:pt x="222092" y="602784"/>
                    </a:cubicBezTo>
                    <a:cubicBezTo>
                      <a:pt x="270425" y="604624"/>
                      <a:pt x="317264" y="585859"/>
                      <a:pt x="350949" y="551158"/>
                    </a:cubicBezTo>
                    <a:cubicBezTo>
                      <a:pt x="384106" y="516607"/>
                      <a:pt x="401968" y="470178"/>
                      <a:pt x="400535" y="422316"/>
                    </a:cubicBezTo>
                    <a:cubicBezTo>
                      <a:pt x="401195" y="378831"/>
                      <a:pt x="382252" y="337356"/>
                      <a:pt x="348955" y="309380"/>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grpSp>
      </p:grpSp>
      <p:grpSp>
        <p:nvGrpSpPr>
          <p:cNvPr id="101" name="Group 100">
            <a:extLst>
              <a:ext uri="{FF2B5EF4-FFF2-40B4-BE49-F238E27FC236}">
                <a16:creationId xmlns:a16="http://schemas.microsoft.com/office/drawing/2014/main" id="{65E234F3-B983-7789-FD8F-7E23FF96DCBA}"/>
              </a:ext>
            </a:extLst>
          </p:cNvPr>
          <p:cNvGrpSpPr/>
          <p:nvPr/>
        </p:nvGrpSpPr>
        <p:grpSpPr>
          <a:xfrm>
            <a:off x="5959858" y="5472599"/>
            <a:ext cx="2592000" cy="288000"/>
            <a:chOff x="5959858" y="5516989"/>
            <a:chExt cx="2592000" cy="288000"/>
          </a:xfrm>
        </p:grpSpPr>
        <p:sp>
          <p:nvSpPr>
            <p:cNvPr id="61" name="Rectangle 60">
              <a:extLst>
                <a:ext uri="{FF2B5EF4-FFF2-40B4-BE49-F238E27FC236}">
                  <a16:creationId xmlns:a16="http://schemas.microsoft.com/office/drawing/2014/main" id="{226B432A-3C65-235D-A9D6-2C4B4941C270}"/>
                </a:ext>
              </a:extLst>
            </p:cNvPr>
            <p:cNvSpPr/>
            <p:nvPr/>
          </p:nvSpPr>
          <p:spPr bwMode="ltGray">
            <a:xfrm>
              <a:off x="5959858" y="5637326"/>
              <a:ext cx="2592000" cy="36000"/>
            </a:xfrm>
            <a:prstGeom prst="rect">
              <a:avLst/>
            </a:prstGeom>
            <a:solidFill>
              <a:srgbClr val="F9C61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62" name="Group 61">
              <a:extLst>
                <a:ext uri="{FF2B5EF4-FFF2-40B4-BE49-F238E27FC236}">
                  <a16:creationId xmlns:a16="http://schemas.microsoft.com/office/drawing/2014/main" id="{1B0E671F-45AE-4895-6686-E0D5FCFF068C}"/>
                </a:ext>
              </a:extLst>
            </p:cNvPr>
            <p:cNvGrpSpPr/>
            <p:nvPr/>
          </p:nvGrpSpPr>
          <p:grpSpPr>
            <a:xfrm>
              <a:off x="7093556" y="5516989"/>
              <a:ext cx="288000" cy="288000"/>
              <a:chOff x="8883597" y="395223"/>
              <a:chExt cx="600076" cy="600075"/>
            </a:xfrm>
          </p:grpSpPr>
          <p:sp>
            <p:nvSpPr>
              <p:cNvPr id="63" name="Rectangle 62">
                <a:extLst>
                  <a:ext uri="{FF2B5EF4-FFF2-40B4-BE49-F238E27FC236}">
                    <a16:creationId xmlns:a16="http://schemas.microsoft.com/office/drawing/2014/main" id="{B45565F8-B847-A687-3A82-A50DDD8639C9}"/>
                  </a:ext>
                </a:extLst>
              </p:cNvPr>
              <p:cNvSpPr/>
              <p:nvPr/>
            </p:nvSpPr>
            <p:spPr bwMode="ltGray">
              <a:xfrm>
                <a:off x="8883597" y="395223"/>
                <a:ext cx="600076" cy="600075"/>
              </a:xfrm>
              <a:prstGeom prst="rect">
                <a:avLst/>
              </a:prstGeom>
              <a:solidFill>
                <a:srgbClr val="00A5B8"/>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64" name="Graphic 20">
                <a:extLst>
                  <a:ext uri="{FF2B5EF4-FFF2-40B4-BE49-F238E27FC236}">
                    <a16:creationId xmlns:a16="http://schemas.microsoft.com/office/drawing/2014/main" id="{09A3668B-3FF8-33AC-B535-11ABECBAE7A6}"/>
                  </a:ext>
                </a:extLst>
              </p:cNvPr>
              <p:cNvGrpSpPr/>
              <p:nvPr/>
            </p:nvGrpSpPr>
            <p:grpSpPr>
              <a:xfrm>
                <a:off x="8944460" y="518482"/>
                <a:ext cx="474419" cy="335478"/>
                <a:chOff x="-309623" y="1966848"/>
                <a:chExt cx="852607" cy="602907"/>
              </a:xfrm>
              <a:solidFill>
                <a:srgbClr val="FFFFFF"/>
              </a:solidFill>
            </p:grpSpPr>
            <p:sp>
              <p:nvSpPr>
                <p:cNvPr id="65" name="Freeform: Shape 64">
                  <a:extLst>
                    <a:ext uri="{FF2B5EF4-FFF2-40B4-BE49-F238E27FC236}">
                      <a16:creationId xmlns:a16="http://schemas.microsoft.com/office/drawing/2014/main" id="{FF67ACE0-E4C6-3FD0-0611-F34F1166F420}"/>
                    </a:ext>
                  </a:extLst>
                </p:cNvPr>
                <p:cNvSpPr/>
                <p:nvPr/>
              </p:nvSpPr>
              <p:spPr>
                <a:xfrm>
                  <a:off x="-309623" y="1966848"/>
                  <a:ext cx="400614" cy="602907"/>
                </a:xfrm>
                <a:custGeom>
                  <a:avLst/>
                  <a:gdLst>
                    <a:gd name="connsiteX0" fmla="*/ 233993 w 400614"/>
                    <a:gd name="connsiteY0" fmla="*/ 263785 h 602907"/>
                    <a:gd name="connsiteX1" fmla="*/ 185435 w 400614"/>
                    <a:gd name="connsiteY1" fmla="*/ 276580 h 602907"/>
                    <a:gd name="connsiteX2" fmla="*/ 140801 w 400614"/>
                    <a:gd name="connsiteY2" fmla="*/ 289488 h 602907"/>
                    <a:gd name="connsiteX3" fmla="*/ 122993 w 400614"/>
                    <a:gd name="connsiteY3" fmla="*/ 249907 h 602907"/>
                    <a:gd name="connsiteX4" fmla="*/ 202269 w 400614"/>
                    <a:gd name="connsiteY4" fmla="*/ 96642 h 602907"/>
                    <a:gd name="connsiteX5" fmla="*/ 376711 w 400614"/>
                    <a:gd name="connsiteY5" fmla="*/ 29853 h 602907"/>
                    <a:gd name="connsiteX6" fmla="*/ 372731 w 400614"/>
                    <a:gd name="connsiteY6" fmla="*/ 64 h 602907"/>
                    <a:gd name="connsiteX7" fmla="*/ 109124 w 400614"/>
                    <a:gd name="connsiteY7" fmla="*/ 105139 h 602907"/>
                    <a:gd name="connsiteX8" fmla="*/ 61 w 400614"/>
                    <a:gd name="connsiteY8" fmla="*/ 356920 h 602907"/>
                    <a:gd name="connsiteX9" fmla="*/ 62503 w 400614"/>
                    <a:gd name="connsiteY9" fmla="*/ 530403 h 602907"/>
                    <a:gd name="connsiteX10" fmla="*/ 222110 w 400614"/>
                    <a:gd name="connsiteY10" fmla="*/ 602784 h 602907"/>
                    <a:gd name="connsiteX11" fmla="*/ 350951 w 400614"/>
                    <a:gd name="connsiteY11" fmla="*/ 551158 h 602907"/>
                    <a:gd name="connsiteX12" fmla="*/ 400534 w 400614"/>
                    <a:gd name="connsiteY12" fmla="*/ 422316 h 602907"/>
                    <a:gd name="connsiteX13" fmla="*/ 349982 w 400614"/>
                    <a:gd name="connsiteY13" fmla="*/ 308302 h 602907"/>
                    <a:gd name="connsiteX14" fmla="*/ 233993 w 400614"/>
                    <a:gd name="connsiteY14" fmla="*/ 263785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233993" y="263785"/>
                      </a:moveTo>
                      <a:cubicBezTo>
                        <a:pt x="217149" y="264975"/>
                        <a:pt x="200678" y="269315"/>
                        <a:pt x="185435" y="276580"/>
                      </a:cubicBezTo>
                      <a:cubicBezTo>
                        <a:pt x="171419" y="283440"/>
                        <a:pt x="156316" y="287808"/>
                        <a:pt x="140801" y="289488"/>
                      </a:cubicBezTo>
                      <a:cubicBezTo>
                        <a:pt x="128910" y="289488"/>
                        <a:pt x="122993" y="276253"/>
                        <a:pt x="122993" y="249907"/>
                      </a:cubicBezTo>
                      <a:cubicBezTo>
                        <a:pt x="124434" y="189344"/>
                        <a:pt x="153673" y="132814"/>
                        <a:pt x="202269" y="96642"/>
                      </a:cubicBezTo>
                      <a:cubicBezTo>
                        <a:pt x="250347" y="53884"/>
                        <a:pt x="312372" y="30136"/>
                        <a:pt x="376711" y="29853"/>
                      </a:cubicBezTo>
                      <a:lnTo>
                        <a:pt x="372731" y="64"/>
                      </a:lnTo>
                      <a:cubicBezTo>
                        <a:pt x="274310" y="-1770"/>
                        <a:pt x="179296" y="36103"/>
                        <a:pt x="109124" y="105139"/>
                      </a:cubicBezTo>
                      <a:cubicBezTo>
                        <a:pt x="38722" y="169811"/>
                        <a:pt x="-920" y="261327"/>
                        <a:pt x="61" y="356920"/>
                      </a:cubicBezTo>
                      <a:cubicBezTo>
                        <a:pt x="-1321" y="420484"/>
                        <a:pt x="20928" y="482301"/>
                        <a:pt x="62503" y="530403"/>
                      </a:cubicBezTo>
                      <a:cubicBezTo>
                        <a:pt x="101887" y="577602"/>
                        <a:pt x="160655" y="604253"/>
                        <a:pt x="222110" y="602784"/>
                      </a:cubicBezTo>
                      <a:cubicBezTo>
                        <a:pt x="270435" y="604625"/>
                        <a:pt x="317268" y="585859"/>
                        <a:pt x="350951" y="551158"/>
                      </a:cubicBezTo>
                      <a:cubicBezTo>
                        <a:pt x="384106" y="516609"/>
                        <a:pt x="401974" y="470178"/>
                        <a:pt x="400534" y="422316"/>
                      </a:cubicBezTo>
                      <a:cubicBezTo>
                        <a:pt x="401659" y="378649"/>
                        <a:pt x="383099" y="336788"/>
                        <a:pt x="349982" y="308302"/>
                      </a:cubicBezTo>
                      <a:cubicBezTo>
                        <a:pt x="318296" y="279401"/>
                        <a:pt x="276879" y="263505"/>
                        <a:pt x="233993" y="263785"/>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sp>
              <p:nvSpPr>
                <p:cNvPr id="66" name="Freeform: Shape 65">
                  <a:extLst>
                    <a:ext uri="{FF2B5EF4-FFF2-40B4-BE49-F238E27FC236}">
                      <a16:creationId xmlns:a16="http://schemas.microsoft.com/office/drawing/2014/main" id="{3424C612-61C8-AF15-0B81-624C5CA3403B}"/>
                    </a:ext>
                  </a:extLst>
                </p:cNvPr>
                <p:cNvSpPr/>
                <p:nvPr/>
              </p:nvSpPr>
              <p:spPr>
                <a:xfrm>
                  <a:off x="142368" y="1966848"/>
                  <a:ext cx="400614" cy="602907"/>
                </a:xfrm>
                <a:custGeom>
                  <a:avLst/>
                  <a:gdLst>
                    <a:gd name="connsiteX0" fmla="*/ 348955 w 400614"/>
                    <a:gd name="connsiteY0" fmla="*/ 309380 h 602907"/>
                    <a:gd name="connsiteX1" fmla="*/ 233987 w 400614"/>
                    <a:gd name="connsiteY1" fmla="*/ 263784 h 602907"/>
                    <a:gd name="connsiteX2" fmla="*/ 185420 w 400614"/>
                    <a:gd name="connsiteY2" fmla="*/ 276579 h 602907"/>
                    <a:gd name="connsiteX3" fmla="*/ 140786 w 400614"/>
                    <a:gd name="connsiteY3" fmla="*/ 289488 h 602907"/>
                    <a:gd name="connsiteX4" fmla="*/ 122993 w 400614"/>
                    <a:gd name="connsiteY4" fmla="*/ 249907 h 602907"/>
                    <a:gd name="connsiteX5" fmla="*/ 202251 w 400614"/>
                    <a:gd name="connsiteY5" fmla="*/ 96642 h 602907"/>
                    <a:gd name="connsiteX6" fmla="*/ 376705 w 400614"/>
                    <a:gd name="connsiteY6" fmla="*/ 29853 h 602907"/>
                    <a:gd name="connsiteX7" fmla="*/ 372731 w 400614"/>
                    <a:gd name="connsiteY7" fmla="*/ 64 h 602907"/>
                    <a:gd name="connsiteX8" fmla="*/ 109116 w 400614"/>
                    <a:gd name="connsiteY8" fmla="*/ 105139 h 602907"/>
                    <a:gd name="connsiteX9" fmla="*/ 61 w 400614"/>
                    <a:gd name="connsiteY9" fmla="*/ 356919 h 602907"/>
                    <a:gd name="connsiteX10" fmla="*/ 62488 w 400614"/>
                    <a:gd name="connsiteY10" fmla="*/ 530403 h 602907"/>
                    <a:gd name="connsiteX11" fmla="*/ 222092 w 400614"/>
                    <a:gd name="connsiteY11" fmla="*/ 602784 h 602907"/>
                    <a:gd name="connsiteX12" fmla="*/ 350949 w 400614"/>
                    <a:gd name="connsiteY12" fmla="*/ 551158 h 602907"/>
                    <a:gd name="connsiteX13" fmla="*/ 400535 w 400614"/>
                    <a:gd name="connsiteY13" fmla="*/ 422316 h 602907"/>
                    <a:gd name="connsiteX14" fmla="*/ 348955 w 400614"/>
                    <a:gd name="connsiteY14" fmla="*/ 309380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348955" y="309380"/>
                      </a:moveTo>
                      <a:cubicBezTo>
                        <a:pt x="317764" y="280209"/>
                        <a:pt x="276693" y="263920"/>
                        <a:pt x="233987" y="263784"/>
                      </a:cubicBezTo>
                      <a:cubicBezTo>
                        <a:pt x="217138" y="264975"/>
                        <a:pt x="200666" y="269315"/>
                        <a:pt x="185420" y="276579"/>
                      </a:cubicBezTo>
                      <a:cubicBezTo>
                        <a:pt x="171405" y="283444"/>
                        <a:pt x="156301" y="287811"/>
                        <a:pt x="140786" y="289488"/>
                      </a:cubicBezTo>
                      <a:cubicBezTo>
                        <a:pt x="128903" y="289488"/>
                        <a:pt x="122993" y="276253"/>
                        <a:pt x="122993" y="249907"/>
                      </a:cubicBezTo>
                      <a:cubicBezTo>
                        <a:pt x="124430" y="189347"/>
                        <a:pt x="153662" y="132819"/>
                        <a:pt x="202251" y="96642"/>
                      </a:cubicBezTo>
                      <a:cubicBezTo>
                        <a:pt x="250336" y="53885"/>
                        <a:pt x="312364" y="30138"/>
                        <a:pt x="376705" y="29853"/>
                      </a:cubicBezTo>
                      <a:lnTo>
                        <a:pt x="372731" y="64"/>
                      </a:lnTo>
                      <a:cubicBezTo>
                        <a:pt x="274306" y="-1768"/>
                        <a:pt x="179293" y="36104"/>
                        <a:pt x="109116" y="105139"/>
                      </a:cubicBezTo>
                      <a:cubicBezTo>
                        <a:pt x="38716" y="169811"/>
                        <a:pt x="-923" y="261327"/>
                        <a:pt x="61" y="356919"/>
                      </a:cubicBezTo>
                      <a:cubicBezTo>
                        <a:pt x="-1327" y="420482"/>
                        <a:pt x="20917" y="482299"/>
                        <a:pt x="62488" y="530403"/>
                      </a:cubicBezTo>
                      <a:cubicBezTo>
                        <a:pt x="101875" y="577598"/>
                        <a:pt x="160640" y="604248"/>
                        <a:pt x="222092" y="602784"/>
                      </a:cubicBezTo>
                      <a:cubicBezTo>
                        <a:pt x="270425" y="604624"/>
                        <a:pt x="317264" y="585859"/>
                        <a:pt x="350949" y="551158"/>
                      </a:cubicBezTo>
                      <a:cubicBezTo>
                        <a:pt x="384106" y="516607"/>
                        <a:pt x="401968" y="470178"/>
                        <a:pt x="400535" y="422316"/>
                      </a:cubicBezTo>
                      <a:cubicBezTo>
                        <a:pt x="401195" y="378831"/>
                        <a:pt x="382252" y="337356"/>
                        <a:pt x="348955" y="309380"/>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grpSp>
        </p:grpSp>
      </p:grpSp>
      <p:sp>
        <p:nvSpPr>
          <p:cNvPr id="74" name="Rectangle 73">
            <a:extLst>
              <a:ext uri="{FF2B5EF4-FFF2-40B4-BE49-F238E27FC236}">
                <a16:creationId xmlns:a16="http://schemas.microsoft.com/office/drawing/2014/main" id="{95CE5EFA-4C6B-DA8F-4E77-F4765B9BD3F0}"/>
              </a:ext>
            </a:extLst>
          </p:cNvPr>
          <p:cNvSpPr/>
          <p:nvPr/>
        </p:nvSpPr>
        <p:spPr bwMode="ltGray">
          <a:xfrm>
            <a:off x="8976955" y="2288220"/>
            <a:ext cx="2844000" cy="36000"/>
          </a:xfrm>
          <a:prstGeom prst="rect">
            <a:avLst/>
          </a:prstGeom>
          <a:solidFill>
            <a:srgbClr val="F9C61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75" name="Group 74">
            <a:extLst>
              <a:ext uri="{FF2B5EF4-FFF2-40B4-BE49-F238E27FC236}">
                <a16:creationId xmlns:a16="http://schemas.microsoft.com/office/drawing/2014/main" id="{AD8EE043-59C6-6371-D6AA-EF094F750D58}"/>
              </a:ext>
            </a:extLst>
          </p:cNvPr>
          <p:cNvGrpSpPr/>
          <p:nvPr/>
        </p:nvGrpSpPr>
        <p:grpSpPr>
          <a:xfrm>
            <a:off x="10368104" y="2167883"/>
            <a:ext cx="288000" cy="288000"/>
            <a:chOff x="8883583" y="395223"/>
            <a:chExt cx="600075" cy="600075"/>
          </a:xfrm>
        </p:grpSpPr>
        <p:sp>
          <p:nvSpPr>
            <p:cNvPr id="76" name="Rectangle 75">
              <a:extLst>
                <a:ext uri="{FF2B5EF4-FFF2-40B4-BE49-F238E27FC236}">
                  <a16:creationId xmlns:a16="http://schemas.microsoft.com/office/drawing/2014/main" id="{DA1A574F-0CEC-75C1-8038-98B6470EB900}"/>
                </a:ext>
              </a:extLst>
            </p:cNvPr>
            <p:cNvSpPr/>
            <p:nvPr/>
          </p:nvSpPr>
          <p:spPr bwMode="ltGray">
            <a:xfrm>
              <a:off x="8883583" y="395223"/>
              <a:ext cx="600075" cy="600075"/>
            </a:xfrm>
            <a:prstGeom prst="rect">
              <a:avLst/>
            </a:prstGeom>
            <a:solidFill>
              <a:srgbClr val="00A5B8"/>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77" name="Graphic 20">
              <a:extLst>
                <a:ext uri="{FF2B5EF4-FFF2-40B4-BE49-F238E27FC236}">
                  <a16:creationId xmlns:a16="http://schemas.microsoft.com/office/drawing/2014/main" id="{A64C20EE-C20D-D63C-79B1-519774C3401C}"/>
                </a:ext>
              </a:extLst>
            </p:cNvPr>
            <p:cNvGrpSpPr/>
            <p:nvPr/>
          </p:nvGrpSpPr>
          <p:grpSpPr>
            <a:xfrm>
              <a:off x="8944460" y="518482"/>
              <a:ext cx="474419" cy="335478"/>
              <a:chOff x="-309623" y="1966848"/>
              <a:chExt cx="852607" cy="602907"/>
            </a:xfrm>
            <a:solidFill>
              <a:srgbClr val="FFFFFF"/>
            </a:solidFill>
          </p:grpSpPr>
          <p:sp>
            <p:nvSpPr>
              <p:cNvPr id="79" name="Freeform: Shape 78">
                <a:extLst>
                  <a:ext uri="{FF2B5EF4-FFF2-40B4-BE49-F238E27FC236}">
                    <a16:creationId xmlns:a16="http://schemas.microsoft.com/office/drawing/2014/main" id="{ADD611E5-39B0-05F7-8964-4BD5BC0D9806}"/>
                  </a:ext>
                </a:extLst>
              </p:cNvPr>
              <p:cNvSpPr/>
              <p:nvPr/>
            </p:nvSpPr>
            <p:spPr>
              <a:xfrm>
                <a:off x="-309623" y="1966848"/>
                <a:ext cx="400614" cy="602907"/>
              </a:xfrm>
              <a:custGeom>
                <a:avLst/>
                <a:gdLst>
                  <a:gd name="connsiteX0" fmla="*/ 233993 w 400614"/>
                  <a:gd name="connsiteY0" fmla="*/ 263785 h 602907"/>
                  <a:gd name="connsiteX1" fmla="*/ 185435 w 400614"/>
                  <a:gd name="connsiteY1" fmla="*/ 276580 h 602907"/>
                  <a:gd name="connsiteX2" fmla="*/ 140801 w 400614"/>
                  <a:gd name="connsiteY2" fmla="*/ 289488 h 602907"/>
                  <a:gd name="connsiteX3" fmla="*/ 122993 w 400614"/>
                  <a:gd name="connsiteY3" fmla="*/ 249907 h 602907"/>
                  <a:gd name="connsiteX4" fmla="*/ 202269 w 400614"/>
                  <a:gd name="connsiteY4" fmla="*/ 96642 h 602907"/>
                  <a:gd name="connsiteX5" fmla="*/ 376711 w 400614"/>
                  <a:gd name="connsiteY5" fmla="*/ 29853 h 602907"/>
                  <a:gd name="connsiteX6" fmla="*/ 372731 w 400614"/>
                  <a:gd name="connsiteY6" fmla="*/ 64 h 602907"/>
                  <a:gd name="connsiteX7" fmla="*/ 109124 w 400614"/>
                  <a:gd name="connsiteY7" fmla="*/ 105139 h 602907"/>
                  <a:gd name="connsiteX8" fmla="*/ 61 w 400614"/>
                  <a:gd name="connsiteY8" fmla="*/ 356920 h 602907"/>
                  <a:gd name="connsiteX9" fmla="*/ 62503 w 400614"/>
                  <a:gd name="connsiteY9" fmla="*/ 530403 h 602907"/>
                  <a:gd name="connsiteX10" fmla="*/ 222110 w 400614"/>
                  <a:gd name="connsiteY10" fmla="*/ 602784 h 602907"/>
                  <a:gd name="connsiteX11" fmla="*/ 350951 w 400614"/>
                  <a:gd name="connsiteY11" fmla="*/ 551158 h 602907"/>
                  <a:gd name="connsiteX12" fmla="*/ 400534 w 400614"/>
                  <a:gd name="connsiteY12" fmla="*/ 422316 h 602907"/>
                  <a:gd name="connsiteX13" fmla="*/ 349982 w 400614"/>
                  <a:gd name="connsiteY13" fmla="*/ 308302 h 602907"/>
                  <a:gd name="connsiteX14" fmla="*/ 233993 w 400614"/>
                  <a:gd name="connsiteY14" fmla="*/ 263785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233993" y="263785"/>
                    </a:moveTo>
                    <a:cubicBezTo>
                      <a:pt x="217149" y="264975"/>
                      <a:pt x="200678" y="269315"/>
                      <a:pt x="185435" y="276580"/>
                    </a:cubicBezTo>
                    <a:cubicBezTo>
                      <a:pt x="171419" y="283440"/>
                      <a:pt x="156316" y="287808"/>
                      <a:pt x="140801" y="289488"/>
                    </a:cubicBezTo>
                    <a:cubicBezTo>
                      <a:pt x="128910" y="289488"/>
                      <a:pt x="122993" y="276253"/>
                      <a:pt x="122993" y="249907"/>
                    </a:cubicBezTo>
                    <a:cubicBezTo>
                      <a:pt x="124434" y="189344"/>
                      <a:pt x="153673" y="132814"/>
                      <a:pt x="202269" y="96642"/>
                    </a:cubicBezTo>
                    <a:cubicBezTo>
                      <a:pt x="250347" y="53884"/>
                      <a:pt x="312372" y="30136"/>
                      <a:pt x="376711" y="29853"/>
                    </a:cubicBezTo>
                    <a:lnTo>
                      <a:pt x="372731" y="64"/>
                    </a:lnTo>
                    <a:cubicBezTo>
                      <a:pt x="274310" y="-1770"/>
                      <a:pt x="179296" y="36103"/>
                      <a:pt x="109124" y="105139"/>
                    </a:cubicBezTo>
                    <a:cubicBezTo>
                      <a:pt x="38722" y="169811"/>
                      <a:pt x="-920" y="261327"/>
                      <a:pt x="61" y="356920"/>
                    </a:cubicBezTo>
                    <a:cubicBezTo>
                      <a:pt x="-1321" y="420484"/>
                      <a:pt x="20928" y="482301"/>
                      <a:pt x="62503" y="530403"/>
                    </a:cubicBezTo>
                    <a:cubicBezTo>
                      <a:pt x="101887" y="577602"/>
                      <a:pt x="160655" y="604253"/>
                      <a:pt x="222110" y="602784"/>
                    </a:cubicBezTo>
                    <a:cubicBezTo>
                      <a:pt x="270435" y="604625"/>
                      <a:pt x="317268" y="585859"/>
                      <a:pt x="350951" y="551158"/>
                    </a:cubicBezTo>
                    <a:cubicBezTo>
                      <a:pt x="384106" y="516609"/>
                      <a:pt x="401974" y="470178"/>
                      <a:pt x="400534" y="422316"/>
                    </a:cubicBezTo>
                    <a:cubicBezTo>
                      <a:pt x="401659" y="378649"/>
                      <a:pt x="383099" y="336788"/>
                      <a:pt x="349982" y="308302"/>
                    </a:cubicBezTo>
                    <a:cubicBezTo>
                      <a:pt x="318296" y="279401"/>
                      <a:pt x="276879" y="263505"/>
                      <a:pt x="233993" y="263785"/>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sp>
            <p:nvSpPr>
              <p:cNvPr id="80" name="Freeform: Shape 79">
                <a:extLst>
                  <a:ext uri="{FF2B5EF4-FFF2-40B4-BE49-F238E27FC236}">
                    <a16:creationId xmlns:a16="http://schemas.microsoft.com/office/drawing/2014/main" id="{EA791644-957A-4DFA-EC1D-15D2F0748241}"/>
                  </a:ext>
                </a:extLst>
              </p:cNvPr>
              <p:cNvSpPr/>
              <p:nvPr/>
            </p:nvSpPr>
            <p:spPr>
              <a:xfrm>
                <a:off x="142368" y="1966848"/>
                <a:ext cx="400614" cy="602907"/>
              </a:xfrm>
              <a:custGeom>
                <a:avLst/>
                <a:gdLst>
                  <a:gd name="connsiteX0" fmla="*/ 348955 w 400614"/>
                  <a:gd name="connsiteY0" fmla="*/ 309380 h 602907"/>
                  <a:gd name="connsiteX1" fmla="*/ 233987 w 400614"/>
                  <a:gd name="connsiteY1" fmla="*/ 263784 h 602907"/>
                  <a:gd name="connsiteX2" fmla="*/ 185420 w 400614"/>
                  <a:gd name="connsiteY2" fmla="*/ 276579 h 602907"/>
                  <a:gd name="connsiteX3" fmla="*/ 140786 w 400614"/>
                  <a:gd name="connsiteY3" fmla="*/ 289488 h 602907"/>
                  <a:gd name="connsiteX4" fmla="*/ 122993 w 400614"/>
                  <a:gd name="connsiteY4" fmla="*/ 249907 h 602907"/>
                  <a:gd name="connsiteX5" fmla="*/ 202251 w 400614"/>
                  <a:gd name="connsiteY5" fmla="*/ 96642 h 602907"/>
                  <a:gd name="connsiteX6" fmla="*/ 376705 w 400614"/>
                  <a:gd name="connsiteY6" fmla="*/ 29853 h 602907"/>
                  <a:gd name="connsiteX7" fmla="*/ 372731 w 400614"/>
                  <a:gd name="connsiteY7" fmla="*/ 64 h 602907"/>
                  <a:gd name="connsiteX8" fmla="*/ 109116 w 400614"/>
                  <a:gd name="connsiteY8" fmla="*/ 105139 h 602907"/>
                  <a:gd name="connsiteX9" fmla="*/ 61 w 400614"/>
                  <a:gd name="connsiteY9" fmla="*/ 356919 h 602907"/>
                  <a:gd name="connsiteX10" fmla="*/ 62488 w 400614"/>
                  <a:gd name="connsiteY10" fmla="*/ 530403 h 602907"/>
                  <a:gd name="connsiteX11" fmla="*/ 222092 w 400614"/>
                  <a:gd name="connsiteY11" fmla="*/ 602784 h 602907"/>
                  <a:gd name="connsiteX12" fmla="*/ 350949 w 400614"/>
                  <a:gd name="connsiteY12" fmla="*/ 551158 h 602907"/>
                  <a:gd name="connsiteX13" fmla="*/ 400535 w 400614"/>
                  <a:gd name="connsiteY13" fmla="*/ 422316 h 602907"/>
                  <a:gd name="connsiteX14" fmla="*/ 348955 w 400614"/>
                  <a:gd name="connsiteY14" fmla="*/ 309380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348955" y="309380"/>
                    </a:moveTo>
                    <a:cubicBezTo>
                      <a:pt x="317764" y="280209"/>
                      <a:pt x="276693" y="263920"/>
                      <a:pt x="233987" y="263784"/>
                    </a:cubicBezTo>
                    <a:cubicBezTo>
                      <a:pt x="217138" y="264975"/>
                      <a:pt x="200666" y="269315"/>
                      <a:pt x="185420" y="276579"/>
                    </a:cubicBezTo>
                    <a:cubicBezTo>
                      <a:pt x="171405" y="283444"/>
                      <a:pt x="156301" y="287811"/>
                      <a:pt x="140786" y="289488"/>
                    </a:cubicBezTo>
                    <a:cubicBezTo>
                      <a:pt x="128903" y="289488"/>
                      <a:pt x="122993" y="276253"/>
                      <a:pt x="122993" y="249907"/>
                    </a:cubicBezTo>
                    <a:cubicBezTo>
                      <a:pt x="124430" y="189347"/>
                      <a:pt x="153662" y="132819"/>
                      <a:pt x="202251" y="96642"/>
                    </a:cubicBezTo>
                    <a:cubicBezTo>
                      <a:pt x="250336" y="53885"/>
                      <a:pt x="312364" y="30138"/>
                      <a:pt x="376705" y="29853"/>
                    </a:cubicBezTo>
                    <a:lnTo>
                      <a:pt x="372731" y="64"/>
                    </a:lnTo>
                    <a:cubicBezTo>
                      <a:pt x="274306" y="-1768"/>
                      <a:pt x="179293" y="36104"/>
                      <a:pt x="109116" y="105139"/>
                    </a:cubicBezTo>
                    <a:cubicBezTo>
                      <a:pt x="38716" y="169811"/>
                      <a:pt x="-923" y="261327"/>
                      <a:pt x="61" y="356919"/>
                    </a:cubicBezTo>
                    <a:cubicBezTo>
                      <a:pt x="-1327" y="420482"/>
                      <a:pt x="20917" y="482299"/>
                      <a:pt x="62488" y="530403"/>
                    </a:cubicBezTo>
                    <a:cubicBezTo>
                      <a:pt x="101875" y="577598"/>
                      <a:pt x="160640" y="604248"/>
                      <a:pt x="222092" y="602784"/>
                    </a:cubicBezTo>
                    <a:cubicBezTo>
                      <a:pt x="270425" y="604624"/>
                      <a:pt x="317264" y="585859"/>
                      <a:pt x="350949" y="551158"/>
                    </a:cubicBezTo>
                    <a:cubicBezTo>
                      <a:pt x="384106" y="516607"/>
                      <a:pt x="401968" y="470178"/>
                      <a:pt x="400535" y="422316"/>
                    </a:cubicBezTo>
                    <a:cubicBezTo>
                      <a:pt x="401195" y="378831"/>
                      <a:pt x="382252" y="337356"/>
                      <a:pt x="348955" y="309380"/>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grpSp>
      </p:grpSp>
      <p:pic>
        <p:nvPicPr>
          <p:cNvPr id="98" name="Graphic 97">
            <a:extLst>
              <a:ext uri="{FF2B5EF4-FFF2-40B4-BE49-F238E27FC236}">
                <a16:creationId xmlns:a16="http://schemas.microsoft.com/office/drawing/2014/main" id="{47C437BA-F198-904C-EB23-827C9D27368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4945" y="344677"/>
            <a:ext cx="529182" cy="529182"/>
          </a:xfrm>
          <a:prstGeom prst="rect">
            <a:avLst/>
          </a:prstGeom>
        </p:spPr>
      </p:pic>
      <p:pic>
        <p:nvPicPr>
          <p:cNvPr id="100" name="Graphic 99">
            <a:extLst>
              <a:ext uri="{FF2B5EF4-FFF2-40B4-BE49-F238E27FC236}">
                <a16:creationId xmlns:a16="http://schemas.microsoft.com/office/drawing/2014/main" id="{7AAEBB53-5E93-6E6E-F9F1-36244CD6D9D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50182" y="353280"/>
            <a:ext cx="511975" cy="511975"/>
          </a:xfrm>
          <a:prstGeom prst="rect">
            <a:avLst/>
          </a:prstGeom>
        </p:spPr>
      </p:pic>
      <p:pic>
        <p:nvPicPr>
          <p:cNvPr id="103" name="Graphic 102">
            <a:extLst>
              <a:ext uri="{FF2B5EF4-FFF2-40B4-BE49-F238E27FC236}">
                <a16:creationId xmlns:a16="http://schemas.microsoft.com/office/drawing/2014/main" id="{C180F8EF-BA52-506E-90DD-44143383D98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86929" y="4312854"/>
            <a:ext cx="465855" cy="465855"/>
          </a:xfrm>
          <a:prstGeom prst="rect">
            <a:avLst/>
          </a:prstGeom>
        </p:spPr>
      </p:pic>
      <p:pic>
        <p:nvPicPr>
          <p:cNvPr id="105" name="Graphic 104">
            <a:extLst>
              <a:ext uri="{FF2B5EF4-FFF2-40B4-BE49-F238E27FC236}">
                <a16:creationId xmlns:a16="http://schemas.microsoft.com/office/drawing/2014/main" id="{98031017-15D6-D046-AC7F-506D7886B05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73840" y="2774109"/>
            <a:ext cx="685997" cy="685997"/>
          </a:xfrm>
          <a:prstGeom prst="rect">
            <a:avLst/>
          </a:prstGeom>
        </p:spPr>
      </p:pic>
      <p:pic>
        <p:nvPicPr>
          <p:cNvPr id="107" name="Graphic 106">
            <a:extLst>
              <a:ext uri="{FF2B5EF4-FFF2-40B4-BE49-F238E27FC236}">
                <a16:creationId xmlns:a16="http://schemas.microsoft.com/office/drawing/2014/main" id="{56BE44C9-EC83-9B22-2818-42673AD578F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123801" y="291236"/>
            <a:ext cx="654025" cy="654025"/>
          </a:xfrm>
          <a:prstGeom prst="rect">
            <a:avLst/>
          </a:prstGeom>
        </p:spPr>
      </p:pic>
      <p:pic>
        <p:nvPicPr>
          <p:cNvPr id="109" name="Graphic 108">
            <a:extLst>
              <a:ext uri="{FF2B5EF4-FFF2-40B4-BE49-F238E27FC236}">
                <a16:creationId xmlns:a16="http://schemas.microsoft.com/office/drawing/2014/main" id="{BBA59298-C2DE-B723-95D3-E0821CEC838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937970" y="3295537"/>
            <a:ext cx="952960" cy="952960"/>
          </a:xfrm>
          <a:prstGeom prst="rect">
            <a:avLst/>
          </a:prstGeom>
        </p:spPr>
      </p:pic>
      <p:pic>
        <p:nvPicPr>
          <p:cNvPr id="111" name="Graphic 110">
            <a:extLst>
              <a:ext uri="{FF2B5EF4-FFF2-40B4-BE49-F238E27FC236}">
                <a16:creationId xmlns:a16="http://schemas.microsoft.com/office/drawing/2014/main" id="{CC349272-4297-CA20-5CB3-F16F5F2A0E2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126747" y="4903122"/>
            <a:ext cx="600797" cy="600797"/>
          </a:xfrm>
          <a:prstGeom prst="rect">
            <a:avLst/>
          </a:prstGeom>
        </p:spPr>
      </p:pic>
      <p:sp>
        <p:nvSpPr>
          <p:cNvPr id="6" name="Slide Number Placeholder 5">
            <a:extLst>
              <a:ext uri="{FF2B5EF4-FFF2-40B4-BE49-F238E27FC236}">
                <a16:creationId xmlns:a16="http://schemas.microsoft.com/office/drawing/2014/main" id="{9D8248EC-C1BA-CF9E-8601-08EBC8C4D81D}"/>
              </a:ext>
            </a:extLst>
          </p:cNvPr>
          <p:cNvSpPr>
            <a:spLocks noGrp="1"/>
          </p:cNvSpPr>
          <p:nvPr>
            <p:ph type="sldNum" sz="quarter" idx="10"/>
          </p:nvPr>
        </p:nvSpPr>
        <p:spPr/>
        <p:txBody>
          <a:bodyPr/>
          <a:lstStyle/>
          <a:p>
            <a:fld id="{4034BEE3-566C-4068-A777-C3A4762E861B}" type="slidenum">
              <a:rPr lang="en-GB" smtClean="0"/>
              <a:pPr/>
              <a:t>43</a:t>
            </a:fld>
            <a:endParaRPr lang="en-GB" dirty="0"/>
          </a:p>
        </p:txBody>
      </p:sp>
    </p:spTree>
    <p:extLst>
      <p:ext uri="{BB962C8B-B14F-4D97-AF65-F5344CB8AC3E}">
        <p14:creationId xmlns:p14="http://schemas.microsoft.com/office/powerpoint/2010/main" val="2597777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picture containing grass, person, outdoor, child&#10;&#10;Description automatically generated">
            <a:extLst>
              <a:ext uri="{FF2B5EF4-FFF2-40B4-BE49-F238E27FC236}">
                <a16:creationId xmlns:a16="http://schemas.microsoft.com/office/drawing/2014/main" id="{A2507AA5-F78E-30F4-9625-9712B746221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20402"/>
            <a:ext cx="12192000" cy="6878402"/>
          </a:xfrm>
          <a:prstGeom prst="rect">
            <a:avLst/>
          </a:prstGeom>
        </p:spPr>
      </p:pic>
      <p:sp>
        <p:nvSpPr>
          <p:cNvPr id="3" name="Rectangle 2">
            <a:extLst>
              <a:ext uri="{FF2B5EF4-FFF2-40B4-BE49-F238E27FC236}">
                <a16:creationId xmlns:a16="http://schemas.microsoft.com/office/drawing/2014/main" id="{D4F84FCD-9F08-14AA-7268-0D268194BB4D}"/>
              </a:ext>
            </a:extLst>
          </p:cNvPr>
          <p:cNvSpPr/>
          <p:nvPr/>
        </p:nvSpPr>
        <p:spPr bwMode="ltGray">
          <a:xfrm rot="16200000">
            <a:off x="5397306" y="63303"/>
            <a:ext cx="6762749" cy="6826642"/>
          </a:xfrm>
          <a:prstGeom prst="rect">
            <a:avLst/>
          </a:prstGeom>
          <a:gradFill flip="none" rotWithShape="1">
            <a:gsLst>
              <a:gs pos="0">
                <a:srgbClr val="000000"/>
              </a:gs>
              <a:gs pos="40000">
                <a:srgbClr val="000000">
                  <a:alpha val="0"/>
                </a:srgbClr>
              </a:gs>
            </a:gsLst>
            <a:lin ang="189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endParaRPr>
          </a:p>
        </p:txBody>
      </p:sp>
      <p:sp>
        <p:nvSpPr>
          <p:cNvPr id="4" name="Rectangle 3">
            <a:extLst>
              <a:ext uri="{FF2B5EF4-FFF2-40B4-BE49-F238E27FC236}">
                <a16:creationId xmlns:a16="http://schemas.microsoft.com/office/drawing/2014/main" id="{9F8D0044-8785-7B11-0206-CA17168216C7}"/>
              </a:ext>
            </a:extLst>
          </p:cNvPr>
          <p:cNvSpPr/>
          <p:nvPr/>
        </p:nvSpPr>
        <p:spPr bwMode="ltGray">
          <a:xfrm>
            <a:off x="-68" y="-20402"/>
            <a:ext cx="7039043" cy="6878401"/>
          </a:xfrm>
          <a:prstGeom prst="rect">
            <a:avLst/>
          </a:prstGeom>
          <a:gradFill flip="none" rotWithShape="1">
            <a:gsLst>
              <a:gs pos="0">
                <a:srgbClr val="000000"/>
              </a:gs>
              <a:gs pos="100000">
                <a:srgbClr val="000000">
                  <a:alpha val="0"/>
                </a:srgb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endParaRPr>
          </a:p>
        </p:txBody>
      </p:sp>
      <p:grpSp>
        <p:nvGrpSpPr>
          <p:cNvPr id="5" name="Group 4">
            <a:extLst>
              <a:ext uri="{FF2B5EF4-FFF2-40B4-BE49-F238E27FC236}">
                <a16:creationId xmlns:a16="http://schemas.microsoft.com/office/drawing/2014/main" id="{D07FDB01-14F7-AFD4-12AA-7CDE73595F65}"/>
              </a:ext>
            </a:extLst>
          </p:cNvPr>
          <p:cNvGrpSpPr/>
          <p:nvPr/>
        </p:nvGrpSpPr>
        <p:grpSpPr>
          <a:xfrm>
            <a:off x="523876" y="549833"/>
            <a:ext cx="3373870" cy="330026"/>
            <a:chOff x="459821" y="549832"/>
            <a:chExt cx="3798933" cy="371605"/>
          </a:xfrm>
        </p:grpSpPr>
        <p:sp>
          <p:nvSpPr>
            <p:cNvPr id="6" name="Freeform: Shape 5">
              <a:extLst>
                <a:ext uri="{FF2B5EF4-FFF2-40B4-BE49-F238E27FC236}">
                  <a16:creationId xmlns:a16="http://schemas.microsoft.com/office/drawing/2014/main" id="{C05D7CCF-0F0A-5EB8-EB31-2400E58986E8}"/>
                </a:ext>
              </a:extLst>
            </p:cNvPr>
            <p:cNvSpPr/>
            <p:nvPr/>
          </p:nvSpPr>
          <p:spPr>
            <a:xfrm>
              <a:off x="2534989" y="555150"/>
              <a:ext cx="247690" cy="361103"/>
            </a:xfrm>
            <a:custGeom>
              <a:avLst/>
              <a:gdLst>
                <a:gd name="connsiteX0" fmla="*/ 51556 w 247690"/>
                <a:gd name="connsiteY0" fmla="*/ 361541 h 361103"/>
                <a:gd name="connsiteX1" fmla="*/ -57 w 247690"/>
                <a:gd name="connsiteY1" fmla="*/ 361541 h 361103"/>
                <a:gd name="connsiteX2" fmla="*/ -57 w 247690"/>
                <a:gd name="connsiteY2" fmla="*/ 438 h 361103"/>
                <a:gd name="connsiteX3" fmla="*/ 132573 w 247690"/>
                <a:gd name="connsiteY3" fmla="*/ 438 h 361103"/>
                <a:gd name="connsiteX4" fmla="*/ 216703 w 247690"/>
                <a:gd name="connsiteY4" fmla="*/ 30392 h 361103"/>
                <a:gd name="connsiteX5" fmla="*/ 247634 w 247690"/>
                <a:gd name="connsiteY5" fmla="*/ 104699 h 361103"/>
                <a:gd name="connsiteX6" fmla="*/ 216703 w 247690"/>
                <a:gd name="connsiteY6" fmla="*/ 179555 h 361103"/>
                <a:gd name="connsiteX7" fmla="*/ 132573 w 247690"/>
                <a:gd name="connsiteY7" fmla="*/ 209449 h 361103"/>
                <a:gd name="connsiteX8" fmla="*/ 51556 w 247690"/>
                <a:gd name="connsiteY8" fmla="*/ 209449 h 361103"/>
                <a:gd name="connsiteX9" fmla="*/ 51556 w 247690"/>
                <a:gd name="connsiteY9" fmla="*/ 160216 h 361103"/>
                <a:gd name="connsiteX10" fmla="*/ 129950 w 247690"/>
                <a:gd name="connsiteY10" fmla="*/ 160216 h 361103"/>
                <a:gd name="connsiteX11" fmla="*/ 180586 w 247690"/>
                <a:gd name="connsiteY11" fmla="*/ 143683 h 361103"/>
                <a:gd name="connsiteX12" fmla="*/ 196021 w 247690"/>
                <a:gd name="connsiteY12" fmla="*/ 104455 h 361103"/>
                <a:gd name="connsiteX13" fmla="*/ 180586 w 247690"/>
                <a:gd name="connsiteY13" fmla="*/ 65776 h 361103"/>
                <a:gd name="connsiteX14" fmla="*/ 129950 w 247690"/>
                <a:gd name="connsiteY14" fmla="*/ 49243 h 361103"/>
                <a:gd name="connsiteX15" fmla="*/ 51556 w 247690"/>
                <a:gd name="connsiteY15" fmla="*/ 49243 h 36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7690" h="361103">
                  <a:moveTo>
                    <a:pt x="51556" y="361541"/>
                  </a:moveTo>
                  <a:lnTo>
                    <a:pt x="-57" y="361541"/>
                  </a:lnTo>
                  <a:lnTo>
                    <a:pt x="-57" y="438"/>
                  </a:lnTo>
                  <a:lnTo>
                    <a:pt x="132573" y="438"/>
                  </a:lnTo>
                  <a:cubicBezTo>
                    <a:pt x="172289" y="438"/>
                    <a:pt x="198095" y="11785"/>
                    <a:pt x="216703" y="30392"/>
                  </a:cubicBezTo>
                  <a:cubicBezTo>
                    <a:pt x="236567" y="50006"/>
                    <a:pt x="247713" y="76782"/>
                    <a:pt x="247634" y="104699"/>
                  </a:cubicBezTo>
                  <a:cubicBezTo>
                    <a:pt x="247719" y="132775"/>
                    <a:pt x="236579" y="159728"/>
                    <a:pt x="216703" y="179555"/>
                  </a:cubicBezTo>
                  <a:cubicBezTo>
                    <a:pt x="198095" y="197858"/>
                    <a:pt x="172289" y="209449"/>
                    <a:pt x="132573" y="209449"/>
                  </a:cubicBezTo>
                  <a:lnTo>
                    <a:pt x="51556" y="209449"/>
                  </a:lnTo>
                  <a:close/>
                  <a:moveTo>
                    <a:pt x="51556" y="160216"/>
                  </a:moveTo>
                  <a:lnTo>
                    <a:pt x="129950" y="160216"/>
                  </a:lnTo>
                  <a:cubicBezTo>
                    <a:pt x="156793" y="160216"/>
                    <a:pt x="170764" y="154115"/>
                    <a:pt x="180586" y="143683"/>
                  </a:cubicBezTo>
                  <a:cubicBezTo>
                    <a:pt x="190744" y="133184"/>
                    <a:pt x="196302" y="119067"/>
                    <a:pt x="196021" y="104455"/>
                  </a:cubicBezTo>
                  <a:cubicBezTo>
                    <a:pt x="196290" y="90009"/>
                    <a:pt x="190726" y="76068"/>
                    <a:pt x="180586" y="65776"/>
                  </a:cubicBezTo>
                  <a:cubicBezTo>
                    <a:pt x="170764" y="55405"/>
                    <a:pt x="156793" y="49243"/>
                    <a:pt x="129950" y="49243"/>
                  </a:cubicBezTo>
                  <a:lnTo>
                    <a:pt x="51556" y="49243"/>
                  </a:ln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7" name="Freeform: Shape 6">
              <a:extLst>
                <a:ext uri="{FF2B5EF4-FFF2-40B4-BE49-F238E27FC236}">
                  <a16:creationId xmlns:a16="http://schemas.microsoft.com/office/drawing/2014/main" id="{6AF50481-DB6E-7204-F3BA-FDBBEDA37518}"/>
                </a:ext>
              </a:extLst>
            </p:cNvPr>
            <p:cNvSpPr/>
            <p:nvPr/>
          </p:nvSpPr>
          <p:spPr>
            <a:xfrm>
              <a:off x="2839477" y="555150"/>
              <a:ext cx="299363" cy="366054"/>
            </a:xfrm>
            <a:custGeom>
              <a:avLst/>
              <a:gdLst>
                <a:gd name="connsiteX0" fmla="*/ 37646 w 299363"/>
                <a:gd name="connsiteY0" fmla="*/ 319201 h 366054"/>
                <a:gd name="connsiteX1" fmla="*/ -57 w 299363"/>
                <a:gd name="connsiteY1" fmla="*/ 211889 h 366054"/>
                <a:gd name="connsiteX2" fmla="*/ -57 w 299363"/>
                <a:gd name="connsiteY2" fmla="*/ 438 h 366054"/>
                <a:gd name="connsiteX3" fmla="*/ 51556 w 299363"/>
                <a:gd name="connsiteY3" fmla="*/ 438 h 366054"/>
                <a:gd name="connsiteX4" fmla="*/ 51556 w 299363"/>
                <a:gd name="connsiteY4" fmla="*/ 214635 h 366054"/>
                <a:gd name="connsiteX5" fmla="*/ 74250 w 299363"/>
                <a:gd name="connsiteY5" fmla="*/ 285830 h 366054"/>
                <a:gd name="connsiteX6" fmla="*/ 149655 w 299363"/>
                <a:gd name="connsiteY6" fmla="*/ 317676 h 366054"/>
                <a:gd name="connsiteX7" fmla="*/ 225000 w 299363"/>
                <a:gd name="connsiteY7" fmla="*/ 285647 h 366054"/>
                <a:gd name="connsiteX8" fmla="*/ 247694 w 299363"/>
                <a:gd name="connsiteY8" fmla="*/ 214452 h 366054"/>
                <a:gd name="connsiteX9" fmla="*/ 247694 w 299363"/>
                <a:gd name="connsiteY9" fmla="*/ 438 h 366054"/>
                <a:gd name="connsiteX10" fmla="*/ 299307 w 299363"/>
                <a:gd name="connsiteY10" fmla="*/ 438 h 366054"/>
                <a:gd name="connsiteX11" fmla="*/ 299307 w 299363"/>
                <a:gd name="connsiteY11" fmla="*/ 212072 h 366054"/>
                <a:gd name="connsiteX12" fmla="*/ 261604 w 299363"/>
                <a:gd name="connsiteY12" fmla="*/ 319384 h 366054"/>
                <a:gd name="connsiteX13" fmla="*/ 149655 w 299363"/>
                <a:gd name="connsiteY13" fmla="*/ 366482 h 366054"/>
                <a:gd name="connsiteX14" fmla="*/ 37646 w 299363"/>
                <a:gd name="connsiteY14" fmla="*/ 319201 h 36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363" h="366054">
                  <a:moveTo>
                    <a:pt x="37646" y="319201"/>
                  </a:moveTo>
                  <a:cubicBezTo>
                    <a:pt x="14402" y="293944"/>
                    <a:pt x="-57" y="260390"/>
                    <a:pt x="-57" y="211889"/>
                  </a:cubicBezTo>
                  <a:lnTo>
                    <a:pt x="-57" y="438"/>
                  </a:lnTo>
                  <a:lnTo>
                    <a:pt x="51556" y="438"/>
                  </a:lnTo>
                  <a:lnTo>
                    <a:pt x="51556" y="214635"/>
                  </a:lnTo>
                  <a:cubicBezTo>
                    <a:pt x="51556" y="248677"/>
                    <a:pt x="59852" y="269846"/>
                    <a:pt x="74250" y="285830"/>
                  </a:cubicBezTo>
                  <a:cubicBezTo>
                    <a:pt x="93687" y="306719"/>
                    <a:pt x="121128" y="318305"/>
                    <a:pt x="149655" y="317676"/>
                  </a:cubicBezTo>
                  <a:cubicBezTo>
                    <a:pt x="178195" y="318256"/>
                    <a:pt x="205618" y="306597"/>
                    <a:pt x="225000" y="285647"/>
                  </a:cubicBezTo>
                  <a:cubicBezTo>
                    <a:pt x="239458" y="269663"/>
                    <a:pt x="247694" y="248494"/>
                    <a:pt x="247694" y="214452"/>
                  </a:cubicBezTo>
                  <a:lnTo>
                    <a:pt x="247694" y="438"/>
                  </a:lnTo>
                  <a:lnTo>
                    <a:pt x="299307" y="438"/>
                  </a:lnTo>
                  <a:lnTo>
                    <a:pt x="299307" y="212072"/>
                  </a:lnTo>
                  <a:cubicBezTo>
                    <a:pt x="299307" y="260573"/>
                    <a:pt x="284848" y="294127"/>
                    <a:pt x="261604" y="319384"/>
                  </a:cubicBezTo>
                  <a:cubicBezTo>
                    <a:pt x="232418" y="349906"/>
                    <a:pt x="191885" y="366958"/>
                    <a:pt x="149655" y="366482"/>
                  </a:cubicBezTo>
                  <a:cubicBezTo>
                    <a:pt x="107377" y="366928"/>
                    <a:pt x="66814" y="349803"/>
                    <a:pt x="37646" y="319201"/>
                  </a:cubicBez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8" name="Freeform: Shape 7">
              <a:extLst>
                <a:ext uri="{FF2B5EF4-FFF2-40B4-BE49-F238E27FC236}">
                  <a16:creationId xmlns:a16="http://schemas.microsoft.com/office/drawing/2014/main" id="{0B8E57DE-6FE7-34D0-54A2-B44A6D8FCCAF}"/>
                </a:ext>
              </a:extLst>
            </p:cNvPr>
            <p:cNvSpPr/>
            <p:nvPr/>
          </p:nvSpPr>
          <p:spPr>
            <a:xfrm>
              <a:off x="3226569" y="555150"/>
              <a:ext cx="252938" cy="360920"/>
            </a:xfrm>
            <a:custGeom>
              <a:avLst/>
              <a:gdLst>
                <a:gd name="connsiteX0" fmla="*/ 198645 w 252938"/>
                <a:gd name="connsiteY0" fmla="*/ 166988 h 360920"/>
                <a:gd name="connsiteX1" fmla="*/ 252880 w 252938"/>
                <a:gd name="connsiteY1" fmla="*/ 255754 h 360920"/>
                <a:gd name="connsiteX2" fmla="*/ 222926 w 252938"/>
                <a:gd name="connsiteY2" fmla="*/ 329878 h 360920"/>
                <a:gd name="connsiteX3" fmla="*/ 136722 w 252938"/>
                <a:gd name="connsiteY3" fmla="*/ 361358 h 360920"/>
                <a:gd name="connsiteX4" fmla="*/ -57 w 252938"/>
                <a:gd name="connsiteY4" fmla="*/ 361358 h 360920"/>
                <a:gd name="connsiteX5" fmla="*/ -57 w 252938"/>
                <a:gd name="connsiteY5" fmla="*/ 438 h 360920"/>
                <a:gd name="connsiteX6" fmla="*/ 119701 w 252938"/>
                <a:gd name="connsiteY6" fmla="*/ 438 h 360920"/>
                <a:gd name="connsiteX7" fmla="*/ 200231 w 252938"/>
                <a:gd name="connsiteY7" fmla="*/ 27830 h 360920"/>
                <a:gd name="connsiteX8" fmla="*/ 229636 w 252938"/>
                <a:gd name="connsiteY8" fmla="*/ 100063 h 360920"/>
                <a:gd name="connsiteX9" fmla="*/ 198645 w 252938"/>
                <a:gd name="connsiteY9" fmla="*/ 166988 h 360920"/>
                <a:gd name="connsiteX10" fmla="*/ 51556 w 252938"/>
                <a:gd name="connsiteY10" fmla="*/ 149967 h 360920"/>
                <a:gd name="connsiteX11" fmla="*/ 117139 w 252938"/>
                <a:gd name="connsiteY11" fmla="*/ 149967 h 360920"/>
                <a:gd name="connsiteX12" fmla="*/ 164603 w 252938"/>
                <a:gd name="connsiteY12" fmla="*/ 134471 h 360920"/>
                <a:gd name="connsiteX13" fmla="*/ 178024 w 252938"/>
                <a:gd name="connsiteY13" fmla="*/ 99331 h 360920"/>
                <a:gd name="connsiteX14" fmla="*/ 164603 w 252938"/>
                <a:gd name="connsiteY14" fmla="*/ 64800 h 360920"/>
                <a:gd name="connsiteX15" fmla="*/ 117139 w 252938"/>
                <a:gd name="connsiteY15" fmla="*/ 49305 h 360920"/>
                <a:gd name="connsiteX16" fmla="*/ 51556 w 252938"/>
                <a:gd name="connsiteY16" fmla="*/ 49305 h 360920"/>
                <a:gd name="connsiteX17" fmla="*/ 51556 w 252938"/>
                <a:gd name="connsiteY17" fmla="*/ 312491 h 360920"/>
                <a:gd name="connsiteX18" fmla="*/ 134160 w 252938"/>
                <a:gd name="connsiteY18" fmla="*/ 312491 h 360920"/>
                <a:gd name="connsiteX19" fmla="*/ 187297 w 252938"/>
                <a:gd name="connsiteY19" fmla="*/ 294188 h 360920"/>
                <a:gd name="connsiteX20" fmla="*/ 201268 w 252938"/>
                <a:gd name="connsiteY20" fmla="*/ 255998 h 360920"/>
                <a:gd name="connsiteX21" fmla="*/ 187297 w 252938"/>
                <a:gd name="connsiteY21" fmla="*/ 217807 h 360920"/>
                <a:gd name="connsiteX22" fmla="*/ 134160 w 252938"/>
                <a:gd name="connsiteY22" fmla="*/ 199505 h 360920"/>
                <a:gd name="connsiteX23" fmla="*/ 51556 w 252938"/>
                <a:gd name="connsiteY23" fmla="*/ 199505 h 36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938" h="360920">
                  <a:moveTo>
                    <a:pt x="198645" y="166988"/>
                  </a:moveTo>
                  <a:cubicBezTo>
                    <a:pt x="231942" y="184064"/>
                    <a:pt x="252880" y="218332"/>
                    <a:pt x="252880" y="255754"/>
                  </a:cubicBezTo>
                  <a:cubicBezTo>
                    <a:pt x="253033" y="283439"/>
                    <a:pt x="242271" y="310075"/>
                    <a:pt x="222926" y="329878"/>
                  </a:cubicBezTo>
                  <a:cubicBezTo>
                    <a:pt x="203830" y="349461"/>
                    <a:pt x="176987" y="361358"/>
                    <a:pt x="136722" y="361358"/>
                  </a:cubicBezTo>
                  <a:lnTo>
                    <a:pt x="-57" y="361358"/>
                  </a:lnTo>
                  <a:lnTo>
                    <a:pt x="-57" y="438"/>
                  </a:lnTo>
                  <a:lnTo>
                    <a:pt x="119701" y="438"/>
                  </a:lnTo>
                  <a:cubicBezTo>
                    <a:pt x="157891" y="438"/>
                    <a:pt x="182660" y="10748"/>
                    <a:pt x="200231" y="27830"/>
                  </a:cubicBezTo>
                  <a:cubicBezTo>
                    <a:pt x="219643" y="46773"/>
                    <a:pt x="230295" y="72945"/>
                    <a:pt x="229636" y="100063"/>
                  </a:cubicBezTo>
                  <a:cubicBezTo>
                    <a:pt x="229325" y="125771"/>
                    <a:pt x="218051" y="150119"/>
                    <a:pt x="198645" y="166988"/>
                  </a:cubicBezTo>
                  <a:close/>
                  <a:moveTo>
                    <a:pt x="51556" y="149967"/>
                  </a:moveTo>
                  <a:lnTo>
                    <a:pt x="117139" y="149967"/>
                  </a:lnTo>
                  <a:cubicBezTo>
                    <a:pt x="142396" y="149967"/>
                    <a:pt x="155329" y="144232"/>
                    <a:pt x="164603" y="134471"/>
                  </a:cubicBezTo>
                  <a:cubicBezTo>
                    <a:pt x="173595" y="125021"/>
                    <a:pt x="178427" y="112368"/>
                    <a:pt x="178024" y="99331"/>
                  </a:cubicBezTo>
                  <a:cubicBezTo>
                    <a:pt x="178433" y="86476"/>
                    <a:pt x="173589" y="74006"/>
                    <a:pt x="164603" y="64800"/>
                  </a:cubicBezTo>
                  <a:cubicBezTo>
                    <a:pt x="155329" y="54978"/>
                    <a:pt x="142396" y="49305"/>
                    <a:pt x="117139" y="49305"/>
                  </a:cubicBezTo>
                  <a:lnTo>
                    <a:pt x="51556" y="49305"/>
                  </a:lnTo>
                  <a:close/>
                  <a:moveTo>
                    <a:pt x="51556" y="312491"/>
                  </a:moveTo>
                  <a:lnTo>
                    <a:pt x="134160" y="312491"/>
                  </a:lnTo>
                  <a:cubicBezTo>
                    <a:pt x="162040" y="312491"/>
                    <a:pt x="176865" y="305292"/>
                    <a:pt x="187297" y="294188"/>
                  </a:cubicBezTo>
                  <a:cubicBezTo>
                    <a:pt x="196503" y="283616"/>
                    <a:pt x="201475" y="270017"/>
                    <a:pt x="201268" y="255998"/>
                  </a:cubicBezTo>
                  <a:cubicBezTo>
                    <a:pt x="201494" y="241978"/>
                    <a:pt x="196516" y="228374"/>
                    <a:pt x="187297" y="217807"/>
                  </a:cubicBezTo>
                  <a:cubicBezTo>
                    <a:pt x="176987" y="206460"/>
                    <a:pt x="162040" y="199505"/>
                    <a:pt x="134160" y="199505"/>
                  </a:cubicBezTo>
                  <a:lnTo>
                    <a:pt x="51556" y="199505"/>
                  </a:ln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9" name="Freeform: Shape 8">
              <a:extLst>
                <a:ext uri="{FF2B5EF4-FFF2-40B4-BE49-F238E27FC236}">
                  <a16:creationId xmlns:a16="http://schemas.microsoft.com/office/drawing/2014/main" id="{F7BF201A-7147-3399-FC97-DC84765586DB}"/>
                </a:ext>
              </a:extLst>
            </p:cNvPr>
            <p:cNvSpPr/>
            <p:nvPr/>
          </p:nvSpPr>
          <p:spPr>
            <a:xfrm>
              <a:off x="3546614" y="555150"/>
              <a:ext cx="211573" cy="360858"/>
            </a:xfrm>
            <a:custGeom>
              <a:avLst/>
              <a:gdLst>
                <a:gd name="connsiteX0" fmla="*/ 51556 w 211573"/>
                <a:gd name="connsiteY0" fmla="*/ 312491 h 360858"/>
                <a:gd name="connsiteX1" fmla="*/ 211517 w 211573"/>
                <a:gd name="connsiteY1" fmla="*/ 312491 h 360858"/>
                <a:gd name="connsiteX2" fmla="*/ 211517 w 211573"/>
                <a:gd name="connsiteY2" fmla="*/ 361297 h 360858"/>
                <a:gd name="connsiteX3" fmla="*/ -57 w 211573"/>
                <a:gd name="connsiteY3" fmla="*/ 361297 h 360858"/>
                <a:gd name="connsiteX4" fmla="*/ -57 w 211573"/>
                <a:gd name="connsiteY4" fmla="*/ 438 h 360858"/>
                <a:gd name="connsiteX5" fmla="*/ 51556 w 211573"/>
                <a:gd name="connsiteY5" fmla="*/ 438 h 36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573" h="360858">
                  <a:moveTo>
                    <a:pt x="51556" y="312491"/>
                  </a:moveTo>
                  <a:lnTo>
                    <a:pt x="211517" y="312491"/>
                  </a:lnTo>
                  <a:lnTo>
                    <a:pt x="211517" y="361297"/>
                  </a:lnTo>
                  <a:lnTo>
                    <a:pt x="-57" y="361297"/>
                  </a:lnTo>
                  <a:lnTo>
                    <a:pt x="-57" y="438"/>
                  </a:lnTo>
                  <a:lnTo>
                    <a:pt x="51556" y="438"/>
                  </a:ln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10" name="Freeform: Shape 9">
              <a:extLst>
                <a:ext uri="{FF2B5EF4-FFF2-40B4-BE49-F238E27FC236}">
                  <a16:creationId xmlns:a16="http://schemas.microsoft.com/office/drawing/2014/main" id="{DE674519-46A2-66BB-095C-770E153B60E1}"/>
                </a:ext>
              </a:extLst>
            </p:cNvPr>
            <p:cNvSpPr/>
            <p:nvPr/>
          </p:nvSpPr>
          <p:spPr>
            <a:xfrm>
              <a:off x="3814986" y="555150"/>
              <a:ext cx="51612" cy="361286"/>
            </a:xfrm>
            <a:custGeom>
              <a:avLst/>
              <a:gdLst>
                <a:gd name="connsiteX0" fmla="*/ -57 w 51612"/>
                <a:gd name="connsiteY0" fmla="*/ 438 h 361286"/>
                <a:gd name="connsiteX1" fmla="*/ 51556 w 51612"/>
                <a:gd name="connsiteY1" fmla="*/ 438 h 361286"/>
                <a:gd name="connsiteX2" fmla="*/ 51556 w 51612"/>
                <a:gd name="connsiteY2" fmla="*/ 361724 h 361286"/>
                <a:gd name="connsiteX3" fmla="*/ -57 w 51612"/>
                <a:gd name="connsiteY3" fmla="*/ 361724 h 361286"/>
              </a:gdLst>
              <a:ahLst/>
              <a:cxnLst>
                <a:cxn ang="0">
                  <a:pos x="connsiteX0" y="connsiteY0"/>
                </a:cxn>
                <a:cxn ang="0">
                  <a:pos x="connsiteX1" y="connsiteY1"/>
                </a:cxn>
                <a:cxn ang="0">
                  <a:pos x="connsiteX2" y="connsiteY2"/>
                </a:cxn>
                <a:cxn ang="0">
                  <a:pos x="connsiteX3" y="connsiteY3"/>
                </a:cxn>
              </a:cxnLst>
              <a:rect l="l" t="t" r="r" b="b"/>
              <a:pathLst>
                <a:path w="51612" h="361286">
                  <a:moveTo>
                    <a:pt x="-57" y="438"/>
                  </a:moveTo>
                  <a:lnTo>
                    <a:pt x="51556" y="438"/>
                  </a:lnTo>
                  <a:lnTo>
                    <a:pt x="51556" y="361724"/>
                  </a:lnTo>
                  <a:lnTo>
                    <a:pt x="-57" y="361724"/>
                  </a:ln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11" name="Freeform: Shape 10">
              <a:extLst>
                <a:ext uri="{FF2B5EF4-FFF2-40B4-BE49-F238E27FC236}">
                  <a16:creationId xmlns:a16="http://schemas.microsoft.com/office/drawing/2014/main" id="{3C9C968D-2E62-E0F8-C4F4-FC56E835A1CC}"/>
                </a:ext>
              </a:extLst>
            </p:cNvPr>
            <p:cNvSpPr/>
            <p:nvPr/>
          </p:nvSpPr>
          <p:spPr>
            <a:xfrm>
              <a:off x="3931083" y="549832"/>
              <a:ext cx="327671" cy="371605"/>
            </a:xfrm>
            <a:custGeom>
              <a:avLst/>
              <a:gdLst>
                <a:gd name="connsiteX0" fmla="*/ 182661 w 327671"/>
                <a:gd name="connsiteY0" fmla="*/ 447 h 371605"/>
                <a:gd name="connsiteX1" fmla="*/ 314803 w 327671"/>
                <a:gd name="connsiteY1" fmla="*/ 56147 h 371605"/>
                <a:gd name="connsiteX2" fmla="*/ 280212 w 327671"/>
                <a:gd name="connsiteY2" fmla="*/ 90250 h 371605"/>
                <a:gd name="connsiteX3" fmla="*/ 182600 w 327671"/>
                <a:gd name="connsiteY3" fmla="*/ 49436 h 371605"/>
                <a:gd name="connsiteX4" fmla="*/ 51556 w 327671"/>
                <a:gd name="connsiteY4" fmla="*/ 186215 h 371605"/>
                <a:gd name="connsiteX5" fmla="*/ 187297 w 327671"/>
                <a:gd name="connsiteY5" fmla="*/ 322993 h 371605"/>
                <a:gd name="connsiteX6" fmla="*/ 291010 w 327671"/>
                <a:gd name="connsiteY6" fmla="*/ 271869 h 371605"/>
                <a:gd name="connsiteX7" fmla="*/ 327614 w 327671"/>
                <a:gd name="connsiteY7" fmla="*/ 304935 h 371605"/>
                <a:gd name="connsiteX8" fmla="*/ 187297 w 327671"/>
                <a:gd name="connsiteY8" fmla="*/ 372043 h 371605"/>
                <a:gd name="connsiteX9" fmla="*/ -57 w 327671"/>
                <a:gd name="connsiteY9" fmla="*/ 186215 h 371605"/>
                <a:gd name="connsiteX10" fmla="*/ 182661 w 327671"/>
                <a:gd name="connsiteY10" fmla="*/ 447 h 371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7671" h="371605">
                  <a:moveTo>
                    <a:pt x="182661" y="447"/>
                  </a:moveTo>
                  <a:cubicBezTo>
                    <a:pt x="232516" y="-65"/>
                    <a:pt x="280358" y="20098"/>
                    <a:pt x="314803" y="56147"/>
                  </a:cubicBezTo>
                  <a:lnTo>
                    <a:pt x="280212" y="90250"/>
                  </a:lnTo>
                  <a:cubicBezTo>
                    <a:pt x="254460" y="64114"/>
                    <a:pt x="219289" y="49412"/>
                    <a:pt x="182600" y="49436"/>
                  </a:cubicBezTo>
                  <a:cubicBezTo>
                    <a:pt x="108841" y="49436"/>
                    <a:pt x="51556" y="108308"/>
                    <a:pt x="51556" y="186215"/>
                  </a:cubicBezTo>
                  <a:cubicBezTo>
                    <a:pt x="51556" y="267782"/>
                    <a:pt x="110367" y="322993"/>
                    <a:pt x="187297" y="322993"/>
                  </a:cubicBezTo>
                  <a:cubicBezTo>
                    <a:pt x="227782" y="322341"/>
                    <a:pt x="265838" y="303581"/>
                    <a:pt x="291010" y="271869"/>
                  </a:cubicBezTo>
                  <a:lnTo>
                    <a:pt x="327614" y="304935"/>
                  </a:lnTo>
                  <a:cubicBezTo>
                    <a:pt x="293218" y="347146"/>
                    <a:pt x="241746" y="371763"/>
                    <a:pt x="187297" y="372043"/>
                  </a:cubicBezTo>
                  <a:cubicBezTo>
                    <a:pt x="79436" y="372043"/>
                    <a:pt x="-57" y="292734"/>
                    <a:pt x="-57" y="186215"/>
                  </a:cubicBezTo>
                  <a:cubicBezTo>
                    <a:pt x="4" y="81953"/>
                    <a:pt x="78460" y="447"/>
                    <a:pt x="182661" y="447"/>
                  </a:cubicBez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12" name="Freeform: Shape 11">
              <a:extLst>
                <a:ext uri="{FF2B5EF4-FFF2-40B4-BE49-F238E27FC236}">
                  <a16:creationId xmlns:a16="http://schemas.microsoft.com/office/drawing/2014/main" id="{1380978B-15AB-DBD4-A73D-8E9AAEC7C7F7}"/>
                </a:ext>
              </a:extLst>
            </p:cNvPr>
            <p:cNvSpPr/>
            <p:nvPr/>
          </p:nvSpPr>
          <p:spPr>
            <a:xfrm>
              <a:off x="459821" y="554479"/>
              <a:ext cx="1934728" cy="364641"/>
            </a:xfrm>
            <a:custGeom>
              <a:avLst/>
              <a:gdLst>
                <a:gd name="connsiteX0" fmla="*/ 311447 w 1934728"/>
                <a:gd name="connsiteY0" fmla="*/ 365079 h 364641"/>
                <a:gd name="connsiteX1" fmla="*/ 444932 w 1934728"/>
                <a:gd name="connsiteY1" fmla="*/ 438 h 364641"/>
                <a:gd name="connsiteX2" fmla="*/ 512040 w 1934728"/>
                <a:gd name="connsiteY2" fmla="*/ 438 h 364641"/>
                <a:gd name="connsiteX3" fmla="*/ 645829 w 1934728"/>
                <a:gd name="connsiteY3" fmla="*/ 365079 h 364641"/>
                <a:gd name="connsiteX4" fmla="*/ 575243 w 1934728"/>
                <a:gd name="connsiteY4" fmla="*/ 365079 h 364641"/>
                <a:gd name="connsiteX5" fmla="*/ 543642 w 1934728"/>
                <a:gd name="connsiteY5" fmla="*/ 278997 h 364641"/>
                <a:gd name="connsiteX6" fmla="*/ 413147 w 1934728"/>
                <a:gd name="connsiteY6" fmla="*/ 278997 h 364641"/>
                <a:gd name="connsiteX7" fmla="*/ 381667 w 1934728"/>
                <a:gd name="connsiteY7" fmla="*/ 365079 h 364641"/>
                <a:gd name="connsiteX8" fmla="*/ 435963 w 1934728"/>
                <a:gd name="connsiteY8" fmla="*/ 216587 h 364641"/>
                <a:gd name="connsiteX9" fmla="*/ 521008 w 1934728"/>
                <a:gd name="connsiteY9" fmla="*/ 216587 h 364641"/>
                <a:gd name="connsiteX10" fmla="*/ 478303 w 1934728"/>
                <a:gd name="connsiteY10" fmla="*/ 99880 h 364641"/>
                <a:gd name="connsiteX11" fmla="*/ 1256514 w 1934728"/>
                <a:gd name="connsiteY11" fmla="*/ 365079 h 364641"/>
                <a:gd name="connsiteX12" fmla="*/ 1389998 w 1934728"/>
                <a:gd name="connsiteY12" fmla="*/ 498 h 364641"/>
                <a:gd name="connsiteX13" fmla="*/ 1457106 w 1934728"/>
                <a:gd name="connsiteY13" fmla="*/ 498 h 364641"/>
                <a:gd name="connsiteX14" fmla="*/ 1590834 w 1934728"/>
                <a:gd name="connsiteY14" fmla="*/ 365079 h 364641"/>
                <a:gd name="connsiteX15" fmla="*/ 1520859 w 1934728"/>
                <a:gd name="connsiteY15" fmla="*/ 365079 h 364641"/>
                <a:gd name="connsiteX16" fmla="*/ 1489318 w 1934728"/>
                <a:gd name="connsiteY16" fmla="*/ 278997 h 364641"/>
                <a:gd name="connsiteX17" fmla="*/ 1358213 w 1934728"/>
                <a:gd name="connsiteY17" fmla="*/ 278997 h 364641"/>
                <a:gd name="connsiteX18" fmla="*/ 1326733 w 1934728"/>
                <a:gd name="connsiteY18" fmla="*/ 365079 h 364641"/>
                <a:gd name="connsiteX19" fmla="*/ 1381030 w 1934728"/>
                <a:gd name="connsiteY19" fmla="*/ 216587 h 364641"/>
                <a:gd name="connsiteX20" fmla="*/ 1465952 w 1934728"/>
                <a:gd name="connsiteY20" fmla="*/ 216587 h 364641"/>
                <a:gd name="connsiteX21" fmla="*/ 1423552 w 1934728"/>
                <a:gd name="connsiteY21" fmla="*/ 99880 h 364641"/>
                <a:gd name="connsiteX22" fmla="*/ 678956 w 1934728"/>
                <a:gd name="connsiteY22" fmla="*/ 498 h 364641"/>
                <a:gd name="connsiteX23" fmla="*/ 732582 w 1934728"/>
                <a:gd name="connsiteY23" fmla="*/ 498 h 364641"/>
                <a:gd name="connsiteX24" fmla="*/ 919325 w 1934728"/>
                <a:gd name="connsiteY24" fmla="*/ 232327 h 364641"/>
                <a:gd name="connsiteX25" fmla="*/ 919325 w 1934728"/>
                <a:gd name="connsiteY25" fmla="*/ 498 h 364641"/>
                <a:gd name="connsiteX26" fmla="*/ 989545 w 1934728"/>
                <a:gd name="connsiteY26" fmla="*/ 498 h 364641"/>
                <a:gd name="connsiteX27" fmla="*/ 989545 w 1934728"/>
                <a:gd name="connsiteY27" fmla="*/ 365079 h 364641"/>
                <a:gd name="connsiteX28" fmla="*/ 940739 w 1934728"/>
                <a:gd name="connsiteY28" fmla="*/ 365079 h 364641"/>
                <a:gd name="connsiteX29" fmla="*/ 749237 w 1934728"/>
                <a:gd name="connsiteY29" fmla="*/ 127150 h 364641"/>
                <a:gd name="connsiteX30" fmla="*/ 749237 w 1934728"/>
                <a:gd name="connsiteY30" fmla="*/ 365079 h 364641"/>
                <a:gd name="connsiteX31" fmla="*/ 678956 w 1934728"/>
                <a:gd name="connsiteY31" fmla="*/ 365079 h 364641"/>
                <a:gd name="connsiteX32" fmla="*/ 1294094 w 1934728"/>
                <a:gd name="connsiteY32" fmla="*/ 498 h 364641"/>
                <a:gd name="connsiteX33" fmla="*/ 1294094 w 1934728"/>
                <a:gd name="connsiteY33" fmla="*/ 62848 h 364641"/>
                <a:gd name="connsiteX34" fmla="*/ 1197947 w 1934728"/>
                <a:gd name="connsiteY34" fmla="*/ 62848 h 364641"/>
                <a:gd name="connsiteX35" fmla="*/ 1197947 w 1934728"/>
                <a:gd name="connsiteY35" fmla="*/ 365079 h 364641"/>
                <a:gd name="connsiteX36" fmla="*/ 1127727 w 1934728"/>
                <a:gd name="connsiteY36" fmla="*/ 365079 h 364641"/>
                <a:gd name="connsiteX37" fmla="*/ 1127727 w 1934728"/>
                <a:gd name="connsiteY37" fmla="*/ 62848 h 364641"/>
                <a:gd name="connsiteX38" fmla="*/ 1031518 w 1934728"/>
                <a:gd name="connsiteY38" fmla="*/ 62848 h 364641"/>
                <a:gd name="connsiteX39" fmla="*/ 1031518 w 1934728"/>
                <a:gd name="connsiteY39" fmla="*/ 498 h 364641"/>
                <a:gd name="connsiteX40" fmla="*/ 1934672 w 1934728"/>
                <a:gd name="connsiteY40" fmla="*/ 365079 h 364641"/>
                <a:gd name="connsiteX41" fmla="*/ 1820710 w 1934728"/>
                <a:gd name="connsiteY41" fmla="*/ 207375 h 364641"/>
                <a:gd name="connsiteX42" fmla="*/ 1855790 w 1934728"/>
                <a:gd name="connsiteY42" fmla="*/ 184314 h 364641"/>
                <a:gd name="connsiteX43" fmla="*/ 1884402 w 1934728"/>
                <a:gd name="connsiteY43" fmla="*/ 108787 h 364641"/>
                <a:gd name="connsiteX44" fmla="*/ 1855790 w 1934728"/>
                <a:gd name="connsiteY44" fmla="*/ 33259 h 364641"/>
                <a:gd name="connsiteX45" fmla="*/ 1760984 w 1934728"/>
                <a:gd name="connsiteY45" fmla="*/ 498 h 364641"/>
                <a:gd name="connsiteX46" fmla="*/ 1624022 w 1934728"/>
                <a:gd name="connsiteY46" fmla="*/ 498 h 364641"/>
                <a:gd name="connsiteX47" fmla="*/ 1624022 w 1934728"/>
                <a:gd name="connsiteY47" fmla="*/ 365079 h 364641"/>
                <a:gd name="connsiteX48" fmla="*/ 1694364 w 1934728"/>
                <a:gd name="connsiteY48" fmla="*/ 365079 h 364641"/>
                <a:gd name="connsiteX49" fmla="*/ 1694364 w 1934728"/>
                <a:gd name="connsiteY49" fmla="*/ 216587 h 364641"/>
                <a:gd name="connsiteX50" fmla="*/ 1751711 w 1934728"/>
                <a:gd name="connsiteY50" fmla="*/ 216587 h 364641"/>
                <a:gd name="connsiteX51" fmla="*/ 1858108 w 1934728"/>
                <a:gd name="connsiteY51" fmla="*/ 365079 h 364641"/>
                <a:gd name="connsiteX52" fmla="*/ 1694303 w 1934728"/>
                <a:gd name="connsiteY52" fmla="*/ 62970 h 364641"/>
                <a:gd name="connsiteX53" fmla="*/ 1757812 w 1934728"/>
                <a:gd name="connsiteY53" fmla="*/ 62970 h 364641"/>
                <a:gd name="connsiteX54" fmla="*/ 1802103 w 1934728"/>
                <a:gd name="connsiteY54" fmla="*/ 77551 h 364641"/>
                <a:gd name="connsiteX55" fmla="*/ 1814305 w 1934728"/>
                <a:gd name="connsiteY55" fmla="*/ 108787 h 364641"/>
                <a:gd name="connsiteX56" fmla="*/ 1802103 w 1934728"/>
                <a:gd name="connsiteY56" fmla="*/ 139290 h 364641"/>
                <a:gd name="connsiteX57" fmla="*/ 1757812 w 1934728"/>
                <a:gd name="connsiteY57" fmla="*/ 153871 h 364641"/>
                <a:gd name="connsiteX58" fmla="*/ 1694364 w 1934728"/>
                <a:gd name="connsiteY58" fmla="*/ 153871 h 364641"/>
                <a:gd name="connsiteX59" fmla="*/ 294609 w 1934728"/>
                <a:gd name="connsiteY59" fmla="*/ 498 h 364641"/>
                <a:gd name="connsiteX60" fmla="*/ 218228 w 1934728"/>
                <a:gd name="connsiteY60" fmla="*/ 498 h 364641"/>
                <a:gd name="connsiteX61" fmla="*/ 87550 w 1934728"/>
                <a:gd name="connsiteY61" fmla="*/ 182789 h 364641"/>
                <a:gd name="connsiteX62" fmla="*/ 218289 w 1934728"/>
                <a:gd name="connsiteY62" fmla="*/ 365079 h 364641"/>
                <a:gd name="connsiteX63" fmla="*/ 294609 w 1934728"/>
                <a:gd name="connsiteY63" fmla="*/ 365079 h 364641"/>
                <a:gd name="connsiteX64" fmla="*/ 163931 w 1934728"/>
                <a:gd name="connsiteY64" fmla="*/ 182789 h 364641"/>
                <a:gd name="connsiteX65" fmla="*/ 47224 w 1934728"/>
                <a:gd name="connsiteY65" fmla="*/ 498 h 364641"/>
                <a:gd name="connsiteX66" fmla="*/ -57 w 1934728"/>
                <a:gd name="connsiteY66" fmla="*/ 498 h 364641"/>
                <a:gd name="connsiteX67" fmla="*/ -57 w 1934728"/>
                <a:gd name="connsiteY67" fmla="*/ 365079 h 364641"/>
                <a:gd name="connsiteX68" fmla="*/ 47163 w 1934728"/>
                <a:gd name="connsiteY68" fmla="*/ 365079 h 364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934728" h="364641">
                  <a:moveTo>
                    <a:pt x="311447" y="365079"/>
                  </a:moveTo>
                  <a:lnTo>
                    <a:pt x="444932" y="438"/>
                  </a:lnTo>
                  <a:lnTo>
                    <a:pt x="512040" y="438"/>
                  </a:lnTo>
                  <a:lnTo>
                    <a:pt x="645829" y="365079"/>
                  </a:lnTo>
                  <a:lnTo>
                    <a:pt x="575243" y="365079"/>
                  </a:lnTo>
                  <a:lnTo>
                    <a:pt x="543642" y="278997"/>
                  </a:lnTo>
                  <a:lnTo>
                    <a:pt x="413147" y="278997"/>
                  </a:lnTo>
                  <a:lnTo>
                    <a:pt x="381667" y="365079"/>
                  </a:lnTo>
                  <a:close/>
                  <a:moveTo>
                    <a:pt x="435963" y="216587"/>
                  </a:moveTo>
                  <a:lnTo>
                    <a:pt x="521008" y="216587"/>
                  </a:lnTo>
                  <a:lnTo>
                    <a:pt x="478303" y="99880"/>
                  </a:lnTo>
                  <a:close/>
                  <a:moveTo>
                    <a:pt x="1256514" y="365079"/>
                  </a:moveTo>
                  <a:lnTo>
                    <a:pt x="1389998" y="498"/>
                  </a:lnTo>
                  <a:lnTo>
                    <a:pt x="1457106" y="498"/>
                  </a:lnTo>
                  <a:lnTo>
                    <a:pt x="1590834" y="365079"/>
                  </a:lnTo>
                  <a:lnTo>
                    <a:pt x="1520859" y="365079"/>
                  </a:lnTo>
                  <a:lnTo>
                    <a:pt x="1489318" y="278997"/>
                  </a:lnTo>
                  <a:lnTo>
                    <a:pt x="1358213" y="278997"/>
                  </a:lnTo>
                  <a:lnTo>
                    <a:pt x="1326733" y="365079"/>
                  </a:lnTo>
                  <a:close/>
                  <a:moveTo>
                    <a:pt x="1381030" y="216587"/>
                  </a:moveTo>
                  <a:lnTo>
                    <a:pt x="1465952" y="216587"/>
                  </a:lnTo>
                  <a:lnTo>
                    <a:pt x="1423552" y="99880"/>
                  </a:lnTo>
                  <a:close/>
                  <a:moveTo>
                    <a:pt x="678956" y="498"/>
                  </a:moveTo>
                  <a:lnTo>
                    <a:pt x="732582" y="498"/>
                  </a:lnTo>
                  <a:lnTo>
                    <a:pt x="919325" y="232327"/>
                  </a:lnTo>
                  <a:lnTo>
                    <a:pt x="919325" y="498"/>
                  </a:lnTo>
                  <a:lnTo>
                    <a:pt x="989545" y="498"/>
                  </a:lnTo>
                  <a:lnTo>
                    <a:pt x="989545" y="365079"/>
                  </a:lnTo>
                  <a:lnTo>
                    <a:pt x="940739" y="365079"/>
                  </a:lnTo>
                  <a:lnTo>
                    <a:pt x="749237" y="127150"/>
                  </a:lnTo>
                  <a:lnTo>
                    <a:pt x="749237" y="365079"/>
                  </a:lnTo>
                  <a:lnTo>
                    <a:pt x="678956" y="365079"/>
                  </a:lnTo>
                  <a:close/>
                  <a:moveTo>
                    <a:pt x="1294094" y="498"/>
                  </a:moveTo>
                  <a:lnTo>
                    <a:pt x="1294094" y="62848"/>
                  </a:lnTo>
                  <a:lnTo>
                    <a:pt x="1197947" y="62848"/>
                  </a:lnTo>
                  <a:lnTo>
                    <a:pt x="1197947" y="365079"/>
                  </a:lnTo>
                  <a:lnTo>
                    <a:pt x="1127727" y="365079"/>
                  </a:lnTo>
                  <a:lnTo>
                    <a:pt x="1127727" y="62848"/>
                  </a:lnTo>
                  <a:lnTo>
                    <a:pt x="1031518" y="62848"/>
                  </a:lnTo>
                  <a:lnTo>
                    <a:pt x="1031518" y="498"/>
                  </a:lnTo>
                  <a:close/>
                  <a:moveTo>
                    <a:pt x="1934672" y="365079"/>
                  </a:moveTo>
                  <a:lnTo>
                    <a:pt x="1820710" y="207375"/>
                  </a:lnTo>
                  <a:cubicBezTo>
                    <a:pt x="1833998" y="202445"/>
                    <a:pt x="1845992" y="194557"/>
                    <a:pt x="1855790" y="184314"/>
                  </a:cubicBezTo>
                  <a:cubicBezTo>
                    <a:pt x="1874574" y="163687"/>
                    <a:pt x="1884805" y="136685"/>
                    <a:pt x="1884402" y="108787"/>
                  </a:cubicBezTo>
                  <a:cubicBezTo>
                    <a:pt x="1884805" y="80888"/>
                    <a:pt x="1874574" y="53886"/>
                    <a:pt x="1855790" y="33259"/>
                  </a:cubicBezTo>
                  <a:cubicBezTo>
                    <a:pt x="1835474" y="11907"/>
                    <a:pt x="1807838" y="498"/>
                    <a:pt x="1760984" y="498"/>
                  </a:cubicBezTo>
                  <a:lnTo>
                    <a:pt x="1624022" y="498"/>
                  </a:lnTo>
                  <a:lnTo>
                    <a:pt x="1624022" y="365079"/>
                  </a:lnTo>
                  <a:lnTo>
                    <a:pt x="1694364" y="365079"/>
                  </a:lnTo>
                  <a:lnTo>
                    <a:pt x="1694364" y="216587"/>
                  </a:lnTo>
                  <a:lnTo>
                    <a:pt x="1751711" y="216587"/>
                  </a:lnTo>
                  <a:lnTo>
                    <a:pt x="1858108" y="365079"/>
                  </a:lnTo>
                  <a:close/>
                  <a:moveTo>
                    <a:pt x="1694303" y="62970"/>
                  </a:moveTo>
                  <a:lnTo>
                    <a:pt x="1757812" y="62970"/>
                  </a:lnTo>
                  <a:cubicBezTo>
                    <a:pt x="1781788" y="62970"/>
                    <a:pt x="1793806" y="68644"/>
                    <a:pt x="1802103" y="77551"/>
                  </a:cubicBezTo>
                  <a:cubicBezTo>
                    <a:pt x="1810040" y="86000"/>
                    <a:pt x="1814408" y="97189"/>
                    <a:pt x="1814305" y="108787"/>
                  </a:cubicBezTo>
                  <a:cubicBezTo>
                    <a:pt x="1814335" y="120152"/>
                    <a:pt x="1809961" y="131085"/>
                    <a:pt x="1802103" y="139290"/>
                  </a:cubicBezTo>
                  <a:cubicBezTo>
                    <a:pt x="1793806" y="148136"/>
                    <a:pt x="1781788" y="153871"/>
                    <a:pt x="1757812" y="153871"/>
                  </a:cubicBezTo>
                  <a:lnTo>
                    <a:pt x="1694364" y="153871"/>
                  </a:lnTo>
                  <a:close/>
                  <a:moveTo>
                    <a:pt x="294609" y="498"/>
                  </a:moveTo>
                  <a:lnTo>
                    <a:pt x="218228" y="498"/>
                  </a:lnTo>
                  <a:lnTo>
                    <a:pt x="87550" y="182789"/>
                  </a:lnTo>
                  <a:lnTo>
                    <a:pt x="218289" y="365079"/>
                  </a:lnTo>
                  <a:lnTo>
                    <a:pt x="294609" y="365079"/>
                  </a:lnTo>
                  <a:lnTo>
                    <a:pt x="163931" y="182789"/>
                  </a:lnTo>
                  <a:close/>
                  <a:moveTo>
                    <a:pt x="47224" y="498"/>
                  </a:moveTo>
                  <a:lnTo>
                    <a:pt x="-57" y="498"/>
                  </a:lnTo>
                  <a:lnTo>
                    <a:pt x="-57" y="365079"/>
                  </a:lnTo>
                  <a:lnTo>
                    <a:pt x="47163" y="365079"/>
                  </a:ln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13" name="Freeform: Shape 12">
              <a:extLst>
                <a:ext uri="{FF2B5EF4-FFF2-40B4-BE49-F238E27FC236}">
                  <a16:creationId xmlns:a16="http://schemas.microsoft.com/office/drawing/2014/main" id="{05090ABE-A69C-8B36-A11E-407120C8B327}"/>
                </a:ext>
              </a:extLst>
            </p:cNvPr>
            <p:cNvSpPr/>
            <p:nvPr/>
          </p:nvSpPr>
          <p:spPr>
            <a:xfrm>
              <a:off x="507101" y="554539"/>
              <a:ext cx="38678" cy="364580"/>
            </a:xfrm>
            <a:custGeom>
              <a:avLst/>
              <a:gdLst>
                <a:gd name="connsiteX0" fmla="*/ 0 w 38678"/>
                <a:gd name="connsiteY0" fmla="*/ 0 h 364580"/>
                <a:gd name="connsiteX1" fmla="*/ 38679 w 38678"/>
                <a:gd name="connsiteY1" fmla="*/ 0 h 364580"/>
                <a:gd name="connsiteX2" fmla="*/ 38679 w 38678"/>
                <a:gd name="connsiteY2" fmla="*/ 364580 h 364580"/>
                <a:gd name="connsiteX3" fmla="*/ 0 w 38678"/>
                <a:gd name="connsiteY3" fmla="*/ 364580 h 364580"/>
              </a:gdLst>
              <a:ahLst/>
              <a:cxnLst>
                <a:cxn ang="0">
                  <a:pos x="connsiteX0" y="connsiteY0"/>
                </a:cxn>
                <a:cxn ang="0">
                  <a:pos x="connsiteX1" y="connsiteY1"/>
                </a:cxn>
                <a:cxn ang="0">
                  <a:pos x="connsiteX2" y="connsiteY2"/>
                </a:cxn>
                <a:cxn ang="0">
                  <a:pos x="connsiteX3" y="connsiteY3"/>
                </a:cxn>
              </a:cxnLst>
              <a:rect l="l" t="t" r="r" b="b"/>
              <a:pathLst>
                <a:path w="38678" h="364580">
                  <a:moveTo>
                    <a:pt x="0" y="0"/>
                  </a:moveTo>
                  <a:lnTo>
                    <a:pt x="38679" y="0"/>
                  </a:lnTo>
                  <a:lnTo>
                    <a:pt x="38679" y="364580"/>
                  </a:lnTo>
                  <a:lnTo>
                    <a:pt x="0" y="364580"/>
                  </a:lnTo>
                  <a:close/>
                </a:path>
              </a:pathLst>
            </a:custGeom>
            <a:solidFill>
              <a:srgbClr val="B28300"/>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grpSp>
      <p:sp>
        <p:nvSpPr>
          <p:cNvPr id="14" name="Title 2">
            <a:extLst>
              <a:ext uri="{FF2B5EF4-FFF2-40B4-BE49-F238E27FC236}">
                <a16:creationId xmlns:a16="http://schemas.microsoft.com/office/drawing/2014/main" id="{2069A608-A7B8-E6F4-52FD-FCBF1AD7E487}"/>
              </a:ext>
            </a:extLst>
          </p:cNvPr>
          <p:cNvSpPr txBox="1">
            <a:spLocks/>
          </p:cNvSpPr>
          <p:nvPr/>
        </p:nvSpPr>
        <p:spPr>
          <a:xfrm>
            <a:off x="359999" y="2690550"/>
            <a:ext cx="4147345" cy="1976400"/>
          </a:xfrm>
          <a:prstGeom prst="rect">
            <a:avLst/>
          </a:prstGeom>
        </p:spPr>
        <p:txBody>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GB" sz="3200" b="0" i="0" u="none" strike="noStrike" kern="1200" cap="none" spc="0" normalizeH="0" baseline="0" noProof="0" dirty="0">
              <a:ln>
                <a:noFill/>
              </a:ln>
              <a:solidFill>
                <a:srgbClr val="FFFFFF"/>
              </a:solidFill>
              <a:effectLst/>
              <a:uLnTx/>
              <a:uFillTx/>
              <a:latin typeface="Arial"/>
              <a:ea typeface="+mj-ea"/>
              <a:cs typeface="Kantar Brown" panose="020B0504020101010102" pitchFamily="34" charset="0"/>
            </a:endParaRPr>
          </a:p>
        </p:txBody>
      </p:sp>
      <p:sp>
        <p:nvSpPr>
          <p:cNvPr id="16" name="Text Placeholder 71">
            <a:extLst>
              <a:ext uri="{FF2B5EF4-FFF2-40B4-BE49-F238E27FC236}">
                <a16:creationId xmlns:a16="http://schemas.microsoft.com/office/drawing/2014/main" id="{A6D4CB7E-A592-4846-D45B-CAE9F8543202}"/>
              </a:ext>
            </a:extLst>
          </p:cNvPr>
          <p:cNvSpPr txBox="1">
            <a:spLocks/>
          </p:cNvSpPr>
          <p:nvPr/>
        </p:nvSpPr>
        <p:spPr>
          <a:xfrm>
            <a:off x="909331" y="3343103"/>
            <a:ext cx="3615041" cy="233638"/>
          </a:xfrm>
          <a:prstGeom prst="rect">
            <a:avLst/>
          </a:prstGeom>
        </p:spPr>
        <p:txBody>
          <a:bodyPr lIns="0" tIns="0" rIns="0" bIns="27000" anchor="t"/>
          <a:lstStyle>
            <a:lvl1pPr marL="228600" indent="-228600" algn="l" defTabSz="914400" rtl="0" eaLnBrk="1" latinLnBrk="0" hangingPunct="1">
              <a:spcBef>
                <a:spcPct val="20000"/>
              </a:spcBef>
              <a:buClr>
                <a:schemeClr val="accent1"/>
              </a:buClr>
              <a:buSzPct val="99000"/>
              <a:buFont typeface="Arial" pitchFamily="34" charset="0"/>
              <a:buChar char="•"/>
              <a:defRPr lang="en-US" sz="2000" i="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1pPr>
            <a:lvl2pPr marL="400050" indent="-171450" algn="l" defTabSz="914400" rtl="0" eaLnBrk="1" latinLnBrk="0" hangingPunct="1">
              <a:spcBef>
                <a:spcPct val="20000"/>
              </a:spcBef>
              <a:buClr>
                <a:schemeClr val="accent1"/>
              </a:buClr>
              <a:buSzPct val="99000"/>
              <a:buFont typeface="Arial" pitchFamily="34" charset="0"/>
              <a:buChar char="•"/>
              <a:defRPr lang="en-US" sz="1600" i="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2pPr>
            <a:lvl3pPr marL="571500" indent="-171450" algn="l" defTabSz="914400" rtl="0" eaLnBrk="1" latinLnBrk="0" hangingPunct="1">
              <a:spcBef>
                <a:spcPct val="20000"/>
              </a:spcBef>
              <a:buClr>
                <a:schemeClr val="accent1"/>
              </a:buClr>
              <a:buSzPct val="99000"/>
              <a:buFont typeface="Arial" pitchFamily="34" charset="0"/>
              <a:buChar char="•"/>
              <a:defRPr lang="en-US" sz="1600" i="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3pPr>
            <a:lvl4pPr marL="742950" indent="-171450" algn="l" defTabSz="914400" rtl="0" eaLnBrk="1" latinLnBrk="0" hangingPunct="1">
              <a:spcBef>
                <a:spcPct val="20000"/>
              </a:spcBef>
              <a:buClr>
                <a:schemeClr val="accent1"/>
              </a:buClr>
              <a:buSzPct val="99000"/>
              <a:buFont typeface="Arial" pitchFamily="34" charset="0"/>
              <a:buChar char="•"/>
              <a:tabLst/>
              <a:defRPr lang="en-US" sz="1600" i="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4pPr>
            <a:lvl5pPr marL="914400" indent="-171450" algn="l" defTabSz="914400" rtl="0" eaLnBrk="1" latinLnBrk="0" hangingPunct="1">
              <a:spcBef>
                <a:spcPct val="20000"/>
              </a:spcBef>
              <a:buClr>
                <a:schemeClr val="accent1"/>
              </a:buClr>
              <a:buSzPct val="99000"/>
              <a:buFont typeface="Arial" pitchFamily="34" charset="0"/>
              <a:buChar char="•"/>
              <a:defRPr lang="en-US" sz="1600" i="0" kern="1200" dirty="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NZ" sz="28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NATIONAL LEVEL QUANTITATIVE FINDINGS: </a:t>
            </a:r>
            <a:r>
              <a:rPr kumimoji="0" lang="en-NZ" sz="2800" b="0" i="0" u="none" strike="noStrike" kern="1200" cap="all" spc="0" normalizeH="0" noProof="0" dirty="0">
                <a:ln>
                  <a:noFill/>
                </a:ln>
                <a:solidFill>
                  <a:srgbClr val="FFFFFF"/>
                </a:solidFill>
                <a:effectLst/>
                <a:uLnTx/>
                <a:uFillTx/>
                <a:latin typeface="Arial"/>
                <a:ea typeface="+mn-ea"/>
                <a:cs typeface="Arial" panose="020B0604020202020204" pitchFamily="34" charset="0"/>
              </a:rPr>
              <a:t>survey of 401 rangatahi across New Zealand</a:t>
            </a:r>
          </a:p>
        </p:txBody>
      </p:sp>
      <p:sp>
        <p:nvSpPr>
          <p:cNvPr id="17" name="Text Placeholder 2">
            <a:extLst>
              <a:ext uri="{FF2B5EF4-FFF2-40B4-BE49-F238E27FC236}">
                <a16:creationId xmlns:a16="http://schemas.microsoft.com/office/drawing/2014/main" id="{C4BFDC32-1DEB-F68C-10ED-A94763CC6FB9}"/>
              </a:ext>
            </a:extLst>
          </p:cNvPr>
          <p:cNvSpPr txBox="1">
            <a:spLocks/>
          </p:cNvSpPr>
          <p:nvPr/>
        </p:nvSpPr>
        <p:spPr>
          <a:xfrm>
            <a:off x="785766" y="2133020"/>
            <a:ext cx="1271633" cy="1266549"/>
          </a:xfrm>
          <a:prstGeom prst="rect">
            <a:avLst/>
          </a:prstGeom>
        </p:spPr>
        <p:txBody>
          <a:bodyPr wrap="square" lIns="0" tIns="0" rIns="0" bIns="35100" anchor="ctr" anchorCtr="0">
            <a:spAutoFit/>
          </a:bodyPr>
          <a:lstStyle>
            <a:lvl1pPr marL="228600" indent="-228600" algn="l" defTabSz="914400" rtl="0" eaLnBrk="1" latinLnBrk="0" hangingPunct="1">
              <a:spcBef>
                <a:spcPct val="20000"/>
              </a:spcBef>
              <a:buClr>
                <a:schemeClr val="accent1"/>
              </a:buClr>
              <a:buSzPct val="99000"/>
              <a:buFont typeface="Arial" pitchFamily="34" charset="0"/>
              <a:buChar char="•"/>
              <a:defRPr lang="en-US" sz="2000" i="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1pPr>
            <a:lvl2pPr marL="400050" indent="-171450" algn="l" defTabSz="914400" rtl="0" eaLnBrk="1" latinLnBrk="0" hangingPunct="1">
              <a:spcBef>
                <a:spcPct val="20000"/>
              </a:spcBef>
              <a:buClr>
                <a:schemeClr val="accent1"/>
              </a:buClr>
              <a:buSzPct val="99000"/>
              <a:buFont typeface="Arial" pitchFamily="34" charset="0"/>
              <a:buChar char="•"/>
              <a:defRPr lang="en-US" sz="1600" i="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2pPr>
            <a:lvl3pPr marL="571500" indent="-171450" algn="l" defTabSz="914400" rtl="0" eaLnBrk="1" latinLnBrk="0" hangingPunct="1">
              <a:spcBef>
                <a:spcPct val="20000"/>
              </a:spcBef>
              <a:buClr>
                <a:schemeClr val="accent1"/>
              </a:buClr>
              <a:buSzPct val="99000"/>
              <a:buFont typeface="Arial" pitchFamily="34" charset="0"/>
              <a:buChar char="•"/>
              <a:defRPr lang="en-US" sz="1600" i="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3pPr>
            <a:lvl4pPr marL="742950" indent="-171450" algn="l" defTabSz="914400" rtl="0" eaLnBrk="1" latinLnBrk="0" hangingPunct="1">
              <a:spcBef>
                <a:spcPct val="20000"/>
              </a:spcBef>
              <a:buClr>
                <a:schemeClr val="accent1"/>
              </a:buClr>
              <a:buSzPct val="99000"/>
              <a:buFont typeface="Arial" pitchFamily="34" charset="0"/>
              <a:buChar char="•"/>
              <a:tabLst/>
              <a:defRPr lang="en-US" sz="1600" i="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4pPr>
            <a:lvl5pPr marL="914400" indent="-171450" algn="l" defTabSz="914400" rtl="0" eaLnBrk="1" latinLnBrk="0" hangingPunct="1">
              <a:spcBef>
                <a:spcPct val="20000"/>
              </a:spcBef>
              <a:buClr>
                <a:schemeClr val="accent1"/>
              </a:buClr>
              <a:buSzPct val="99000"/>
              <a:buFont typeface="Arial" pitchFamily="34" charset="0"/>
              <a:buChar char="•"/>
              <a:defRPr lang="en-US" sz="1600" i="0" kern="1200" dirty="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C50017"/>
              </a:buClr>
              <a:buSzPct val="99000"/>
              <a:buFont typeface="Arial" pitchFamily="34" charset="0"/>
              <a:buNone/>
              <a:tabLst/>
              <a:defRPr/>
            </a:pPr>
            <a:r>
              <a:rPr kumimoji="0" lang="en-GB" sz="8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05</a:t>
            </a:r>
          </a:p>
        </p:txBody>
      </p:sp>
      <p:cxnSp>
        <p:nvCxnSpPr>
          <p:cNvPr id="18" name="Straight Connector 17">
            <a:extLst>
              <a:ext uri="{FF2B5EF4-FFF2-40B4-BE49-F238E27FC236}">
                <a16:creationId xmlns:a16="http://schemas.microsoft.com/office/drawing/2014/main" id="{B469131F-D4CD-DC74-DB8E-1E66E5D056D7}"/>
              </a:ext>
            </a:extLst>
          </p:cNvPr>
          <p:cNvCxnSpPr/>
          <p:nvPr/>
        </p:nvCxnSpPr>
        <p:spPr>
          <a:xfrm>
            <a:off x="612146" y="2463789"/>
            <a:ext cx="0" cy="4356000"/>
          </a:xfrm>
          <a:prstGeom prst="line">
            <a:avLst/>
          </a:prstGeom>
          <a:ln w="12700">
            <a:solidFill>
              <a:srgbClr val="FFFFFF">
                <a:alpha val="50196"/>
              </a:srgbClr>
            </a:solidFill>
            <a:tailEnd type="none"/>
          </a:ln>
        </p:spPr>
        <p:style>
          <a:lnRef idx="1">
            <a:schemeClr val="accent1"/>
          </a:lnRef>
          <a:fillRef idx="0">
            <a:schemeClr val="accent1"/>
          </a:fillRef>
          <a:effectRef idx="0">
            <a:schemeClr val="accent1"/>
          </a:effectRef>
          <a:fontRef idx="minor">
            <a:schemeClr val="tx1"/>
          </a:fontRef>
        </p:style>
      </p:cxnSp>
      <p:pic>
        <p:nvPicPr>
          <p:cNvPr id="19" name="Picture 2" descr="Home | Nuku Ora">
            <a:extLst>
              <a:ext uri="{FF2B5EF4-FFF2-40B4-BE49-F238E27FC236}">
                <a16:creationId xmlns:a16="http://schemas.microsoft.com/office/drawing/2014/main" id="{0437A188-8268-D5D0-491D-32961CF7D01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115858" y="5574765"/>
            <a:ext cx="2895486" cy="1073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041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36D3063-75F7-285D-8C62-810F27E0A9EB}"/>
              </a:ext>
            </a:extLst>
          </p:cNvPr>
          <p:cNvSpPr>
            <a:spLocks noGrp="1"/>
          </p:cNvSpPr>
          <p:nvPr>
            <p:ph type="title"/>
          </p:nvPr>
        </p:nvSpPr>
        <p:spPr>
          <a:xfrm>
            <a:off x="359999" y="70923"/>
            <a:ext cx="11466875" cy="403200"/>
          </a:xfrm>
        </p:spPr>
        <p:txBody>
          <a:bodyPr/>
          <a:lstStyle/>
          <a:p>
            <a:r>
              <a:rPr lang="en-NZ" sz="1600" dirty="0"/>
              <a:t>The breakdown of the rangatahi we invited to the national survey is outlined below. Of those invited, 9% had never participated in organised sport, or hadn’t participated in the last three years, so didn’t qualify to complete the survey. All rangatahi who qualified for the survey answered the ‘all rangatahi’ questions, as well as their relevant participation sections.</a:t>
            </a:r>
          </a:p>
        </p:txBody>
      </p:sp>
      <p:sp>
        <p:nvSpPr>
          <p:cNvPr id="7" name="TextBox 6">
            <a:extLst>
              <a:ext uri="{FF2B5EF4-FFF2-40B4-BE49-F238E27FC236}">
                <a16:creationId xmlns:a16="http://schemas.microsoft.com/office/drawing/2014/main" id="{3B193C30-D1DE-B887-1856-D950C035686B}"/>
              </a:ext>
            </a:extLst>
          </p:cNvPr>
          <p:cNvSpPr txBox="1"/>
          <p:nvPr/>
        </p:nvSpPr>
        <p:spPr>
          <a:xfrm>
            <a:off x="10259568" y="1082791"/>
            <a:ext cx="1567306" cy="215444"/>
          </a:xfrm>
          <a:prstGeom prst="rect">
            <a:avLst/>
          </a:prstGeom>
          <a:solidFill>
            <a:schemeClr val="bg2"/>
          </a:solidFill>
        </p:spPr>
        <p:txBody>
          <a:bodyPr wrap="square" lIns="0" tIns="0" rIns="0" bIns="0" rtlCol="0">
            <a:spAutoFit/>
          </a:bodyPr>
          <a:lstStyle/>
          <a:p>
            <a:pPr algn="ctr"/>
            <a:r>
              <a:rPr lang="en-NZ" sz="1400" dirty="0">
                <a:solidFill>
                  <a:schemeClr val="bg1"/>
                </a:solidFill>
              </a:rPr>
              <a:t>All rangatahi</a:t>
            </a:r>
          </a:p>
        </p:txBody>
      </p:sp>
      <p:graphicFrame>
        <p:nvGraphicFramePr>
          <p:cNvPr id="18" name="Content Placeholder 17">
            <a:extLst>
              <a:ext uri="{FF2B5EF4-FFF2-40B4-BE49-F238E27FC236}">
                <a16:creationId xmlns:a16="http://schemas.microsoft.com/office/drawing/2014/main" id="{08BFC506-6E58-CBC3-985D-C9F149DBB5A5}"/>
              </a:ext>
            </a:extLst>
          </p:cNvPr>
          <p:cNvGraphicFramePr>
            <a:graphicFrameLocks noGrp="1"/>
          </p:cNvGraphicFramePr>
          <p:nvPr>
            <p:ph sz="quarter" idx="14"/>
            <p:extLst>
              <p:ext uri="{D42A27DB-BD31-4B8C-83A1-F6EECF244321}">
                <p14:modId xmlns:p14="http://schemas.microsoft.com/office/powerpoint/2010/main" val="860922141"/>
              </p:ext>
            </p:extLst>
          </p:nvPr>
        </p:nvGraphicFramePr>
        <p:xfrm>
          <a:off x="854075" y="1783078"/>
          <a:ext cx="10483850" cy="3835400"/>
        </p:xfrm>
        <a:graphic>
          <a:graphicData uri="http://schemas.openxmlformats.org/drawingml/2006/chart">
            <c:chart xmlns:c="http://schemas.openxmlformats.org/drawingml/2006/chart" xmlns:r="http://schemas.openxmlformats.org/officeDocument/2006/relationships" r:id="rId2"/>
          </a:graphicData>
        </a:graphic>
      </p:graphicFrame>
      <p:cxnSp>
        <p:nvCxnSpPr>
          <p:cNvPr id="20" name="Straight Arrow Connector 19">
            <a:extLst>
              <a:ext uri="{FF2B5EF4-FFF2-40B4-BE49-F238E27FC236}">
                <a16:creationId xmlns:a16="http://schemas.microsoft.com/office/drawing/2014/main" id="{CA08277F-F704-09EC-20BD-DEFC10733450}"/>
              </a:ext>
            </a:extLst>
          </p:cNvPr>
          <p:cNvCxnSpPr/>
          <p:nvPr/>
        </p:nvCxnSpPr>
        <p:spPr>
          <a:xfrm>
            <a:off x="8721725" y="2093908"/>
            <a:ext cx="371475" cy="0"/>
          </a:xfrm>
          <a:prstGeom prst="straightConnector1">
            <a:avLst/>
          </a:prstGeom>
          <a:ln w="38100">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0F89BAE-1970-99CF-F125-2B76BFE2DD8D}"/>
              </a:ext>
            </a:extLst>
          </p:cNvPr>
          <p:cNvSpPr txBox="1"/>
          <p:nvPr/>
        </p:nvSpPr>
        <p:spPr>
          <a:xfrm>
            <a:off x="9217025" y="1830621"/>
            <a:ext cx="1160689" cy="553998"/>
          </a:xfrm>
          <a:prstGeom prst="rect">
            <a:avLst/>
          </a:prstGeom>
          <a:noFill/>
        </p:spPr>
        <p:txBody>
          <a:bodyPr wrap="square" lIns="0" tIns="0" rIns="0" bIns="0" rtlCol="0">
            <a:spAutoFit/>
          </a:bodyPr>
          <a:lstStyle/>
          <a:p>
            <a:r>
              <a:rPr lang="en-NZ" sz="1200" i="1" dirty="0">
                <a:solidFill>
                  <a:schemeClr val="accent3"/>
                </a:solidFill>
              </a:rPr>
              <a:t>Screened out: Not included in survey</a:t>
            </a:r>
          </a:p>
        </p:txBody>
      </p:sp>
      <p:cxnSp>
        <p:nvCxnSpPr>
          <p:cNvPr id="22" name="Straight Arrow Connector 21">
            <a:extLst>
              <a:ext uri="{FF2B5EF4-FFF2-40B4-BE49-F238E27FC236}">
                <a16:creationId xmlns:a16="http://schemas.microsoft.com/office/drawing/2014/main" id="{592E95AA-1270-E8BA-AAA2-3A4DA74B3DFD}"/>
              </a:ext>
            </a:extLst>
          </p:cNvPr>
          <p:cNvCxnSpPr/>
          <p:nvPr/>
        </p:nvCxnSpPr>
        <p:spPr>
          <a:xfrm>
            <a:off x="9775825" y="3588461"/>
            <a:ext cx="371475" cy="0"/>
          </a:xfrm>
          <a:prstGeom prst="straightConnector1">
            <a:avLst/>
          </a:prstGeom>
          <a:ln w="38100">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68AB1E9-C1FE-EB6E-B97B-237B24D05902}"/>
              </a:ext>
            </a:extLst>
          </p:cNvPr>
          <p:cNvSpPr txBox="1"/>
          <p:nvPr/>
        </p:nvSpPr>
        <p:spPr>
          <a:xfrm>
            <a:off x="10271125" y="3325175"/>
            <a:ext cx="1462087" cy="738664"/>
          </a:xfrm>
          <a:prstGeom prst="rect">
            <a:avLst/>
          </a:prstGeom>
          <a:noFill/>
        </p:spPr>
        <p:txBody>
          <a:bodyPr wrap="square" lIns="0" tIns="0" rIns="0" bIns="0" rtlCol="0">
            <a:spAutoFit/>
          </a:bodyPr>
          <a:lstStyle/>
          <a:p>
            <a:r>
              <a:rPr lang="en-NZ" sz="1200" dirty="0">
                <a:solidFill>
                  <a:schemeClr val="accent3"/>
                </a:solidFill>
              </a:rPr>
              <a:t>These rangatahi completed the ‘continuing rangatahi’ section of the survey</a:t>
            </a:r>
          </a:p>
        </p:txBody>
      </p:sp>
      <p:cxnSp>
        <p:nvCxnSpPr>
          <p:cNvPr id="24" name="Straight Arrow Connector 23">
            <a:extLst>
              <a:ext uri="{FF2B5EF4-FFF2-40B4-BE49-F238E27FC236}">
                <a16:creationId xmlns:a16="http://schemas.microsoft.com/office/drawing/2014/main" id="{EAF2C7BF-08CC-4226-59AB-814B623616B3}"/>
              </a:ext>
            </a:extLst>
          </p:cNvPr>
          <p:cNvCxnSpPr>
            <a:cxnSpLocks/>
          </p:cNvCxnSpPr>
          <p:nvPr/>
        </p:nvCxnSpPr>
        <p:spPr>
          <a:xfrm flipH="1">
            <a:off x="2524825" y="4435778"/>
            <a:ext cx="371475" cy="0"/>
          </a:xfrm>
          <a:prstGeom prst="straightConnector1">
            <a:avLst/>
          </a:prstGeom>
          <a:ln w="38100">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AFB4153-A77D-ED7B-E8EB-84BDFA8FCFF1}"/>
              </a:ext>
            </a:extLst>
          </p:cNvPr>
          <p:cNvSpPr txBox="1"/>
          <p:nvPr/>
        </p:nvSpPr>
        <p:spPr>
          <a:xfrm>
            <a:off x="891288" y="4324892"/>
            <a:ext cx="1462087" cy="1292662"/>
          </a:xfrm>
          <a:prstGeom prst="rect">
            <a:avLst/>
          </a:prstGeom>
          <a:noFill/>
        </p:spPr>
        <p:txBody>
          <a:bodyPr wrap="square" lIns="0" tIns="0" rIns="0" bIns="0" rtlCol="0">
            <a:spAutoFit/>
          </a:bodyPr>
          <a:lstStyle/>
          <a:p>
            <a:pPr algn="r"/>
            <a:r>
              <a:rPr lang="en-NZ" sz="1200" dirty="0">
                <a:solidFill>
                  <a:schemeClr val="accent3"/>
                </a:solidFill>
              </a:rPr>
              <a:t>These rangatahi completed the ‘lapsed rangatahi’ section and some of the ‘continuing rangatahi’ section of the survey</a:t>
            </a:r>
          </a:p>
        </p:txBody>
      </p:sp>
      <p:cxnSp>
        <p:nvCxnSpPr>
          <p:cNvPr id="26" name="Straight Arrow Connector 25">
            <a:extLst>
              <a:ext uri="{FF2B5EF4-FFF2-40B4-BE49-F238E27FC236}">
                <a16:creationId xmlns:a16="http://schemas.microsoft.com/office/drawing/2014/main" id="{DED48681-EB86-3653-AA4E-31E6EAD9D032}"/>
              </a:ext>
            </a:extLst>
          </p:cNvPr>
          <p:cNvCxnSpPr>
            <a:cxnSpLocks/>
          </p:cNvCxnSpPr>
          <p:nvPr/>
        </p:nvCxnSpPr>
        <p:spPr>
          <a:xfrm flipH="1">
            <a:off x="3259137" y="2198054"/>
            <a:ext cx="371475" cy="0"/>
          </a:xfrm>
          <a:prstGeom prst="straightConnector1">
            <a:avLst/>
          </a:prstGeom>
          <a:ln w="38100">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CBF32F5-442C-EB50-DBE4-B7282E368F14}"/>
              </a:ext>
            </a:extLst>
          </p:cNvPr>
          <p:cNvSpPr txBox="1"/>
          <p:nvPr/>
        </p:nvSpPr>
        <p:spPr>
          <a:xfrm>
            <a:off x="1663700" y="2087168"/>
            <a:ext cx="1462087" cy="738664"/>
          </a:xfrm>
          <a:prstGeom prst="rect">
            <a:avLst/>
          </a:prstGeom>
          <a:noFill/>
        </p:spPr>
        <p:txBody>
          <a:bodyPr wrap="square" lIns="0" tIns="0" rIns="0" bIns="0" rtlCol="0">
            <a:spAutoFit/>
          </a:bodyPr>
          <a:lstStyle/>
          <a:p>
            <a:pPr algn="r"/>
            <a:r>
              <a:rPr lang="en-NZ" sz="1200" dirty="0">
                <a:solidFill>
                  <a:schemeClr val="accent3"/>
                </a:solidFill>
              </a:rPr>
              <a:t>These rangatahi completed the ‘lapsed rangatahi’ section of the survey</a:t>
            </a:r>
          </a:p>
        </p:txBody>
      </p:sp>
      <p:cxnSp>
        <p:nvCxnSpPr>
          <p:cNvPr id="28" name="Straight Arrow Connector 27">
            <a:extLst>
              <a:ext uri="{FF2B5EF4-FFF2-40B4-BE49-F238E27FC236}">
                <a16:creationId xmlns:a16="http://schemas.microsoft.com/office/drawing/2014/main" id="{DC8C8ECB-F5EC-D919-D2D7-FB181E2732EE}"/>
              </a:ext>
            </a:extLst>
          </p:cNvPr>
          <p:cNvCxnSpPr>
            <a:cxnSpLocks/>
          </p:cNvCxnSpPr>
          <p:nvPr/>
        </p:nvCxnSpPr>
        <p:spPr>
          <a:xfrm>
            <a:off x="8924225" y="5060542"/>
            <a:ext cx="371475" cy="0"/>
          </a:xfrm>
          <a:prstGeom prst="straightConnector1">
            <a:avLst/>
          </a:prstGeom>
          <a:ln w="38100">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5E564AD1-4439-434D-70AA-3C4C5FBD4F98}"/>
              </a:ext>
            </a:extLst>
          </p:cNvPr>
          <p:cNvSpPr txBox="1"/>
          <p:nvPr/>
        </p:nvSpPr>
        <p:spPr>
          <a:xfrm>
            <a:off x="9390063" y="4879814"/>
            <a:ext cx="1567305" cy="738664"/>
          </a:xfrm>
          <a:prstGeom prst="rect">
            <a:avLst/>
          </a:prstGeom>
          <a:noFill/>
        </p:spPr>
        <p:txBody>
          <a:bodyPr wrap="square" lIns="0" tIns="0" rIns="0" bIns="0" rtlCol="0">
            <a:spAutoFit/>
          </a:bodyPr>
          <a:lstStyle/>
          <a:p>
            <a:r>
              <a:rPr lang="en-NZ" sz="1200" dirty="0">
                <a:solidFill>
                  <a:schemeClr val="accent3"/>
                </a:solidFill>
              </a:rPr>
              <a:t>These rangatahi completed the ‘continuing rangatahi’ section of the survey</a:t>
            </a:r>
          </a:p>
        </p:txBody>
      </p:sp>
      <p:sp>
        <p:nvSpPr>
          <p:cNvPr id="2" name="TextBox 1">
            <a:extLst>
              <a:ext uri="{FF2B5EF4-FFF2-40B4-BE49-F238E27FC236}">
                <a16:creationId xmlns:a16="http://schemas.microsoft.com/office/drawing/2014/main" id="{103E57C3-AAAC-5AC0-9464-3B41B94CA6C2}"/>
              </a:ext>
            </a:extLst>
          </p:cNvPr>
          <p:cNvSpPr txBox="1"/>
          <p:nvPr/>
        </p:nvSpPr>
        <p:spPr>
          <a:xfrm>
            <a:off x="4643021" y="1239522"/>
            <a:ext cx="3184339" cy="369332"/>
          </a:xfrm>
          <a:prstGeom prst="rect">
            <a:avLst/>
          </a:prstGeom>
          <a:noFill/>
        </p:spPr>
        <p:txBody>
          <a:bodyPr wrap="square" lIns="0" tIns="0" rIns="0" bIns="0" rtlCol="0">
            <a:spAutoFit/>
          </a:bodyPr>
          <a:lstStyle/>
          <a:p>
            <a:pPr algn="ctr"/>
            <a:r>
              <a:rPr lang="en-NZ" sz="1200" b="1" dirty="0"/>
              <a:t>Breakdown of rangatahi invited to the national survey</a:t>
            </a:r>
          </a:p>
        </p:txBody>
      </p:sp>
      <p:sp>
        <p:nvSpPr>
          <p:cNvPr id="5" name="Slide Number Placeholder 4">
            <a:extLst>
              <a:ext uri="{FF2B5EF4-FFF2-40B4-BE49-F238E27FC236}">
                <a16:creationId xmlns:a16="http://schemas.microsoft.com/office/drawing/2014/main" id="{FC1738FD-2A82-D83A-7F4B-2D20441E1F3F}"/>
              </a:ext>
            </a:extLst>
          </p:cNvPr>
          <p:cNvSpPr>
            <a:spLocks noGrp="1"/>
          </p:cNvSpPr>
          <p:nvPr>
            <p:ph type="sldNum" sz="quarter" idx="10"/>
          </p:nvPr>
        </p:nvSpPr>
        <p:spPr/>
        <p:txBody>
          <a:bodyPr/>
          <a:lstStyle/>
          <a:p>
            <a:fld id="{4034BEE3-566C-4068-A777-C3A4762E861B}" type="slidenum">
              <a:rPr lang="en-GB" smtClean="0"/>
              <a:pPr/>
              <a:t>45</a:t>
            </a:fld>
            <a:endParaRPr lang="en-GB" dirty="0"/>
          </a:p>
        </p:txBody>
      </p:sp>
    </p:spTree>
    <p:extLst>
      <p:ext uri="{BB962C8B-B14F-4D97-AF65-F5344CB8AC3E}">
        <p14:creationId xmlns:p14="http://schemas.microsoft.com/office/powerpoint/2010/main" val="201593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766FF41C-76E8-1AE0-AF35-23749D3DD1C2}"/>
              </a:ext>
            </a:extLst>
          </p:cNvPr>
          <p:cNvSpPr>
            <a:spLocks noGrp="1"/>
          </p:cNvSpPr>
          <p:nvPr>
            <p:ph type="title"/>
          </p:nvPr>
        </p:nvSpPr>
        <p:spPr>
          <a:xfrm>
            <a:off x="359999" y="266012"/>
            <a:ext cx="11466875" cy="403200"/>
          </a:xfrm>
        </p:spPr>
        <p:txBody>
          <a:bodyPr/>
          <a:lstStyle/>
          <a:p>
            <a:r>
              <a:rPr lang="en-NZ" sz="1800" dirty="0"/>
              <a:t>Rangatahi overwhelmingly have positive connotations with sport and being physically active. The words they most closely associate it with (from a prompted list) include fitness, fun, and teamwork...</a:t>
            </a:r>
          </a:p>
        </p:txBody>
      </p:sp>
      <p:graphicFrame>
        <p:nvGraphicFramePr>
          <p:cNvPr id="12" name="Content Placeholder 11">
            <a:extLst>
              <a:ext uri="{FF2B5EF4-FFF2-40B4-BE49-F238E27FC236}">
                <a16:creationId xmlns:a16="http://schemas.microsoft.com/office/drawing/2014/main" id="{C7CF1C17-36B1-4B36-7D60-B8A03CC989E9}"/>
              </a:ext>
            </a:extLst>
          </p:cNvPr>
          <p:cNvGraphicFramePr>
            <a:graphicFrameLocks noGrp="1"/>
          </p:cNvGraphicFramePr>
          <p:nvPr>
            <p:ph sz="quarter" idx="14"/>
            <p:extLst>
              <p:ext uri="{D42A27DB-BD31-4B8C-83A1-F6EECF244321}">
                <p14:modId xmlns:p14="http://schemas.microsoft.com/office/powerpoint/2010/main" val="3885638696"/>
              </p:ext>
            </p:extLst>
          </p:nvPr>
        </p:nvGraphicFramePr>
        <p:xfrm>
          <a:off x="360362" y="1748903"/>
          <a:ext cx="11466512" cy="435467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4A6457C5-8409-4D48-F332-8FB0084B2E94}"/>
              </a:ext>
            </a:extLst>
          </p:cNvPr>
          <p:cNvSpPr txBox="1"/>
          <p:nvPr/>
        </p:nvSpPr>
        <p:spPr>
          <a:xfrm>
            <a:off x="10259568" y="1082791"/>
            <a:ext cx="1567306" cy="215444"/>
          </a:xfrm>
          <a:prstGeom prst="rect">
            <a:avLst/>
          </a:prstGeom>
          <a:solidFill>
            <a:schemeClr val="bg2"/>
          </a:solidFill>
        </p:spPr>
        <p:txBody>
          <a:bodyPr wrap="square" lIns="0" tIns="0" rIns="0" bIns="0" rtlCol="0">
            <a:spAutoFit/>
          </a:bodyPr>
          <a:lstStyle/>
          <a:p>
            <a:pPr algn="ctr"/>
            <a:r>
              <a:rPr lang="en-NZ" sz="1400" dirty="0">
                <a:solidFill>
                  <a:schemeClr val="bg1"/>
                </a:solidFill>
              </a:rPr>
              <a:t>All rangatahi</a:t>
            </a:r>
          </a:p>
        </p:txBody>
      </p:sp>
      <p:sp>
        <p:nvSpPr>
          <p:cNvPr id="9" name="TextBox 8">
            <a:extLst>
              <a:ext uri="{FF2B5EF4-FFF2-40B4-BE49-F238E27FC236}">
                <a16:creationId xmlns:a16="http://schemas.microsoft.com/office/drawing/2014/main" id="{DA6966D5-4759-AC7F-5902-7626056E4554}"/>
              </a:ext>
            </a:extLst>
          </p:cNvPr>
          <p:cNvSpPr txBox="1"/>
          <p:nvPr/>
        </p:nvSpPr>
        <p:spPr>
          <a:xfrm>
            <a:off x="4643021" y="1168498"/>
            <a:ext cx="3184339" cy="369332"/>
          </a:xfrm>
          <a:prstGeom prst="rect">
            <a:avLst/>
          </a:prstGeom>
          <a:noFill/>
        </p:spPr>
        <p:txBody>
          <a:bodyPr wrap="square" lIns="0" tIns="0" rIns="0" bIns="0" rtlCol="0">
            <a:spAutoFit/>
          </a:bodyPr>
          <a:lstStyle/>
          <a:p>
            <a:pPr algn="ctr"/>
            <a:r>
              <a:rPr lang="en-NZ" sz="1200" b="1" dirty="0"/>
              <a:t>Feelings or phrases associate most with playing sport</a:t>
            </a:r>
          </a:p>
        </p:txBody>
      </p:sp>
      <p:sp>
        <p:nvSpPr>
          <p:cNvPr id="10" name="Footer Placeholder 3">
            <a:extLst>
              <a:ext uri="{FF2B5EF4-FFF2-40B4-BE49-F238E27FC236}">
                <a16:creationId xmlns:a16="http://schemas.microsoft.com/office/drawing/2014/main" id="{B105FE11-6441-139B-3D26-C80C3BC1B675}"/>
              </a:ext>
            </a:extLst>
          </p:cNvPr>
          <p:cNvSpPr>
            <a:spLocks noGrp="1"/>
          </p:cNvSpPr>
          <p:nvPr>
            <p:ph type="ftr" sz="quarter" idx="11"/>
          </p:nvPr>
        </p:nvSpPr>
        <p:spPr>
          <a:xfrm>
            <a:off x="3981600" y="6390000"/>
            <a:ext cx="5970268" cy="164241"/>
          </a:xfrm>
        </p:spPr>
        <p:txBody>
          <a:bodyPr/>
          <a:lstStyle/>
          <a:p>
            <a:r>
              <a:rPr lang="en-GB" dirty="0"/>
              <a:t>Q7. </a:t>
            </a:r>
            <a:r>
              <a:rPr lang="en-NZ" dirty="0"/>
              <a:t>Now let’s think about all kinds of sports and being physically active in general. Which of these feelings or phrases do you associate most with playing sport? Please select up to three answers.</a:t>
            </a:r>
          </a:p>
          <a:p>
            <a:r>
              <a:rPr lang="en-GB" dirty="0"/>
              <a:t>Base: National survey, n=401</a:t>
            </a:r>
          </a:p>
        </p:txBody>
      </p:sp>
      <p:sp>
        <p:nvSpPr>
          <p:cNvPr id="11" name="Rectangle 10">
            <a:extLst>
              <a:ext uri="{FF2B5EF4-FFF2-40B4-BE49-F238E27FC236}">
                <a16:creationId xmlns:a16="http://schemas.microsoft.com/office/drawing/2014/main" id="{CE0B8F10-99A9-7A7A-0910-2A54C264991B}"/>
              </a:ext>
            </a:extLst>
          </p:cNvPr>
          <p:cNvSpPr/>
          <p:nvPr/>
        </p:nvSpPr>
        <p:spPr bwMode="ltGray">
          <a:xfrm>
            <a:off x="359999" y="1633491"/>
            <a:ext cx="1786098" cy="26332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r>
              <a:rPr lang="en-NZ" sz="1200" b="1" dirty="0"/>
              <a:t>Net positive: 97%</a:t>
            </a:r>
          </a:p>
        </p:txBody>
      </p:sp>
      <p:sp>
        <p:nvSpPr>
          <p:cNvPr id="13" name="Rectangle 12">
            <a:extLst>
              <a:ext uri="{FF2B5EF4-FFF2-40B4-BE49-F238E27FC236}">
                <a16:creationId xmlns:a16="http://schemas.microsoft.com/office/drawing/2014/main" id="{8BC41BD6-DF3B-B7BE-F247-796972CFFAA1}"/>
              </a:ext>
            </a:extLst>
          </p:cNvPr>
          <p:cNvSpPr/>
          <p:nvPr/>
        </p:nvSpPr>
        <p:spPr bwMode="ltGray">
          <a:xfrm>
            <a:off x="359999" y="1907273"/>
            <a:ext cx="1786098" cy="263321"/>
          </a:xfrm>
          <a:prstGeom prst="rect">
            <a:avLst/>
          </a:prstGeom>
          <a:solidFill>
            <a:schemeClr val="bg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r>
              <a:rPr lang="en-NZ" sz="1200" b="1" dirty="0"/>
              <a:t>Net negative: 14%</a:t>
            </a:r>
          </a:p>
        </p:txBody>
      </p:sp>
      <p:sp>
        <p:nvSpPr>
          <p:cNvPr id="14" name="TextBox 13">
            <a:extLst>
              <a:ext uri="{FF2B5EF4-FFF2-40B4-BE49-F238E27FC236}">
                <a16:creationId xmlns:a16="http://schemas.microsoft.com/office/drawing/2014/main" id="{3E8E687C-1A38-B50F-E279-CAD5A03BAD82}"/>
              </a:ext>
            </a:extLst>
          </p:cNvPr>
          <p:cNvSpPr txBox="1"/>
          <p:nvPr/>
        </p:nvSpPr>
        <p:spPr>
          <a:xfrm>
            <a:off x="9700998" y="1346409"/>
            <a:ext cx="2125875" cy="276999"/>
          </a:xfrm>
          <a:prstGeom prst="rect">
            <a:avLst/>
          </a:prstGeom>
          <a:noFill/>
        </p:spPr>
        <p:txBody>
          <a:bodyPr wrap="square" lIns="0" tIns="0" rIns="0" bIns="0" rtlCol="0">
            <a:spAutoFit/>
          </a:bodyPr>
          <a:lstStyle/>
          <a:p>
            <a:pPr algn="ctr"/>
            <a:r>
              <a:rPr lang="en-NZ" sz="1000" b="1" dirty="0"/>
              <a:t>Subgroup significant differences </a:t>
            </a:r>
            <a:r>
              <a:rPr lang="en-NZ" sz="800" b="1" dirty="0"/>
              <a:t>(compared to average):</a:t>
            </a:r>
          </a:p>
        </p:txBody>
      </p:sp>
      <p:sp>
        <p:nvSpPr>
          <p:cNvPr id="15" name="TextBox 14">
            <a:extLst>
              <a:ext uri="{FF2B5EF4-FFF2-40B4-BE49-F238E27FC236}">
                <a16:creationId xmlns:a16="http://schemas.microsoft.com/office/drawing/2014/main" id="{146C0656-F4E1-66AC-AD6A-7E2CAD24971E}"/>
              </a:ext>
            </a:extLst>
          </p:cNvPr>
          <p:cNvSpPr txBox="1"/>
          <p:nvPr/>
        </p:nvSpPr>
        <p:spPr>
          <a:xfrm>
            <a:off x="6043117" y="3858819"/>
            <a:ext cx="5072277" cy="123111"/>
          </a:xfrm>
          <a:prstGeom prst="rect">
            <a:avLst/>
          </a:prstGeom>
          <a:noFill/>
        </p:spPr>
        <p:txBody>
          <a:bodyPr wrap="square" lIns="0" tIns="0" rIns="0" bIns="0" rtlCol="0">
            <a:spAutoFit/>
          </a:bodyPr>
          <a:lstStyle/>
          <a:p>
            <a:r>
              <a:rPr lang="en-NZ" sz="800" dirty="0"/>
              <a:t>↑ Aged 15 – 16 (13%); ↓ Aged 17 – 18 (5%); ↑ Live in NI excluding Akd/Wgtn</a:t>
            </a:r>
          </a:p>
        </p:txBody>
      </p:sp>
      <p:sp>
        <p:nvSpPr>
          <p:cNvPr id="17" name="TextBox 16">
            <a:extLst>
              <a:ext uri="{FF2B5EF4-FFF2-40B4-BE49-F238E27FC236}">
                <a16:creationId xmlns:a16="http://schemas.microsoft.com/office/drawing/2014/main" id="{EC4AAAC7-40F2-68B5-D47C-EE06788D8F5A}"/>
              </a:ext>
            </a:extLst>
          </p:cNvPr>
          <p:cNvSpPr txBox="1"/>
          <p:nvPr/>
        </p:nvSpPr>
        <p:spPr>
          <a:xfrm>
            <a:off x="9632437" y="1781566"/>
            <a:ext cx="2441195" cy="123111"/>
          </a:xfrm>
          <a:prstGeom prst="rect">
            <a:avLst/>
          </a:prstGeom>
          <a:noFill/>
        </p:spPr>
        <p:txBody>
          <a:bodyPr wrap="square" lIns="0" tIns="0" rIns="0" bIns="0" rtlCol="0">
            <a:spAutoFit/>
          </a:bodyPr>
          <a:lstStyle/>
          <a:p>
            <a:r>
              <a:rPr lang="en-NZ" sz="800" dirty="0"/>
              <a:t>↓ Live in the NI excluding Akd/Wgtn (42%)</a:t>
            </a:r>
          </a:p>
        </p:txBody>
      </p:sp>
      <p:sp>
        <p:nvSpPr>
          <p:cNvPr id="18" name="TextBox 17">
            <a:extLst>
              <a:ext uri="{FF2B5EF4-FFF2-40B4-BE49-F238E27FC236}">
                <a16:creationId xmlns:a16="http://schemas.microsoft.com/office/drawing/2014/main" id="{A90E3F5F-92CF-2DDE-6591-DFDD59AA0902}"/>
              </a:ext>
            </a:extLst>
          </p:cNvPr>
          <p:cNvSpPr txBox="1"/>
          <p:nvPr/>
        </p:nvSpPr>
        <p:spPr>
          <a:xfrm>
            <a:off x="6096385" y="3668289"/>
            <a:ext cx="3400425" cy="123111"/>
          </a:xfrm>
          <a:prstGeom prst="rect">
            <a:avLst/>
          </a:prstGeom>
          <a:noFill/>
        </p:spPr>
        <p:txBody>
          <a:bodyPr wrap="square" lIns="0" tIns="0" rIns="0" bIns="0" rtlCol="0">
            <a:spAutoFit/>
          </a:bodyPr>
          <a:lstStyle/>
          <a:p>
            <a:r>
              <a:rPr lang="en-NZ" sz="800" dirty="0"/>
              <a:t>↑ Live in Auckland (15%); ↑ Asian (17%); ↓ NZ European (6%)</a:t>
            </a:r>
          </a:p>
        </p:txBody>
      </p:sp>
      <p:sp>
        <p:nvSpPr>
          <p:cNvPr id="19" name="TextBox 18">
            <a:extLst>
              <a:ext uri="{FF2B5EF4-FFF2-40B4-BE49-F238E27FC236}">
                <a16:creationId xmlns:a16="http://schemas.microsoft.com/office/drawing/2014/main" id="{AF06DBA1-B02F-8E82-1B51-403088511574}"/>
              </a:ext>
            </a:extLst>
          </p:cNvPr>
          <p:cNvSpPr txBox="1"/>
          <p:nvPr/>
        </p:nvSpPr>
        <p:spPr>
          <a:xfrm>
            <a:off x="7543444" y="2425126"/>
            <a:ext cx="3400425" cy="123111"/>
          </a:xfrm>
          <a:prstGeom prst="rect">
            <a:avLst/>
          </a:prstGeom>
          <a:noFill/>
        </p:spPr>
        <p:txBody>
          <a:bodyPr wrap="square" lIns="0" tIns="0" rIns="0" bIns="0" rtlCol="0">
            <a:spAutoFit/>
          </a:bodyPr>
          <a:lstStyle/>
          <a:p>
            <a:r>
              <a:rPr lang="en-NZ" sz="800" dirty="0"/>
              <a:t>↑ Live in the SI excluding </a:t>
            </a:r>
            <a:r>
              <a:rPr lang="en-NZ" sz="800" dirty="0" err="1"/>
              <a:t>Chch</a:t>
            </a:r>
            <a:r>
              <a:rPr lang="en-NZ" sz="800" dirty="0"/>
              <a:t> (39%)</a:t>
            </a:r>
          </a:p>
        </p:txBody>
      </p:sp>
      <p:sp>
        <p:nvSpPr>
          <p:cNvPr id="20" name="TextBox 19">
            <a:extLst>
              <a:ext uri="{FF2B5EF4-FFF2-40B4-BE49-F238E27FC236}">
                <a16:creationId xmlns:a16="http://schemas.microsoft.com/office/drawing/2014/main" id="{D7B131AF-A6C1-CC46-4833-E34F4FD7B08E}"/>
              </a:ext>
            </a:extLst>
          </p:cNvPr>
          <p:cNvSpPr txBox="1"/>
          <p:nvPr/>
        </p:nvSpPr>
        <p:spPr>
          <a:xfrm>
            <a:off x="4956891" y="5743358"/>
            <a:ext cx="3400425" cy="123111"/>
          </a:xfrm>
          <a:prstGeom prst="rect">
            <a:avLst/>
          </a:prstGeom>
          <a:noFill/>
        </p:spPr>
        <p:txBody>
          <a:bodyPr wrap="square" lIns="0" tIns="0" rIns="0" bIns="0" rtlCol="0">
            <a:spAutoFit/>
          </a:bodyPr>
          <a:lstStyle/>
          <a:p>
            <a:r>
              <a:rPr lang="en-NZ" sz="800" dirty="0"/>
              <a:t>↑ Live in Wellington (8%)</a:t>
            </a:r>
          </a:p>
        </p:txBody>
      </p:sp>
      <p:sp>
        <p:nvSpPr>
          <p:cNvPr id="21" name="TextBox 20">
            <a:extLst>
              <a:ext uri="{FF2B5EF4-FFF2-40B4-BE49-F238E27FC236}">
                <a16:creationId xmlns:a16="http://schemas.microsoft.com/office/drawing/2014/main" id="{9821B6DB-EFF6-0F2C-0B8E-FAB5F297CC26}"/>
              </a:ext>
            </a:extLst>
          </p:cNvPr>
          <p:cNvSpPr txBox="1"/>
          <p:nvPr/>
        </p:nvSpPr>
        <p:spPr>
          <a:xfrm>
            <a:off x="5242454" y="5125011"/>
            <a:ext cx="3400425" cy="123111"/>
          </a:xfrm>
          <a:prstGeom prst="rect">
            <a:avLst/>
          </a:prstGeom>
          <a:noFill/>
        </p:spPr>
        <p:txBody>
          <a:bodyPr wrap="square" lIns="0" tIns="0" rIns="0" bIns="0" rtlCol="0">
            <a:spAutoFit/>
          </a:bodyPr>
          <a:lstStyle/>
          <a:p>
            <a:r>
              <a:rPr lang="en-NZ" sz="800" dirty="0"/>
              <a:t>↑ Live in Christchurch (10%)</a:t>
            </a:r>
          </a:p>
        </p:txBody>
      </p:sp>
      <p:sp>
        <p:nvSpPr>
          <p:cNvPr id="22" name="TextBox 21">
            <a:extLst>
              <a:ext uri="{FF2B5EF4-FFF2-40B4-BE49-F238E27FC236}">
                <a16:creationId xmlns:a16="http://schemas.microsoft.com/office/drawing/2014/main" id="{06FE04CC-9750-29BB-BCC1-994920658F42}"/>
              </a:ext>
            </a:extLst>
          </p:cNvPr>
          <p:cNvSpPr txBox="1"/>
          <p:nvPr/>
        </p:nvSpPr>
        <p:spPr>
          <a:xfrm>
            <a:off x="5313478" y="4892514"/>
            <a:ext cx="3400425" cy="123111"/>
          </a:xfrm>
          <a:prstGeom prst="rect">
            <a:avLst/>
          </a:prstGeom>
          <a:noFill/>
        </p:spPr>
        <p:txBody>
          <a:bodyPr wrap="square" lIns="0" tIns="0" rIns="0" bIns="0" rtlCol="0">
            <a:spAutoFit/>
          </a:bodyPr>
          <a:lstStyle/>
          <a:p>
            <a:r>
              <a:rPr lang="en-NZ" sz="800" dirty="0"/>
              <a:t>↑ NZ European (6%)</a:t>
            </a:r>
          </a:p>
        </p:txBody>
      </p:sp>
      <p:sp>
        <p:nvSpPr>
          <p:cNvPr id="23" name="TextBox 22">
            <a:extLst>
              <a:ext uri="{FF2B5EF4-FFF2-40B4-BE49-F238E27FC236}">
                <a16:creationId xmlns:a16="http://schemas.microsoft.com/office/drawing/2014/main" id="{4D67ABCB-16C5-9BCE-F475-04B49A4608E2}"/>
              </a:ext>
            </a:extLst>
          </p:cNvPr>
          <p:cNvSpPr txBox="1"/>
          <p:nvPr/>
        </p:nvSpPr>
        <p:spPr>
          <a:xfrm>
            <a:off x="10204572" y="6303759"/>
            <a:ext cx="1349406" cy="369332"/>
          </a:xfrm>
          <a:prstGeom prst="rect">
            <a:avLst/>
          </a:prstGeom>
          <a:noFill/>
          <a:ln>
            <a:solidFill>
              <a:schemeClr val="tx1">
                <a:lumMod val="60000"/>
                <a:lumOff val="40000"/>
              </a:schemeClr>
            </a:solidFill>
          </a:ln>
        </p:spPr>
        <p:txBody>
          <a:bodyPr wrap="square" lIns="0" tIns="0" rIns="0" bIns="0" rtlCol="0">
            <a:spAutoFit/>
          </a:bodyPr>
          <a:lstStyle/>
          <a:p>
            <a:pPr algn="ctr"/>
            <a:r>
              <a:rPr lang="en-NZ" sz="800" dirty="0"/>
              <a:t>↑Significantly higher than all rangatahi | ↓Significantly lower than all rangatahi</a:t>
            </a:r>
          </a:p>
        </p:txBody>
      </p:sp>
      <p:sp>
        <p:nvSpPr>
          <p:cNvPr id="5" name="Slide Number Placeholder 4">
            <a:extLst>
              <a:ext uri="{FF2B5EF4-FFF2-40B4-BE49-F238E27FC236}">
                <a16:creationId xmlns:a16="http://schemas.microsoft.com/office/drawing/2014/main" id="{E110592C-C72E-A47A-9FCF-24113D642018}"/>
              </a:ext>
            </a:extLst>
          </p:cNvPr>
          <p:cNvSpPr>
            <a:spLocks noGrp="1"/>
          </p:cNvSpPr>
          <p:nvPr>
            <p:ph type="sldNum" sz="quarter" idx="10"/>
          </p:nvPr>
        </p:nvSpPr>
        <p:spPr/>
        <p:txBody>
          <a:bodyPr/>
          <a:lstStyle/>
          <a:p>
            <a:fld id="{4034BEE3-566C-4068-A777-C3A4762E861B}" type="slidenum">
              <a:rPr lang="en-GB" smtClean="0"/>
              <a:pPr/>
              <a:t>46</a:t>
            </a:fld>
            <a:endParaRPr lang="en-GB" dirty="0"/>
          </a:p>
        </p:txBody>
      </p:sp>
    </p:spTree>
    <p:extLst>
      <p:ext uri="{BB962C8B-B14F-4D97-AF65-F5344CB8AC3E}">
        <p14:creationId xmlns:p14="http://schemas.microsoft.com/office/powerpoint/2010/main" val="863795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766FF41C-76E8-1AE0-AF35-23749D3DD1C2}"/>
              </a:ext>
            </a:extLst>
          </p:cNvPr>
          <p:cNvSpPr>
            <a:spLocks noGrp="1"/>
          </p:cNvSpPr>
          <p:nvPr>
            <p:ph type="title"/>
          </p:nvPr>
        </p:nvSpPr>
        <p:spPr>
          <a:xfrm>
            <a:off x="359999" y="141724"/>
            <a:ext cx="11466875" cy="403200"/>
          </a:xfrm>
        </p:spPr>
        <p:txBody>
          <a:bodyPr/>
          <a:lstStyle/>
          <a:p>
            <a:r>
              <a:rPr lang="en-NZ" sz="1800" dirty="0"/>
              <a:t>As we’ve seen fro</a:t>
            </a:r>
            <a:r>
              <a:rPr lang="en-NZ" dirty="0"/>
              <a:t>m the qualitative stage t</a:t>
            </a:r>
            <a:r>
              <a:rPr lang="en-NZ" sz="1800" dirty="0"/>
              <a:t>here’s a range of reasons why rangatahi stop playing organised sport. When we ask rangatahi in an open-ended question, the most common reason they stopped playing is losing interest and being too busy.</a:t>
            </a:r>
          </a:p>
        </p:txBody>
      </p:sp>
      <p:graphicFrame>
        <p:nvGraphicFramePr>
          <p:cNvPr id="12" name="Content Placeholder 11">
            <a:extLst>
              <a:ext uri="{FF2B5EF4-FFF2-40B4-BE49-F238E27FC236}">
                <a16:creationId xmlns:a16="http://schemas.microsoft.com/office/drawing/2014/main" id="{C7CF1C17-36B1-4B36-7D60-B8A03CC989E9}"/>
              </a:ext>
            </a:extLst>
          </p:cNvPr>
          <p:cNvGraphicFramePr>
            <a:graphicFrameLocks noGrp="1"/>
          </p:cNvGraphicFramePr>
          <p:nvPr>
            <p:ph sz="quarter" idx="14"/>
            <p:extLst>
              <p:ext uri="{D42A27DB-BD31-4B8C-83A1-F6EECF244321}">
                <p14:modId xmlns:p14="http://schemas.microsoft.com/office/powerpoint/2010/main" val="1006865877"/>
              </p:ext>
            </p:extLst>
          </p:nvPr>
        </p:nvGraphicFramePr>
        <p:xfrm>
          <a:off x="360362" y="1703499"/>
          <a:ext cx="11466512" cy="4284662"/>
        </p:xfrm>
        <a:graphic>
          <a:graphicData uri="http://schemas.openxmlformats.org/drawingml/2006/chart">
            <c:chart xmlns:c="http://schemas.openxmlformats.org/drawingml/2006/chart" xmlns:r="http://schemas.openxmlformats.org/officeDocument/2006/relationships" r:id="rId2"/>
          </a:graphicData>
        </a:graphic>
      </p:graphicFrame>
      <p:sp>
        <p:nvSpPr>
          <p:cNvPr id="6" name="Footer Placeholder 3">
            <a:extLst>
              <a:ext uri="{FF2B5EF4-FFF2-40B4-BE49-F238E27FC236}">
                <a16:creationId xmlns:a16="http://schemas.microsoft.com/office/drawing/2014/main" id="{37A3AD6E-A7BA-600D-2B1C-ED87A1CCDD3B}"/>
              </a:ext>
            </a:extLst>
          </p:cNvPr>
          <p:cNvSpPr>
            <a:spLocks noGrp="1"/>
          </p:cNvSpPr>
          <p:nvPr>
            <p:ph type="ftr" sz="quarter" idx="11"/>
          </p:nvPr>
        </p:nvSpPr>
        <p:spPr>
          <a:xfrm>
            <a:off x="3981600" y="6390000"/>
            <a:ext cx="6744312" cy="196850"/>
          </a:xfrm>
        </p:spPr>
        <p:txBody>
          <a:bodyPr/>
          <a:lstStyle/>
          <a:p>
            <a:r>
              <a:rPr lang="en-GB" dirty="0"/>
              <a:t>*Only reasons 2% or higher are shown, otherwise they are combined under ‘other’.</a:t>
            </a:r>
          </a:p>
          <a:p>
            <a:r>
              <a:rPr lang="en-GB" dirty="0"/>
              <a:t>Q9. </a:t>
            </a:r>
            <a:r>
              <a:rPr lang="en-NZ" dirty="0"/>
              <a:t>You mentioned you used to play / do [DP: INSERT SPORT FROM Q5=YES] as part of a team or club, but don’t currently. Can you please let us know why this is?</a:t>
            </a:r>
          </a:p>
          <a:p>
            <a:r>
              <a:rPr lang="en-GB" dirty="0"/>
              <a:t>Base: National survey who have lapsed from organised sport, n=231</a:t>
            </a:r>
          </a:p>
        </p:txBody>
      </p:sp>
      <p:sp>
        <p:nvSpPr>
          <p:cNvPr id="7" name="Right Brace 6">
            <a:extLst>
              <a:ext uri="{FF2B5EF4-FFF2-40B4-BE49-F238E27FC236}">
                <a16:creationId xmlns:a16="http://schemas.microsoft.com/office/drawing/2014/main" id="{D9A522E3-BF73-FD49-C3D7-A4F58C3B510D}"/>
              </a:ext>
            </a:extLst>
          </p:cNvPr>
          <p:cNvSpPr/>
          <p:nvPr/>
        </p:nvSpPr>
        <p:spPr>
          <a:xfrm>
            <a:off x="6572250" y="1994889"/>
            <a:ext cx="133350" cy="1152525"/>
          </a:xfrm>
          <a:prstGeom prst="rightBrac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8" name="TextBox 7">
            <a:extLst>
              <a:ext uri="{FF2B5EF4-FFF2-40B4-BE49-F238E27FC236}">
                <a16:creationId xmlns:a16="http://schemas.microsoft.com/office/drawing/2014/main" id="{287EFA7B-3E09-6598-340A-16644CC282DE}"/>
              </a:ext>
            </a:extLst>
          </p:cNvPr>
          <p:cNvSpPr txBox="1"/>
          <p:nvPr/>
        </p:nvSpPr>
        <p:spPr>
          <a:xfrm>
            <a:off x="6810375" y="2317235"/>
            <a:ext cx="2962275" cy="507831"/>
          </a:xfrm>
          <a:prstGeom prst="rect">
            <a:avLst/>
          </a:prstGeom>
          <a:solidFill>
            <a:schemeClr val="bg1"/>
          </a:solidFill>
        </p:spPr>
        <p:txBody>
          <a:bodyPr wrap="square" lIns="0" tIns="0" rIns="0" bIns="0" rtlCol="0">
            <a:spAutoFit/>
          </a:bodyPr>
          <a:lstStyle/>
          <a:p>
            <a:pPr algn="l"/>
            <a:r>
              <a:rPr lang="en-NZ" sz="1100" dirty="0"/>
              <a:t>Net ‘busy’:</a:t>
            </a:r>
          </a:p>
          <a:p>
            <a:pPr marL="171450" indent="-171450" algn="l">
              <a:buFont typeface="Arial" panose="020B0604020202020204" pitchFamily="34" charset="0"/>
              <a:buChar char="•"/>
            </a:pPr>
            <a:r>
              <a:rPr lang="en-NZ" sz="1100" dirty="0"/>
              <a:t>Including ‘prioritised another sport’: 29%</a:t>
            </a:r>
          </a:p>
          <a:p>
            <a:pPr marL="171450" indent="-171450" algn="l">
              <a:buFont typeface="Arial" panose="020B0604020202020204" pitchFamily="34" charset="0"/>
              <a:buChar char="•"/>
            </a:pPr>
            <a:r>
              <a:rPr lang="en-NZ" sz="1100" dirty="0"/>
              <a:t>Excluding above: 18% </a:t>
            </a:r>
          </a:p>
        </p:txBody>
      </p:sp>
      <p:sp>
        <p:nvSpPr>
          <p:cNvPr id="5" name="TextBox 4">
            <a:extLst>
              <a:ext uri="{FF2B5EF4-FFF2-40B4-BE49-F238E27FC236}">
                <a16:creationId xmlns:a16="http://schemas.microsoft.com/office/drawing/2014/main" id="{687FD313-4369-7A36-2C1C-9A0560BD7D5A}"/>
              </a:ext>
            </a:extLst>
          </p:cNvPr>
          <p:cNvSpPr txBox="1"/>
          <p:nvPr/>
        </p:nvSpPr>
        <p:spPr>
          <a:xfrm>
            <a:off x="10259568" y="1082791"/>
            <a:ext cx="1567306" cy="215444"/>
          </a:xfrm>
          <a:prstGeom prst="rect">
            <a:avLst/>
          </a:prstGeom>
          <a:solidFill>
            <a:schemeClr val="accent2"/>
          </a:solidFill>
        </p:spPr>
        <p:txBody>
          <a:bodyPr wrap="square" lIns="0" tIns="0" rIns="0" bIns="0" rtlCol="0">
            <a:spAutoFit/>
          </a:bodyPr>
          <a:lstStyle/>
          <a:p>
            <a:pPr algn="ctr"/>
            <a:r>
              <a:rPr lang="en-NZ" sz="1400" dirty="0"/>
              <a:t>Lapsed rangatahi</a:t>
            </a:r>
          </a:p>
        </p:txBody>
      </p:sp>
      <p:sp>
        <p:nvSpPr>
          <p:cNvPr id="2" name="TextBox 1">
            <a:extLst>
              <a:ext uri="{FF2B5EF4-FFF2-40B4-BE49-F238E27FC236}">
                <a16:creationId xmlns:a16="http://schemas.microsoft.com/office/drawing/2014/main" id="{0B12EB5B-4ACA-B2FC-F982-FBE94B99834D}"/>
              </a:ext>
            </a:extLst>
          </p:cNvPr>
          <p:cNvSpPr txBox="1"/>
          <p:nvPr/>
        </p:nvSpPr>
        <p:spPr>
          <a:xfrm>
            <a:off x="4643021" y="1188665"/>
            <a:ext cx="3184339" cy="369332"/>
          </a:xfrm>
          <a:prstGeom prst="rect">
            <a:avLst/>
          </a:prstGeom>
          <a:noFill/>
        </p:spPr>
        <p:txBody>
          <a:bodyPr wrap="square" lIns="0" tIns="0" rIns="0" bIns="0" rtlCol="0">
            <a:spAutoFit/>
          </a:bodyPr>
          <a:lstStyle/>
          <a:p>
            <a:pPr algn="ctr"/>
            <a:r>
              <a:rPr lang="en-NZ" sz="1200" b="1" dirty="0"/>
              <a:t>Why don’t currently play particular sport – open-ended</a:t>
            </a:r>
          </a:p>
        </p:txBody>
      </p:sp>
      <p:sp>
        <p:nvSpPr>
          <p:cNvPr id="9" name="Slide Number Placeholder 8">
            <a:extLst>
              <a:ext uri="{FF2B5EF4-FFF2-40B4-BE49-F238E27FC236}">
                <a16:creationId xmlns:a16="http://schemas.microsoft.com/office/drawing/2014/main" id="{3338CF0C-ED01-1637-0FA1-D7C0B2BF0710}"/>
              </a:ext>
            </a:extLst>
          </p:cNvPr>
          <p:cNvSpPr>
            <a:spLocks noGrp="1"/>
          </p:cNvSpPr>
          <p:nvPr>
            <p:ph type="sldNum" sz="quarter" idx="10"/>
          </p:nvPr>
        </p:nvSpPr>
        <p:spPr/>
        <p:txBody>
          <a:bodyPr/>
          <a:lstStyle/>
          <a:p>
            <a:fld id="{4034BEE3-566C-4068-A777-C3A4762E861B}" type="slidenum">
              <a:rPr lang="en-GB" smtClean="0"/>
              <a:pPr/>
              <a:t>47</a:t>
            </a:fld>
            <a:endParaRPr lang="en-GB" dirty="0"/>
          </a:p>
        </p:txBody>
      </p:sp>
    </p:spTree>
    <p:extLst>
      <p:ext uri="{BB962C8B-B14F-4D97-AF65-F5344CB8AC3E}">
        <p14:creationId xmlns:p14="http://schemas.microsoft.com/office/powerpoint/2010/main" val="1570493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CED602-5729-739D-AFB8-906AB7D13737}"/>
              </a:ext>
            </a:extLst>
          </p:cNvPr>
          <p:cNvSpPr>
            <a:spLocks noGrp="1"/>
          </p:cNvSpPr>
          <p:nvPr>
            <p:ph type="title"/>
          </p:nvPr>
        </p:nvSpPr>
        <p:spPr>
          <a:xfrm>
            <a:off x="359999" y="402143"/>
            <a:ext cx="11466875" cy="403200"/>
          </a:xfrm>
        </p:spPr>
        <p:txBody>
          <a:bodyPr/>
          <a:lstStyle/>
          <a:p>
            <a:r>
              <a:rPr lang="en-NZ" dirty="0"/>
              <a:t>Some of the verbatim comments about why rangatahi don’t play a particular organised sport anymore…</a:t>
            </a:r>
          </a:p>
        </p:txBody>
      </p:sp>
      <p:sp>
        <p:nvSpPr>
          <p:cNvPr id="8" name="Rectangle 7">
            <a:extLst>
              <a:ext uri="{FF2B5EF4-FFF2-40B4-BE49-F238E27FC236}">
                <a16:creationId xmlns:a16="http://schemas.microsoft.com/office/drawing/2014/main" id="{2D22B046-BCD3-1826-5BA7-4E86A58CFA46}"/>
              </a:ext>
            </a:extLst>
          </p:cNvPr>
          <p:cNvSpPr/>
          <p:nvPr/>
        </p:nvSpPr>
        <p:spPr bwMode="ltGray">
          <a:xfrm>
            <a:off x="8279276" y="1295639"/>
            <a:ext cx="3672000" cy="580785"/>
          </a:xfrm>
          <a:prstGeom prst="rect">
            <a:avLst/>
          </a:prstGeom>
          <a:solidFill>
            <a:srgbClr val="F9C61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3C940C13-75D1-2BC2-E829-FBE99371CFF0}"/>
              </a:ext>
            </a:extLst>
          </p:cNvPr>
          <p:cNvSpPr/>
          <p:nvPr/>
        </p:nvSpPr>
        <p:spPr bwMode="ltGray">
          <a:xfrm>
            <a:off x="4382021" y="1295639"/>
            <a:ext cx="3672000" cy="580785"/>
          </a:xfrm>
          <a:prstGeom prst="rect">
            <a:avLst/>
          </a:prstGeom>
          <a:solidFill>
            <a:srgbClr val="F9C61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27AE3FEC-9219-1673-DE9B-28BD1C6C25EC}"/>
              </a:ext>
            </a:extLst>
          </p:cNvPr>
          <p:cNvSpPr/>
          <p:nvPr/>
        </p:nvSpPr>
        <p:spPr bwMode="ltGray">
          <a:xfrm>
            <a:off x="484765" y="1295639"/>
            <a:ext cx="3672000" cy="580785"/>
          </a:xfrm>
          <a:prstGeom prst="rect">
            <a:avLst/>
          </a:prstGeom>
          <a:solidFill>
            <a:srgbClr val="F9C61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59" name="Group 58">
            <a:extLst>
              <a:ext uri="{FF2B5EF4-FFF2-40B4-BE49-F238E27FC236}">
                <a16:creationId xmlns:a16="http://schemas.microsoft.com/office/drawing/2014/main" id="{4778D7A7-6742-7EF4-7130-12B64CECE8FD}"/>
              </a:ext>
            </a:extLst>
          </p:cNvPr>
          <p:cNvGrpSpPr/>
          <p:nvPr/>
        </p:nvGrpSpPr>
        <p:grpSpPr>
          <a:xfrm>
            <a:off x="310992" y="1145903"/>
            <a:ext cx="317312" cy="317312"/>
            <a:chOff x="8883583" y="395223"/>
            <a:chExt cx="600075" cy="600075"/>
          </a:xfrm>
        </p:grpSpPr>
        <p:sp>
          <p:nvSpPr>
            <p:cNvPr id="60" name="Rectangle 59">
              <a:extLst>
                <a:ext uri="{FF2B5EF4-FFF2-40B4-BE49-F238E27FC236}">
                  <a16:creationId xmlns:a16="http://schemas.microsoft.com/office/drawing/2014/main" id="{743CECD7-1503-47AD-8CCD-508CC0CECB1D}"/>
                </a:ext>
              </a:extLst>
            </p:cNvPr>
            <p:cNvSpPr/>
            <p:nvPr/>
          </p:nvSpPr>
          <p:spPr bwMode="ltGray">
            <a:xfrm>
              <a:off x="8883583" y="395223"/>
              <a:ext cx="600075" cy="600075"/>
            </a:xfrm>
            <a:prstGeom prst="rect">
              <a:avLst/>
            </a:prstGeom>
            <a:solidFill>
              <a:schemeClr val="accent2">
                <a:lumMod val="75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61" name="Graphic 20">
              <a:extLst>
                <a:ext uri="{FF2B5EF4-FFF2-40B4-BE49-F238E27FC236}">
                  <a16:creationId xmlns:a16="http://schemas.microsoft.com/office/drawing/2014/main" id="{DF99446E-38CB-49D2-9223-11B4429200BC}"/>
                </a:ext>
              </a:extLst>
            </p:cNvPr>
            <p:cNvGrpSpPr/>
            <p:nvPr/>
          </p:nvGrpSpPr>
          <p:grpSpPr>
            <a:xfrm>
              <a:off x="8944460" y="518482"/>
              <a:ext cx="474419" cy="335478"/>
              <a:chOff x="-309623" y="1966848"/>
              <a:chExt cx="852607" cy="602907"/>
            </a:xfrm>
            <a:solidFill>
              <a:srgbClr val="FFFFFF"/>
            </a:solidFill>
          </p:grpSpPr>
          <p:sp>
            <p:nvSpPr>
              <p:cNvPr id="62" name="Freeform: Shape 61">
                <a:extLst>
                  <a:ext uri="{FF2B5EF4-FFF2-40B4-BE49-F238E27FC236}">
                    <a16:creationId xmlns:a16="http://schemas.microsoft.com/office/drawing/2014/main" id="{9609C6A4-5CD4-CB73-4B4A-265A76D2FDE1}"/>
                  </a:ext>
                </a:extLst>
              </p:cNvPr>
              <p:cNvSpPr/>
              <p:nvPr/>
            </p:nvSpPr>
            <p:spPr>
              <a:xfrm>
                <a:off x="-309623" y="1966848"/>
                <a:ext cx="400614" cy="602907"/>
              </a:xfrm>
              <a:custGeom>
                <a:avLst/>
                <a:gdLst>
                  <a:gd name="connsiteX0" fmla="*/ 233993 w 400614"/>
                  <a:gd name="connsiteY0" fmla="*/ 263785 h 602907"/>
                  <a:gd name="connsiteX1" fmla="*/ 185435 w 400614"/>
                  <a:gd name="connsiteY1" fmla="*/ 276580 h 602907"/>
                  <a:gd name="connsiteX2" fmla="*/ 140801 w 400614"/>
                  <a:gd name="connsiteY2" fmla="*/ 289488 h 602907"/>
                  <a:gd name="connsiteX3" fmla="*/ 122993 w 400614"/>
                  <a:gd name="connsiteY3" fmla="*/ 249907 h 602907"/>
                  <a:gd name="connsiteX4" fmla="*/ 202269 w 400614"/>
                  <a:gd name="connsiteY4" fmla="*/ 96642 h 602907"/>
                  <a:gd name="connsiteX5" fmla="*/ 376711 w 400614"/>
                  <a:gd name="connsiteY5" fmla="*/ 29853 h 602907"/>
                  <a:gd name="connsiteX6" fmla="*/ 372731 w 400614"/>
                  <a:gd name="connsiteY6" fmla="*/ 64 h 602907"/>
                  <a:gd name="connsiteX7" fmla="*/ 109124 w 400614"/>
                  <a:gd name="connsiteY7" fmla="*/ 105139 h 602907"/>
                  <a:gd name="connsiteX8" fmla="*/ 61 w 400614"/>
                  <a:gd name="connsiteY8" fmla="*/ 356920 h 602907"/>
                  <a:gd name="connsiteX9" fmla="*/ 62503 w 400614"/>
                  <a:gd name="connsiteY9" fmla="*/ 530403 h 602907"/>
                  <a:gd name="connsiteX10" fmla="*/ 222110 w 400614"/>
                  <a:gd name="connsiteY10" fmla="*/ 602784 h 602907"/>
                  <a:gd name="connsiteX11" fmla="*/ 350951 w 400614"/>
                  <a:gd name="connsiteY11" fmla="*/ 551158 h 602907"/>
                  <a:gd name="connsiteX12" fmla="*/ 400534 w 400614"/>
                  <a:gd name="connsiteY12" fmla="*/ 422316 h 602907"/>
                  <a:gd name="connsiteX13" fmla="*/ 349982 w 400614"/>
                  <a:gd name="connsiteY13" fmla="*/ 308302 h 602907"/>
                  <a:gd name="connsiteX14" fmla="*/ 233993 w 400614"/>
                  <a:gd name="connsiteY14" fmla="*/ 263785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233993" y="263785"/>
                    </a:moveTo>
                    <a:cubicBezTo>
                      <a:pt x="217149" y="264975"/>
                      <a:pt x="200678" y="269315"/>
                      <a:pt x="185435" y="276580"/>
                    </a:cubicBezTo>
                    <a:cubicBezTo>
                      <a:pt x="171419" y="283440"/>
                      <a:pt x="156316" y="287808"/>
                      <a:pt x="140801" y="289488"/>
                    </a:cubicBezTo>
                    <a:cubicBezTo>
                      <a:pt x="128910" y="289488"/>
                      <a:pt x="122993" y="276253"/>
                      <a:pt x="122993" y="249907"/>
                    </a:cubicBezTo>
                    <a:cubicBezTo>
                      <a:pt x="124434" y="189344"/>
                      <a:pt x="153673" y="132814"/>
                      <a:pt x="202269" y="96642"/>
                    </a:cubicBezTo>
                    <a:cubicBezTo>
                      <a:pt x="250347" y="53884"/>
                      <a:pt x="312372" y="30136"/>
                      <a:pt x="376711" y="29853"/>
                    </a:cubicBezTo>
                    <a:lnTo>
                      <a:pt x="372731" y="64"/>
                    </a:lnTo>
                    <a:cubicBezTo>
                      <a:pt x="274310" y="-1770"/>
                      <a:pt x="179296" y="36103"/>
                      <a:pt x="109124" y="105139"/>
                    </a:cubicBezTo>
                    <a:cubicBezTo>
                      <a:pt x="38722" y="169811"/>
                      <a:pt x="-920" y="261327"/>
                      <a:pt x="61" y="356920"/>
                    </a:cubicBezTo>
                    <a:cubicBezTo>
                      <a:pt x="-1321" y="420484"/>
                      <a:pt x="20928" y="482301"/>
                      <a:pt x="62503" y="530403"/>
                    </a:cubicBezTo>
                    <a:cubicBezTo>
                      <a:pt x="101887" y="577602"/>
                      <a:pt x="160655" y="604253"/>
                      <a:pt x="222110" y="602784"/>
                    </a:cubicBezTo>
                    <a:cubicBezTo>
                      <a:pt x="270435" y="604625"/>
                      <a:pt x="317268" y="585859"/>
                      <a:pt x="350951" y="551158"/>
                    </a:cubicBezTo>
                    <a:cubicBezTo>
                      <a:pt x="384106" y="516609"/>
                      <a:pt x="401974" y="470178"/>
                      <a:pt x="400534" y="422316"/>
                    </a:cubicBezTo>
                    <a:cubicBezTo>
                      <a:pt x="401659" y="378649"/>
                      <a:pt x="383099" y="336788"/>
                      <a:pt x="349982" y="308302"/>
                    </a:cubicBezTo>
                    <a:cubicBezTo>
                      <a:pt x="318296" y="279401"/>
                      <a:pt x="276879" y="263505"/>
                      <a:pt x="233993" y="263785"/>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sp>
            <p:nvSpPr>
              <p:cNvPr id="63" name="Freeform: Shape 62">
                <a:extLst>
                  <a:ext uri="{FF2B5EF4-FFF2-40B4-BE49-F238E27FC236}">
                    <a16:creationId xmlns:a16="http://schemas.microsoft.com/office/drawing/2014/main" id="{ECD985CD-12ED-6D5B-234C-26FFA0A0BA59}"/>
                  </a:ext>
                </a:extLst>
              </p:cNvPr>
              <p:cNvSpPr/>
              <p:nvPr/>
            </p:nvSpPr>
            <p:spPr>
              <a:xfrm>
                <a:off x="142368" y="1966848"/>
                <a:ext cx="400614" cy="602907"/>
              </a:xfrm>
              <a:custGeom>
                <a:avLst/>
                <a:gdLst>
                  <a:gd name="connsiteX0" fmla="*/ 348955 w 400614"/>
                  <a:gd name="connsiteY0" fmla="*/ 309380 h 602907"/>
                  <a:gd name="connsiteX1" fmla="*/ 233987 w 400614"/>
                  <a:gd name="connsiteY1" fmla="*/ 263784 h 602907"/>
                  <a:gd name="connsiteX2" fmla="*/ 185420 w 400614"/>
                  <a:gd name="connsiteY2" fmla="*/ 276579 h 602907"/>
                  <a:gd name="connsiteX3" fmla="*/ 140786 w 400614"/>
                  <a:gd name="connsiteY3" fmla="*/ 289488 h 602907"/>
                  <a:gd name="connsiteX4" fmla="*/ 122993 w 400614"/>
                  <a:gd name="connsiteY4" fmla="*/ 249907 h 602907"/>
                  <a:gd name="connsiteX5" fmla="*/ 202251 w 400614"/>
                  <a:gd name="connsiteY5" fmla="*/ 96642 h 602907"/>
                  <a:gd name="connsiteX6" fmla="*/ 376705 w 400614"/>
                  <a:gd name="connsiteY6" fmla="*/ 29853 h 602907"/>
                  <a:gd name="connsiteX7" fmla="*/ 372731 w 400614"/>
                  <a:gd name="connsiteY7" fmla="*/ 64 h 602907"/>
                  <a:gd name="connsiteX8" fmla="*/ 109116 w 400614"/>
                  <a:gd name="connsiteY8" fmla="*/ 105139 h 602907"/>
                  <a:gd name="connsiteX9" fmla="*/ 61 w 400614"/>
                  <a:gd name="connsiteY9" fmla="*/ 356919 h 602907"/>
                  <a:gd name="connsiteX10" fmla="*/ 62488 w 400614"/>
                  <a:gd name="connsiteY10" fmla="*/ 530403 h 602907"/>
                  <a:gd name="connsiteX11" fmla="*/ 222092 w 400614"/>
                  <a:gd name="connsiteY11" fmla="*/ 602784 h 602907"/>
                  <a:gd name="connsiteX12" fmla="*/ 350949 w 400614"/>
                  <a:gd name="connsiteY12" fmla="*/ 551158 h 602907"/>
                  <a:gd name="connsiteX13" fmla="*/ 400535 w 400614"/>
                  <a:gd name="connsiteY13" fmla="*/ 422316 h 602907"/>
                  <a:gd name="connsiteX14" fmla="*/ 348955 w 400614"/>
                  <a:gd name="connsiteY14" fmla="*/ 309380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348955" y="309380"/>
                    </a:moveTo>
                    <a:cubicBezTo>
                      <a:pt x="317764" y="280209"/>
                      <a:pt x="276693" y="263920"/>
                      <a:pt x="233987" y="263784"/>
                    </a:cubicBezTo>
                    <a:cubicBezTo>
                      <a:pt x="217138" y="264975"/>
                      <a:pt x="200666" y="269315"/>
                      <a:pt x="185420" y="276579"/>
                    </a:cubicBezTo>
                    <a:cubicBezTo>
                      <a:pt x="171405" y="283444"/>
                      <a:pt x="156301" y="287811"/>
                      <a:pt x="140786" y="289488"/>
                    </a:cubicBezTo>
                    <a:cubicBezTo>
                      <a:pt x="128903" y="289488"/>
                      <a:pt x="122993" y="276253"/>
                      <a:pt x="122993" y="249907"/>
                    </a:cubicBezTo>
                    <a:cubicBezTo>
                      <a:pt x="124430" y="189347"/>
                      <a:pt x="153662" y="132819"/>
                      <a:pt x="202251" y="96642"/>
                    </a:cubicBezTo>
                    <a:cubicBezTo>
                      <a:pt x="250336" y="53885"/>
                      <a:pt x="312364" y="30138"/>
                      <a:pt x="376705" y="29853"/>
                    </a:cubicBezTo>
                    <a:lnTo>
                      <a:pt x="372731" y="64"/>
                    </a:lnTo>
                    <a:cubicBezTo>
                      <a:pt x="274306" y="-1768"/>
                      <a:pt x="179293" y="36104"/>
                      <a:pt x="109116" y="105139"/>
                    </a:cubicBezTo>
                    <a:cubicBezTo>
                      <a:pt x="38716" y="169811"/>
                      <a:pt x="-923" y="261327"/>
                      <a:pt x="61" y="356919"/>
                    </a:cubicBezTo>
                    <a:cubicBezTo>
                      <a:pt x="-1327" y="420482"/>
                      <a:pt x="20917" y="482299"/>
                      <a:pt x="62488" y="530403"/>
                    </a:cubicBezTo>
                    <a:cubicBezTo>
                      <a:pt x="101875" y="577598"/>
                      <a:pt x="160640" y="604248"/>
                      <a:pt x="222092" y="602784"/>
                    </a:cubicBezTo>
                    <a:cubicBezTo>
                      <a:pt x="270425" y="604624"/>
                      <a:pt x="317264" y="585859"/>
                      <a:pt x="350949" y="551158"/>
                    </a:cubicBezTo>
                    <a:cubicBezTo>
                      <a:pt x="384106" y="516607"/>
                      <a:pt x="401968" y="470178"/>
                      <a:pt x="400535" y="422316"/>
                    </a:cubicBezTo>
                    <a:cubicBezTo>
                      <a:pt x="401195" y="378831"/>
                      <a:pt x="382252" y="337356"/>
                      <a:pt x="348955" y="309380"/>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grpSp>
      </p:grpSp>
      <p:grpSp>
        <p:nvGrpSpPr>
          <p:cNvPr id="54" name="Group 53">
            <a:extLst>
              <a:ext uri="{FF2B5EF4-FFF2-40B4-BE49-F238E27FC236}">
                <a16:creationId xmlns:a16="http://schemas.microsoft.com/office/drawing/2014/main" id="{A31BE2EF-3F2C-BD8B-16EB-FDCFFDD9B9D9}"/>
              </a:ext>
            </a:extLst>
          </p:cNvPr>
          <p:cNvGrpSpPr/>
          <p:nvPr/>
        </p:nvGrpSpPr>
        <p:grpSpPr>
          <a:xfrm>
            <a:off x="4273520" y="1145903"/>
            <a:ext cx="317312" cy="317312"/>
            <a:chOff x="8883583" y="395223"/>
            <a:chExt cx="600075" cy="600075"/>
          </a:xfrm>
        </p:grpSpPr>
        <p:sp>
          <p:nvSpPr>
            <p:cNvPr id="55" name="Rectangle 54">
              <a:extLst>
                <a:ext uri="{FF2B5EF4-FFF2-40B4-BE49-F238E27FC236}">
                  <a16:creationId xmlns:a16="http://schemas.microsoft.com/office/drawing/2014/main" id="{1D9F5463-374C-30EE-E231-CDE31012E0B8}"/>
                </a:ext>
              </a:extLst>
            </p:cNvPr>
            <p:cNvSpPr/>
            <p:nvPr/>
          </p:nvSpPr>
          <p:spPr bwMode="ltGray">
            <a:xfrm>
              <a:off x="8883583" y="395223"/>
              <a:ext cx="600075" cy="600075"/>
            </a:xfrm>
            <a:prstGeom prst="rect">
              <a:avLst/>
            </a:prstGeom>
            <a:solidFill>
              <a:schemeClr val="accent2">
                <a:lumMod val="75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56" name="Graphic 20">
              <a:extLst>
                <a:ext uri="{FF2B5EF4-FFF2-40B4-BE49-F238E27FC236}">
                  <a16:creationId xmlns:a16="http://schemas.microsoft.com/office/drawing/2014/main" id="{F2339658-7370-6B6B-E7BA-8B449A38F2BD}"/>
                </a:ext>
              </a:extLst>
            </p:cNvPr>
            <p:cNvGrpSpPr/>
            <p:nvPr/>
          </p:nvGrpSpPr>
          <p:grpSpPr>
            <a:xfrm>
              <a:off x="8944460" y="518482"/>
              <a:ext cx="474419" cy="335478"/>
              <a:chOff x="-309623" y="1966848"/>
              <a:chExt cx="852607" cy="602907"/>
            </a:xfrm>
            <a:solidFill>
              <a:srgbClr val="FFFFFF"/>
            </a:solidFill>
          </p:grpSpPr>
          <p:sp>
            <p:nvSpPr>
              <p:cNvPr id="57" name="Freeform: Shape 56">
                <a:extLst>
                  <a:ext uri="{FF2B5EF4-FFF2-40B4-BE49-F238E27FC236}">
                    <a16:creationId xmlns:a16="http://schemas.microsoft.com/office/drawing/2014/main" id="{EA072ABD-0C9C-8D53-67B0-0D2E454B2968}"/>
                  </a:ext>
                </a:extLst>
              </p:cNvPr>
              <p:cNvSpPr/>
              <p:nvPr/>
            </p:nvSpPr>
            <p:spPr>
              <a:xfrm>
                <a:off x="-309623" y="1966848"/>
                <a:ext cx="400614" cy="602907"/>
              </a:xfrm>
              <a:custGeom>
                <a:avLst/>
                <a:gdLst>
                  <a:gd name="connsiteX0" fmla="*/ 233993 w 400614"/>
                  <a:gd name="connsiteY0" fmla="*/ 263785 h 602907"/>
                  <a:gd name="connsiteX1" fmla="*/ 185435 w 400614"/>
                  <a:gd name="connsiteY1" fmla="*/ 276580 h 602907"/>
                  <a:gd name="connsiteX2" fmla="*/ 140801 w 400614"/>
                  <a:gd name="connsiteY2" fmla="*/ 289488 h 602907"/>
                  <a:gd name="connsiteX3" fmla="*/ 122993 w 400614"/>
                  <a:gd name="connsiteY3" fmla="*/ 249907 h 602907"/>
                  <a:gd name="connsiteX4" fmla="*/ 202269 w 400614"/>
                  <a:gd name="connsiteY4" fmla="*/ 96642 h 602907"/>
                  <a:gd name="connsiteX5" fmla="*/ 376711 w 400614"/>
                  <a:gd name="connsiteY5" fmla="*/ 29853 h 602907"/>
                  <a:gd name="connsiteX6" fmla="*/ 372731 w 400614"/>
                  <a:gd name="connsiteY6" fmla="*/ 64 h 602907"/>
                  <a:gd name="connsiteX7" fmla="*/ 109124 w 400614"/>
                  <a:gd name="connsiteY7" fmla="*/ 105139 h 602907"/>
                  <a:gd name="connsiteX8" fmla="*/ 61 w 400614"/>
                  <a:gd name="connsiteY8" fmla="*/ 356920 h 602907"/>
                  <a:gd name="connsiteX9" fmla="*/ 62503 w 400614"/>
                  <a:gd name="connsiteY9" fmla="*/ 530403 h 602907"/>
                  <a:gd name="connsiteX10" fmla="*/ 222110 w 400614"/>
                  <a:gd name="connsiteY10" fmla="*/ 602784 h 602907"/>
                  <a:gd name="connsiteX11" fmla="*/ 350951 w 400614"/>
                  <a:gd name="connsiteY11" fmla="*/ 551158 h 602907"/>
                  <a:gd name="connsiteX12" fmla="*/ 400534 w 400614"/>
                  <a:gd name="connsiteY12" fmla="*/ 422316 h 602907"/>
                  <a:gd name="connsiteX13" fmla="*/ 349982 w 400614"/>
                  <a:gd name="connsiteY13" fmla="*/ 308302 h 602907"/>
                  <a:gd name="connsiteX14" fmla="*/ 233993 w 400614"/>
                  <a:gd name="connsiteY14" fmla="*/ 263785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233993" y="263785"/>
                    </a:moveTo>
                    <a:cubicBezTo>
                      <a:pt x="217149" y="264975"/>
                      <a:pt x="200678" y="269315"/>
                      <a:pt x="185435" y="276580"/>
                    </a:cubicBezTo>
                    <a:cubicBezTo>
                      <a:pt x="171419" y="283440"/>
                      <a:pt x="156316" y="287808"/>
                      <a:pt x="140801" y="289488"/>
                    </a:cubicBezTo>
                    <a:cubicBezTo>
                      <a:pt x="128910" y="289488"/>
                      <a:pt x="122993" y="276253"/>
                      <a:pt x="122993" y="249907"/>
                    </a:cubicBezTo>
                    <a:cubicBezTo>
                      <a:pt x="124434" y="189344"/>
                      <a:pt x="153673" y="132814"/>
                      <a:pt x="202269" y="96642"/>
                    </a:cubicBezTo>
                    <a:cubicBezTo>
                      <a:pt x="250347" y="53884"/>
                      <a:pt x="312372" y="30136"/>
                      <a:pt x="376711" y="29853"/>
                    </a:cubicBezTo>
                    <a:lnTo>
                      <a:pt x="372731" y="64"/>
                    </a:lnTo>
                    <a:cubicBezTo>
                      <a:pt x="274310" y="-1770"/>
                      <a:pt x="179296" y="36103"/>
                      <a:pt x="109124" y="105139"/>
                    </a:cubicBezTo>
                    <a:cubicBezTo>
                      <a:pt x="38722" y="169811"/>
                      <a:pt x="-920" y="261327"/>
                      <a:pt x="61" y="356920"/>
                    </a:cubicBezTo>
                    <a:cubicBezTo>
                      <a:pt x="-1321" y="420484"/>
                      <a:pt x="20928" y="482301"/>
                      <a:pt x="62503" y="530403"/>
                    </a:cubicBezTo>
                    <a:cubicBezTo>
                      <a:pt x="101887" y="577602"/>
                      <a:pt x="160655" y="604253"/>
                      <a:pt x="222110" y="602784"/>
                    </a:cubicBezTo>
                    <a:cubicBezTo>
                      <a:pt x="270435" y="604625"/>
                      <a:pt x="317268" y="585859"/>
                      <a:pt x="350951" y="551158"/>
                    </a:cubicBezTo>
                    <a:cubicBezTo>
                      <a:pt x="384106" y="516609"/>
                      <a:pt x="401974" y="470178"/>
                      <a:pt x="400534" y="422316"/>
                    </a:cubicBezTo>
                    <a:cubicBezTo>
                      <a:pt x="401659" y="378649"/>
                      <a:pt x="383099" y="336788"/>
                      <a:pt x="349982" y="308302"/>
                    </a:cubicBezTo>
                    <a:cubicBezTo>
                      <a:pt x="318296" y="279401"/>
                      <a:pt x="276879" y="263505"/>
                      <a:pt x="233993" y="263785"/>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sp>
            <p:nvSpPr>
              <p:cNvPr id="58" name="Freeform: Shape 57">
                <a:extLst>
                  <a:ext uri="{FF2B5EF4-FFF2-40B4-BE49-F238E27FC236}">
                    <a16:creationId xmlns:a16="http://schemas.microsoft.com/office/drawing/2014/main" id="{ABF59256-A60F-FC8D-668C-B3CB7F7098FD}"/>
                  </a:ext>
                </a:extLst>
              </p:cNvPr>
              <p:cNvSpPr/>
              <p:nvPr/>
            </p:nvSpPr>
            <p:spPr>
              <a:xfrm>
                <a:off x="142368" y="1966848"/>
                <a:ext cx="400614" cy="602907"/>
              </a:xfrm>
              <a:custGeom>
                <a:avLst/>
                <a:gdLst>
                  <a:gd name="connsiteX0" fmla="*/ 348955 w 400614"/>
                  <a:gd name="connsiteY0" fmla="*/ 309380 h 602907"/>
                  <a:gd name="connsiteX1" fmla="*/ 233987 w 400614"/>
                  <a:gd name="connsiteY1" fmla="*/ 263784 h 602907"/>
                  <a:gd name="connsiteX2" fmla="*/ 185420 w 400614"/>
                  <a:gd name="connsiteY2" fmla="*/ 276579 h 602907"/>
                  <a:gd name="connsiteX3" fmla="*/ 140786 w 400614"/>
                  <a:gd name="connsiteY3" fmla="*/ 289488 h 602907"/>
                  <a:gd name="connsiteX4" fmla="*/ 122993 w 400614"/>
                  <a:gd name="connsiteY4" fmla="*/ 249907 h 602907"/>
                  <a:gd name="connsiteX5" fmla="*/ 202251 w 400614"/>
                  <a:gd name="connsiteY5" fmla="*/ 96642 h 602907"/>
                  <a:gd name="connsiteX6" fmla="*/ 376705 w 400614"/>
                  <a:gd name="connsiteY6" fmla="*/ 29853 h 602907"/>
                  <a:gd name="connsiteX7" fmla="*/ 372731 w 400614"/>
                  <a:gd name="connsiteY7" fmla="*/ 64 h 602907"/>
                  <a:gd name="connsiteX8" fmla="*/ 109116 w 400614"/>
                  <a:gd name="connsiteY8" fmla="*/ 105139 h 602907"/>
                  <a:gd name="connsiteX9" fmla="*/ 61 w 400614"/>
                  <a:gd name="connsiteY9" fmla="*/ 356919 h 602907"/>
                  <a:gd name="connsiteX10" fmla="*/ 62488 w 400614"/>
                  <a:gd name="connsiteY10" fmla="*/ 530403 h 602907"/>
                  <a:gd name="connsiteX11" fmla="*/ 222092 w 400614"/>
                  <a:gd name="connsiteY11" fmla="*/ 602784 h 602907"/>
                  <a:gd name="connsiteX12" fmla="*/ 350949 w 400614"/>
                  <a:gd name="connsiteY12" fmla="*/ 551158 h 602907"/>
                  <a:gd name="connsiteX13" fmla="*/ 400535 w 400614"/>
                  <a:gd name="connsiteY13" fmla="*/ 422316 h 602907"/>
                  <a:gd name="connsiteX14" fmla="*/ 348955 w 400614"/>
                  <a:gd name="connsiteY14" fmla="*/ 309380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348955" y="309380"/>
                    </a:moveTo>
                    <a:cubicBezTo>
                      <a:pt x="317764" y="280209"/>
                      <a:pt x="276693" y="263920"/>
                      <a:pt x="233987" y="263784"/>
                    </a:cubicBezTo>
                    <a:cubicBezTo>
                      <a:pt x="217138" y="264975"/>
                      <a:pt x="200666" y="269315"/>
                      <a:pt x="185420" y="276579"/>
                    </a:cubicBezTo>
                    <a:cubicBezTo>
                      <a:pt x="171405" y="283444"/>
                      <a:pt x="156301" y="287811"/>
                      <a:pt x="140786" y="289488"/>
                    </a:cubicBezTo>
                    <a:cubicBezTo>
                      <a:pt x="128903" y="289488"/>
                      <a:pt x="122993" y="276253"/>
                      <a:pt x="122993" y="249907"/>
                    </a:cubicBezTo>
                    <a:cubicBezTo>
                      <a:pt x="124430" y="189347"/>
                      <a:pt x="153662" y="132819"/>
                      <a:pt x="202251" y="96642"/>
                    </a:cubicBezTo>
                    <a:cubicBezTo>
                      <a:pt x="250336" y="53885"/>
                      <a:pt x="312364" y="30138"/>
                      <a:pt x="376705" y="29853"/>
                    </a:cubicBezTo>
                    <a:lnTo>
                      <a:pt x="372731" y="64"/>
                    </a:lnTo>
                    <a:cubicBezTo>
                      <a:pt x="274306" y="-1768"/>
                      <a:pt x="179293" y="36104"/>
                      <a:pt x="109116" y="105139"/>
                    </a:cubicBezTo>
                    <a:cubicBezTo>
                      <a:pt x="38716" y="169811"/>
                      <a:pt x="-923" y="261327"/>
                      <a:pt x="61" y="356919"/>
                    </a:cubicBezTo>
                    <a:cubicBezTo>
                      <a:pt x="-1327" y="420482"/>
                      <a:pt x="20917" y="482299"/>
                      <a:pt x="62488" y="530403"/>
                    </a:cubicBezTo>
                    <a:cubicBezTo>
                      <a:pt x="101875" y="577598"/>
                      <a:pt x="160640" y="604248"/>
                      <a:pt x="222092" y="602784"/>
                    </a:cubicBezTo>
                    <a:cubicBezTo>
                      <a:pt x="270425" y="604624"/>
                      <a:pt x="317264" y="585859"/>
                      <a:pt x="350949" y="551158"/>
                    </a:cubicBezTo>
                    <a:cubicBezTo>
                      <a:pt x="384106" y="516607"/>
                      <a:pt x="401968" y="470178"/>
                      <a:pt x="400535" y="422316"/>
                    </a:cubicBezTo>
                    <a:cubicBezTo>
                      <a:pt x="401195" y="378831"/>
                      <a:pt x="382252" y="337356"/>
                      <a:pt x="348955" y="309380"/>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grpSp>
      </p:grpSp>
      <p:grpSp>
        <p:nvGrpSpPr>
          <p:cNvPr id="49" name="Group 48">
            <a:extLst>
              <a:ext uri="{FF2B5EF4-FFF2-40B4-BE49-F238E27FC236}">
                <a16:creationId xmlns:a16="http://schemas.microsoft.com/office/drawing/2014/main" id="{233CE627-CB23-01BF-D517-A8AA1357FF97}"/>
              </a:ext>
            </a:extLst>
          </p:cNvPr>
          <p:cNvGrpSpPr/>
          <p:nvPr/>
        </p:nvGrpSpPr>
        <p:grpSpPr>
          <a:xfrm>
            <a:off x="8130331" y="1145903"/>
            <a:ext cx="317312" cy="317312"/>
            <a:chOff x="8883583" y="395223"/>
            <a:chExt cx="600075" cy="600075"/>
          </a:xfrm>
        </p:grpSpPr>
        <p:sp>
          <p:nvSpPr>
            <p:cNvPr id="50" name="Rectangle 49">
              <a:extLst>
                <a:ext uri="{FF2B5EF4-FFF2-40B4-BE49-F238E27FC236}">
                  <a16:creationId xmlns:a16="http://schemas.microsoft.com/office/drawing/2014/main" id="{C8CBC609-0AA9-02C3-1581-F8BDBC263EF0}"/>
                </a:ext>
              </a:extLst>
            </p:cNvPr>
            <p:cNvSpPr/>
            <p:nvPr/>
          </p:nvSpPr>
          <p:spPr bwMode="ltGray">
            <a:xfrm>
              <a:off x="8883583" y="395223"/>
              <a:ext cx="600075" cy="600075"/>
            </a:xfrm>
            <a:prstGeom prst="rect">
              <a:avLst/>
            </a:prstGeom>
            <a:solidFill>
              <a:schemeClr val="accent2">
                <a:lumMod val="75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51" name="Graphic 20">
              <a:extLst>
                <a:ext uri="{FF2B5EF4-FFF2-40B4-BE49-F238E27FC236}">
                  <a16:creationId xmlns:a16="http://schemas.microsoft.com/office/drawing/2014/main" id="{B72747CE-B955-2E4C-6699-86AB755FA17B}"/>
                </a:ext>
              </a:extLst>
            </p:cNvPr>
            <p:cNvGrpSpPr/>
            <p:nvPr/>
          </p:nvGrpSpPr>
          <p:grpSpPr>
            <a:xfrm>
              <a:off x="8944460" y="518482"/>
              <a:ext cx="474419" cy="335478"/>
              <a:chOff x="-309623" y="1966848"/>
              <a:chExt cx="852607" cy="602907"/>
            </a:xfrm>
            <a:solidFill>
              <a:srgbClr val="FFFFFF"/>
            </a:solidFill>
          </p:grpSpPr>
          <p:sp>
            <p:nvSpPr>
              <p:cNvPr id="52" name="Freeform: Shape 51">
                <a:extLst>
                  <a:ext uri="{FF2B5EF4-FFF2-40B4-BE49-F238E27FC236}">
                    <a16:creationId xmlns:a16="http://schemas.microsoft.com/office/drawing/2014/main" id="{8EBDFAC8-7B75-DA75-DE5A-E08F8DA6D68B}"/>
                  </a:ext>
                </a:extLst>
              </p:cNvPr>
              <p:cNvSpPr/>
              <p:nvPr/>
            </p:nvSpPr>
            <p:spPr>
              <a:xfrm>
                <a:off x="-309623" y="1966848"/>
                <a:ext cx="400614" cy="602907"/>
              </a:xfrm>
              <a:custGeom>
                <a:avLst/>
                <a:gdLst>
                  <a:gd name="connsiteX0" fmla="*/ 233993 w 400614"/>
                  <a:gd name="connsiteY0" fmla="*/ 263785 h 602907"/>
                  <a:gd name="connsiteX1" fmla="*/ 185435 w 400614"/>
                  <a:gd name="connsiteY1" fmla="*/ 276580 h 602907"/>
                  <a:gd name="connsiteX2" fmla="*/ 140801 w 400614"/>
                  <a:gd name="connsiteY2" fmla="*/ 289488 h 602907"/>
                  <a:gd name="connsiteX3" fmla="*/ 122993 w 400614"/>
                  <a:gd name="connsiteY3" fmla="*/ 249907 h 602907"/>
                  <a:gd name="connsiteX4" fmla="*/ 202269 w 400614"/>
                  <a:gd name="connsiteY4" fmla="*/ 96642 h 602907"/>
                  <a:gd name="connsiteX5" fmla="*/ 376711 w 400614"/>
                  <a:gd name="connsiteY5" fmla="*/ 29853 h 602907"/>
                  <a:gd name="connsiteX6" fmla="*/ 372731 w 400614"/>
                  <a:gd name="connsiteY6" fmla="*/ 64 h 602907"/>
                  <a:gd name="connsiteX7" fmla="*/ 109124 w 400614"/>
                  <a:gd name="connsiteY7" fmla="*/ 105139 h 602907"/>
                  <a:gd name="connsiteX8" fmla="*/ 61 w 400614"/>
                  <a:gd name="connsiteY8" fmla="*/ 356920 h 602907"/>
                  <a:gd name="connsiteX9" fmla="*/ 62503 w 400614"/>
                  <a:gd name="connsiteY9" fmla="*/ 530403 h 602907"/>
                  <a:gd name="connsiteX10" fmla="*/ 222110 w 400614"/>
                  <a:gd name="connsiteY10" fmla="*/ 602784 h 602907"/>
                  <a:gd name="connsiteX11" fmla="*/ 350951 w 400614"/>
                  <a:gd name="connsiteY11" fmla="*/ 551158 h 602907"/>
                  <a:gd name="connsiteX12" fmla="*/ 400534 w 400614"/>
                  <a:gd name="connsiteY12" fmla="*/ 422316 h 602907"/>
                  <a:gd name="connsiteX13" fmla="*/ 349982 w 400614"/>
                  <a:gd name="connsiteY13" fmla="*/ 308302 h 602907"/>
                  <a:gd name="connsiteX14" fmla="*/ 233993 w 400614"/>
                  <a:gd name="connsiteY14" fmla="*/ 263785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233993" y="263785"/>
                    </a:moveTo>
                    <a:cubicBezTo>
                      <a:pt x="217149" y="264975"/>
                      <a:pt x="200678" y="269315"/>
                      <a:pt x="185435" y="276580"/>
                    </a:cubicBezTo>
                    <a:cubicBezTo>
                      <a:pt x="171419" y="283440"/>
                      <a:pt x="156316" y="287808"/>
                      <a:pt x="140801" y="289488"/>
                    </a:cubicBezTo>
                    <a:cubicBezTo>
                      <a:pt x="128910" y="289488"/>
                      <a:pt x="122993" y="276253"/>
                      <a:pt x="122993" y="249907"/>
                    </a:cubicBezTo>
                    <a:cubicBezTo>
                      <a:pt x="124434" y="189344"/>
                      <a:pt x="153673" y="132814"/>
                      <a:pt x="202269" y="96642"/>
                    </a:cubicBezTo>
                    <a:cubicBezTo>
                      <a:pt x="250347" y="53884"/>
                      <a:pt x="312372" y="30136"/>
                      <a:pt x="376711" y="29853"/>
                    </a:cubicBezTo>
                    <a:lnTo>
                      <a:pt x="372731" y="64"/>
                    </a:lnTo>
                    <a:cubicBezTo>
                      <a:pt x="274310" y="-1770"/>
                      <a:pt x="179296" y="36103"/>
                      <a:pt x="109124" y="105139"/>
                    </a:cubicBezTo>
                    <a:cubicBezTo>
                      <a:pt x="38722" y="169811"/>
                      <a:pt x="-920" y="261327"/>
                      <a:pt x="61" y="356920"/>
                    </a:cubicBezTo>
                    <a:cubicBezTo>
                      <a:pt x="-1321" y="420484"/>
                      <a:pt x="20928" y="482301"/>
                      <a:pt x="62503" y="530403"/>
                    </a:cubicBezTo>
                    <a:cubicBezTo>
                      <a:pt x="101887" y="577602"/>
                      <a:pt x="160655" y="604253"/>
                      <a:pt x="222110" y="602784"/>
                    </a:cubicBezTo>
                    <a:cubicBezTo>
                      <a:pt x="270435" y="604625"/>
                      <a:pt x="317268" y="585859"/>
                      <a:pt x="350951" y="551158"/>
                    </a:cubicBezTo>
                    <a:cubicBezTo>
                      <a:pt x="384106" y="516609"/>
                      <a:pt x="401974" y="470178"/>
                      <a:pt x="400534" y="422316"/>
                    </a:cubicBezTo>
                    <a:cubicBezTo>
                      <a:pt x="401659" y="378649"/>
                      <a:pt x="383099" y="336788"/>
                      <a:pt x="349982" y="308302"/>
                    </a:cubicBezTo>
                    <a:cubicBezTo>
                      <a:pt x="318296" y="279401"/>
                      <a:pt x="276879" y="263505"/>
                      <a:pt x="233993" y="263785"/>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sp>
            <p:nvSpPr>
              <p:cNvPr id="53" name="Freeform: Shape 52">
                <a:extLst>
                  <a:ext uri="{FF2B5EF4-FFF2-40B4-BE49-F238E27FC236}">
                    <a16:creationId xmlns:a16="http://schemas.microsoft.com/office/drawing/2014/main" id="{00BF3582-B59D-B612-FD2B-BE33A24E3693}"/>
                  </a:ext>
                </a:extLst>
              </p:cNvPr>
              <p:cNvSpPr/>
              <p:nvPr/>
            </p:nvSpPr>
            <p:spPr>
              <a:xfrm>
                <a:off x="142368" y="1966848"/>
                <a:ext cx="400614" cy="602907"/>
              </a:xfrm>
              <a:custGeom>
                <a:avLst/>
                <a:gdLst>
                  <a:gd name="connsiteX0" fmla="*/ 348955 w 400614"/>
                  <a:gd name="connsiteY0" fmla="*/ 309380 h 602907"/>
                  <a:gd name="connsiteX1" fmla="*/ 233987 w 400614"/>
                  <a:gd name="connsiteY1" fmla="*/ 263784 h 602907"/>
                  <a:gd name="connsiteX2" fmla="*/ 185420 w 400614"/>
                  <a:gd name="connsiteY2" fmla="*/ 276579 h 602907"/>
                  <a:gd name="connsiteX3" fmla="*/ 140786 w 400614"/>
                  <a:gd name="connsiteY3" fmla="*/ 289488 h 602907"/>
                  <a:gd name="connsiteX4" fmla="*/ 122993 w 400614"/>
                  <a:gd name="connsiteY4" fmla="*/ 249907 h 602907"/>
                  <a:gd name="connsiteX5" fmla="*/ 202251 w 400614"/>
                  <a:gd name="connsiteY5" fmla="*/ 96642 h 602907"/>
                  <a:gd name="connsiteX6" fmla="*/ 376705 w 400614"/>
                  <a:gd name="connsiteY6" fmla="*/ 29853 h 602907"/>
                  <a:gd name="connsiteX7" fmla="*/ 372731 w 400614"/>
                  <a:gd name="connsiteY7" fmla="*/ 64 h 602907"/>
                  <a:gd name="connsiteX8" fmla="*/ 109116 w 400614"/>
                  <a:gd name="connsiteY8" fmla="*/ 105139 h 602907"/>
                  <a:gd name="connsiteX9" fmla="*/ 61 w 400614"/>
                  <a:gd name="connsiteY9" fmla="*/ 356919 h 602907"/>
                  <a:gd name="connsiteX10" fmla="*/ 62488 w 400614"/>
                  <a:gd name="connsiteY10" fmla="*/ 530403 h 602907"/>
                  <a:gd name="connsiteX11" fmla="*/ 222092 w 400614"/>
                  <a:gd name="connsiteY11" fmla="*/ 602784 h 602907"/>
                  <a:gd name="connsiteX12" fmla="*/ 350949 w 400614"/>
                  <a:gd name="connsiteY12" fmla="*/ 551158 h 602907"/>
                  <a:gd name="connsiteX13" fmla="*/ 400535 w 400614"/>
                  <a:gd name="connsiteY13" fmla="*/ 422316 h 602907"/>
                  <a:gd name="connsiteX14" fmla="*/ 348955 w 400614"/>
                  <a:gd name="connsiteY14" fmla="*/ 309380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348955" y="309380"/>
                    </a:moveTo>
                    <a:cubicBezTo>
                      <a:pt x="317764" y="280209"/>
                      <a:pt x="276693" y="263920"/>
                      <a:pt x="233987" y="263784"/>
                    </a:cubicBezTo>
                    <a:cubicBezTo>
                      <a:pt x="217138" y="264975"/>
                      <a:pt x="200666" y="269315"/>
                      <a:pt x="185420" y="276579"/>
                    </a:cubicBezTo>
                    <a:cubicBezTo>
                      <a:pt x="171405" y="283444"/>
                      <a:pt x="156301" y="287811"/>
                      <a:pt x="140786" y="289488"/>
                    </a:cubicBezTo>
                    <a:cubicBezTo>
                      <a:pt x="128903" y="289488"/>
                      <a:pt x="122993" y="276253"/>
                      <a:pt x="122993" y="249907"/>
                    </a:cubicBezTo>
                    <a:cubicBezTo>
                      <a:pt x="124430" y="189347"/>
                      <a:pt x="153662" y="132819"/>
                      <a:pt x="202251" y="96642"/>
                    </a:cubicBezTo>
                    <a:cubicBezTo>
                      <a:pt x="250336" y="53885"/>
                      <a:pt x="312364" y="30138"/>
                      <a:pt x="376705" y="29853"/>
                    </a:cubicBezTo>
                    <a:lnTo>
                      <a:pt x="372731" y="64"/>
                    </a:lnTo>
                    <a:cubicBezTo>
                      <a:pt x="274306" y="-1768"/>
                      <a:pt x="179293" y="36104"/>
                      <a:pt x="109116" y="105139"/>
                    </a:cubicBezTo>
                    <a:cubicBezTo>
                      <a:pt x="38716" y="169811"/>
                      <a:pt x="-923" y="261327"/>
                      <a:pt x="61" y="356919"/>
                    </a:cubicBezTo>
                    <a:cubicBezTo>
                      <a:pt x="-1327" y="420482"/>
                      <a:pt x="20917" y="482299"/>
                      <a:pt x="62488" y="530403"/>
                    </a:cubicBezTo>
                    <a:cubicBezTo>
                      <a:pt x="101875" y="577598"/>
                      <a:pt x="160640" y="604248"/>
                      <a:pt x="222092" y="602784"/>
                    </a:cubicBezTo>
                    <a:cubicBezTo>
                      <a:pt x="270425" y="604624"/>
                      <a:pt x="317264" y="585859"/>
                      <a:pt x="350949" y="551158"/>
                    </a:cubicBezTo>
                    <a:cubicBezTo>
                      <a:pt x="384106" y="516607"/>
                      <a:pt x="401968" y="470178"/>
                      <a:pt x="400535" y="422316"/>
                    </a:cubicBezTo>
                    <a:cubicBezTo>
                      <a:pt x="401195" y="378831"/>
                      <a:pt x="382252" y="337356"/>
                      <a:pt x="348955" y="309380"/>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grpSp>
      </p:grpSp>
      <p:sp>
        <p:nvSpPr>
          <p:cNvPr id="28" name="Rectangle 27">
            <a:extLst>
              <a:ext uri="{FF2B5EF4-FFF2-40B4-BE49-F238E27FC236}">
                <a16:creationId xmlns:a16="http://schemas.microsoft.com/office/drawing/2014/main" id="{F2509217-26C2-5D39-FDE6-3BA3C76E454E}"/>
              </a:ext>
            </a:extLst>
          </p:cNvPr>
          <p:cNvSpPr/>
          <p:nvPr/>
        </p:nvSpPr>
        <p:spPr bwMode="ltGray">
          <a:xfrm>
            <a:off x="484765" y="1876424"/>
            <a:ext cx="3672000" cy="4100367"/>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a:p>
        </p:txBody>
      </p:sp>
      <p:sp>
        <p:nvSpPr>
          <p:cNvPr id="29" name="Rectangle 28">
            <a:extLst>
              <a:ext uri="{FF2B5EF4-FFF2-40B4-BE49-F238E27FC236}">
                <a16:creationId xmlns:a16="http://schemas.microsoft.com/office/drawing/2014/main" id="{6CBEDD4E-EA29-EC00-CC0D-E3E9E4D6CB65}"/>
              </a:ext>
            </a:extLst>
          </p:cNvPr>
          <p:cNvSpPr/>
          <p:nvPr/>
        </p:nvSpPr>
        <p:spPr bwMode="ltGray">
          <a:xfrm>
            <a:off x="4382020" y="1876424"/>
            <a:ext cx="3672000" cy="4100367"/>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a:p>
        </p:txBody>
      </p:sp>
      <p:sp>
        <p:nvSpPr>
          <p:cNvPr id="30" name="Rectangle 29">
            <a:extLst>
              <a:ext uri="{FF2B5EF4-FFF2-40B4-BE49-F238E27FC236}">
                <a16:creationId xmlns:a16="http://schemas.microsoft.com/office/drawing/2014/main" id="{ABE28BDD-B396-8181-2B75-5F9D3CB57A3B}"/>
              </a:ext>
            </a:extLst>
          </p:cNvPr>
          <p:cNvSpPr/>
          <p:nvPr/>
        </p:nvSpPr>
        <p:spPr bwMode="ltGray">
          <a:xfrm>
            <a:off x="8279275" y="1876424"/>
            <a:ext cx="3672000" cy="4100367"/>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a:p>
        </p:txBody>
      </p:sp>
      <p:sp>
        <p:nvSpPr>
          <p:cNvPr id="31" name="TextBox 30">
            <a:extLst>
              <a:ext uri="{FF2B5EF4-FFF2-40B4-BE49-F238E27FC236}">
                <a16:creationId xmlns:a16="http://schemas.microsoft.com/office/drawing/2014/main" id="{3136CDD6-5646-243C-E877-8E62EAFDCE27}"/>
              </a:ext>
            </a:extLst>
          </p:cNvPr>
          <p:cNvSpPr txBox="1"/>
          <p:nvPr/>
        </p:nvSpPr>
        <p:spPr>
          <a:xfrm>
            <a:off x="781050" y="1301290"/>
            <a:ext cx="3152925" cy="553998"/>
          </a:xfrm>
          <a:prstGeom prst="rect">
            <a:avLst/>
          </a:prstGeom>
          <a:noFill/>
        </p:spPr>
        <p:txBody>
          <a:bodyPr wrap="square" lIns="0" tIns="0" rIns="0" bIns="0" rtlCol="0">
            <a:spAutoFit/>
          </a:bodyPr>
          <a:lstStyle/>
          <a:p>
            <a:pPr algn="ctr"/>
            <a:r>
              <a:rPr lang="en-NZ" dirty="0"/>
              <a:t>Not interested/didn’t enjoy it  anymore</a:t>
            </a:r>
          </a:p>
        </p:txBody>
      </p:sp>
      <p:sp>
        <p:nvSpPr>
          <p:cNvPr id="32" name="TextBox 31">
            <a:extLst>
              <a:ext uri="{FF2B5EF4-FFF2-40B4-BE49-F238E27FC236}">
                <a16:creationId xmlns:a16="http://schemas.microsoft.com/office/drawing/2014/main" id="{DA6C6507-ADA3-4E02-CB27-90CF77E48216}"/>
              </a:ext>
            </a:extLst>
          </p:cNvPr>
          <p:cNvSpPr txBox="1"/>
          <p:nvPr/>
        </p:nvSpPr>
        <p:spPr>
          <a:xfrm>
            <a:off x="4649056" y="1458065"/>
            <a:ext cx="3152925" cy="276999"/>
          </a:xfrm>
          <a:prstGeom prst="rect">
            <a:avLst/>
          </a:prstGeom>
          <a:noFill/>
        </p:spPr>
        <p:txBody>
          <a:bodyPr wrap="square" lIns="0" tIns="0" rIns="0" bIns="0" rtlCol="0">
            <a:spAutoFit/>
          </a:bodyPr>
          <a:lstStyle/>
          <a:p>
            <a:pPr algn="ctr"/>
            <a:r>
              <a:rPr lang="en-NZ" dirty="0"/>
              <a:t>Prioritised another sport</a:t>
            </a:r>
          </a:p>
        </p:txBody>
      </p:sp>
      <p:sp>
        <p:nvSpPr>
          <p:cNvPr id="33" name="TextBox 32">
            <a:extLst>
              <a:ext uri="{FF2B5EF4-FFF2-40B4-BE49-F238E27FC236}">
                <a16:creationId xmlns:a16="http://schemas.microsoft.com/office/drawing/2014/main" id="{F8C79109-EAFC-5666-7474-937D21D52201}"/>
              </a:ext>
            </a:extLst>
          </p:cNvPr>
          <p:cNvSpPr txBox="1"/>
          <p:nvPr/>
        </p:nvSpPr>
        <p:spPr>
          <a:xfrm>
            <a:off x="8554310" y="1444164"/>
            <a:ext cx="3152925" cy="276999"/>
          </a:xfrm>
          <a:prstGeom prst="rect">
            <a:avLst/>
          </a:prstGeom>
          <a:noFill/>
        </p:spPr>
        <p:txBody>
          <a:bodyPr wrap="square" lIns="0" tIns="0" rIns="0" bIns="0" rtlCol="0">
            <a:spAutoFit/>
          </a:bodyPr>
          <a:lstStyle/>
          <a:p>
            <a:pPr algn="ctr"/>
            <a:r>
              <a:rPr lang="en-NZ" dirty="0"/>
              <a:t>Too busy (general)</a:t>
            </a:r>
          </a:p>
        </p:txBody>
      </p:sp>
      <p:sp>
        <p:nvSpPr>
          <p:cNvPr id="34" name="TextBox 33">
            <a:extLst>
              <a:ext uri="{FF2B5EF4-FFF2-40B4-BE49-F238E27FC236}">
                <a16:creationId xmlns:a16="http://schemas.microsoft.com/office/drawing/2014/main" id="{CAEE6EA7-593F-B2F8-99AD-2F5BB2F3C2F3}"/>
              </a:ext>
            </a:extLst>
          </p:cNvPr>
          <p:cNvSpPr txBox="1"/>
          <p:nvPr/>
        </p:nvSpPr>
        <p:spPr>
          <a:xfrm>
            <a:off x="628304" y="2098162"/>
            <a:ext cx="3353295" cy="3693319"/>
          </a:xfrm>
          <a:prstGeom prst="rect">
            <a:avLst/>
          </a:prstGeom>
          <a:noFill/>
        </p:spPr>
        <p:txBody>
          <a:bodyPr wrap="square" lIns="0" tIns="0" rIns="0" bIns="0" rtlCol="0">
            <a:spAutoFit/>
          </a:bodyPr>
          <a:lstStyle/>
          <a:p>
            <a:pPr algn="ctr"/>
            <a:r>
              <a:rPr lang="en-NZ" sz="1200" i="1" dirty="0"/>
              <a:t>“Got bored of it and preferred chilling with my mates.” (Male, lapsed basketball)</a:t>
            </a:r>
          </a:p>
          <a:p>
            <a:pPr algn="ctr"/>
            <a:endParaRPr lang="en-NZ" sz="1200" i="1" dirty="0"/>
          </a:p>
          <a:p>
            <a:pPr algn="ctr"/>
            <a:r>
              <a:rPr lang="en-NZ" sz="1200" i="1" dirty="0"/>
              <a:t>“Got bored with training.” (M, lapsed tennis)</a:t>
            </a:r>
          </a:p>
          <a:p>
            <a:pPr algn="ctr"/>
            <a:endParaRPr lang="en-NZ" sz="1200" i="1" dirty="0"/>
          </a:p>
          <a:p>
            <a:pPr algn="ctr"/>
            <a:r>
              <a:rPr lang="en-NZ" sz="1200" i="1" dirty="0"/>
              <a:t>“Lost interest and decided to try other sport.” </a:t>
            </a:r>
          </a:p>
          <a:p>
            <a:pPr algn="ctr"/>
            <a:r>
              <a:rPr lang="en-NZ" sz="1200" i="1" dirty="0"/>
              <a:t>(Female, lapsed netball)</a:t>
            </a:r>
          </a:p>
          <a:p>
            <a:pPr algn="ctr"/>
            <a:endParaRPr lang="en-NZ" sz="1200" i="1" dirty="0"/>
          </a:p>
          <a:p>
            <a:pPr algn="ctr"/>
            <a:r>
              <a:rPr lang="en-NZ" sz="1200" i="1" dirty="0"/>
              <a:t>“Didn’t want to use my free time playing and practicing.” (F, lapsed netball)</a:t>
            </a:r>
          </a:p>
          <a:p>
            <a:pPr algn="ctr"/>
            <a:endParaRPr lang="en-NZ" sz="1200" i="1" dirty="0"/>
          </a:p>
          <a:p>
            <a:pPr algn="ctr"/>
            <a:r>
              <a:rPr lang="en-NZ" sz="1200" i="1" dirty="0"/>
              <a:t>“Went to senior school and didn't want to any more.” (F, lapsed hockey)</a:t>
            </a:r>
          </a:p>
          <a:p>
            <a:pPr algn="ctr"/>
            <a:endParaRPr lang="en-NZ" sz="1200" i="1" dirty="0"/>
          </a:p>
          <a:p>
            <a:pPr algn="ctr"/>
            <a:r>
              <a:rPr lang="en-NZ" sz="1200" i="1" dirty="0"/>
              <a:t>“It felt like it got too pressured and I got too nervous to enjoy it anymore.” (F, lapsed netball)</a:t>
            </a:r>
          </a:p>
          <a:p>
            <a:pPr algn="ctr"/>
            <a:endParaRPr lang="en-NZ" sz="1200" i="1" dirty="0"/>
          </a:p>
          <a:p>
            <a:pPr algn="ctr"/>
            <a:r>
              <a:rPr lang="en-NZ" sz="1200" i="1" dirty="0"/>
              <a:t>“The pressure and competitiveness were too much for me and I didn't enjoy it any more.” </a:t>
            </a:r>
          </a:p>
          <a:p>
            <a:pPr algn="ctr"/>
            <a:r>
              <a:rPr lang="en-NZ" sz="1200" i="1" dirty="0"/>
              <a:t>(F, lapsed football)</a:t>
            </a:r>
          </a:p>
        </p:txBody>
      </p:sp>
      <p:sp>
        <p:nvSpPr>
          <p:cNvPr id="35" name="TextBox 34">
            <a:extLst>
              <a:ext uri="{FF2B5EF4-FFF2-40B4-BE49-F238E27FC236}">
                <a16:creationId xmlns:a16="http://schemas.microsoft.com/office/drawing/2014/main" id="{46B766E7-2A35-DE18-E831-547A9134A053}"/>
              </a:ext>
            </a:extLst>
          </p:cNvPr>
          <p:cNvSpPr txBox="1"/>
          <p:nvPr/>
        </p:nvSpPr>
        <p:spPr>
          <a:xfrm>
            <a:off x="4649056" y="2098162"/>
            <a:ext cx="3247169" cy="3139321"/>
          </a:xfrm>
          <a:prstGeom prst="rect">
            <a:avLst/>
          </a:prstGeom>
          <a:noFill/>
        </p:spPr>
        <p:txBody>
          <a:bodyPr wrap="square" lIns="0" tIns="0" rIns="0" bIns="0" rtlCol="0">
            <a:spAutoFit/>
          </a:bodyPr>
          <a:lstStyle/>
          <a:p>
            <a:pPr algn="ctr"/>
            <a:r>
              <a:rPr lang="en-NZ" sz="1200" i="1" dirty="0"/>
              <a:t>“Teams were run by teachers who only wanted to win. As a result in most games only the top two batters and four bowlers 'had a go’, the rest of us just stood around and we were not even given any real coaching. That’s [XX] for you! I took up 'e' racing GT and have become NZ champion .. get free 'real' trips to US, Japan, Austria, etc.” (M, lapsed cricket)</a:t>
            </a:r>
          </a:p>
          <a:p>
            <a:pPr algn="ctr"/>
            <a:endParaRPr lang="en-NZ" sz="1200" i="1" dirty="0"/>
          </a:p>
          <a:p>
            <a:pPr algn="ctr"/>
            <a:r>
              <a:rPr lang="en-NZ" sz="1200" i="1" dirty="0"/>
              <a:t>“Got injured badly and decided I would like to start playing squash.” (M, lapsed football)</a:t>
            </a:r>
          </a:p>
          <a:p>
            <a:pPr algn="ctr"/>
            <a:endParaRPr lang="en-NZ" sz="1200" i="1" dirty="0"/>
          </a:p>
          <a:p>
            <a:pPr algn="ctr"/>
            <a:r>
              <a:rPr lang="en-NZ" sz="1200" i="1" dirty="0"/>
              <a:t>“Overlap of seasons and I always was disadvantaged with football team selections when I was playing cricket as well. I still love cricket but just don't play competitively.” </a:t>
            </a:r>
          </a:p>
          <a:p>
            <a:pPr algn="ctr"/>
            <a:r>
              <a:rPr lang="en-NZ" sz="1200" i="1" dirty="0"/>
              <a:t>(M, lapsed cricket)</a:t>
            </a:r>
          </a:p>
        </p:txBody>
      </p:sp>
      <p:sp>
        <p:nvSpPr>
          <p:cNvPr id="36" name="TextBox 35">
            <a:extLst>
              <a:ext uri="{FF2B5EF4-FFF2-40B4-BE49-F238E27FC236}">
                <a16:creationId xmlns:a16="http://schemas.microsoft.com/office/drawing/2014/main" id="{F58B75D8-E8C9-6123-27F4-84AD71E97D83}"/>
              </a:ext>
            </a:extLst>
          </p:cNvPr>
          <p:cNvSpPr txBox="1"/>
          <p:nvPr/>
        </p:nvSpPr>
        <p:spPr>
          <a:xfrm>
            <a:off x="8413389" y="2098162"/>
            <a:ext cx="3375073" cy="2769989"/>
          </a:xfrm>
          <a:prstGeom prst="rect">
            <a:avLst/>
          </a:prstGeom>
          <a:noFill/>
        </p:spPr>
        <p:txBody>
          <a:bodyPr wrap="square" lIns="0" tIns="0" rIns="0" bIns="0" rtlCol="0">
            <a:spAutoFit/>
          </a:bodyPr>
          <a:lstStyle/>
          <a:p>
            <a:pPr algn="ctr"/>
            <a:r>
              <a:rPr lang="en-NZ" sz="1200" i="1" dirty="0"/>
              <a:t>“Lack of time and opportunities.” (M, lapsed cricket)</a:t>
            </a:r>
          </a:p>
          <a:p>
            <a:pPr algn="ctr"/>
            <a:endParaRPr lang="en-NZ" sz="1200" i="1" dirty="0"/>
          </a:p>
          <a:p>
            <a:pPr algn="ctr"/>
            <a:r>
              <a:rPr lang="en-NZ" sz="1200" i="1" dirty="0"/>
              <a:t>“Just lost interest and didn't have time in my schedule.” (M, lapsed futsal)</a:t>
            </a:r>
          </a:p>
          <a:p>
            <a:pPr algn="ctr"/>
            <a:endParaRPr lang="en-NZ" sz="1200" i="1" dirty="0"/>
          </a:p>
          <a:p>
            <a:pPr algn="ctr"/>
            <a:r>
              <a:rPr lang="en-NZ" sz="1200" i="1" dirty="0"/>
              <a:t>“Life got to busy got an after-school job.” </a:t>
            </a:r>
          </a:p>
          <a:p>
            <a:pPr algn="ctr"/>
            <a:r>
              <a:rPr lang="en-NZ" sz="1200" i="1" dirty="0"/>
              <a:t>(F, lapsed netball)</a:t>
            </a:r>
          </a:p>
          <a:p>
            <a:pPr algn="ctr"/>
            <a:endParaRPr lang="en-NZ" sz="1200" i="1" dirty="0"/>
          </a:p>
          <a:p>
            <a:pPr algn="ctr"/>
            <a:r>
              <a:rPr lang="en-NZ" sz="1200" i="1" dirty="0"/>
              <a:t>“Only have time for hockey now I work part time.” (F, lapsed football)</a:t>
            </a:r>
          </a:p>
          <a:p>
            <a:pPr algn="ctr"/>
            <a:endParaRPr lang="en-NZ" sz="1200" i="1" dirty="0"/>
          </a:p>
          <a:p>
            <a:pPr algn="ctr"/>
            <a:r>
              <a:rPr lang="en-NZ" sz="1200" i="1" dirty="0"/>
              <a:t>“I got too buy with school and I couldn’t join my local club and my old club was too far away.” </a:t>
            </a:r>
          </a:p>
          <a:p>
            <a:pPr algn="ctr"/>
            <a:r>
              <a:rPr lang="en-NZ" sz="1200" i="1" dirty="0"/>
              <a:t>(F, lapsed football)</a:t>
            </a:r>
          </a:p>
        </p:txBody>
      </p:sp>
      <p:sp>
        <p:nvSpPr>
          <p:cNvPr id="37" name="Footer Placeholder 3">
            <a:extLst>
              <a:ext uri="{FF2B5EF4-FFF2-40B4-BE49-F238E27FC236}">
                <a16:creationId xmlns:a16="http://schemas.microsoft.com/office/drawing/2014/main" id="{7108D0D8-DCA9-CD1A-529A-20C78C4164DD}"/>
              </a:ext>
            </a:extLst>
          </p:cNvPr>
          <p:cNvSpPr>
            <a:spLocks noGrp="1"/>
          </p:cNvSpPr>
          <p:nvPr>
            <p:ph type="ftr" sz="quarter" idx="11"/>
          </p:nvPr>
        </p:nvSpPr>
        <p:spPr>
          <a:xfrm>
            <a:off x="3981600" y="6390000"/>
            <a:ext cx="6744312" cy="196850"/>
          </a:xfrm>
        </p:spPr>
        <p:txBody>
          <a:bodyPr/>
          <a:lstStyle/>
          <a:p>
            <a:r>
              <a:rPr lang="en-GB" dirty="0"/>
              <a:t>Q9. </a:t>
            </a:r>
            <a:r>
              <a:rPr lang="en-NZ" dirty="0"/>
              <a:t>You mentioned you used to play / do [DP: INSERT SPORT FROM Q5=YES] as part of a team or club, but don’t currently. Can you please let us know why this is?</a:t>
            </a:r>
          </a:p>
          <a:p>
            <a:r>
              <a:rPr lang="en-GB" dirty="0"/>
              <a:t>Base: National survey who have lapsed from organised sport, n=231</a:t>
            </a:r>
          </a:p>
        </p:txBody>
      </p:sp>
      <p:sp>
        <p:nvSpPr>
          <p:cNvPr id="4" name="Slide Number Placeholder 3">
            <a:extLst>
              <a:ext uri="{FF2B5EF4-FFF2-40B4-BE49-F238E27FC236}">
                <a16:creationId xmlns:a16="http://schemas.microsoft.com/office/drawing/2014/main" id="{F1D15FE7-65CB-2906-36D8-91EC72185E36}"/>
              </a:ext>
            </a:extLst>
          </p:cNvPr>
          <p:cNvSpPr>
            <a:spLocks noGrp="1"/>
          </p:cNvSpPr>
          <p:nvPr>
            <p:ph type="sldNum" sz="quarter" idx="10"/>
          </p:nvPr>
        </p:nvSpPr>
        <p:spPr/>
        <p:txBody>
          <a:bodyPr/>
          <a:lstStyle/>
          <a:p>
            <a:fld id="{4034BEE3-566C-4068-A777-C3A4762E861B}" type="slidenum">
              <a:rPr lang="en-GB" smtClean="0"/>
              <a:pPr/>
              <a:t>48</a:t>
            </a:fld>
            <a:endParaRPr lang="en-GB" dirty="0"/>
          </a:p>
        </p:txBody>
      </p:sp>
    </p:spTree>
    <p:extLst>
      <p:ext uri="{BB962C8B-B14F-4D97-AF65-F5344CB8AC3E}">
        <p14:creationId xmlns:p14="http://schemas.microsoft.com/office/powerpoint/2010/main" val="3091014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535FDF19-D312-F34A-0DF7-63684813010D}"/>
              </a:ext>
            </a:extLst>
          </p:cNvPr>
          <p:cNvSpPr>
            <a:spLocks noGrp="1"/>
          </p:cNvSpPr>
          <p:nvPr>
            <p:ph type="title"/>
          </p:nvPr>
        </p:nvSpPr>
        <p:spPr>
          <a:xfrm>
            <a:off x="283799" y="54906"/>
            <a:ext cx="11832001" cy="403200"/>
          </a:xfrm>
        </p:spPr>
        <p:txBody>
          <a:bodyPr/>
          <a:lstStyle/>
          <a:p>
            <a:r>
              <a:rPr lang="en-NZ" sz="1600" dirty="0"/>
              <a:t>We then prompted rangatahi with different barriers (generated from the qualitative research) and asked them to rate how important each one was in their decision to stop playing. When we measure these reasons, there are a range of barriers perceived as important, but the most decisive one is a lack of time due to other things going on. This slide shows the leading barriers.</a:t>
            </a:r>
          </a:p>
        </p:txBody>
      </p:sp>
      <p:sp>
        <p:nvSpPr>
          <p:cNvPr id="2" name="Footer Placeholder 3">
            <a:extLst>
              <a:ext uri="{FF2B5EF4-FFF2-40B4-BE49-F238E27FC236}">
                <a16:creationId xmlns:a16="http://schemas.microsoft.com/office/drawing/2014/main" id="{0F8EAD30-D777-2418-833A-CB0BD1448AC5}"/>
              </a:ext>
            </a:extLst>
          </p:cNvPr>
          <p:cNvSpPr>
            <a:spLocks noGrp="1"/>
          </p:cNvSpPr>
          <p:nvPr>
            <p:ph type="ftr" sz="quarter" idx="11"/>
          </p:nvPr>
        </p:nvSpPr>
        <p:spPr>
          <a:xfrm>
            <a:off x="3981600" y="6390000"/>
            <a:ext cx="6744312" cy="196850"/>
          </a:xfrm>
        </p:spPr>
        <p:txBody>
          <a:bodyPr/>
          <a:lstStyle/>
          <a:p>
            <a:r>
              <a:rPr lang="en-GB" dirty="0"/>
              <a:t>Q10. </a:t>
            </a:r>
            <a:r>
              <a:rPr lang="en-NZ" dirty="0"/>
              <a:t>People have given us many reasons why they’ve stopped playing organised sport. Please  let us know how important, or not, each of the following reasons were in your decision to stop playing / doing [DP: INSERT SPORT FROM Q5=YES]…</a:t>
            </a:r>
          </a:p>
          <a:p>
            <a:r>
              <a:rPr lang="en-GB" dirty="0"/>
              <a:t>Base: National survey who have lapsed from organised sport, n=231</a:t>
            </a:r>
          </a:p>
        </p:txBody>
      </p:sp>
      <p:sp>
        <p:nvSpPr>
          <p:cNvPr id="6" name="TextBox 5">
            <a:extLst>
              <a:ext uri="{FF2B5EF4-FFF2-40B4-BE49-F238E27FC236}">
                <a16:creationId xmlns:a16="http://schemas.microsoft.com/office/drawing/2014/main" id="{0C6FE4F8-A26F-DEAC-B8A4-B5A429462FF4}"/>
              </a:ext>
            </a:extLst>
          </p:cNvPr>
          <p:cNvSpPr txBox="1"/>
          <p:nvPr/>
        </p:nvSpPr>
        <p:spPr>
          <a:xfrm>
            <a:off x="10259568" y="1082791"/>
            <a:ext cx="1567306" cy="215444"/>
          </a:xfrm>
          <a:prstGeom prst="rect">
            <a:avLst/>
          </a:prstGeom>
          <a:solidFill>
            <a:schemeClr val="accent2"/>
          </a:solidFill>
        </p:spPr>
        <p:txBody>
          <a:bodyPr wrap="square" lIns="0" tIns="0" rIns="0" bIns="0" rtlCol="0">
            <a:spAutoFit/>
          </a:bodyPr>
          <a:lstStyle/>
          <a:p>
            <a:pPr algn="ctr"/>
            <a:r>
              <a:rPr lang="en-NZ" sz="1400" dirty="0"/>
              <a:t>Lapsed rangatahi</a:t>
            </a:r>
          </a:p>
        </p:txBody>
      </p:sp>
      <p:sp>
        <p:nvSpPr>
          <p:cNvPr id="5" name="TextBox 4">
            <a:extLst>
              <a:ext uri="{FF2B5EF4-FFF2-40B4-BE49-F238E27FC236}">
                <a16:creationId xmlns:a16="http://schemas.microsoft.com/office/drawing/2014/main" id="{228F0498-4EDD-0CA2-4132-E19FC1DC3209}"/>
              </a:ext>
            </a:extLst>
          </p:cNvPr>
          <p:cNvSpPr txBox="1"/>
          <p:nvPr/>
        </p:nvSpPr>
        <p:spPr>
          <a:xfrm>
            <a:off x="360000" y="1138480"/>
            <a:ext cx="3330414" cy="184666"/>
          </a:xfrm>
          <a:prstGeom prst="rect">
            <a:avLst/>
          </a:prstGeom>
          <a:noFill/>
          <a:ln>
            <a:solidFill>
              <a:schemeClr val="tx1"/>
            </a:solidFill>
          </a:ln>
        </p:spPr>
        <p:txBody>
          <a:bodyPr wrap="square" lIns="0" tIns="0" rIns="0" bIns="0" rtlCol="0">
            <a:spAutoFit/>
          </a:bodyPr>
          <a:lstStyle/>
          <a:p>
            <a:r>
              <a:rPr lang="en-NZ" sz="1200" i="1" dirty="0"/>
              <a:t>Top reasons why have stopped playing sport</a:t>
            </a:r>
          </a:p>
        </p:txBody>
      </p:sp>
      <p:graphicFrame>
        <p:nvGraphicFramePr>
          <p:cNvPr id="13" name="Content Placeholder 11">
            <a:extLst>
              <a:ext uri="{FF2B5EF4-FFF2-40B4-BE49-F238E27FC236}">
                <a16:creationId xmlns:a16="http://schemas.microsoft.com/office/drawing/2014/main" id="{2CA8051C-68EE-5019-5F42-C638A5962909}"/>
              </a:ext>
            </a:extLst>
          </p:cNvPr>
          <p:cNvGraphicFramePr>
            <a:graphicFrameLocks/>
          </p:cNvGraphicFramePr>
          <p:nvPr>
            <p:extLst>
              <p:ext uri="{D42A27DB-BD31-4B8C-83A1-F6EECF244321}">
                <p14:modId xmlns:p14="http://schemas.microsoft.com/office/powerpoint/2010/main" val="2221667029"/>
              </p:ext>
            </p:extLst>
          </p:nvPr>
        </p:nvGraphicFramePr>
        <p:xfrm>
          <a:off x="544749" y="1766660"/>
          <a:ext cx="11157625" cy="3753460"/>
        </p:xfrm>
        <a:graphic>
          <a:graphicData uri="http://schemas.openxmlformats.org/drawingml/2006/chart">
            <c:chart xmlns:c="http://schemas.openxmlformats.org/drawingml/2006/chart" xmlns:r="http://schemas.openxmlformats.org/officeDocument/2006/relationships" r:id="rId2"/>
          </a:graphicData>
        </a:graphic>
      </p:graphicFrame>
      <p:grpSp>
        <p:nvGrpSpPr>
          <p:cNvPr id="14" name="Group 13">
            <a:extLst>
              <a:ext uri="{FF2B5EF4-FFF2-40B4-BE49-F238E27FC236}">
                <a16:creationId xmlns:a16="http://schemas.microsoft.com/office/drawing/2014/main" id="{39CEFA26-0A24-B017-39A4-1BCA9786CCD6}"/>
              </a:ext>
            </a:extLst>
          </p:cNvPr>
          <p:cNvGrpSpPr/>
          <p:nvPr/>
        </p:nvGrpSpPr>
        <p:grpSpPr>
          <a:xfrm>
            <a:off x="1581208" y="3210392"/>
            <a:ext cx="244804" cy="1116000"/>
            <a:chOff x="4199135" y="1544714"/>
            <a:chExt cx="244804" cy="1116000"/>
          </a:xfrm>
        </p:grpSpPr>
        <p:sp>
          <p:nvSpPr>
            <p:cNvPr id="15" name="Right Brace 14">
              <a:extLst>
                <a:ext uri="{FF2B5EF4-FFF2-40B4-BE49-F238E27FC236}">
                  <a16:creationId xmlns:a16="http://schemas.microsoft.com/office/drawing/2014/main" id="{25892566-396B-8E5A-B461-E6924E5BE215}"/>
                </a:ext>
              </a:extLst>
            </p:cNvPr>
            <p:cNvSpPr/>
            <p:nvPr/>
          </p:nvSpPr>
          <p:spPr>
            <a:xfrm>
              <a:off x="4199135" y="1544714"/>
              <a:ext cx="72000" cy="1116000"/>
            </a:xfrm>
            <a:prstGeom prst="rightBrac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16" name="TextBox 15">
              <a:extLst>
                <a:ext uri="{FF2B5EF4-FFF2-40B4-BE49-F238E27FC236}">
                  <a16:creationId xmlns:a16="http://schemas.microsoft.com/office/drawing/2014/main" id="{91EE3ACD-1856-1A10-4292-18E1219DD58F}"/>
                </a:ext>
              </a:extLst>
            </p:cNvPr>
            <p:cNvSpPr txBox="1"/>
            <p:nvPr/>
          </p:nvSpPr>
          <p:spPr>
            <a:xfrm>
              <a:off x="4199135" y="2039885"/>
              <a:ext cx="244804" cy="138499"/>
            </a:xfrm>
            <a:prstGeom prst="rect">
              <a:avLst/>
            </a:prstGeom>
            <a:solidFill>
              <a:schemeClr val="bg1"/>
            </a:solidFill>
          </p:spPr>
          <p:txBody>
            <a:bodyPr wrap="square" lIns="0" tIns="0" rIns="0" bIns="0" rtlCol="0">
              <a:spAutoFit/>
            </a:bodyPr>
            <a:lstStyle/>
            <a:p>
              <a:pPr algn="ctr"/>
              <a:r>
                <a:rPr lang="en-NZ" sz="900" dirty="0"/>
                <a:t>46%</a:t>
              </a:r>
            </a:p>
          </p:txBody>
        </p:sp>
      </p:grpSp>
      <p:grpSp>
        <p:nvGrpSpPr>
          <p:cNvPr id="17" name="Group 16">
            <a:extLst>
              <a:ext uri="{FF2B5EF4-FFF2-40B4-BE49-F238E27FC236}">
                <a16:creationId xmlns:a16="http://schemas.microsoft.com/office/drawing/2014/main" id="{B6FD72FD-FACB-68E3-46F2-95145BDD5582}"/>
              </a:ext>
            </a:extLst>
          </p:cNvPr>
          <p:cNvGrpSpPr/>
          <p:nvPr/>
        </p:nvGrpSpPr>
        <p:grpSpPr>
          <a:xfrm>
            <a:off x="2325637" y="3540165"/>
            <a:ext cx="244804" cy="756000"/>
            <a:chOff x="5031340" y="1798776"/>
            <a:chExt cx="244804" cy="756000"/>
          </a:xfrm>
        </p:grpSpPr>
        <p:sp>
          <p:nvSpPr>
            <p:cNvPr id="19" name="Right Brace 18">
              <a:extLst>
                <a:ext uri="{FF2B5EF4-FFF2-40B4-BE49-F238E27FC236}">
                  <a16:creationId xmlns:a16="http://schemas.microsoft.com/office/drawing/2014/main" id="{5E38F8B7-F95A-31E1-9C1F-801208F2B120}"/>
                </a:ext>
              </a:extLst>
            </p:cNvPr>
            <p:cNvSpPr/>
            <p:nvPr/>
          </p:nvSpPr>
          <p:spPr>
            <a:xfrm>
              <a:off x="5031340" y="1798776"/>
              <a:ext cx="72000" cy="756000"/>
            </a:xfrm>
            <a:prstGeom prst="rightBrac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20" name="TextBox 19">
              <a:extLst>
                <a:ext uri="{FF2B5EF4-FFF2-40B4-BE49-F238E27FC236}">
                  <a16:creationId xmlns:a16="http://schemas.microsoft.com/office/drawing/2014/main" id="{CF52A89C-BD05-26C4-CDF7-261BC98662A2}"/>
                </a:ext>
              </a:extLst>
            </p:cNvPr>
            <p:cNvSpPr txBox="1"/>
            <p:nvPr/>
          </p:nvSpPr>
          <p:spPr>
            <a:xfrm>
              <a:off x="5031340" y="2099007"/>
              <a:ext cx="244804" cy="138499"/>
            </a:xfrm>
            <a:prstGeom prst="rect">
              <a:avLst/>
            </a:prstGeom>
            <a:solidFill>
              <a:schemeClr val="bg1"/>
            </a:solidFill>
          </p:spPr>
          <p:txBody>
            <a:bodyPr wrap="square" lIns="0" tIns="0" rIns="0" bIns="0" rtlCol="0">
              <a:spAutoFit/>
            </a:bodyPr>
            <a:lstStyle/>
            <a:p>
              <a:pPr algn="ctr"/>
              <a:r>
                <a:rPr lang="en-NZ" sz="900" dirty="0"/>
                <a:t>29%</a:t>
              </a:r>
            </a:p>
          </p:txBody>
        </p:sp>
      </p:grpSp>
      <p:grpSp>
        <p:nvGrpSpPr>
          <p:cNvPr id="24" name="Group 23">
            <a:extLst>
              <a:ext uri="{FF2B5EF4-FFF2-40B4-BE49-F238E27FC236}">
                <a16:creationId xmlns:a16="http://schemas.microsoft.com/office/drawing/2014/main" id="{57A876CE-C3D7-793C-2A8A-1BF2F9563EB6}"/>
              </a:ext>
            </a:extLst>
          </p:cNvPr>
          <p:cNvGrpSpPr/>
          <p:nvPr/>
        </p:nvGrpSpPr>
        <p:grpSpPr>
          <a:xfrm>
            <a:off x="3083904" y="3630166"/>
            <a:ext cx="244804" cy="684000"/>
            <a:chOff x="5875230" y="1796937"/>
            <a:chExt cx="244804" cy="684000"/>
          </a:xfrm>
        </p:grpSpPr>
        <p:sp>
          <p:nvSpPr>
            <p:cNvPr id="25" name="Right Brace 24">
              <a:extLst>
                <a:ext uri="{FF2B5EF4-FFF2-40B4-BE49-F238E27FC236}">
                  <a16:creationId xmlns:a16="http://schemas.microsoft.com/office/drawing/2014/main" id="{4102E232-BBB4-9B42-4333-8A8B4324229D}"/>
                </a:ext>
              </a:extLst>
            </p:cNvPr>
            <p:cNvSpPr/>
            <p:nvPr/>
          </p:nvSpPr>
          <p:spPr>
            <a:xfrm>
              <a:off x="5875230" y="1796937"/>
              <a:ext cx="72000" cy="684000"/>
            </a:xfrm>
            <a:prstGeom prst="rightBrac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26" name="TextBox 25">
              <a:extLst>
                <a:ext uri="{FF2B5EF4-FFF2-40B4-BE49-F238E27FC236}">
                  <a16:creationId xmlns:a16="http://schemas.microsoft.com/office/drawing/2014/main" id="{B0596D89-66F0-4EDD-C551-FC3A11EF33B8}"/>
                </a:ext>
              </a:extLst>
            </p:cNvPr>
            <p:cNvSpPr txBox="1"/>
            <p:nvPr/>
          </p:nvSpPr>
          <p:spPr>
            <a:xfrm>
              <a:off x="5875230" y="2067990"/>
              <a:ext cx="244804" cy="138499"/>
            </a:xfrm>
            <a:prstGeom prst="rect">
              <a:avLst/>
            </a:prstGeom>
            <a:solidFill>
              <a:schemeClr val="bg1"/>
            </a:solidFill>
          </p:spPr>
          <p:txBody>
            <a:bodyPr wrap="square" lIns="0" tIns="0" rIns="0" bIns="0" rtlCol="0">
              <a:spAutoFit/>
            </a:bodyPr>
            <a:lstStyle/>
            <a:p>
              <a:pPr algn="ctr"/>
              <a:r>
                <a:rPr lang="en-NZ" sz="900" dirty="0"/>
                <a:t>28%</a:t>
              </a:r>
            </a:p>
          </p:txBody>
        </p:sp>
      </p:grpSp>
      <p:grpSp>
        <p:nvGrpSpPr>
          <p:cNvPr id="27" name="Group 26">
            <a:extLst>
              <a:ext uri="{FF2B5EF4-FFF2-40B4-BE49-F238E27FC236}">
                <a16:creationId xmlns:a16="http://schemas.microsoft.com/office/drawing/2014/main" id="{E4B8911A-A1B2-3015-7458-3E1F122AABB5}"/>
              </a:ext>
            </a:extLst>
          </p:cNvPr>
          <p:cNvGrpSpPr/>
          <p:nvPr/>
        </p:nvGrpSpPr>
        <p:grpSpPr>
          <a:xfrm>
            <a:off x="3849626" y="3619977"/>
            <a:ext cx="244804" cy="684000"/>
            <a:chOff x="6027630" y="1949337"/>
            <a:chExt cx="244804" cy="684000"/>
          </a:xfrm>
        </p:grpSpPr>
        <p:sp>
          <p:nvSpPr>
            <p:cNvPr id="28" name="Right Brace 27">
              <a:extLst>
                <a:ext uri="{FF2B5EF4-FFF2-40B4-BE49-F238E27FC236}">
                  <a16:creationId xmlns:a16="http://schemas.microsoft.com/office/drawing/2014/main" id="{B2262F08-BE91-D6C8-FDBB-B49045E1B18B}"/>
                </a:ext>
              </a:extLst>
            </p:cNvPr>
            <p:cNvSpPr/>
            <p:nvPr/>
          </p:nvSpPr>
          <p:spPr>
            <a:xfrm>
              <a:off x="6027630" y="1949337"/>
              <a:ext cx="72000" cy="684000"/>
            </a:xfrm>
            <a:prstGeom prst="rightBrac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29" name="TextBox 28">
              <a:extLst>
                <a:ext uri="{FF2B5EF4-FFF2-40B4-BE49-F238E27FC236}">
                  <a16:creationId xmlns:a16="http://schemas.microsoft.com/office/drawing/2014/main" id="{EE0ED58F-9190-5436-CC4E-03F28C9144F8}"/>
                </a:ext>
              </a:extLst>
            </p:cNvPr>
            <p:cNvSpPr txBox="1"/>
            <p:nvPr/>
          </p:nvSpPr>
          <p:spPr>
            <a:xfrm>
              <a:off x="6027630" y="2220390"/>
              <a:ext cx="244804" cy="138499"/>
            </a:xfrm>
            <a:prstGeom prst="rect">
              <a:avLst/>
            </a:prstGeom>
            <a:solidFill>
              <a:schemeClr val="bg1"/>
            </a:solidFill>
          </p:spPr>
          <p:txBody>
            <a:bodyPr wrap="square" lIns="0" tIns="0" rIns="0" bIns="0" rtlCol="0">
              <a:spAutoFit/>
            </a:bodyPr>
            <a:lstStyle/>
            <a:p>
              <a:pPr algn="ctr"/>
              <a:r>
                <a:rPr lang="en-NZ" sz="900" dirty="0"/>
                <a:t>27%</a:t>
              </a:r>
            </a:p>
          </p:txBody>
        </p:sp>
      </p:grpSp>
      <p:grpSp>
        <p:nvGrpSpPr>
          <p:cNvPr id="30" name="Group 29">
            <a:extLst>
              <a:ext uri="{FF2B5EF4-FFF2-40B4-BE49-F238E27FC236}">
                <a16:creationId xmlns:a16="http://schemas.microsoft.com/office/drawing/2014/main" id="{91A91E19-E989-1667-5C41-6422E288A37D}"/>
              </a:ext>
            </a:extLst>
          </p:cNvPr>
          <p:cNvGrpSpPr/>
          <p:nvPr/>
        </p:nvGrpSpPr>
        <p:grpSpPr>
          <a:xfrm>
            <a:off x="4568653" y="3614586"/>
            <a:ext cx="244804" cy="684000"/>
            <a:chOff x="6027630" y="1949337"/>
            <a:chExt cx="244804" cy="684000"/>
          </a:xfrm>
        </p:grpSpPr>
        <p:sp>
          <p:nvSpPr>
            <p:cNvPr id="31" name="Right Brace 30">
              <a:extLst>
                <a:ext uri="{FF2B5EF4-FFF2-40B4-BE49-F238E27FC236}">
                  <a16:creationId xmlns:a16="http://schemas.microsoft.com/office/drawing/2014/main" id="{676F4CEA-DB5A-AF56-26A5-5D8B9654421A}"/>
                </a:ext>
              </a:extLst>
            </p:cNvPr>
            <p:cNvSpPr/>
            <p:nvPr/>
          </p:nvSpPr>
          <p:spPr>
            <a:xfrm>
              <a:off x="6027630" y="1949337"/>
              <a:ext cx="72000" cy="684000"/>
            </a:xfrm>
            <a:prstGeom prst="rightBrac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32" name="TextBox 31">
              <a:extLst>
                <a:ext uri="{FF2B5EF4-FFF2-40B4-BE49-F238E27FC236}">
                  <a16:creationId xmlns:a16="http://schemas.microsoft.com/office/drawing/2014/main" id="{D20A35C2-22B2-2831-40F1-688C18CE4E78}"/>
                </a:ext>
              </a:extLst>
            </p:cNvPr>
            <p:cNvSpPr txBox="1"/>
            <p:nvPr/>
          </p:nvSpPr>
          <p:spPr>
            <a:xfrm>
              <a:off x="6027630" y="2230118"/>
              <a:ext cx="244804" cy="138499"/>
            </a:xfrm>
            <a:prstGeom prst="rect">
              <a:avLst/>
            </a:prstGeom>
            <a:solidFill>
              <a:schemeClr val="bg1"/>
            </a:solidFill>
          </p:spPr>
          <p:txBody>
            <a:bodyPr wrap="square" lIns="0" tIns="0" rIns="0" bIns="0" rtlCol="0">
              <a:spAutoFit/>
            </a:bodyPr>
            <a:lstStyle/>
            <a:p>
              <a:pPr algn="ctr"/>
              <a:r>
                <a:rPr lang="en-NZ" sz="900" dirty="0"/>
                <a:t>27%</a:t>
              </a:r>
            </a:p>
          </p:txBody>
        </p:sp>
      </p:grpSp>
      <p:grpSp>
        <p:nvGrpSpPr>
          <p:cNvPr id="33" name="Group 32">
            <a:extLst>
              <a:ext uri="{FF2B5EF4-FFF2-40B4-BE49-F238E27FC236}">
                <a16:creationId xmlns:a16="http://schemas.microsoft.com/office/drawing/2014/main" id="{4FB810BF-2BD4-658B-5025-1E5DBCC376E1}"/>
              </a:ext>
            </a:extLst>
          </p:cNvPr>
          <p:cNvGrpSpPr/>
          <p:nvPr/>
        </p:nvGrpSpPr>
        <p:grpSpPr>
          <a:xfrm>
            <a:off x="5310870" y="3630166"/>
            <a:ext cx="244804" cy="684000"/>
            <a:chOff x="6027630" y="1949337"/>
            <a:chExt cx="244804" cy="684000"/>
          </a:xfrm>
        </p:grpSpPr>
        <p:sp>
          <p:nvSpPr>
            <p:cNvPr id="34" name="Right Brace 33">
              <a:extLst>
                <a:ext uri="{FF2B5EF4-FFF2-40B4-BE49-F238E27FC236}">
                  <a16:creationId xmlns:a16="http://schemas.microsoft.com/office/drawing/2014/main" id="{28B84A1D-FCA7-25CD-1106-4EF37EC398C6}"/>
                </a:ext>
              </a:extLst>
            </p:cNvPr>
            <p:cNvSpPr/>
            <p:nvPr/>
          </p:nvSpPr>
          <p:spPr>
            <a:xfrm>
              <a:off x="6027630" y="1949337"/>
              <a:ext cx="72000" cy="684000"/>
            </a:xfrm>
            <a:prstGeom prst="rightBrac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35" name="TextBox 34">
              <a:extLst>
                <a:ext uri="{FF2B5EF4-FFF2-40B4-BE49-F238E27FC236}">
                  <a16:creationId xmlns:a16="http://schemas.microsoft.com/office/drawing/2014/main" id="{79B42BF0-DCCC-514F-24D2-D8B87E821D63}"/>
                </a:ext>
              </a:extLst>
            </p:cNvPr>
            <p:cNvSpPr txBox="1"/>
            <p:nvPr/>
          </p:nvSpPr>
          <p:spPr>
            <a:xfrm>
              <a:off x="6027630" y="2225462"/>
              <a:ext cx="244804" cy="138499"/>
            </a:xfrm>
            <a:prstGeom prst="rect">
              <a:avLst/>
            </a:prstGeom>
            <a:solidFill>
              <a:schemeClr val="bg1"/>
            </a:solidFill>
          </p:spPr>
          <p:txBody>
            <a:bodyPr wrap="square" lIns="0" tIns="0" rIns="0" bIns="0" rtlCol="0">
              <a:spAutoFit/>
            </a:bodyPr>
            <a:lstStyle/>
            <a:p>
              <a:pPr algn="ctr"/>
              <a:r>
                <a:rPr lang="en-NZ" sz="900" dirty="0"/>
                <a:t>26%</a:t>
              </a:r>
            </a:p>
          </p:txBody>
        </p:sp>
      </p:grpSp>
      <p:grpSp>
        <p:nvGrpSpPr>
          <p:cNvPr id="36" name="Group 35">
            <a:extLst>
              <a:ext uri="{FF2B5EF4-FFF2-40B4-BE49-F238E27FC236}">
                <a16:creationId xmlns:a16="http://schemas.microsoft.com/office/drawing/2014/main" id="{04F8B5CA-F481-ABB2-B646-7C5845E0E681}"/>
              </a:ext>
            </a:extLst>
          </p:cNvPr>
          <p:cNvGrpSpPr/>
          <p:nvPr/>
        </p:nvGrpSpPr>
        <p:grpSpPr>
          <a:xfrm>
            <a:off x="6093496" y="3666166"/>
            <a:ext cx="244804" cy="648000"/>
            <a:chOff x="6027630" y="1949337"/>
            <a:chExt cx="244804" cy="648000"/>
          </a:xfrm>
        </p:grpSpPr>
        <p:sp>
          <p:nvSpPr>
            <p:cNvPr id="37" name="Right Brace 36">
              <a:extLst>
                <a:ext uri="{FF2B5EF4-FFF2-40B4-BE49-F238E27FC236}">
                  <a16:creationId xmlns:a16="http://schemas.microsoft.com/office/drawing/2014/main" id="{BAAE234F-EE7A-991E-5514-1CEF90AE872E}"/>
                </a:ext>
              </a:extLst>
            </p:cNvPr>
            <p:cNvSpPr/>
            <p:nvPr/>
          </p:nvSpPr>
          <p:spPr>
            <a:xfrm>
              <a:off x="6027630" y="1949337"/>
              <a:ext cx="72000" cy="648000"/>
            </a:xfrm>
            <a:prstGeom prst="rightBrac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38" name="TextBox 37">
              <a:extLst>
                <a:ext uri="{FF2B5EF4-FFF2-40B4-BE49-F238E27FC236}">
                  <a16:creationId xmlns:a16="http://schemas.microsoft.com/office/drawing/2014/main" id="{51E13A51-4F25-44B0-2CFA-8304F32D2321}"/>
                </a:ext>
              </a:extLst>
            </p:cNvPr>
            <p:cNvSpPr txBox="1"/>
            <p:nvPr/>
          </p:nvSpPr>
          <p:spPr>
            <a:xfrm>
              <a:off x="6027630" y="2186549"/>
              <a:ext cx="244804" cy="138499"/>
            </a:xfrm>
            <a:prstGeom prst="rect">
              <a:avLst/>
            </a:prstGeom>
            <a:solidFill>
              <a:schemeClr val="bg1"/>
            </a:solidFill>
          </p:spPr>
          <p:txBody>
            <a:bodyPr wrap="square" lIns="0" tIns="0" rIns="0" bIns="0" rtlCol="0">
              <a:spAutoFit/>
            </a:bodyPr>
            <a:lstStyle/>
            <a:p>
              <a:pPr algn="ctr"/>
              <a:r>
                <a:rPr lang="en-NZ" sz="900" dirty="0"/>
                <a:t>26%</a:t>
              </a:r>
            </a:p>
          </p:txBody>
        </p:sp>
      </p:grpSp>
      <p:grpSp>
        <p:nvGrpSpPr>
          <p:cNvPr id="39" name="Group 38">
            <a:extLst>
              <a:ext uri="{FF2B5EF4-FFF2-40B4-BE49-F238E27FC236}">
                <a16:creationId xmlns:a16="http://schemas.microsoft.com/office/drawing/2014/main" id="{D81C796C-314C-76BA-EE0B-F394FD9766D6}"/>
              </a:ext>
            </a:extLst>
          </p:cNvPr>
          <p:cNvGrpSpPr/>
          <p:nvPr/>
        </p:nvGrpSpPr>
        <p:grpSpPr>
          <a:xfrm>
            <a:off x="6816903" y="3645430"/>
            <a:ext cx="244804" cy="684000"/>
            <a:chOff x="6027630" y="1949337"/>
            <a:chExt cx="244804" cy="684000"/>
          </a:xfrm>
        </p:grpSpPr>
        <p:sp>
          <p:nvSpPr>
            <p:cNvPr id="40" name="Right Brace 39">
              <a:extLst>
                <a:ext uri="{FF2B5EF4-FFF2-40B4-BE49-F238E27FC236}">
                  <a16:creationId xmlns:a16="http://schemas.microsoft.com/office/drawing/2014/main" id="{AE6C4BFB-ADFD-15AB-FB15-3BAF5941461F}"/>
                </a:ext>
              </a:extLst>
            </p:cNvPr>
            <p:cNvSpPr/>
            <p:nvPr/>
          </p:nvSpPr>
          <p:spPr>
            <a:xfrm>
              <a:off x="6027630" y="1949337"/>
              <a:ext cx="72000" cy="684000"/>
            </a:xfrm>
            <a:prstGeom prst="rightBrac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41" name="TextBox 40">
              <a:extLst>
                <a:ext uri="{FF2B5EF4-FFF2-40B4-BE49-F238E27FC236}">
                  <a16:creationId xmlns:a16="http://schemas.microsoft.com/office/drawing/2014/main" id="{2ECF0127-6E0C-729F-3708-AEAEE5B17296}"/>
                </a:ext>
              </a:extLst>
            </p:cNvPr>
            <p:cNvSpPr txBox="1"/>
            <p:nvPr/>
          </p:nvSpPr>
          <p:spPr>
            <a:xfrm>
              <a:off x="6027630" y="2225460"/>
              <a:ext cx="244804" cy="138499"/>
            </a:xfrm>
            <a:prstGeom prst="rect">
              <a:avLst/>
            </a:prstGeom>
            <a:solidFill>
              <a:schemeClr val="bg1"/>
            </a:solidFill>
          </p:spPr>
          <p:txBody>
            <a:bodyPr wrap="square" lIns="0" tIns="0" rIns="0" bIns="0" rtlCol="0">
              <a:spAutoFit/>
            </a:bodyPr>
            <a:lstStyle/>
            <a:p>
              <a:pPr algn="ctr"/>
              <a:r>
                <a:rPr lang="en-NZ" sz="900" dirty="0"/>
                <a:t>26%</a:t>
              </a:r>
            </a:p>
          </p:txBody>
        </p:sp>
      </p:grpSp>
      <p:grpSp>
        <p:nvGrpSpPr>
          <p:cNvPr id="42" name="Group 41">
            <a:extLst>
              <a:ext uri="{FF2B5EF4-FFF2-40B4-BE49-F238E27FC236}">
                <a16:creationId xmlns:a16="http://schemas.microsoft.com/office/drawing/2014/main" id="{FA0C30D8-8C62-0A32-369D-10A2D2DC07AF}"/>
              </a:ext>
            </a:extLst>
          </p:cNvPr>
          <p:cNvGrpSpPr/>
          <p:nvPr/>
        </p:nvGrpSpPr>
        <p:grpSpPr>
          <a:xfrm>
            <a:off x="7578444" y="3686455"/>
            <a:ext cx="244804" cy="612000"/>
            <a:chOff x="6027630" y="1949337"/>
            <a:chExt cx="244804" cy="612000"/>
          </a:xfrm>
        </p:grpSpPr>
        <p:sp>
          <p:nvSpPr>
            <p:cNvPr id="43" name="Right Brace 42">
              <a:extLst>
                <a:ext uri="{FF2B5EF4-FFF2-40B4-BE49-F238E27FC236}">
                  <a16:creationId xmlns:a16="http://schemas.microsoft.com/office/drawing/2014/main" id="{2A2D5287-42BE-51D2-5C8C-B132D1BFBA5B}"/>
                </a:ext>
              </a:extLst>
            </p:cNvPr>
            <p:cNvSpPr/>
            <p:nvPr/>
          </p:nvSpPr>
          <p:spPr>
            <a:xfrm>
              <a:off x="6027630" y="1949337"/>
              <a:ext cx="72000" cy="612000"/>
            </a:xfrm>
            <a:prstGeom prst="rightBrac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44" name="TextBox 43">
              <a:extLst>
                <a:ext uri="{FF2B5EF4-FFF2-40B4-BE49-F238E27FC236}">
                  <a16:creationId xmlns:a16="http://schemas.microsoft.com/office/drawing/2014/main" id="{B147A150-60EE-674A-2BEE-5F04C9D9D1E8}"/>
                </a:ext>
              </a:extLst>
            </p:cNvPr>
            <p:cNvSpPr txBox="1"/>
            <p:nvPr/>
          </p:nvSpPr>
          <p:spPr>
            <a:xfrm>
              <a:off x="6027630" y="2186548"/>
              <a:ext cx="244804" cy="138499"/>
            </a:xfrm>
            <a:prstGeom prst="rect">
              <a:avLst/>
            </a:prstGeom>
            <a:solidFill>
              <a:schemeClr val="bg1"/>
            </a:solidFill>
          </p:spPr>
          <p:txBody>
            <a:bodyPr wrap="square" lIns="0" tIns="0" rIns="0" bIns="0" rtlCol="0">
              <a:spAutoFit/>
            </a:bodyPr>
            <a:lstStyle/>
            <a:p>
              <a:pPr algn="ctr"/>
              <a:r>
                <a:rPr lang="en-NZ" sz="900" dirty="0"/>
                <a:t>25%</a:t>
              </a:r>
            </a:p>
          </p:txBody>
        </p:sp>
      </p:grpSp>
      <p:grpSp>
        <p:nvGrpSpPr>
          <p:cNvPr id="45" name="Group 44">
            <a:extLst>
              <a:ext uri="{FF2B5EF4-FFF2-40B4-BE49-F238E27FC236}">
                <a16:creationId xmlns:a16="http://schemas.microsoft.com/office/drawing/2014/main" id="{4145DC80-8919-3B32-DCD7-FE9346A7FBAB}"/>
              </a:ext>
            </a:extLst>
          </p:cNvPr>
          <p:cNvGrpSpPr/>
          <p:nvPr/>
        </p:nvGrpSpPr>
        <p:grpSpPr>
          <a:xfrm>
            <a:off x="8323862" y="3663430"/>
            <a:ext cx="244804" cy="648000"/>
            <a:chOff x="6027630" y="1949337"/>
            <a:chExt cx="244804" cy="648000"/>
          </a:xfrm>
        </p:grpSpPr>
        <p:sp>
          <p:nvSpPr>
            <p:cNvPr id="46" name="Right Brace 45">
              <a:extLst>
                <a:ext uri="{FF2B5EF4-FFF2-40B4-BE49-F238E27FC236}">
                  <a16:creationId xmlns:a16="http://schemas.microsoft.com/office/drawing/2014/main" id="{55598991-E838-12C5-7B5D-EB6817E81FF1}"/>
                </a:ext>
              </a:extLst>
            </p:cNvPr>
            <p:cNvSpPr/>
            <p:nvPr/>
          </p:nvSpPr>
          <p:spPr>
            <a:xfrm>
              <a:off x="6027630" y="1949337"/>
              <a:ext cx="72000" cy="648000"/>
            </a:xfrm>
            <a:prstGeom prst="rightBrac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47" name="TextBox 46">
              <a:extLst>
                <a:ext uri="{FF2B5EF4-FFF2-40B4-BE49-F238E27FC236}">
                  <a16:creationId xmlns:a16="http://schemas.microsoft.com/office/drawing/2014/main" id="{E565BFF2-6C8D-624B-EE21-5B5D45692B68}"/>
                </a:ext>
              </a:extLst>
            </p:cNvPr>
            <p:cNvSpPr txBox="1"/>
            <p:nvPr/>
          </p:nvSpPr>
          <p:spPr>
            <a:xfrm>
              <a:off x="6027630" y="2196276"/>
              <a:ext cx="244804" cy="138499"/>
            </a:xfrm>
            <a:prstGeom prst="rect">
              <a:avLst/>
            </a:prstGeom>
            <a:solidFill>
              <a:schemeClr val="bg1"/>
            </a:solidFill>
          </p:spPr>
          <p:txBody>
            <a:bodyPr wrap="square" lIns="0" tIns="0" rIns="0" bIns="0" rtlCol="0">
              <a:spAutoFit/>
            </a:bodyPr>
            <a:lstStyle/>
            <a:p>
              <a:pPr algn="ctr"/>
              <a:r>
                <a:rPr lang="en-NZ" sz="900" dirty="0"/>
                <a:t>25%</a:t>
              </a:r>
            </a:p>
          </p:txBody>
        </p:sp>
      </p:grpSp>
      <p:sp>
        <p:nvSpPr>
          <p:cNvPr id="48" name="Rectangle 47">
            <a:extLst>
              <a:ext uri="{FF2B5EF4-FFF2-40B4-BE49-F238E27FC236}">
                <a16:creationId xmlns:a16="http://schemas.microsoft.com/office/drawing/2014/main" id="{CA60ED8A-A94A-14E9-8D81-6D381AF0BFCC}"/>
              </a:ext>
            </a:extLst>
          </p:cNvPr>
          <p:cNvSpPr/>
          <p:nvPr/>
        </p:nvSpPr>
        <p:spPr bwMode="ltGray">
          <a:xfrm>
            <a:off x="6295798" y="5286078"/>
            <a:ext cx="90734" cy="90734"/>
          </a:xfrm>
          <a:prstGeom prst="rect">
            <a:avLst/>
          </a:prstGeom>
          <a:solidFill>
            <a:srgbClr val="007C8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a:p>
        </p:txBody>
      </p:sp>
      <p:grpSp>
        <p:nvGrpSpPr>
          <p:cNvPr id="49" name="Group 48">
            <a:extLst>
              <a:ext uri="{FF2B5EF4-FFF2-40B4-BE49-F238E27FC236}">
                <a16:creationId xmlns:a16="http://schemas.microsoft.com/office/drawing/2014/main" id="{10DDF198-A7B1-F081-145C-2785DA60D0BB}"/>
              </a:ext>
            </a:extLst>
          </p:cNvPr>
          <p:cNvGrpSpPr/>
          <p:nvPr/>
        </p:nvGrpSpPr>
        <p:grpSpPr>
          <a:xfrm>
            <a:off x="9085321" y="3709820"/>
            <a:ext cx="244804" cy="576000"/>
            <a:chOff x="6027630" y="1949337"/>
            <a:chExt cx="244804" cy="576000"/>
          </a:xfrm>
        </p:grpSpPr>
        <p:sp>
          <p:nvSpPr>
            <p:cNvPr id="50" name="Right Brace 49">
              <a:extLst>
                <a:ext uri="{FF2B5EF4-FFF2-40B4-BE49-F238E27FC236}">
                  <a16:creationId xmlns:a16="http://schemas.microsoft.com/office/drawing/2014/main" id="{D39470A0-22D2-1785-3555-5DFF914B7A63}"/>
                </a:ext>
              </a:extLst>
            </p:cNvPr>
            <p:cNvSpPr/>
            <p:nvPr/>
          </p:nvSpPr>
          <p:spPr>
            <a:xfrm>
              <a:off x="6027630" y="1949337"/>
              <a:ext cx="72000" cy="576000"/>
            </a:xfrm>
            <a:prstGeom prst="rightBrac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51" name="TextBox 50">
              <a:extLst>
                <a:ext uri="{FF2B5EF4-FFF2-40B4-BE49-F238E27FC236}">
                  <a16:creationId xmlns:a16="http://schemas.microsoft.com/office/drawing/2014/main" id="{6ECBE67F-139C-F5D3-9FB0-0794EC735425}"/>
                </a:ext>
              </a:extLst>
            </p:cNvPr>
            <p:cNvSpPr txBox="1"/>
            <p:nvPr/>
          </p:nvSpPr>
          <p:spPr>
            <a:xfrm>
              <a:off x="6027630" y="2196276"/>
              <a:ext cx="244804" cy="138499"/>
            </a:xfrm>
            <a:prstGeom prst="rect">
              <a:avLst/>
            </a:prstGeom>
            <a:solidFill>
              <a:schemeClr val="bg1"/>
            </a:solidFill>
          </p:spPr>
          <p:txBody>
            <a:bodyPr wrap="square" lIns="0" tIns="0" rIns="0" bIns="0" rtlCol="0">
              <a:spAutoFit/>
            </a:bodyPr>
            <a:lstStyle/>
            <a:p>
              <a:pPr algn="ctr"/>
              <a:r>
                <a:rPr lang="en-NZ" sz="900" dirty="0"/>
                <a:t>24%</a:t>
              </a:r>
            </a:p>
          </p:txBody>
        </p:sp>
      </p:grpSp>
      <p:grpSp>
        <p:nvGrpSpPr>
          <p:cNvPr id="52" name="Group 51">
            <a:extLst>
              <a:ext uri="{FF2B5EF4-FFF2-40B4-BE49-F238E27FC236}">
                <a16:creationId xmlns:a16="http://schemas.microsoft.com/office/drawing/2014/main" id="{7FC18E45-FA4D-A2D0-F654-0B3AFBA9EBE2}"/>
              </a:ext>
            </a:extLst>
          </p:cNvPr>
          <p:cNvGrpSpPr/>
          <p:nvPr/>
        </p:nvGrpSpPr>
        <p:grpSpPr>
          <a:xfrm>
            <a:off x="9851646" y="3720165"/>
            <a:ext cx="244804" cy="576000"/>
            <a:chOff x="6027630" y="1949337"/>
            <a:chExt cx="244804" cy="576000"/>
          </a:xfrm>
        </p:grpSpPr>
        <p:sp>
          <p:nvSpPr>
            <p:cNvPr id="53" name="Right Brace 52">
              <a:extLst>
                <a:ext uri="{FF2B5EF4-FFF2-40B4-BE49-F238E27FC236}">
                  <a16:creationId xmlns:a16="http://schemas.microsoft.com/office/drawing/2014/main" id="{B0FF5967-C5EE-5023-0426-6D38E0362B79}"/>
                </a:ext>
              </a:extLst>
            </p:cNvPr>
            <p:cNvSpPr/>
            <p:nvPr/>
          </p:nvSpPr>
          <p:spPr>
            <a:xfrm>
              <a:off x="6027630" y="1949337"/>
              <a:ext cx="72000" cy="576000"/>
            </a:xfrm>
            <a:prstGeom prst="rightBrac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54" name="TextBox 53">
              <a:extLst>
                <a:ext uri="{FF2B5EF4-FFF2-40B4-BE49-F238E27FC236}">
                  <a16:creationId xmlns:a16="http://schemas.microsoft.com/office/drawing/2014/main" id="{29F58591-66BD-2187-6B29-8CEBB5FE7AD6}"/>
                </a:ext>
              </a:extLst>
            </p:cNvPr>
            <p:cNvSpPr txBox="1"/>
            <p:nvPr/>
          </p:nvSpPr>
          <p:spPr>
            <a:xfrm>
              <a:off x="6027630" y="2196276"/>
              <a:ext cx="244804" cy="138499"/>
            </a:xfrm>
            <a:prstGeom prst="rect">
              <a:avLst/>
            </a:prstGeom>
            <a:solidFill>
              <a:schemeClr val="bg1"/>
            </a:solidFill>
          </p:spPr>
          <p:txBody>
            <a:bodyPr wrap="square" lIns="0" tIns="0" rIns="0" bIns="0" rtlCol="0">
              <a:spAutoFit/>
            </a:bodyPr>
            <a:lstStyle/>
            <a:p>
              <a:pPr algn="ctr"/>
              <a:r>
                <a:rPr lang="en-NZ" sz="900" dirty="0"/>
                <a:t>23%</a:t>
              </a:r>
            </a:p>
          </p:txBody>
        </p:sp>
      </p:grpSp>
      <p:grpSp>
        <p:nvGrpSpPr>
          <p:cNvPr id="55" name="Group 54">
            <a:extLst>
              <a:ext uri="{FF2B5EF4-FFF2-40B4-BE49-F238E27FC236}">
                <a16:creationId xmlns:a16="http://schemas.microsoft.com/office/drawing/2014/main" id="{5785FAA0-DEF7-8D07-6B53-EF1BAB364AC6}"/>
              </a:ext>
            </a:extLst>
          </p:cNvPr>
          <p:cNvGrpSpPr/>
          <p:nvPr/>
        </p:nvGrpSpPr>
        <p:grpSpPr>
          <a:xfrm>
            <a:off x="10579788" y="3824440"/>
            <a:ext cx="244804" cy="468000"/>
            <a:chOff x="6027630" y="1949337"/>
            <a:chExt cx="244804" cy="468000"/>
          </a:xfrm>
        </p:grpSpPr>
        <p:sp>
          <p:nvSpPr>
            <p:cNvPr id="56" name="Right Brace 55">
              <a:extLst>
                <a:ext uri="{FF2B5EF4-FFF2-40B4-BE49-F238E27FC236}">
                  <a16:creationId xmlns:a16="http://schemas.microsoft.com/office/drawing/2014/main" id="{73B5666F-27DF-B438-F0AA-A423BD09FD4A}"/>
                </a:ext>
              </a:extLst>
            </p:cNvPr>
            <p:cNvSpPr/>
            <p:nvPr/>
          </p:nvSpPr>
          <p:spPr>
            <a:xfrm>
              <a:off x="6027630" y="1949337"/>
              <a:ext cx="72000" cy="468000"/>
            </a:xfrm>
            <a:prstGeom prst="rightBrac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57" name="TextBox 56">
              <a:extLst>
                <a:ext uri="{FF2B5EF4-FFF2-40B4-BE49-F238E27FC236}">
                  <a16:creationId xmlns:a16="http://schemas.microsoft.com/office/drawing/2014/main" id="{882632F4-54BC-AFAB-097D-31B07372E32C}"/>
                </a:ext>
              </a:extLst>
            </p:cNvPr>
            <p:cNvSpPr txBox="1"/>
            <p:nvPr/>
          </p:nvSpPr>
          <p:spPr>
            <a:xfrm>
              <a:off x="6027630" y="2125252"/>
              <a:ext cx="244804" cy="138499"/>
            </a:xfrm>
            <a:prstGeom prst="rect">
              <a:avLst/>
            </a:prstGeom>
            <a:solidFill>
              <a:schemeClr val="bg1"/>
            </a:solidFill>
          </p:spPr>
          <p:txBody>
            <a:bodyPr wrap="square" lIns="0" tIns="0" rIns="0" bIns="0" rtlCol="0">
              <a:spAutoFit/>
            </a:bodyPr>
            <a:lstStyle/>
            <a:p>
              <a:pPr algn="ctr"/>
              <a:r>
                <a:rPr lang="en-NZ" sz="900" dirty="0"/>
                <a:t>20%</a:t>
              </a:r>
            </a:p>
          </p:txBody>
        </p:sp>
      </p:grpSp>
      <p:grpSp>
        <p:nvGrpSpPr>
          <p:cNvPr id="58" name="Group 57">
            <a:extLst>
              <a:ext uri="{FF2B5EF4-FFF2-40B4-BE49-F238E27FC236}">
                <a16:creationId xmlns:a16="http://schemas.microsoft.com/office/drawing/2014/main" id="{66EF3C61-8AF5-8225-8FCE-B21F526A0F22}"/>
              </a:ext>
            </a:extLst>
          </p:cNvPr>
          <p:cNvGrpSpPr/>
          <p:nvPr/>
        </p:nvGrpSpPr>
        <p:grpSpPr>
          <a:xfrm>
            <a:off x="11328434" y="3816755"/>
            <a:ext cx="244804" cy="468000"/>
            <a:chOff x="6027630" y="1949337"/>
            <a:chExt cx="244804" cy="468000"/>
          </a:xfrm>
        </p:grpSpPr>
        <p:sp>
          <p:nvSpPr>
            <p:cNvPr id="59" name="Right Brace 58">
              <a:extLst>
                <a:ext uri="{FF2B5EF4-FFF2-40B4-BE49-F238E27FC236}">
                  <a16:creationId xmlns:a16="http://schemas.microsoft.com/office/drawing/2014/main" id="{C9B55F91-400F-6A41-B5B6-421C5E67AE9F}"/>
                </a:ext>
              </a:extLst>
            </p:cNvPr>
            <p:cNvSpPr/>
            <p:nvPr/>
          </p:nvSpPr>
          <p:spPr>
            <a:xfrm>
              <a:off x="6027630" y="1949337"/>
              <a:ext cx="72000" cy="468000"/>
            </a:xfrm>
            <a:prstGeom prst="rightBrac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60" name="TextBox 59">
              <a:extLst>
                <a:ext uri="{FF2B5EF4-FFF2-40B4-BE49-F238E27FC236}">
                  <a16:creationId xmlns:a16="http://schemas.microsoft.com/office/drawing/2014/main" id="{D81B638A-4848-4AA2-93E8-EF766C53C740}"/>
                </a:ext>
              </a:extLst>
            </p:cNvPr>
            <p:cNvSpPr txBox="1"/>
            <p:nvPr/>
          </p:nvSpPr>
          <p:spPr>
            <a:xfrm>
              <a:off x="6027630" y="2125252"/>
              <a:ext cx="244804" cy="138499"/>
            </a:xfrm>
            <a:prstGeom prst="rect">
              <a:avLst/>
            </a:prstGeom>
            <a:solidFill>
              <a:schemeClr val="bg1"/>
            </a:solidFill>
          </p:spPr>
          <p:txBody>
            <a:bodyPr wrap="square" lIns="0" tIns="0" rIns="0" bIns="0" rtlCol="0">
              <a:spAutoFit/>
            </a:bodyPr>
            <a:lstStyle/>
            <a:p>
              <a:pPr algn="ctr"/>
              <a:r>
                <a:rPr lang="en-NZ" sz="900" dirty="0"/>
                <a:t>20%</a:t>
              </a:r>
            </a:p>
          </p:txBody>
        </p:sp>
      </p:grpSp>
      <p:sp>
        <p:nvSpPr>
          <p:cNvPr id="3" name="TextBox 2">
            <a:extLst>
              <a:ext uri="{FF2B5EF4-FFF2-40B4-BE49-F238E27FC236}">
                <a16:creationId xmlns:a16="http://schemas.microsoft.com/office/drawing/2014/main" id="{73A50038-00F8-9D24-4242-ABA73CC70DF4}"/>
              </a:ext>
            </a:extLst>
          </p:cNvPr>
          <p:cNvSpPr txBox="1"/>
          <p:nvPr/>
        </p:nvSpPr>
        <p:spPr>
          <a:xfrm>
            <a:off x="4503831" y="1188665"/>
            <a:ext cx="3184339" cy="369332"/>
          </a:xfrm>
          <a:prstGeom prst="rect">
            <a:avLst/>
          </a:prstGeom>
          <a:noFill/>
        </p:spPr>
        <p:txBody>
          <a:bodyPr wrap="square" lIns="0" tIns="0" rIns="0" bIns="0" rtlCol="0">
            <a:spAutoFit/>
          </a:bodyPr>
          <a:lstStyle/>
          <a:p>
            <a:pPr algn="ctr"/>
            <a:r>
              <a:rPr lang="en-NZ" sz="1200" b="1" dirty="0"/>
              <a:t>Importance of reasons in decision to stop playing particular sport</a:t>
            </a:r>
            <a:r>
              <a:rPr lang="en-NZ" sz="1200" b="1" baseline="-25000" dirty="0"/>
              <a:t>(1)</a:t>
            </a:r>
          </a:p>
        </p:txBody>
      </p:sp>
      <p:sp>
        <p:nvSpPr>
          <p:cNvPr id="8" name="Slide Number Placeholder 7">
            <a:extLst>
              <a:ext uri="{FF2B5EF4-FFF2-40B4-BE49-F238E27FC236}">
                <a16:creationId xmlns:a16="http://schemas.microsoft.com/office/drawing/2014/main" id="{E0CB8B20-8E8A-4FD5-6780-6A05DE81D0C5}"/>
              </a:ext>
            </a:extLst>
          </p:cNvPr>
          <p:cNvSpPr>
            <a:spLocks noGrp="1"/>
          </p:cNvSpPr>
          <p:nvPr>
            <p:ph type="sldNum" sz="quarter" idx="10"/>
          </p:nvPr>
        </p:nvSpPr>
        <p:spPr/>
        <p:txBody>
          <a:bodyPr/>
          <a:lstStyle/>
          <a:p>
            <a:fld id="{4034BEE3-566C-4068-A777-C3A4762E861B}" type="slidenum">
              <a:rPr lang="en-GB" smtClean="0"/>
              <a:pPr/>
              <a:t>49</a:t>
            </a:fld>
            <a:endParaRPr lang="en-GB" dirty="0"/>
          </a:p>
        </p:txBody>
      </p:sp>
    </p:spTree>
    <p:extLst>
      <p:ext uri="{BB962C8B-B14F-4D97-AF65-F5344CB8AC3E}">
        <p14:creationId xmlns:p14="http://schemas.microsoft.com/office/powerpoint/2010/main" val="3615011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Close-up of hands on a computer&#10;&#10;Description automatically generated with medium confidence">
            <a:extLst>
              <a:ext uri="{FF2B5EF4-FFF2-40B4-BE49-F238E27FC236}">
                <a16:creationId xmlns:a16="http://schemas.microsoft.com/office/drawing/2014/main" id="{45395BD7-42B4-1E39-9687-38497E53DCE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89095" y="940142"/>
            <a:ext cx="5537779" cy="5095055"/>
          </a:xfrm>
          <a:prstGeom prst="rect">
            <a:avLst/>
          </a:prstGeom>
        </p:spPr>
      </p:pic>
      <p:sp>
        <p:nvSpPr>
          <p:cNvPr id="35" name="Rectangle 34">
            <a:extLst>
              <a:ext uri="{FF2B5EF4-FFF2-40B4-BE49-F238E27FC236}">
                <a16:creationId xmlns:a16="http://schemas.microsoft.com/office/drawing/2014/main" id="{28476FC1-161F-1F36-B49F-690F4DA02681}"/>
              </a:ext>
            </a:extLst>
          </p:cNvPr>
          <p:cNvSpPr/>
          <p:nvPr/>
        </p:nvSpPr>
        <p:spPr>
          <a:xfrm>
            <a:off x="355940" y="940144"/>
            <a:ext cx="8921225" cy="19543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2" name="Rectangle 21">
            <a:extLst>
              <a:ext uri="{FF2B5EF4-FFF2-40B4-BE49-F238E27FC236}">
                <a16:creationId xmlns:a16="http://schemas.microsoft.com/office/drawing/2014/main" id="{0E39308C-81BC-D40E-27FC-621A7398B971}"/>
              </a:ext>
            </a:extLst>
          </p:cNvPr>
          <p:cNvSpPr/>
          <p:nvPr/>
        </p:nvSpPr>
        <p:spPr bwMode="ltGray">
          <a:xfrm>
            <a:off x="355940" y="2894495"/>
            <a:ext cx="8921225" cy="3140704"/>
          </a:xfrm>
          <a:prstGeom prst="rect">
            <a:avLst/>
          </a:prstGeom>
          <a:solidFill>
            <a:srgbClr val="90D8E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mj-lt"/>
              <a:ea typeface="+mn-ea"/>
              <a:cs typeface="+mn-cs"/>
            </a:endParaRPr>
          </a:p>
        </p:txBody>
      </p:sp>
      <p:sp>
        <p:nvSpPr>
          <p:cNvPr id="38" name="Rectangle 37">
            <a:extLst>
              <a:ext uri="{FF2B5EF4-FFF2-40B4-BE49-F238E27FC236}">
                <a16:creationId xmlns:a16="http://schemas.microsoft.com/office/drawing/2014/main" id="{08CBCC8B-3B4F-DFA0-E8E0-C026E56B3728}"/>
              </a:ext>
            </a:extLst>
          </p:cNvPr>
          <p:cNvSpPr/>
          <p:nvPr/>
        </p:nvSpPr>
        <p:spPr bwMode="ltGray">
          <a:xfrm>
            <a:off x="9277165" y="940140"/>
            <a:ext cx="2549709" cy="5095057"/>
          </a:xfrm>
          <a:prstGeom prst="rect">
            <a:avLst/>
          </a:prstGeom>
          <a:solidFill>
            <a:srgbClr val="000000">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1C5D655F-9FBC-8A1F-AF97-0AEA2508FB95}"/>
              </a:ext>
            </a:extLst>
          </p:cNvPr>
          <p:cNvSpPr/>
          <p:nvPr/>
        </p:nvSpPr>
        <p:spPr bwMode="ltGray">
          <a:xfrm>
            <a:off x="576694" y="3663449"/>
            <a:ext cx="715401" cy="2179568"/>
          </a:xfrm>
          <a:prstGeom prst="rect">
            <a:avLst/>
          </a:prstGeom>
          <a:solidFill>
            <a:srgbClr val="FFFFFF">
              <a:alpha val="3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mj-lt"/>
              <a:ea typeface="+mn-ea"/>
              <a:cs typeface="+mn-cs"/>
            </a:endParaRPr>
          </a:p>
        </p:txBody>
      </p:sp>
      <p:sp>
        <p:nvSpPr>
          <p:cNvPr id="4" name="Title 3">
            <a:extLst>
              <a:ext uri="{FF2B5EF4-FFF2-40B4-BE49-F238E27FC236}">
                <a16:creationId xmlns:a16="http://schemas.microsoft.com/office/drawing/2014/main" id="{D66EECB3-904D-4F89-D857-154B74EC5C0B}"/>
              </a:ext>
            </a:extLst>
          </p:cNvPr>
          <p:cNvSpPr>
            <a:spLocks noGrp="1"/>
          </p:cNvSpPr>
          <p:nvPr>
            <p:ph type="title"/>
          </p:nvPr>
        </p:nvSpPr>
        <p:spPr>
          <a:xfrm>
            <a:off x="359999" y="182141"/>
            <a:ext cx="11466875" cy="403200"/>
          </a:xfrm>
        </p:spPr>
        <p:txBody>
          <a:bodyPr/>
          <a:lstStyle/>
          <a:p>
            <a:r>
              <a:rPr lang="en-NZ" dirty="0"/>
              <a:t>The research was conducted in two stages; an initial qualitative stage followed by a second quantitative phase. Insights from both stages are presented in this report.</a:t>
            </a:r>
          </a:p>
        </p:txBody>
      </p:sp>
      <p:sp>
        <p:nvSpPr>
          <p:cNvPr id="5" name="Footer Placeholder 4">
            <a:extLst>
              <a:ext uri="{FF2B5EF4-FFF2-40B4-BE49-F238E27FC236}">
                <a16:creationId xmlns:a16="http://schemas.microsoft.com/office/drawing/2014/main" id="{DA1F2ACD-7B5B-4381-8EE9-353709AEF7CD}"/>
              </a:ext>
            </a:extLst>
          </p:cNvPr>
          <p:cNvSpPr>
            <a:spLocks noGrp="1"/>
          </p:cNvSpPr>
          <p:nvPr>
            <p:ph type="ftr" sz="quarter" idx="11"/>
          </p:nvPr>
        </p:nvSpPr>
        <p:spPr/>
        <p:txBody>
          <a:bodyPr/>
          <a:lstStyle/>
          <a:p>
            <a:endParaRPr lang="en-NZ" dirty="0"/>
          </a:p>
        </p:txBody>
      </p:sp>
      <p:sp>
        <p:nvSpPr>
          <p:cNvPr id="24" name="Title 1">
            <a:extLst>
              <a:ext uri="{FF2B5EF4-FFF2-40B4-BE49-F238E27FC236}">
                <a16:creationId xmlns:a16="http://schemas.microsoft.com/office/drawing/2014/main" id="{C04CD624-4952-CE5C-6A25-B6FA548C0B66}"/>
              </a:ext>
            </a:extLst>
          </p:cNvPr>
          <p:cNvSpPr txBox="1">
            <a:spLocks/>
          </p:cNvSpPr>
          <p:nvPr/>
        </p:nvSpPr>
        <p:spPr>
          <a:xfrm>
            <a:off x="576694" y="1133518"/>
            <a:ext cx="8454137" cy="324000"/>
          </a:xfrm>
          <a:prstGeom prst="rect">
            <a:avLst/>
          </a:prstGeom>
          <a:solidFill>
            <a:schemeClr val="bg1"/>
          </a:solidFill>
        </p:spPr>
        <p:txBody>
          <a:bodyPr vert="horz" lIns="108000" tIns="0" rIns="0" bIns="0" rtlCol="0" anchor="ctr" anchorCtr="0">
            <a:noAutofit/>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pPr algn="ctr"/>
            <a:r>
              <a:rPr lang="en-US" sz="2000" dirty="0">
                <a:solidFill>
                  <a:srgbClr val="00A5B8"/>
                </a:solidFill>
                <a:cs typeface="Arial" panose="020B0604020202020204" pitchFamily="34" charset="0"/>
              </a:rPr>
              <a:t>STAGE 1. QUALITATIVE </a:t>
            </a:r>
            <a:endParaRPr lang="en-US" sz="2000" dirty="0">
              <a:solidFill>
                <a:srgbClr val="00A5B8"/>
              </a:solidFill>
            </a:endParaRPr>
          </a:p>
        </p:txBody>
      </p:sp>
      <p:sp>
        <p:nvSpPr>
          <p:cNvPr id="28" name="Rectangle 27">
            <a:extLst>
              <a:ext uri="{FF2B5EF4-FFF2-40B4-BE49-F238E27FC236}">
                <a16:creationId xmlns:a16="http://schemas.microsoft.com/office/drawing/2014/main" id="{F55319B8-FA07-8145-F51A-E1A9DCE3C8DA}"/>
              </a:ext>
            </a:extLst>
          </p:cNvPr>
          <p:cNvSpPr/>
          <p:nvPr/>
        </p:nvSpPr>
        <p:spPr bwMode="ltGray">
          <a:xfrm>
            <a:off x="577362" y="3192242"/>
            <a:ext cx="8452800" cy="324000"/>
          </a:xfrm>
          <a:prstGeom prst="rect">
            <a:avLst/>
          </a:prstGeom>
          <a:solidFill>
            <a:srgbClr val="FFFFFF">
              <a:alpha val="3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mj-lt"/>
              <a:ea typeface="+mn-ea"/>
              <a:cs typeface="+mn-cs"/>
            </a:endParaRPr>
          </a:p>
        </p:txBody>
      </p:sp>
      <p:sp>
        <p:nvSpPr>
          <p:cNvPr id="26" name="TextBox 25">
            <a:extLst>
              <a:ext uri="{FF2B5EF4-FFF2-40B4-BE49-F238E27FC236}">
                <a16:creationId xmlns:a16="http://schemas.microsoft.com/office/drawing/2014/main" id="{360E2400-182E-A5DB-0A08-EFF6397124EE}"/>
              </a:ext>
            </a:extLst>
          </p:cNvPr>
          <p:cNvSpPr txBox="1"/>
          <p:nvPr/>
        </p:nvSpPr>
        <p:spPr>
          <a:xfrm>
            <a:off x="709422" y="1450774"/>
            <a:ext cx="814759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600" b="1" i="0" u="sng" strike="noStrike" kern="1200" cap="none" spc="0" normalizeH="0" baseline="0" noProof="0" dirty="0">
                <a:ln>
                  <a:noFill/>
                </a:ln>
                <a:effectLst/>
                <a:uLnTx/>
                <a:uFillTx/>
                <a:latin typeface="Arial"/>
                <a:ea typeface="+mn-ea"/>
                <a:cs typeface="Calibri" panose="020F0502020204030204" pitchFamily="34" charset="0"/>
              </a:rPr>
              <a:t>4 x online Zoom groups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600" b="1" i="0" u="none" strike="noStrike" kern="1200" cap="none" spc="0" normalizeH="0" baseline="0" noProof="0" dirty="0">
              <a:ln>
                <a:noFill/>
              </a:ln>
              <a:effectLst/>
              <a:uLnTx/>
              <a:uFillTx/>
              <a:latin typeface="Arial"/>
              <a:ea typeface="+mn-ea"/>
              <a:cs typeface="Calibri" panose="020F0502020204030204" pitchFamily="34" charset="0"/>
            </a:endParaRPr>
          </a:p>
        </p:txBody>
      </p:sp>
      <p:sp>
        <p:nvSpPr>
          <p:cNvPr id="29" name="TextBox 28">
            <a:extLst>
              <a:ext uri="{FF2B5EF4-FFF2-40B4-BE49-F238E27FC236}">
                <a16:creationId xmlns:a16="http://schemas.microsoft.com/office/drawing/2014/main" id="{8BCB1E49-F3EF-54C5-1DF8-3874A001FD6A}"/>
              </a:ext>
            </a:extLst>
          </p:cNvPr>
          <p:cNvSpPr txBox="1"/>
          <p:nvPr/>
        </p:nvSpPr>
        <p:spPr>
          <a:xfrm>
            <a:off x="5254163" y="1917076"/>
            <a:ext cx="3602850" cy="815608"/>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NZ" sz="1400" b="0" i="1" u="none" strike="noStrike" kern="1200" cap="none" spc="0" normalizeH="0" baseline="0" noProof="0" dirty="0">
                <a:ln>
                  <a:noFill/>
                </a:ln>
                <a:effectLst/>
                <a:uLnTx/>
                <a:uFillTx/>
                <a:latin typeface="Arial"/>
                <a:ea typeface="+mn-ea"/>
                <a:cs typeface="+mn-cs"/>
              </a:rPr>
              <a:t>Focus 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1" i="0" u="none" strike="noStrike" kern="1200" cap="none" spc="0" normalizeH="0" baseline="0" noProof="0" dirty="0">
                <a:ln>
                  <a:noFill/>
                </a:ln>
                <a:effectLst/>
                <a:uLnTx/>
                <a:uFillTx/>
                <a:latin typeface="Arial"/>
                <a:ea typeface="+mn-ea"/>
                <a:cs typeface="+mn-cs"/>
              </a:rPr>
              <a:t>An in depth exploration of the drivers and barriers to playing organised sport </a:t>
            </a:r>
            <a:endParaRPr kumimoji="0" lang="en-NZ" sz="1400" b="0" i="1" u="none" strike="noStrike" kern="1200" cap="none" spc="0" normalizeH="0" baseline="0" noProof="0" dirty="0">
              <a:ln>
                <a:noFill/>
              </a:ln>
              <a:effectLst/>
              <a:uLnTx/>
              <a:uFillTx/>
              <a:latin typeface="Arial"/>
              <a:ea typeface="+mn-ea"/>
              <a:cs typeface="+mn-cs"/>
            </a:endParaRPr>
          </a:p>
        </p:txBody>
      </p:sp>
      <p:sp>
        <p:nvSpPr>
          <p:cNvPr id="37" name="Title 1">
            <a:extLst>
              <a:ext uri="{FF2B5EF4-FFF2-40B4-BE49-F238E27FC236}">
                <a16:creationId xmlns:a16="http://schemas.microsoft.com/office/drawing/2014/main" id="{99827404-01BB-2F7E-E680-7DF0EE904C7D}"/>
              </a:ext>
            </a:extLst>
          </p:cNvPr>
          <p:cNvSpPr txBox="1">
            <a:spLocks/>
          </p:cNvSpPr>
          <p:nvPr/>
        </p:nvSpPr>
        <p:spPr>
          <a:xfrm>
            <a:off x="2333711" y="3198622"/>
            <a:ext cx="4899013" cy="324000"/>
          </a:xfrm>
          <a:prstGeom prst="rect">
            <a:avLst/>
          </a:prstGeom>
          <a:noFill/>
        </p:spPr>
        <p:txBody>
          <a:bodyPr vert="horz" lIns="108000" tIns="0" rIns="0" bIns="0" rtlCol="0" anchor="ctr" anchorCtr="0">
            <a:noAutofit/>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pPr algn="ctr"/>
            <a:r>
              <a:rPr lang="en-US" sz="2000" dirty="0">
                <a:cs typeface="Arial" panose="020B0604020202020204" pitchFamily="34" charset="0"/>
              </a:rPr>
              <a:t>STAGE 2. QUANTITATIVE SURVEY</a:t>
            </a:r>
            <a:endParaRPr lang="en-US" sz="2000" dirty="0"/>
          </a:p>
        </p:txBody>
      </p:sp>
      <p:sp>
        <p:nvSpPr>
          <p:cNvPr id="41" name="Isosceles Triangle 40">
            <a:extLst>
              <a:ext uri="{FF2B5EF4-FFF2-40B4-BE49-F238E27FC236}">
                <a16:creationId xmlns:a16="http://schemas.microsoft.com/office/drawing/2014/main" id="{883A2A3E-2A96-EB3A-8B2F-1C4F24C9E7FA}"/>
              </a:ext>
            </a:extLst>
          </p:cNvPr>
          <p:cNvSpPr/>
          <p:nvPr/>
        </p:nvSpPr>
        <p:spPr bwMode="ltGray">
          <a:xfrm flipV="1">
            <a:off x="4495700" y="2655484"/>
            <a:ext cx="575035" cy="568373"/>
          </a:xfrm>
          <a:prstGeom prst="triangle">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a:p>
        </p:txBody>
      </p:sp>
      <p:sp>
        <p:nvSpPr>
          <p:cNvPr id="42" name="TextBox 41">
            <a:extLst>
              <a:ext uri="{FF2B5EF4-FFF2-40B4-BE49-F238E27FC236}">
                <a16:creationId xmlns:a16="http://schemas.microsoft.com/office/drawing/2014/main" id="{A3814B37-86AC-F1E9-0503-A577EF3DA8C6}"/>
              </a:ext>
            </a:extLst>
          </p:cNvPr>
          <p:cNvSpPr txBox="1"/>
          <p:nvPr/>
        </p:nvSpPr>
        <p:spPr>
          <a:xfrm>
            <a:off x="2197968" y="3526600"/>
            <a:ext cx="5170499" cy="815608"/>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NZ" sz="1400" b="0" i="1" u="none" strike="noStrike" kern="1200" cap="none" spc="0" normalizeH="0" baseline="0" noProof="0" dirty="0">
                <a:ln>
                  <a:noFill/>
                </a:ln>
                <a:effectLst/>
                <a:uLnTx/>
                <a:uFillTx/>
                <a:latin typeface="Arial"/>
                <a:ea typeface="+mn-ea"/>
                <a:cs typeface="+mn-cs"/>
              </a:rPr>
              <a:t>Focus 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NZ" sz="1400" b="1" dirty="0">
                <a:latin typeface="Arial"/>
              </a:rPr>
              <a:t>Validating the different drivers and barriers to participation in organised sport among rangatahi aged 15 – 18 </a:t>
            </a:r>
            <a:endParaRPr kumimoji="0" lang="en-NZ" sz="1400" i="0" u="none" strike="noStrike" kern="1200" cap="none" spc="0" normalizeH="0" baseline="0" noProof="0" dirty="0">
              <a:ln>
                <a:noFill/>
              </a:ln>
              <a:effectLst/>
              <a:uLnTx/>
              <a:uFillTx/>
              <a:latin typeface="Arial"/>
              <a:ea typeface="+mn-ea"/>
              <a:cs typeface="+mn-cs"/>
            </a:endParaRPr>
          </a:p>
        </p:txBody>
      </p:sp>
      <p:sp>
        <p:nvSpPr>
          <p:cNvPr id="9" name="TextBox 8">
            <a:extLst>
              <a:ext uri="{FF2B5EF4-FFF2-40B4-BE49-F238E27FC236}">
                <a16:creationId xmlns:a16="http://schemas.microsoft.com/office/drawing/2014/main" id="{C7504057-C7FC-DDC4-18D6-E87BB82E7E56}"/>
              </a:ext>
            </a:extLst>
          </p:cNvPr>
          <p:cNvSpPr txBox="1"/>
          <p:nvPr/>
        </p:nvSpPr>
        <p:spPr>
          <a:xfrm>
            <a:off x="369236" y="1917076"/>
            <a:ext cx="4487674"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0" i="1" u="none" strike="noStrike" kern="1200" cap="none" spc="0" normalizeH="0" baseline="0" noProof="0" dirty="0">
                <a:ln>
                  <a:noFill/>
                </a:ln>
                <a:effectLst/>
                <a:uLnTx/>
                <a:uFillTx/>
                <a:latin typeface="Arial"/>
                <a:ea typeface="+mn-ea"/>
                <a:cs typeface="Calibri" panose="020F0502020204030204" pitchFamily="34" charset="0"/>
              </a:rPr>
              <a:t>Group format: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effectLst/>
                <a:uLnTx/>
                <a:uFillTx/>
                <a:latin typeface="Arial"/>
                <a:ea typeface="+mn-ea"/>
                <a:cs typeface="Calibri" panose="020F0502020204030204" pitchFamily="34" charset="0"/>
              </a:rPr>
              <a:t>Chatting with rangatahi aged 15 – 18 who no longer play organised sport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1" i="0" u="none" strike="noStrike" kern="1200" cap="none" spc="0" normalizeH="0" baseline="0" noProof="0" dirty="0">
                <a:ln>
                  <a:noFill/>
                </a:ln>
                <a:effectLst/>
                <a:uLnTx/>
                <a:uFillTx/>
                <a:latin typeface="Arial"/>
                <a:ea typeface="+mn-ea"/>
                <a:cs typeface="Calibri" panose="020F0502020204030204" pitchFamily="34" charset="0"/>
              </a:rPr>
              <a:t>16 respondents</a:t>
            </a:r>
          </a:p>
        </p:txBody>
      </p:sp>
      <p:sp>
        <p:nvSpPr>
          <p:cNvPr id="10" name="TextBox 9">
            <a:extLst>
              <a:ext uri="{FF2B5EF4-FFF2-40B4-BE49-F238E27FC236}">
                <a16:creationId xmlns:a16="http://schemas.microsoft.com/office/drawing/2014/main" id="{9853FFAD-D53F-463E-BD04-5915234880B5}"/>
              </a:ext>
            </a:extLst>
          </p:cNvPr>
          <p:cNvSpPr txBox="1"/>
          <p:nvPr/>
        </p:nvSpPr>
        <p:spPr>
          <a:xfrm rot="16200000">
            <a:off x="-451252" y="4520162"/>
            <a:ext cx="2778697" cy="52322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400" b="1" i="1" dirty="0">
                <a:latin typeface="Arial"/>
              </a:rPr>
              <a:t>MAIN FOCUS OF </a:t>
            </a:r>
          </a:p>
          <a:p>
            <a:pPr marL="0" marR="0" lvl="0" indent="0" algn="ctr" defTabSz="914400" rtl="0" eaLnBrk="1" fontAlgn="auto" latinLnBrk="0" hangingPunct="1">
              <a:lnSpc>
                <a:spcPct val="100000"/>
              </a:lnSpc>
              <a:spcBef>
                <a:spcPts val="0"/>
              </a:spcBef>
              <a:spcAft>
                <a:spcPts val="0"/>
              </a:spcAft>
              <a:buClrTx/>
              <a:buSzTx/>
              <a:buFontTx/>
              <a:buNone/>
              <a:tabLst/>
              <a:defRPr/>
            </a:pPr>
            <a:r>
              <a:rPr lang="en-NZ" sz="1400" b="1" i="1" dirty="0">
                <a:latin typeface="Arial"/>
              </a:rPr>
              <a:t>THIS REPORT</a:t>
            </a:r>
            <a:endParaRPr kumimoji="0" lang="en-NZ" sz="1400" i="1" u="none" strike="noStrike" kern="1200" cap="none" spc="0" normalizeH="0" baseline="0" noProof="0" dirty="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4FD28568-003D-AC99-50AA-90B7AF668EEE}"/>
              </a:ext>
            </a:extLst>
          </p:cNvPr>
          <p:cNvSpPr txBox="1"/>
          <p:nvPr/>
        </p:nvSpPr>
        <p:spPr>
          <a:xfrm>
            <a:off x="2775747" y="4596157"/>
            <a:ext cx="4014940" cy="307777"/>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NZ" sz="1400" b="0" i="1" u="none" strike="noStrike" kern="1200" cap="none" spc="0" normalizeH="0" baseline="0" noProof="0" dirty="0">
                <a:ln>
                  <a:noFill/>
                </a:ln>
                <a:effectLst/>
                <a:uLnTx/>
                <a:uFillTx/>
                <a:latin typeface="Arial"/>
                <a:ea typeface="+mn-ea"/>
                <a:cs typeface="+mn-cs"/>
              </a:rPr>
              <a:t>Two sources of respondents:</a:t>
            </a:r>
          </a:p>
        </p:txBody>
      </p:sp>
      <p:sp>
        <p:nvSpPr>
          <p:cNvPr id="15" name="TextBox 14">
            <a:extLst>
              <a:ext uri="{FF2B5EF4-FFF2-40B4-BE49-F238E27FC236}">
                <a16:creationId xmlns:a16="http://schemas.microsoft.com/office/drawing/2014/main" id="{016D5845-C480-ECE9-BB16-43285306A02A}"/>
              </a:ext>
            </a:extLst>
          </p:cNvPr>
          <p:cNvSpPr txBox="1"/>
          <p:nvPr/>
        </p:nvSpPr>
        <p:spPr>
          <a:xfrm>
            <a:off x="1511810" y="5062055"/>
            <a:ext cx="3447122"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0" u="none" strike="noStrike" kern="1200" cap="none" spc="0" normalizeH="0" baseline="0" noProof="0" dirty="0">
                <a:ln>
                  <a:noFill/>
                </a:ln>
                <a:effectLst/>
                <a:uLnTx/>
                <a:uFillTx/>
                <a:latin typeface="Arial"/>
                <a:ea typeface="+mn-ea"/>
                <a:cs typeface="Calibri" panose="020F0502020204030204" pitchFamily="34" charset="0"/>
              </a:rPr>
              <a:t>1) </a:t>
            </a:r>
            <a:r>
              <a:rPr kumimoji="0" lang="en-NZ" sz="1400" b="1" u="none" strike="noStrike" kern="1200" cap="none" spc="0" normalizeH="0" baseline="0" noProof="0" dirty="0">
                <a:ln>
                  <a:noFill/>
                </a:ln>
                <a:effectLst/>
                <a:uLnTx/>
                <a:uFillTx/>
                <a:latin typeface="Arial"/>
                <a:ea typeface="+mn-ea"/>
                <a:cs typeface="Calibri" panose="020F0502020204030204" pitchFamily="34" charset="0"/>
              </a:rPr>
              <a:t>National survey</a:t>
            </a:r>
            <a:r>
              <a:rPr kumimoji="0" lang="en-NZ" sz="1400" b="0" u="none" strike="noStrike" kern="1200" cap="none" spc="0" normalizeH="0" baseline="0" noProof="0" dirty="0">
                <a:ln>
                  <a:noFill/>
                </a:ln>
                <a:effectLst/>
                <a:uLnTx/>
                <a:uFillTx/>
                <a:latin typeface="Arial"/>
                <a:ea typeface="+mn-ea"/>
                <a:cs typeface="Calibri" panose="020F0502020204030204" pitchFamily="34" charset="0"/>
              </a:rPr>
              <a:t> of rangatahi sourced from online panels  </a:t>
            </a:r>
            <a:endParaRPr kumimoji="0" lang="en-NZ" sz="1400" b="1" u="none" strike="noStrike" kern="1200" cap="none" spc="0" normalizeH="0" baseline="0" noProof="0" dirty="0">
              <a:ln>
                <a:noFill/>
              </a:ln>
              <a:effectLst/>
              <a:uLnTx/>
              <a:uFillTx/>
              <a:latin typeface="Arial"/>
              <a:ea typeface="+mn-ea"/>
              <a:cs typeface="Calibri" panose="020F0502020204030204" pitchFamily="34" charset="0"/>
            </a:endParaRPr>
          </a:p>
        </p:txBody>
      </p:sp>
      <p:sp>
        <p:nvSpPr>
          <p:cNvPr id="17" name="TextBox 16">
            <a:extLst>
              <a:ext uri="{FF2B5EF4-FFF2-40B4-BE49-F238E27FC236}">
                <a16:creationId xmlns:a16="http://schemas.microsoft.com/office/drawing/2014/main" id="{E07E431F-A976-2B09-91B7-C977359264E2}"/>
              </a:ext>
            </a:extLst>
          </p:cNvPr>
          <p:cNvSpPr txBox="1"/>
          <p:nvPr/>
        </p:nvSpPr>
        <p:spPr>
          <a:xfrm>
            <a:off x="5109371" y="5062055"/>
            <a:ext cx="3749227"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0" u="none" strike="noStrike" kern="1200" cap="none" spc="0" normalizeH="0" baseline="0" noProof="0" dirty="0">
                <a:ln>
                  <a:noFill/>
                </a:ln>
                <a:effectLst/>
                <a:uLnTx/>
                <a:uFillTx/>
                <a:latin typeface="Arial"/>
                <a:ea typeface="+mn-ea"/>
                <a:cs typeface="Calibri" panose="020F0502020204030204" pitchFamily="34" charset="0"/>
              </a:rPr>
              <a:t>1) </a:t>
            </a:r>
            <a:r>
              <a:rPr kumimoji="0" lang="en-NZ" sz="1400" u="none" strike="noStrike" kern="1200" cap="none" spc="0" normalizeH="0" baseline="0" noProof="0" dirty="0">
                <a:ln>
                  <a:noFill/>
                </a:ln>
                <a:effectLst/>
                <a:uLnTx/>
                <a:uFillTx/>
                <a:latin typeface="Arial"/>
                <a:ea typeface="+mn-ea"/>
                <a:cs typeface="Calibri" panose="020F0502020204030204" pitchFamily="34" charset="0"/>
              </a:rPr>
              <a:t>Survey of </a:t>
            </a:r>
            <a:r>
              <a:rPr kumimoji="0" lang="en-NZ" sz="1400" b="0" u="none" strike="noStrike" kern="1200" cap="none" spc="0" normalizeH="0" baseline="0" noProof="0" dirty="0">
                <a:ln>
                  <a:noFill/>
                </a:ln>
                <a:effectLst/>
                <a:uLnTx/>
                <a:uFillTx/>
                <a:latin typeface="Arial"/>
                <a:ea typeface="+mn-ea"/>
                <a:cs typeface="Calibri" panose="020F0502020204030204" pitchFamily="34" charset="0"/>
              </a:rPr>
              <a:t>rangatahi within the </a:t>
            </a:r>
            <a:r>
              <a:rPr kumimoji="0" lang="en-NZ" sz="1400" b="1" u="none" strike="noStrike" kern="1200" cap="none" spc="0" normalizeH="0" baseline="0" noProof="0" dirty="0">
                <a:ln>
                  <a:noFill/>
                </a:ln>
                <a:effectLst/>
                <a:uLnTx/>
                <a:uFillTx/>
                <a:latin typeface="Arial"/>
                <a:ea typeface="+mn-ea"/>
                <a:cs typeface="Calibri" panose="020F0502020204030204" pitchFamily="34" charset="0"/>
              </a:rPr>
              <a:t>Wellington region </a:t>
            </a:r>
            <a:r>
              <a:rPr kumimoji="0" lang="en-NZ" sz="1400" b="0" u="none" strike="noStrike" kern="1200" cap="none" spc="0" normalizeH="0" baseline="0" noProof="0" dirty="0">
                <a:ln>
                  <a:noFill/>
                </a:ln>
                <a:effectLst/>
                <a:uLnTx/>
                <a:uFillTx/>
                <a:latin typeface="Arial"/>
                <a:ea typeface="+mn-ea"/>
                <a:cs typeface="Calibri" panose="020F0502020204030204" pitchFamily="34" charset="0"/>
              </a:rPr>
              <a:t>sourced through Nuku Ora’s Regional Sports Organisations (RSOs)</a:t>
            </a:r>
            <a:endParaRPr kumimoji="0" lang="en-NZ" sz="1400" b="1" u="none" strike="noStrike" kern="1200" cap="none" spc="0" normalizeH="0" baseline="0" noProof="0" dirty="0">
              <a:ln>
                <a:noFill/>
              </a:ln>
              <a:effectLst/>
              <a:uLnTx/>
              <a:uFillTx/>
              <a:latin typeface="Arial"/>
              <a:ea typeface="+mn-ea"/>
              <a:cs typeface="Calibri" panose="020F0502020204030204" pitchFamily="34" charset="0"/>
            </a:endParaRPr>
          </a:p>
        </p:txBody>
      </p:sp>
      <p:sp>
        <p:nvSpPr>
          <p:cNvPr id="6" name="Slide Number Placeholder 5">
            <a:extLst>
              <a:ext uri="{FF2B5EF4-FFF2-40B4-BE49-F238E27FC236}">
                <a16:creationId xmlns:a16="http://schemas.microsoft.com/office/drawing/2014/main" id="{65D3AF8C-05DB-8D24-FC76-90D853907CC0}"/>
              </a:ext>
            </a:extLst>
          </p:cNvPr>
          <p:cNvSpPr>
            <a:spLocks noGrp="1"/>
          </p:cNvSpPr>
          <p:nvPr>
            <p:ph type="sldNum" sz="quarter" idx="10"/>
          </p:nvPr>
        </p:nvSpPr>
        <p:spPr/>
        <p:txBody>
          <a:bodyPr/>
          <a:lstStyle/>
          <a:p>
            <a:fld id="{4034BEE3-566C-4068-A777-C3A4762E861B}" type="slidenum">
              <a:rPr lang="en-GB" smtClean="0"/>
              <a:pPr/>
              <a:t>5</a:t>
            </a:fld>
            <a:endParaRPr lang="en-GB" dirty="0"/>
          </a:p>
        </p:txBody>
      </p:sp>
    </p:spTree>
    <p:extLst>
      <p:ext uri="{BB962C8B-B14F-4D97-AF65-F5344CB8AC3E}">
        <p14:creationId xmlns:p14="http://schemas.microsoft.com/office/powerpoint/2010/main" val="2850714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535FDF19-D312-F34A-0DF7-63684813010D}"/>
              </a:ext>
            </a:extLst>
          </p:cNvPr>
          <p:cNvSpPr>
            <a:spLocks noGrp="1"/>
          </p:cNvSpPr>
          <p:nvPr>
            <p:ph type="title"/>
          </p:nvPr>
        </p:nvSpPr>
        <p:spPr>
          <a:xfrm>
            <a:off x="283799" y="318524"/>
            <a:ext cx="11702375" cy="403200"/>
          </a:xfrm>
        </p:spPr>
        <p:txBody>
          <a:bodyPr/>
          <a:lstStyle/>
          <a:p>
            <a:r>
              <a:rPr lang="en-NZ" sz="1800" dirty="0"/>
              <a:t>The remaining barriers are of lesser importance at an overall level, and are seen as important by less than one in five rangatahi who have lapsed from organised sport.</a:t>
            </a:r>
          </a:p>
        </p:txBody>
      </p:sp>
      <p:sp>
        <p:nvSpPr>
          <p:cNvPr id="2" name="Footer Placeholder 3">
            <a:extLst>
              <a:ext uri="{FF2B5EF4-FFF2-40B4-BE49-F238E27FC236}">
                <a16:creationId xmlns:a16="http://schemas.microsoft.com/office/drawing/2014/main" id="{0F8EAD30-D777-2418-833A-CB0BD1448AC5}"/>
              </a:ext>
            </a:extLst>
          </p:cNvPr>
          <p:cNvSpPr>
            <a:spLocks noGrp="1"/>
          </p:cNvSpPr>
          <p:nvPr>
            <p:ph type="ftr" sz="quarter" idx="11"/>
          </p:nvPr>
        </p:nvSpPr>
        <p:spPr>
          <a:xfrm>
            <a:off x="3981600" y="6390000"/>
            <a:ext cx="6744312" cy="196850"/>
          </a:xfrm>
        </p:spPr>
        <p:txBody>
          <a:bodyPr/>
          <a:lstStyle/>
          <a:p>
            <a:r>
              <a:rPr lang="en-GB" dirty="0"/>
              <a:t>Q10. </a:t>
            </a:r>
            <a:r>
              <a:rPr lang="en-NZ" dirty="0"/>
              <a:t>People have given us many reasons why they’ve stopped playing organised sport. Please  let us know how important, or not, each of the following reasons were in your decision to stop playing / doing [DP: INSERT SPORT FROM Q5=YES]…</a:t>
            </a:r>
          </a:p>
          <a:p>
            <a:r>
              <a:rPr lang="en-GB" dirty="0"/>
              <a:t>Base: National survey who have lapsed from organised sport, n=231</a:t>
            </a:r>
          </a:p>
        </p:txBody>
      </p:sp>
      <p:sp>
        <p:nvSpPr>
          <p:cNvPr id="6" name="TextBox 5">
            <a:extLst>
              <a:ext uri="{FF2B5EF4-FFF2-40B4-BE49-F238E27FC236}">
                <a16:creationId xmlns:a16="http://schemas.microsoft.com/office/drawing/2014/main" id="{0C6FE4F8-A26F-DEAC-B8A4-B5A429462FF4}"/>
              </a:ext>
            </a:extLst>
          </p:cNvPr>
          <p:cNvSpPr txBox="1"/>
          <p:nvPr/>
        </p:nvSpPr>
        <p:spPr>
          <a:xfrm>
            <a:off x="10259568" y="1082791"/>
            <a:ext cx="1567306" cy="215444"/>
          </a:xfrm>
          <a:prstGeom prst="rect">
            <a:avLst/>
          </a:prstGeom>
          <a:solidFill>
            <a:schemeClr val="accent2"/>
          </a:solidFill>
        </p:spPr>
        <p:txBody>
          <a:bodyPr wrap="square" lIns="0" tIns="0" rIns="0" bIns="0" rtlCol="0">
            <a:spAutoFit/>
          </a:bodyPr>
          <a:lstStyle/>
          <a:p>
            <a:pPr algn="ctr"/>
            <a:r>
              <a:rPr lang="en-NZ" sz="1400" dirty="0"/>
              <a:t>Lapsed rangatahi</a:t>
            </a:r>
          </a:p>
        </p:txBody>
      </p:sp>
      <p:sp>
        <p:nvSpPr>
          <p:cNvPr id="5" name="TextBox 4">
            <a:extLst>
              <a:ext uri="{FF2B5EF4-FFF2-40B4-BE49-F238E27FC236}">
                <a16:creationId xmlns:a16="http://schemas.microsoft.com/office/drawing/2014/main" id="{228F0498-4EDD-0CA2-4132-E19FC1DC3209}"/>
              </a:ext>
            </a:extLst>
          </p:cNvPr>
          <p:cNvSpPr txBox="1"/>
          <p:nvPr/>
        </p:nvSpPr>
        <p:spPr>
          <a:xfrm>
            <a:off x="360000" y="1138480"/>
            <a:ext cx="3330414" cy="184666"/>
          </a:xfrm>
          <a:prstGeom prst="rect">
            <a:avLst/>
          </a:prstGeom>
          <a:noFill/>
          <a:ln>
            <a:solidFill>
              <a:schemeClr val="tx1"/>
            </a:solidFill>
          </a:ln>
        </p:spPr>
        <p:txBody>
          <a:bodyPr wrap="square" lIns="0" tIns="0" rIns="0" bIns="0" rtlCol="0">
            <a:spAutoFit/>
          </a:bodyPr>
          <a:lstStyle/>
          <a:p>
            <a:r>
              <a:rPr lang="en-NZ" sz="1200" i="1" dirty="0"/>
              <a:t>Other reasons why have stopped playing sport</a:t>
            </a:r>
          </a:p>
        </p:txBody>
      </p:sp>
      <p:graphicFrame>
        <p:nvGraphicFramePr>
          <p:cNvPr id="13" name="Content Placeholder 11">
            <a:extLst>
              <a:ext uri="{FF2B5EF4-FFF2-40B4-BE49-F238E27FC236}">
                <a16:creationId xmlns:a16="http://schemas.microsoft.com/office/drawing/2014/main" id="{2CA8051C-68EE-5019-5F42-C638A5962909}"/>
              </a:ext>
            </a:extLst>
          </p:cNvPr>
          <p:cNvGraphicFramePr>
            <a:graphicFrameLocks/>
          </p:cNvGraphicFramePr>
          <p:nvPr>
            <p:extLst>
              <p:ext uri="{D42A27DB-BD31-4B8C-83A1-F6EECF244321}">
                <p14:modId xmlns:p14="http://schemas.microsoft.com/office/powerpoint/2010/main" val="3173115257"/>
              </p:ext>
            </p:extLst>
          </p:nvPr>
        </p:nvGraphicFramePr>
        <p:xfrm>
          <a:off x="626781" y="1604057"/>
          <a:ext cx="11702375" cy="4374426"/>
        </p:xfrm>
        <a:graphic>
          <a:graphicData uri="http://schemas.openxmlformats.org/drawingml/2006/chart">
            <c:chart xmlns:c="http://schemas.openxmlformats.org/drawingml/2006/chart" xmlns:r="http://schemas.openxmlformats.org/officeDocument/2006/relationships" r:id="rId2"/>
          </a:graphicData>
        </a:graphic>
      </p:graphicFrame>
      <p:sp>
        <p:nvSpPr>
          <p:cNvPr id="48" name="Rectangle 47">
            <a:extLst>
              <a:ext uri="{FF2B5EF4-FFF2-40B4-BE49-F238E27FC236}">
                <a16:creationId xmlns:a16="http://schemas.microsoft.com/office/drawing/2014/main" id="{CA60ED8A-A94A-14E9-8D81-6D381AF0BFCC}"/>
              </a:ext>
            </a:extLst>
          </p:cNvPr>
          <p:cNvSpPr/>
          <p:nvPr/>
        </p:nvSpPr>
        <p:spPr bwMode="ltGray">
          <a:xfrm>
            <a:off x="5977418" y="5659391"/>
            <a:ext cx="90734" cy="90734"/>
          </a:xfrm>
          <a:prstGeom prst="rect">
            <a:avLst/>
          </a:prstGeom>
          <a:solidFill>
            <a:srgbClr val="007C8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a:p>
        </p:txBody>
      </p:sp>
      <p:grpSp>
        <p:nvGrpSpPr>
          <p:cNvPr id="3" name="Group 2">
            <a:extLst>
              <a:ext uri="{FF2B5EF4-FFF2-40B4-BE49-F238E27FC236}">
                <a16:creationId xmlns:a16="http://schemas.microsoft.com/office/drawing/2014/main" id="{72A8B49A-709A-E1AF-314E-6F78A3670D74}"/>
              </a:ext>
            </a:extLst>
          </p:cNvPr>
          <p:cNvGrpSpPr/>
          <p:nvPr/>
        </p:nvGrpSpPr>
        <p:grpSpPr>
          <a:xfrm>
            <a:off x="1311710" y="3884235"/>
            <a:ext cx="244804" cy="504000"/>
            <a:chOff x="5031340" y="2073985"/>
            <a:chExt cx="244804" cy="504000"/>
          </a:xfrm>
        </p:grpSpPr>
        <p:sp>
          <p:nvSpPr>
            <p:cNvPr id="4" name="Right Brace 3">
              <a:extLst>
                <a:ext uri="{FF2B5EF4-FFF2-40B4-BE49-F238E27FC236}">
                  <a16:creationId xmlns:a16="http://schemas.microsoft.com/office/drawing/2014/main" id="{B4C21769-69EA-8C07-1177-03DDA818C874}"/>
                </a:ext>
              </a:extLst>
            </p:cNvPr>
            <p:cNvSpPr/>
            <p:nvPr/>
          </p:nvSpPr>
          <p:spPr>
            <a:xfrm>
              <a:off x="5031340" y="2073985"/>
              <a:ext cx="72000" cy="504000"/>
            </a:xfrm>
            <a:prstGeom prst="rightBrac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8" name="TextBox 7">
              <a:extLst>
                <a:ext uri="{FF2B5EF4-FFF2-40B4-BE49-F238E27FC236}">
                  <a16:creationId xmlns:a16="http://schemas.microsoft.com/office/drawing/2014/main" id="{5FBE4984-8EA8-0EAA-413B-B7A9CB1B20F2}"/>
                </a:ext>
              </a:extLst>
            </p:cNvPr>
            <p:cNvSpPr txBox="1"/>
            <p:nvPr/>
          </p:nvSpPr>
          <p:spPr>
            <a:xfrm>
              <a:off x="5031340" y="2258806"/>
              <a:ext cx="244804" cy="138499"/>
            </a:xfrm>
            <a:prstGeom prst="rect">
              <a:avLst/>
            </a:prstGeom>
            <a:solidFill>
              <a:schemeClr val="bg1"/>
            </a:solidFill>
          </p:spPr>
          <p:txBody>
            <a:bodyPr wrap="square" lIns="0" tIns="0" rIns="0" bIns="0" rtlCol="0">
              <a:spAutoFit/>
            </a:bodyPr>
            <a:lstStyle/>
            <a:p>
              <a:pPr algn="ctr"/>
              <a:r>
                <a:rPr lang="en-NZ" sz="900" dirty="0"/>
                <a:t>18%</a:t>
              </a:r>
            </a:p>
          </p:txBody>
        </p:sp>
      </p:grpSp>
      <p:grpSp>
        <p:nvGrpSpPr>
          <p:cNvPr id="9" name="Group 8">
            <a:extLst>
              <a:ext uri="{FF2B5EF4-FFF2-40B4-BE49-F238E27FC236}">
                <a16:creationId xmlns:a16="http://schemas.microsoft.com/office/drawing/2014/main" id="{6BD4A74C-436E-04B3-486B-B2E7CF85519C}"/>
              </a:ext>
            </a:extLst>
          </p:cNvPr>
          <p:cNvGrpSpPr/>
          <p:nvPr/>
        </p:nvGrpSpPr>
        <p:grpSpPr>
          <a:xfrm>
            <a:off x="2094336" y="3884374"/>
            <a:ext cx="244804" cy="504000"/>
            <a:chOff x="5031340" y="2073985"/>
            <a:chExt cx="244804" cy="504000"/>
          </a:xfrm>
        </p:grpSpPr>
        <p:sp>
          <p:nvSpPr>
            <p:cNvPr id="10" name="Right Brace 9">
              <a:extLst>
                <a:ext uri="{FF2B5EF4-FFF2-40B4-BE49-F238E27FC236}">
                  <a16:creationId xmlns:a16="http://schemas.microsoft.com/office/drawing/2014/main" id="{5E0829B8-0A04-6686-952C-9654565405F9}"/>
                </a:ext>
              </a:extLst>
            </p:cNvPr>
            <p:cNvSpPr/>
            <p:nvPr/>
          </p:nvSpPr>
          <p:spPr>
            <a:xfrm>
              <a:off x="5031340" y="2073985"/>
              <a:ext cx="72000" cy="504000"/>
            </a:xfrm>
            <a:prstGeom prst="rightBrac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11" name="TextBox 10">
              <a:extLst>
                <a:ext uri="{FF2B5EF4-FFF2-40B4-BE49-F238E27FC236}">
                  <a16:creationId xmlns:a16="http://schemas.microsoft.com/office/drawing/2014/main" id="{F4C3A00A-28CE-6304-09D2-75F977688E22}"/>
                </a:ext>
              </a:extLst>
            </p:cNvPr>
            <p:cNvSpPr txBox="1"/>
            <p:nvPr/>
          </p:nvSpPr>
          <p:spPr>
            <a:xfrm>
              <a:off x="5031340" y="2258806"/>
              <a:ext cx="244804" cy="138499"/>
            </a:xfrm>
            <a:prstGeom prst="rect">
              <a:avLst/>
            </a:prstGeom>
            <a:solidFill>
              <a:schemeClr val="bg1"/>
            </a:solidFill>
          </p:spPr>
          <p:txBody>
            <a:bodyPr wrap="square" lIns="0" tIns="0" rIns="0" bIns="0" rtlCol="0">
              <a:spAutoFit/>
            </a:bodyPr>
            <a:lstStyle/>
            <a:p>
              <a:pPr algn="ctr"/>
              <a:r>
                <a:rPr lang="en-NZ" sz="900" dirty="0"/>
                <a:t>18%</a:t>
              </a:r>
            </a:p>
          </p:txBody>
        </p:sp>
      </p:grpSp>
      <p:grpSp>
        <p:nvGrpSpPr>
          <p:cNvPr id="12" name="Group 11">
            <a:extLst>
              <a:ext uri="{FF2B5EF4-FFF2-40B4-BE49-F238E27FC236}">
                <a16:creationId xmlns:a16="http://schemas.microsoft.com/office/drawing/2014/main" id="{3E7C7753-6BA2-8F44-196E-6BFB4177C579}"/>
              </a:ext>
            </a:extLst>
          </p:cNvPr>
          <p:cNvGrpSpPr/>
          <p:nvPr/>
        </p:nvGrpSpPr>
        <p:grpSpPr>
          <a:xfrm>
            <a:off x="2858634" y="3929313"/>
            <a:ext cx="244804" cy="468000"/>
            <a:chOff x="5031340" y="2073985"/>
            <a:chExt cx="244804" cy="468000"/>
          </a:xfrm>
        </p:grpSpPr>
        <p:sp>
          <p:nvSpPr>
            <p:cNvPr id="21" name="Right Brace 20">
              <a:extLst>
                <a:ext uri="{FF2B5EF4-FFF2-40B4-BE49-F238E27FC236}">
                  <a16:creationId xmlns:a16="http://schemas.microsoft.com/office/drawing/2014/main" id="{E5CDC941-3AD0-079D-A397-D2B80D0BCA65}"/>
                </a:ext>
              </a:extLst>
            </p:cNvPr>
            <p:cNvSpPr/>
            <p:nvPr/>
          </p:nvSpPr>
          <p:spPr>
            <a:xfrm>
              <a:off x="5031340" y="2073985"/>
              <a:ext cx="72000" cy="468000"/>
            </a:xfrm>
            <a:prstGeom prst="rightBrac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22" name="TextBox 21">
              <a:extLst>
                <a:ext uri="{FF2B5EF4-FFF2-40B4-BE49-F238E27FC236}">
                  <a16:creationId xmlns:a16="http://schemas.microsoft.com/office/drawing/2014/main" id="{5A000F6D-4255-B438-3957-C5A8D9F1DED2}"/>
                </a:ext>
              </a:extLst>
            </p:cNvPr>
            <p:cNvSpPr txBox="1"/>
            <p:nvPr/>
          </p:nvSpPr>
          <p:spPr>
            <a:xfrm>
              <a:off x="5031340" y="2258806"/>
              <a:ext cx="244804" cy="138499"/>
            </a:xfrm>
            <a:prstGeom prst="rect">
              <a:avLst/>
            </a:prstGeom>
            <a:solidFill>
              <a:schemeClr val="bg1"/>
            </a:solidFill>
          </p:spPr>
          <p:txBody>
            <a:bodyPr wrap="square" lIns="0" tIns="0" rIns="0" bIns="0" rtlCol="0">
              <a:spAutoFit/>
            </a:bodyPr>
            <a:lstStyle/>
            <a:p>
              <a:pPr algn="ctr"/>
              <a:r>
                <a:rPr lang="en-NZ" sz="900" dirty="0"/>
                <a:t>17%</a:t>
              </a:r>
            </a:p>
          </p:txBody>
        </p:sp>
      </p:grpSp>
      <p:grpSp>
        <p:nvGrpSpPr>
          <p:cNvPr id="23" name="Group 22">
            <a:extLst>
              <a:ext uri="{FF2B5EF4-FFF2-40B4-BE49-F238E27FC236}">
                <a16:creationId xmlns:a16="http://schemas.microsoft.com/office/drawing/2014/main" id="{32E90CDF-9F38-E23A-F878-5CF421D6547B}"/>
              </a:ext>
            </a:extLst>
          </p:cNvPr>
          <p:cNvGrpSpPr/>
          <p:nvPr/>
        </p:nvGrpSpPr>
        <p:grpSpPr>
          <a:xfrm>
            <a:off x="3633891" y="3967706"/>
            <a:ext cx="244804" cy="468000"/>
            <a:chOff x="5031340" y="2073985"/>
            <a:chExt cx="244804" cy="468000"/>
          </a:xfrm>
        </p:grpSpPr>
        <p:sp>
          <p:nvSpPr>
            <p:cNvPr id="49" name="Right Brace 48">
              <a:extLst>
                <a:ext uri="{FF2B5EF4-FFF2-40B4-BE49-F238E27FC236}">
                  <a16:creationId xmlns:a16="http://schemas.microsoft.com/office/drawing/2014/main" id="{E1346553-4643-7166-494A-A4034626DEEF}"/>
                </a:ext>
              </a:extLst>
            </p:cNvPr>
            <p:cNvSpPr/>
            <p:nvPr/>
          </p:nvSpPr>
          <p:spPr>
            <a:xfrm>
              <a:off x="5031340" y="2073985"/>
              <a:ext cx="72000" cy="468000"/>
            </a:xfrm>
            <a:prstGeom prst="rightBrac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50" name="TextBox 49">
              <a:extLst>
                <a:ext uri="{FF2B5EF4-FFF2-40B4-BE49-F238E27FC236}">
                  <a16:creationId xmlns:a16="http://schemas.microsoft.com/office/drawing/2014/main" id="{A47A5D6E-7FEC-95BF-80C5-B20D6F819950}"/>
                </a:ext>
              </a:extLst>
            </p:cNvPr>
            <p:cNvSpPr txBox="1"/>
            <p:nvPr/>
          </p:nvSpPr>
          <p:spPr>
            <a:xfrm>
              <a:off x="5031340" y="2258806"/>
              <a:ext cx="244804" cy="138499"/>
            </a:xfrm>
            <a:prstGeom prst="rect">
              <a:avLst/>
            </a:prstGeom>
            <a:solidFill>
              <a:schemeClr val="bg1"/>
            </a:solidFill>
          </p:spPr>
          <p:txBody>
            <a:bodyPr wrap="square" lIns="0" tIns="0" rIns="0" bIns="0" rtlCol="0">
              <a:spAutoFit/>
            </a:bodyPr>
            <a:lstStyle/>
            <a:p>
              <a:pPr algn="ctr"/>
              <a:r>
                <a:rPr lang="en-NZ" sz="900" dirty="0"/>
                <a:t>17%</a:t>
              </a:r>
            </a:p>
          </p:txBody>
        </p:sp>
      </p:grpSp>
      <p:grpSp>
        <p:nvGrpSpPr>
          <p:cNvPr id="51" name="Group 50">
            <a:extLst>
              <a:ext uri="{FF2B5EF4-FFF2-40B4-BE49-F238E27FC236}">
                <a16:creationId xmlns:a16="http://schemas.microsoft.com/office/drawing/2014/main" id="{CD8555E5-29A4-2180-E7B0-88B094434F55}"/>
              </a:ext>
            </a:extLst>
          </p:cNvPr>
          <p:cNvGrpSpPr/>
          <p:nvPr/>
        </p:nvGrpSpPr>
        <p:grpSpPr>
          <a:xfrm>
            <a:off x="4405558" y="3988544"/>
            <a:ext cx="244804" cy="396000"/>
            <a:chOff x="5031340" y="2073985"/>
            <a:chExt cx="244804" cy="396000"/>
          </a:xfrm>
        </p:grpSpPr>
        <p:sp>
          <p:nvSpPr>
            <p:cNvPr id="52" name="Right Brace 51">
              <a:extLst>
                <a:ext uri="{FF2B5EF4-FFF2-40B4-BE49-F238E27FC236}">
                  <a16:creationId xmlns:a16="http://schemas.microsoft.com/office/drawing/2014/main" id="{2C42C94C-C2FC-3131-94EE-8F81037823CD}"/>
                </a:ext>
              </a:extLst>
            </p:cNvPr>
            <p:cNvSpPr/>
            <p:nvPr/>
          </p:nvSpPr>
          <p:spPr>
            <a:xfrm>
              <a:off x="5031340" y="2073985"/>
              <a:ext cx="72000" cy="396000"/>
            </a:xfrm>
            <a:prstGeom prst="rightBrac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53" name="TextBox 52">
              <a:extLst>
                <a:ext uri="{FF2B5EF4-FFF2-40B4-BE49-F238E27FC236}">
                  <a16:creationId xmlns:a16="http://schemas.microsoft.com/office/drawing/2014/main" id="{6DC75597-CA56-E764-4AEE-A3DDAA226635}"/>
                </a:ext>
              </a:extLst>
            </p:cNvPr>
            <p:cNvSpPr txBox="1"/>
            <p:nvPr/>
          </p:nvSpPr>
          <p:spPr>
            <a:xfrm>
              <a:off x="5031340" y="2205538"/>
              <a:ext cx="244804" cy="138499"/>
            </a:xfrm>
            <a:prstGeom prst="rect">
              <a:avLst/>
            </a:prstGeom>
            <a:solidFill>
              <a:schemeClr val="bg1"/>
            </a:solidFill>
          </p:spPr>
          <p:txBody>
            <a:bodyPr wrap="square" lIns="0" tIns="0" rIns="0" bIns="0" rtlCol="0">
              <a:spAutoFit/>
            </a:bodyPr>
            <a:lstStyle/>
            <a:p>
              <a:pPr algn="ctr"/>
              <a:r>
                <a:rPr lang="en-NZ" sz="900" dirty="0"/>
                <a:t>16%</a:t>
              </a:r>
            </a:p>
          </p:txBody>
        </p:sp>
      </p:grpSp>
      <p:grpSp>
        <p:nvGrpSpPr>
          <p:cNvPr id="54" name="Group 53">
            <a:extLst>
              <a:ext uri="{FF2B5EF4-FFF2-40B4-BE49-F238E27FC236}">
                <a16:creationId xmlns:a16="http://schemas.microsoft.com/office/drawing/2014/main" id="{7899B6A2-CE86-AB8B-3696-B078CE7F28BE}"/>
              </a:ext>
            </a:extLst>
          </p:cNvPr>
          <p:cNvGrpSpPr/>
          <p:nvPr/>
        </p:nvGrpSpPr>
        <p:grpSpPr>
          <a:xfrm>
            <a:off x="5187107" y="3967706"/>
            <a:ext cx="244804" cy="396000"/>
            <a:chOff x="5031340" y="2073985"/>
            <a:chExt cx="244804" cy="396000"/>
          </a:xfrm>
        </p:grpSpPr>
        <p:sp>
          <p:nvSpPr>
            <p:cNvPr id="55" name="Right Brace 54">
              <a:extLst>
                <a:ext uri="{FF2B5EF4-FFF2-40B4-BE49-F238E27FC236}">
                  <a16:creationId xmlns:a16="http://schemas.microsoft.com/office/drawing/2014/main" id="{90894C21-6942-C675-127B-7195315B004F}"/>
                </a:ext>
              </a:extLst>
            </p:cNvPr>
            <p:cNvSpPr/>
            <p:nvPr/>
          </p:nvSpPr>
          <p:spPr>
            <a:xfrm>
              <a:off x="5031340" y="2073985"/>
              <a:ext cx="72000" cy="396000"/>
            </a:xfrm>
            <a:prstGeom prst="rightBrac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56" name="TextBox 55">
              <a:extLst>
                <a:ext uri="{FF2B5EF4-FFF2-40B4-BE49-F238E27FC236}">
                  <a16:creationId xmlns:a16="http://schemas.microsoft.com/office/drawing/2014/main" id="{31C5BC61-2CCB-B6A2-FD43-C02D36C40928}"/>
                </a:ext>
              </a:extLst>
            </p:cNvPr>
            <p:cNvSpPr txBox="1"/>
            <p:nvPr/>
          </p:nvSpPr>
          <p:spPr>
            <a:xfrm>
              <a:off x="5031340" y="2205538"/>
              <a:ext cx="244804" cy="138499"/>
            </a:xfrm>
            <a:prstGeom prst="rect">
              <a:avLst/>
            </a:prstGeom>
            <a:solidFill>
              <a:schemeClr val="bg1"/>
            </a:solidFill>
          </p:spPr>
          <p:txBody>
            <a:bodyPr wrap="square" lIns="0" tIns="0" rIns="0" bIns="0" rtlCol="0">
              <a:spAutoFit/>
            </a:bodyPr>
            <a:lstStyle/>
            <a:p>
              <a:pPr algn="ctr"/>
              <a:r>
                <a:rPr lang="en-NZ" sz="900" dirty="0"/>
                <a:t>16%</a:t>
              </a:r>
            </a:p>
          </p:txBody>
        </p:sp>
      </p:grpSp>
      <p:grpSp>
        <p:nvGrpSpPr>
          <p:cNvPr id="57" name="Group 56">
            <a:extLst>
              <a:ext uri="{FF2B5EF4-FFF2-40B4-BE49-F238E27FC236}">
                <a16:creationId xmlns:a16="http://schemas.microsoft.com/office/drawing/2014/main" id="{2C62D15B-6C2E-2C03-76C3-D0DAC1825C89}"/>
              </a:ext>
            </a:extLst>
          </p:cNvPr>
          <p:cNvGrpSpPr/>
          <p:nvPr/>
        </p:nvGrpSpPr>
        <p:grpSpPr>
          <a:xfrm>
            <a:off x="5968656" y="3979667"/>
            <a:ext cx="244804" cy="396000"/>
            <a:chOff x="5031340" y="2073985"/>
            <a:chExt cx="244804" cy="396000"/>
          </a:xfrm>
        </p:grpSpPr>
        <p:sp>
          <p:nvSpPr>
            <p:cNvPr id="58" name="Right Brace 57">
              <a:extLst>
                <a:ext uri="{FF2B5EF4-FFF2-40B4-BE49-F238E27FC236}">
                  <a16:creationId xmlns:a16="http://schemas.microsoft.com/office/drawing/2014/main" id="{0E714368-9BAD-89C3-B284-E853EF51E384}"/>
                </a:ext>
              </a:extLst>
            </p:cNvPr>
            <p:cNvSpPr/>
            <p:nvPr/>
          </p:nvSpPr>
          <p:spPr>
            <a:xfrm>
              <a:off x="5031340" y="2073985"/>
              <a:ext cx="72000" cy="396000"/>
            </a:xfrm>
            <a:prstGeom prst="rightBrac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59" name="TextBox 58">
              <a:extLst>
                <a:ext uri="{FF2B5EF4-FFF2-40B4-BE49-F238E27FC236}">
                  <a16:creationId xmlns:a16="http://schemas.microsoft.com/office/drawing/2014/main" id="{E64D889F-9BCE-6814-1BC7-D580661204B4}"/>
                </a:ext>
              </a:extLst>
            </p:cNvPr>
            <p:cNvSpPr txBox="1"/>
            <p:nvPr/>
          </p:nvSpPr>
          <p:spPr>
            <a:xfrm>
              <a:off x="5031340" y="2205538"/>
              <a:ext cx="244804" cy="138499"/>
            </a:xfrm>
            <a:prstGeom prst="rect">
              <a:avLst/>
            </a:prstGeom>
            <a:solidFill>
              <a:schemeClr val="bg1"/>
            </a:solidFill>
          </p:spPr>
          <p:txBody>
            <a:bodyPr wrap="square" lIns="0" tIns="0" rIns="0" bIns="0" rtlCol="0">
              <a:spAutoFit/>
            </a:bodyPr>
            <a:lstStyle/>
            <a:p>
              <a:pPr algn="ctr"/>
              <a:r>
                <a:rPr lang="en-NZ" sz="900" dirty="0"/>
                <a:t>15%</a:t>
              </a:r>
            </a:p>
          </p:txBody>
        </p:sp>
      </p:grpSp>
      <p:grpSp>
        <p:nvGrpSpPr>
          <p:cNvPr id="60" name="Group 59">
            <a:extLst>
              <a:ext uri="{FF2B5EF4-FFF2-40B4-BE49-F238E27FC236}">
                <a16:creationId xmlns:a16="http://schemas.microsoft.com/office/drawing/2014/main" id="{04803E40-A6B7-80BF-2FAF-51604F1DD7DA}"/>
              </a:ext>
            </a:extLst>
          </p:cNvPr>
          <p:cNvGrpSpPr/>
          <p:nvPr/>
        </p:nvGrpSpPr>
        <p:grpSpPr>
          <a:xfrm>
            <a:off x="6740323" y="4039758"/>
            <a:ext cx="244804" cy="360000"/>
            <a:chOff x="5031340" y="2073985"/>
            <a:chExt cx="244804" cy="360000"/>
          </a:xfrm>
        </p:grpSpPr>
        <p:sp>
          <p:nvSpPr>
            <p:cNvPr id="61" name="Right Brace 60">
              <a:extLst>
                <a:ext uri="{FF2B5EF4-FFF2-40B4-BE49-F238E27FC236}">
                  <a16:creationId xmlns:a16="http://schemas.microsoft.com/office/drawing/2014/main" id="{4EEDFB49-0DB3-C11A-BAF0-6D4112FE9DE8}"/>
                </a:ext>
              </a:extLst>
            </p:cNvPr>
            <p:cNvSpPr/>
            <p:nvPr/>
          </p:nvSpPr>
          <p:spPr>
            <a:xfrm>
              <a:off x="5031340" y="2073985"/>
              <a:ext cx="72000" cy="360000"/>
            </a:xfrm>
            <a:prstGeom prst="rightBrac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62" name="TextBox 61">
              <a:extLst>
                <a:ext uri="{FF2B5EF4-FFF2-40B4-BE49-F238E27FC236}">
                  <a16:creationId xmlns:a16="http://schemas.microsoft.com/office/drawing/2014/main" id="{DC490826-04E3-4D00-DEED-99B11307C223}"/>
                </a:ext>
              </a:extLst>
            </p:cNvPr>
            <p:cNvSpPr txBox="1"/>
            <p:nvPr/>
          </p:nvSpPr>
          <p:spPr>
            <a:xfrm>
              <a:off x="5031340" y="2205538"/>
              <a:ext cx="244804" cy="138499"/>
            </a:xfrm>
            <a:prstGeom prst="rect">
              <a:avLst/>
            </a:prstGeom>
            <a:solidFill>
              <a:schemeClr val="bg1"/>
            </a:solidFill>
          </p:spPr>
          <p:txBody>
            <a:bodyPr wrap="square" lIns="0" tIns="0" rIns="0" bIns="0" rtlCol="0">
              <a:spAutoFit/>
            </a:bodyPr>
            <a:lstStyle/>
            <a:p>
              <a:pPr algn="ctr"/>
              <a:r>
                <a:rPr lang="en-NZ" sz="900" dirty="0"/>
                <a:t>13%</a:t>
              </a:r>
            </a:p>
          </p:txBody>
        </p:sp>
      </p:grpSp>
      <p:grpSp>
        <p:nvGrpSpPr>
          <p:cNvPr id="63" name="Group 62">
            <a:extLst>
              <a:ext uri="{FF2B5EF4-FFF2-40B4-BE49-F238E27FC236}">
                <a16:creationId xmlns:a16="http://schemas.microsoft.com/office/drawing/2014/main" id="{57B79216-777E-CD3B-11B8-A9764DB19FDD}"/>
              </a:ext>
            </a:extLst>
          </p:cNvPr>
          <p:cNvGrpSpPr/>
          <p:nvPr/>
        </p:nvGrpSpPr>
        <p:grpSpPr>
          <a:xfrm>
            <a:off x="7521872" y="4057758"/>
            <a:ext cx="244804" cy="324000"/>
            <a:chOff x="5031340" y="2073985"/>
            <a:chExt cx="244804" cy="324000"/>
          </a:xfrm>
        </p:grpSpPr>
        <p:sp>
          <p:nvSpPr>
            <p:cNvPr id="64" name="Right Brace 63">
              <a:extLst>
                <a:ext uri="{FF2B5EF4-FFF2-40B4-BE49-F238E27FC236}">
                  <a16:creationId xmlns:a16="http://schemas.microsoft.com/office/drawing/2014/main" id="{E89A99B4-6C8D-D5FA-69DE-6DC598EF2B8A}"/>
                </a:ext>
              </a:extLst>
            </p:cNvPr>
            <p:cNvSpPr/>
            <p:nvPr/>
          </p:nvSpPr>
          <p:spPr>
            <a:xfrm>
              <a:off x="5031340" y="2073985"/>
              <a:ext cx="72000" cy="324000"/>
            </a:xfrm>
            <a:prstGeom prst="rightBrac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65" name="TextBox 64">
              <a:extLst>
                <a:ext uri="{FF2B5EF4-FFF2-40B4-BE49-F238E27FC236}">
                  <a16:creationId xmlns:a16="http://schemas.microsoft.com/office/drawing/2014/main" id="{BA14F1B4-9994-27D1-9730-363E6C1BAA97}"/>
                </a:ext>
              </a:extLst>
            </p:cNvPr>
            <p:cNvSpPr txBox="1"/>
            <p:nvPr/>
          </p:nvSpPr>
          <p:spPr>
            <a:xfrm>
              <a:off x="5031340" y="2170026"/>
              <a:ext cx="244804" cy="138499"/>
            </a:xfrm>
            <a:prstGeom prst="rect">
              <a:avLst/>
            </a:prstGeom>
            <a:solidFill>
              <a:schemeClr val="bg1"/>
            </a:solidFill>
          </p:spPr>
          <p:txBody>
            <a:bodyPr wrap="square" lIns="0" tIns="0" rIns="0" bIns="0" rtlCol="0">
              <a:spAutoFit/>
            </a:bodyPr>
            <a:lstStyle/>
            <a:p>
              <a:pPr algn="ctr"/>
              <a:r>
                <a:rPr lang="en-NZ" sz="900" dirty="0"/>
                <a:t>13%</a:t>
              </a:r>
            </a:p>
          </p:txBody>
        </p:sp>
      </p:grpSp>
      <p:grpSp>
        <p:nvGrpSpPr>
          <p:cNvPr id="66" name="Group 65">
            <a:extLst>
              <a:ext uri="{FF2B5EF4-FFF2-40B4-BE49-F238E27FC236}">
                <a16:creationId xmlns:a16="http://schemas.microsoft.com/office/drawing/2014/main" id="{B7A5A426-F0A9-A860-6F05-244662E00D2D}"/>
              </a:ext>
            </a:extLst>
          </p:cNvPr>
          <p:cNvGrpSpPr/>
          <p:nvPr/>
        </p:nvGrpSpPr>
        <p:grpSpPr>
          <a:xfrm>
            <a:off x="8303421" y="4075758"/>
            <a:ext cx="244804" cy="324000"/>
            <a:chOff x="5031340" y="2073985"/>
            <a:chExt cx="244804" cy="324000"/>
          </a:xfrm>
        </p:grpSpPr>
        <p:sp>
          <p:nvSpPr>
            <p:cNvPr id="67" name="Right Brace 66">
              <a:extLst>
                <a:ext uri="{FF2B5EF4-FFF2-40B4-BE49-F238E27FC236}">
                  <a16:creationId xmlns:a16="http://schemas.microsoft.com/office/drawing/2014/main" id="{6996B136-E4C0-1250-85BC-2B6A46DB7D9D}"/>
                </a:ext>
              </a:extLst>
            </p:cNvPr>
            <p:cNvSpPr/>
            <p:nvPr/>
          </p:nvSpPr>
          <p:spPr>
            <a:xfrm>
              <a:off x="5031340" y="2073985"/>
              <a:ext cx="72000" cy="324000"/>
            </a:xfrm>
            <a:prstGeom prst="rightBrac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68" name="TextBox 67">
              <a:extLst>
                <a:ext uri="{FF2B5EF4-FFF2-40B4-BE49-F238E27FC236}">
                  <a16:creationId xmlns:a16="http://schemas.microsoft.com/office/drawing/2014/main" id="{AC8EBC76-350B-6218-AAB1-1C1A9B98F3E1}"/>
                </a:ext>
              </a:extLst>
            </p:cNvPr>
            <p:cNvSpPr txBox="1"/>
            <p:nvPr/>
          </p:nvSpPr>
          <p:spPr>
            <a:xfrm>
              <a:off x="5031340" y="2170026"/>
              <a:ext cx="244804" cy="138499"/>
            </a:xfrm>
            <a:prstGeom prst="rect">
              <a:avLst/>
            </a:prstGeom>
            <a:solidFill>
              <a:schemeClr val="bg1"/>
            </a:solidFill>
          </p:spPr>
          <p:txBody>
            <a:bodyPr wrap="square" lIns="0" tIns="0" rIns="0" bIns="0" rtlCol="0">
              <a:spAutoFit/>
            </a:bodyPr>
            <a:lstStyle/>
            <a:p>
              <a:pPr algn="ctr"/>
              <a:r>
                <a:rPr lang="en-NZ" sz="900" dirty="0"/>
                <a:t>13%</a:t>
              </a:r>
            </a:p>
          </p:txBody>
        </p:sp>
      </p:grpSp>
      <p:grpSp>
        <p:nvGrpSpPr>
          <p:cNvPr id="69" name="Group 68">
            <a:extLst>
              <a:ext uri="{FF2B5EF4-FFF2-40B4-BE49-F238E27FC236}">
                <a16:creationId xmlns:a16="http://schemas.microsoft.com/office/drawing/2014/main" id="{1A6D08A8-8BBD-096B-BB9D-B035BDD2F000}"/>
              </a:ext>
            </a:extLst>
          </p:cNvPr>
          <p:cNvGrpSpPr/>
          <p:nvPr/>
        </p:nvGrpSpPr>
        <p:grpSpPr>
          <a:xfrm>
            <a:off x="9088562" y="4120097"/>
            <a:ext cx="244804" cy="252000"/>
            <a:chOff x="5031340" y="2073985"/>
            <a:chExt cx="244804" cy="252000"/>
          </a:xfrm>
        </p:grpSpPr>
        <p:sp>
          <p:nvSpPr>
            <p:cNvPr id="70" name="Right Brace 69">
              <a:extLst>
                <a:ext uri="{FF2B5EF4-FFF2-40B4-BE49-F238E27FC236}">
                  <a16:creationId xmlns:a16="http://schemas.microsoft.com/office/drawing/2014/main" id="{F0E93866-FC95-1781-718A-EDE13C3C4C37}"/>
                </a:ext>
              </a:extLst>
            </p:cNvPr>
            <p:cNvSpPr/>
            <p:nvPr/>
          </p:nvSpPr>
          <p:spPr>
            <a:xfrm>
              <a:off x="5031340" y="2073985"/>
              <a:ext cx="72000" cy="252000"/>
            </a:xfrm>
            <a:prstGeom prst="rightBrac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71" name="TextBox 70">
              <a:extLst>
                <a:ext uri="{FF2B5EF4-FFF2-40B4-BE49-F238E27FC236}">
                  <a16:creationId xmlns:a16="http://schemas.microsoft.com/office/drawing/2014/main" id="{61D7AB6F-7D3B-0E79-CCD0-8E767CFD2B16}"/>
                </a:ext>
              </a:extLst>
            </p:cNvPr>
            <p:cNvSpPr txBox="1"/>
            <p:nvPr/>
          </p:nvSpPr>
          <p:spPr>
            <a:xfrm>
              <a:off x="5031340" y="2125636"/>
              <a:ext cx="244804" cy="138499"/>
            </a:xfrm>
            <a:prstGeom prst="rect">
              <a:avLst/>
            </a:prstGeom>
            <a:solidFill>
              <a:schemeClr val="bg1"/>
            </a:solidFill>
          </p:spPr>
          <p:txBody>
            <a:bodyPr wrap="square" lIns="0" tIns="0" rIns="0" bIns="0" rtlCol="0">
              <a:spAutoFit/>
            </a:bodyPr>
            <a:lstStyle/>
            <a:p>
              <a:pPr algn="ctr"/>
              <a:r>
                <a:rPr lang="en-NZ" sz="900" dirty="0"/>
                <a:t>11%</a:t>
              </a:r>
            </a:p>
          </p:txBody>
        </p:sp>
      </p:grpSp>
      <p:grpSp>
        <p:nvGrpSpPr>
          <p:cNvPr id="72" name="Group 71">
            <a:extLst>
              <a:ext uri="{FF2B5EF4-FFF2-40B4-BE49-F238E27FC236}">
                <a16:creationId xmlns:a16="http://schemas.microsoft.com/office/drawing/2014/main" id="{A57CAF63-F445-C262-B2CE-285512F727DC}"/>
              </a:ext>
            </a:extLst>
          </p:cNvPr>
          <p:cNvGrpSpPr/>
          <p:nvPr/>
        </p:nvGrpSpPr>
        <p:grpSpPr>
          <a:xfrm>
            <a:off x="9876199" y="4141597"/>
            <a:ext cx="244804" cy="252000"/>
            <a:chOff x="5031340" y="2073985"/>
            <a:chExt cx="244804" cy="252000"/>
          </a:xfrm>
        </p:grpSpPr>
        <p:sp>
          <p:nvSpPr>
            <p:cNvPr id="73" name="Right Brace 72">
              <a:extLst>
                <a:ext uri="{FF2B5EF4-FFF2-40B4-BE49-F238E27FC236}">
                  <a16:creationId xmlns:a16="http://schemas.microsoft.com/office/drawing/2014/main" id="{7D521BFB-E107-E108-6E0A-0C8EFFF87023}"/>
                </a:ext>
              </a:extLst>
            </p:cNvPr>
            <p:cNvSpPr/>
            <p:nvPr/>
          </p:nvSpPr>
          <p:spPr>
            <a:xfrm>
              <a:off x="5031340" y="2073985"/>
              <a:ext cx="72000" cy="252000"/>
            </a:xfrm>
            <a:prstGeom prst="rightBrac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74" name="TextBox 73">
              <a:extLst>
                <a:ext uri="{FF2B5EF4-FFF2-40B4-BE49-F238E27FC236}">
                  <a16:creationId xmlns:a16="http://schemas.microsoft.com/office/drawing/2014/main" id="{8B4030A6-1C6A-8E79-555C-8D3D5FFD76EF}"/>
                </a:ext>
              </a:extLst>
            </p:cNvPr>
            <p:cNvSpPr txBox="1"/>
            <p:nvPr/>
          </p:nvSpPr>
          <p:spPr>
            <a:xfrm>
              <a:off x="5031340" y="2125636"/>
              <a:ext cx="244804" cy="138499"/>
            </a:xfrm>
            <a:prstGeom prst="rect">
              <a:avLst/>
            </a:prstGeom>
            <a:solidFill>
              <a:schemeClr val="bg1"/>
            </a:solidFill>
          </p:spPr>
          <p:txBody>
            <a:bodyPr wrap="square" lIns="0" tIns="0" rIns="0" bIns="0" rtlCol="0">
              <a:spAutoFit/>
            </a:bodyPr>
            <a:lstStyle/>
            <a:p>
              <a:pPr algn="ctr"/>
              <a:r>
                <a:rPr lang="en-NZ" sz="900" dirty="0"/>
                <a:t>10%</a:t>
              </a:r>
            </a:p>
          </p:txBody>
        </p:sp>
      </p:grpSp>
      <p:grpSp>
        <p:nvGrpSpPr>
          <p:cNvPr id="75" name="Group 74">
            <a:extLst>
              <a:ext uri="{FF2B5EF4-FFF2-40B4-BE49-F238E27FC236}">
                <a16:creationId xmlns:a16="http://schemas.microsoft.com/office/drawing/2014/main" id="{A5122F77-5F16-3CEC-E185-CB3B771779AE}"/>
              </a:ext>
            </a:extLst>
          </p:cNvPr>
          <p:cNvGrpSpPr/>
          <p:nvPr/>
        </p:nvGrpSpPr>
        <p:grpSpPr>
          <a:xfrm>
            <a:off x="10661340" y="4145313"/>
            <a:ext cx="244804" cy="252000"/>
            <a:chOff x="5031340" y="2073985"/>
            <a:chExt cx="244804" cy="252000"/>
          </a:xfrm>
        </p:grpSpPr>
        <p:sp>
          <p:nvSpPr>
            <p:cNvPr id="76" name="Right Brace 75">
              <a:extLst>
                <a:ext uri="{FF2B5EF4-FFF2-40B4-BE49-F238E27FC236}">
                  <a16:creationId xmlns:a16="http://schemas.microsoft.com/office/drawing/2014/main" id="{581323BC-7F77-3A17-913A-79CF737F63B7}"/>
                </a:ext>
              </a:extLst>
            </p:cNvPr>
            <p:cNvSpPr/>
            <p:nvPr/>
          </p:nvSpPr>
          <p:spPr>
            <a:xfrm>
              <a:off x="5031340" y="2073985"/>
              <a:ext cx="72000" cy="252000"/>
            </a:xfrm>
            <a:prstGeom prst="rightBrac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77" name="TextBox 76">
              <a:extLst>
                <a:ext uri="{FF2B5EF4-FFF2-40B4-BE49-F238E27FC236}">
                  <a16:creationId xmlns:a16="http://schemas.microsoft.com/office/drawing/2014/main" id="{FF3ED8A8-35E1-7A0B-7275-5065A6537C49}"/>
                </a:ext>
              </a:extLst>
            </p:cNvPr>
            <p:cNvSpPr txBox="1"/>
            <p:nvPr/>
          </p:nvSpPr>
          <p:spPr>
            <a:xfrm>
              <a:off x="5031340" y="2125636"/>
              <a:ext cx="244804" cy="138499"/>
            </a:xfrm>
            <a:prstGeom prst="rect">
              <a:avLst/>
            </a:prstGeom>
            <a:solidFill>
              <a:schemeClr val="bg1"/>
            </a:solidFill>
          </p:spPr>
          <p:txBody>
            <a:bodyPr wrap="square" lIns="0" tIns="0" rIns="0" bIns="0" rtlCol="0">
              <a:spAutoFit/>
            </a:bodyPr>
            <a:lstStyle/>
            <a:p>
              <a:pPr algn="ctr"/>
              <a:r>
                <a:rPr lang="en-NZ" sz="900" dirty="0"/>
                <a:t>10%</a:t>
              </a:r>
            </a:p>
          </p:txBody>
        </p:sp>
      </p:grpSp>
      <p:grpSp>
        <p:nvGrpSpPr>
          <p:cNvPr id="78" name="Group 77">
            <a:extLst>
              <a:ext uri="{FF2B5EF4-FFF2-40B4-BE49-F238E27FC236}">
                <a16:creationId xmlns:a16="http://schemas.microsoft.com/office/drawing/2014/main" id="{5050825C-7805-3168-A312-AE00EB188BBE}"/>
              </a:ext>
            </a:extLst>
          </p:cNvPr>
          <p:cNvGrpSpPr/>
          <p:nvPr/>
        </p:nvGrpSpPr>
        <p:grpSpPr>
          <a:xfrm>
            <a:off x="11436690" y="4183706"/>
            <a:ext cx="244804" cy="180000"/>
            <a:chOff x="5031340" y="2073985"/>
            <a:chExt cx="244804" cy="180000"/>
          </a:xfrm>
        </p:grpSpPr>
        <p:sp>
          <p:nvSpPr>
            <p:cNvPr id="79" name="Right Brace 78">
              <a:extLst>
                <a:ext uri="{FF2B5EF4-FFF2-40B4-BE49-F238E27FC236}">
                  <a16:creationId xmlns:a16="http://schemas.microsoft.com/office/drawing/2014/main" id="{4B3F0C04-D171-498A-2CA6-7906803DF28D}"/>
                </a:ext>
              </a:extLst>
            </p:cNvPr>
            <p:cNvSpPr/>
            <p:nvPr/>
          </p:nvSpPr>
          <p:spPr>
            <a:xfrm>
              <a:off x="5031340" y="2073985"/>
              <a:ext cx="72000" cy="180000"/>
            </a:xfrm>
            <a:prstGeom prst="rightBrac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80" name="TextBox 79">
              <a:extLst>
                <a:ext uri="{FF2B5EF4-FFF2-40B4-BE49-F238E27FC236}">
                  <a16:creationId xmlns:a16="http://schemas.microsoft.com/office/drawing/2014/main" id="{E4D91B43-6B3A-8E51-071A-961493D57C83}"/>
                </a:ext>
              </a:extLst>
            </p:cNvPr>
            <p:cNvSpPr txBox="1"/>
            <p:nvPr/>
          </p:nvSpPr>
          <p:spPr>
            <a:xfrm>
              <a:off x="5031340" y="2090124"/>
              <a:ext cx="244804" cy="138499"/>
            </a:xfrm>
            <a:prstGeom prst="rect">
              <a:avLst/>
            </a:prstGeom>
            <a:solidFill>
              <a:schemeClr val="bg1"/>
            </a:solidFill>
          </p:spPr>
          <p:txBody>
            <a:bodyPr wrap="square" lIns="0" tIns="0" rIns="0" bIns="0" rtlCol="0">
              <a:spAutoFit/>
            </a:bodyPr>
            <a:lstStyle/>
            <a:p>
              <a:pPr algn="ctr"/>
              <a:r>
                <a:rPr lang="en-NZ" sz="900" dirty="0"/>
                <a:t>7%</a:t>
              </a:r>
            </a:p>
          </p:txBody>
        </p:sp>
      </p:grpSp>
      <p:sp>
        <p:nvSpPr>
          <p:cNvPr id="7" name="TextBox 6">
            <a:extLst>
              <a:ext uri="{FF2B5EF4-FFF2-40B4-BE49-F238E27FC236}">
                <a16:creationId xmlns:a16="http://schemas.microsoft.com/office/drawing/2014/main" id="{562CDFC3-D686-ACD2-DA68-1A56464DE586}"/>
              </a:ext>
            </a:extLst>
          </p:cNvPr>
          <p:cNvSpPr txBox="1"/>
          <p:nvPr/>
        </p:nvSpPr>
        <p:spPr>
          <a:xfrm>
            <a:off x="4503831" y="1188665"/>
            <a:ext cx="3184339" cy="369332"/>
          </a:xfrm>
          <a:prstGeom prst="rect">
            <a:avLst/>
          </a:prstGeom>
          <a:noFill/>
        </p:spPr>
        <p:txBody>
          <a:bodyPr wrap="square" lIns="0" tIns="0" rIns="0" bIns="0" rtlCol="0">
            <a:spAutoFit/>
          </a:bodyPr>
          <a:lstStyle/>
          <a:p>
            <a:pPr algn="ctr"/>
            <a:r>
              <a:rPr lang="en-NZ" sz="1200" b="1" dirty="0"/>
              <a:t>Importance of reasons in decision to stop playing particular sport</a:t>
            </a:r>
            <a:r>
              <a:rPr lang="en-NZ" sz="1200" b="1" baseline="-25000" dirty="0"/>
              <a:t>(2)</a:t>
            </a:r>
          </a:p>
        </p:txBody>
      </p:sp>
      <p:sp>
        <p:nvSpPr>
          <p:cNvPr id="16" name="Slide Number Placeholder 15">
            <a:extLst>
              <a:ext uri="{FF2B5EF4-FFF2-40B4-BE49-F238E27FC236}">
                <a16:creationId xmlns:a16="http://schemas.microsoft.com/office/drawing/2014/main" id="{9AA899CF-FDEC-0297-6DDD-ADF3E8B49B7C}"/>
              </a:ext>
            </a:extLst>
          </p:cNvPr>
          <p:cNvSpPr>
            <a:spLocks noGrp="1"/>
          </p:cNvSpPr>
          <p:nvPr>
            <p:ph type="sldNum" sz="quarter" idx="10"/>
          </p:nvPr>
        </p:nvSpPr>
        <p:spPr/>
        <p:txBody>
          <a:bodyPr/>
          <a:lstStyle/>
          <a:p>
            <a:fld id="{4034BEE3-566C-4068-A777-C3A4762E861B}" type="slidenum">
              <a:rPr lang="en-GB" smtClean="0"/>
              <a:pPr/>
              <a:t>50</a:t>
            </a:fld>
            <a:endParaRPr lang="en-GB" dirty="0"/>
          </a:p>
        </p:txBody>
      </p:sp>
    </p:spTree>
    <p:extLst>
      <p:ext uri="{BB962C8B-B14F-4D97-AF65-F5344CB8AC3E}">
        <p14:creationId xmlns:p14="http://schemas.microsoft.com/office/powerpoint/2010/main" val="1007628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2A84379-6BC0-DC59-8FAD-4FA0B2611C1F}"/>
              </a:ext>
            </a:extLst>
          </p:cNvPr>
          <p:cNvGraphicFramePr>
            <a:graphicFrameLocks noGrp="1"/>
          </p:cNvGraphicFramePr>
          <p:nvPr>
            <p:extLst>
              <p:ext uri="{D42A27DB-BD31-4B8C-83A1-F6EECF244321}">
                <p14:modId xmlns:p14="http://schemas.microsoft.com/office/powerpoint/2010/main" val="134047114"/>
              </p:ext>
            </p:extLst>
          </p:nvPr>
        </p:nvGraphicFramePr>
        <p:xfrm>
          <a:off x="341484" y="1241527"/>
          <a:ext cx="11212494" cy="4259644"/>
        </p:xfrm>
        <a:graphic>
          <a:graphicData uri="http://schemas.openxmlformats.org/drawingml/2006/table">
            <a:tbl>
              <a:tblPr firstRow="1" bandRow="1">
                <a:tableStyleId>{B301B821-A1FF-4177-AEE7-76D212191A09}</a:tableStyleId>
              </a:tblPr>
              <a:tblGrid>
                <a:gridCol w="2796465">
                  <a:extLst>
                    <a:ext uri="{9D8B030D-6E8A-4147-A177-3AD203B41FA5}">
                      <a16:colId xmlns:a16="http://schemas.microsoft.com/office/drawing/2014/main" val="1927809882"/>
                    </a:ext>
                  </a:extLst>
                </a:gridCol>
                <a:gridCol w="1190399">
                  <a:extLst>
                    <a:ext uri="{9D8B030D-6E8A-4147-A177-3AD203B41FA5}">
                      <a16:colId xmlns:a16="http://schemas.microsoft.com/office/drawing/2014/main" val="2320359267"/>
                    </a:ext>
                  </a:extLst>
                </a:gridCol>
                <a:gridCol w="1032233">
                  <a:extLst>
                    <a:ext uri="{9D8B030D-6E8A-4147-A177-3AD203B41FA5}">
                      <a16:colId xmlns:a16="http://schemas.microsoft.com/office/drawing/2014/main" val="3792171090"/>
                    </a:ext>
                  </a:extLst>
                </a:gridCol>
                <a:gridCol w="1032233">
                  <a:extLst>
                    <a:ext uri="{9D8B030D-6E8A-4147-A177-3AD203B41FA5}">
                      <a16:colId xmlns:a16="http://schemas.microsoft.com/office/drawing/2014/main" val="1004270736"/>
                    </a:ext>
                  </a:extLst>
                </a:gridCol>
                <a:gridCol w="1211538">
                  <a:extLst>
                    <a:ext uri="{9D8B030D-6E8A-4147-A177-3AD203B41FA5}">
                      <a16:colId xmlns:a16="http://schemas.microsoft.com/office/drawing/2014/main" val="4278224704"/>
                    </a:ext>
                  </a:extLst>
                </a:gridCol>
                <a:gridCol w="1200006">
                  <a:extLst>
                    <a:ext uri="{9D8B030D-6E8A-4147-A177-3AD203B41FA5}">
                      <a16:colId xmlns:a16="http://schemas.microsoft.com/office/drawing/2014/main" val="1659002810"/>
                    </a:ext>
                  </a:extLst>
                </a:gridCol>
                <a:gridCol w="840923">
                  <a:extLst>
                    <a:ext uri="{9D8B030D-6E8A-4147-A177-3AD203B41FA5}">
                      <a16:colId xmlns:a16="http://schemas.microsoft.com/office/drawing/2014/main" val="750578629"/>
                    </a:ext>
                  </a:extLst>
                </a:gridCol>
                <a:gridCol w="876464">
                  <a:extLst>
                    <a:ext uri="{9D8B030D-6E8A-4147-A177-3AD203B41FA5}">
                      <a16:colId xmlns:a16="http://schemas.microsoft.com/office/drawing/2014/main" val="3140428520"/>
                    </a:ext>
                  </a:extLst>
                </a:gridCol>
                <a:gridCol w="1032233">
                  <a:extLst>
                    <a:ext uri="{9D8B030D-6E8A-4147-A177-3AD203B41FA5}">
                      <a16:colId xmlns:a16="http://schemas.microsoft.com/office/drawing/2014/main" val="2079987567"/>
                    </a:ext>
                  </a:extLst>
                </a:gridCol>
              </a:tblGrid>
              <a:tr h="633952">
                <a:tc>
                  <a:txBody>
                    <a:bodyPr/>
                    <a:lstStyle/>
                    <a:p>
                      <a:endParaRPr lang="en-NZ" sz="1200" dirty="0"/>
                    </a:p>
                  </a:txBody>
                  <a:tcPr>
                    <a:lnL w="12700" cap="flat" cmpd="sng" algn="ctr">
                      <a:no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AEAE9F"/>
                      </a:solidFill>
                      <a:prstDash val="solid"/>
                      <a:round/>
                      <a:headEnd type="none" w="med" len="med"/>
                      <a:tailEnd type="none" w="med" len="med"/>
                    </a:lnB>
                    <a:noFill/>
                  </a:tcPr>
                </a:tc>
                <a:tc>
                  <a:txBody>
                    <a:bodyPr/>
                    <a:lstStyle/>
                    <a:p>
                      <a:pPr algn="ctr"/>
                      <a:r>
                        <a:rPr lang="en-NZ" sz="1100" dirty="0"/>
                        <a:t>All rangatahi</a:t>
                      </a:r>
                    </a:p>
                    <a:p>
                      <a:pPr algn="ctr"/>
                      <a:r>
                        <a:rPr lang="en-NZ" sz="800" dirty="0"/>
                        <a:t>n=231</a:t>
                      </a:r>
                    </a:p>
                  </a:txBody>
                  <a:tcPr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solidFill>
                  </a:tcPr>
                </a:tc>
                <a:tc>
                  <a:txBody>
                    <a:bodyPr/>
                    <a:lstStyle/>
                    <a:p>
                      <a:pPr algn="ctr"/>
                      <a:r>
                        <a:rPr lang="en-NZ" sz="1100" dirty="0"/>
                        <a:t>Males </a:t>
                      </a:r>
                    </a:p>
                    <a:p>
                      <a:pPr algn="ctr"/>
                      <a:r>
                        <a:rPr lang="en-NZ" sz="800" dirty="0"/>
                        <a:t>n=106</a:t>
                      </a:r>
                    </a:p>
                  </a:txBody>
                  <a:tcPr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solidFill>
                  </a:tcPr>
                </a:tc>
                <a:tc>
                  <a:txBody>
                    <a:bodyPr/>
                    <a:lstStyle/>
                    <a:p>
                      <a:pPr algn="ctr"/>
                      <a:r>
                        <a:rPr lang="en-NZ" sz="1100" dirty="0"/>
                        <a:t>Females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NZ" sz="800" dirty="0"/>
                        <a:t>n=124</a:t>
                      </a:r>
                    </a:p>
                  </a:txBody>
                  <a:tcPr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solidFill>
                  </a:tcPr>
                </a:tc>
                <a:tc>
                  <a:txBody>
                    <a:bodyPr/>
                    <a:lstStyle/>
                    <a:p>
                      <a:pPr algn="ctr"/>
                      <a:r>
                        <a:rPr lang="en-NZ" sz="1100" dirty="0"/>
                        <a:t>Aged 15 – 16</a:t>
                      </a:r>
                    </a:p>
                    <a:p>
                      <a:pPr marL="0" marR="0" lvl="0" indent="0" algn="ctr" defTabSz="914400" rtl="0" eaLnBrk="1" fontAlgn="auto" latinLnBrk="0" hangingPunct="1">
                        <a:lnSpc>
                          <a:spcPct val="100000"/>
                        </a:lnSpc>
                        <a:spcBef>
                          <a:spcPts val="0"/>
                        </a:spcBef>
                        <a:spcAft>
                          <a:spcPts val="0"/>
                        </a:spcAft>
                        <a:buClrTx/>
                        <a:buSzTx/>
                        <a:buFontTx/>
                        <a:buNone/>
                        <a:tabLst/>
                        <a:defRPr/>
                      </a:pPr>
                      <a:r>
                        <a:rPr lang="en-NZ" sz="800" dirty="0"/>
                        <a:t>n=121</a:t>
                      </a:r>
                    </a:p>
                  </a:txBody>
                  <a:tcPr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solidFill>
                  </a:tcPr>
                </a:tc>
                <a:tc>
                  <a:txBody>
                    <a:bodyPr/>
                    <a:lstStyle/>
                    <a:p>
                      <a:pPr algn="ctr"/>
                      <a:r>
                        <a:rPr lang="en-NZ" sz="1100" dirty="0"/>
                        <a:t>Aged 17 – 18</a:t>
                      </a:r>
                    </a:p>
                    <a:p>
                      <a:pPr marL="0" marR="0" lvl="0" indent="0" algn="ctr" defTabSz="914400" rtl="0" eaLnBrk="1" fontAlgn="auto" latinLnBrk="0" hangingPunct="1">
                        <a:lnSpc>
                          <a:spcPct val="100000"/>
                        </a:lnSpc>
                        <a:spcBef>
                          <a:spcPts val="0"/>
                        </a:spcBef>
                        <a:spcAft>
                          <a:spcPts val="0"/>
                        </a:spcAft>
                        <a:buClrTx/>
                        <a:buSzTx/>
                        <a:buFontTx/>
                        <a:buNone/>
                        <a:tabLst/>
                        <a:defRPr/>
                      </a:pPr>
                      <a:r>
                        <a:rPr lang="en-NZ" sz="800" dirty="0"/>
                        <a:t>n=110</a:t>
                      </a:r>
                    </a:p>
                  </a:txBody>
                  <a:tcPr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100" dirty="0"/>
                        <a:t>NZ European</a:t>
                      </a:r>
                    </a:p>
                    <a:p>
                      <a:pPr marL="0" marR="0" lvl="0" indent="0" algn="ctr" defTabSz="914400" rtl="0" eaLnBrk="1" fontAlgn="auto" latinLnBrk="0" hangingPunct="1">
                        <a:lnSpc>
                          <a:spcPct val="100000"/>
                        </a:lnSpc>
                        <a:spcBef>
                          <a:spcPts val="0"/>
                        </a:spcBef>
                        <a:spcAft>
                          <a:spcPts val="0"/>
                        </a:spcAft>
                        <a:buClrTx/>
                        <a:buSzTx/>
                        <a:buFontTx/>
                        <a:buNone/>
                        <a:tabLst/>
                        <a:defRPr/>
                      </a:pPr>
                      <a:r>
                        <a:rPr lang="en-NZ" sz="800" dirty="0"/>
                        <a:t>n=160</a:t>
                      </a:r>
                    </a:p>
                  </a:txBody>
                  <a:tcPr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100" dirty="0"/>
                        <a:t>Māori</a:t>
                      </a:r>
                    </a:p>
                    <a:p>
                      <a:pPr marL="0" marR="0" lvl="0" indent="0" algn="ctr" defTabSz="914400" rtl="0" eaLnBrk="1" fontAlgn="auto" latinLnBrk="0" hangingPunct="1">
                        <a:lnSpc>
                          <a:spcPct val="100000"/>
                        </a:lnSpc>
                        <a:spcBef>
                          <a:spcPts val="0"/>
                        </a:spcBef>
                        <a:spcAft>
                          <a:spcPts val="0"/>
                        </a:spcAft>
                        <a:buClrTx/>
                        <a:buSzTx/>
                        <a:buFontTx/>
                        <a:buNone/>
                        <a:tabLst/>
                        <a:defRPr/>
                      </a:pPr>
                      <a:r>
                        <a:rPr lang="en-NZ" sz="800" dirty="0"/>
                        <a:t>n=47 </a:t>
                      </a:r>
                    </a:p>
                  </a:txBody>
                  <a:tcPr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100" dirty="0"/>
                        <a:t>Asian</a:t>
                      </a:r>
                    </a:p>
                    <a:p>
                      <a:pPr marL="0" marR="0" lvl="0" indent="0" algn="ctr" defTabSz="914400" rtl="0" eaLnBrk="1" fontAlgn="auto" latinLnBrk="0" hangingPunct="1">
                        <a:lnSpc>
                          <a:spcPct val="100000"/>
                        </a:lnSpc>
                        <a:spcBef>
                          <a:spcPts val="0"/>
                        </a:spcBef>
                        <a:spcAft>
                          <a:spcPts val="0"/>
                        </a:spcAft>
                        <a:buClrTx/>
                        <a:buSzTx/>
                        <a:buFontTx/>
                        <a:buNone/>
                        <a:tabLst/>
                        <a:defRPr/>
                      </a:pPr>
                      <a:r>
                        <a:rPr lang="en-NZ" sz="800" dirty="0"/>
                        <a:t>n=32</a:t>
                      </a:r>
                    </a:p>
                  </a:txBody>
                  <a:tcPr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solidFill>
                  </a:tcPr>
                </a:tc>
                <a:extLst>
                  <a:ext uri="{0D108BD9-81ED-4DB2-BD59-A6C34878D82A}">
                    <a16:rowId xmlns:a16="http://schemas.microsoft.com/office/drawing/2014/main" val="382866950"/>
                  </a:ext>
                </a:extLst>
              </a:tr>
              <a:tr h="179108">
                <a:tc>
                  <a:txBody>
                    <a:bodyPr/>
                    <a:lstStyle/>
                    <a:p>
                      <a:pPr algn="r" fontAlgn="b"/>
                      <a:r>
                        <a:rPr lang="en-NZ" sz="1000" b="0" u="none" strike="noStrike" dirty="0">
                          <a:solidFill>
                            <a:srgbClr val="000000"/>
                          </a:solidFill>
                          <a:effectLst/>
                        </a:rPr>
                        <a:t>Too much other stuff going on </a:t>
                      </a:r>
                      <a:endParaRPr lang="en-NZ" sz="10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1" u="none" strike="noStrike" dirty="0">
                          <a:solidFill>
                            <a:schemeClr val="tx1"/>
                          </a:solidFill>
                          <a:effectLst/>
                        </a:rPr>
                        <a:t>46%</a:t>
                      </a:r>
                      <a:endParaRPr lang="en-NZ" sz="1000" b="1" i="0" u="none" strike="noStrike" dirty="0">
                        <a:solidFill>
                          <a:schemeClr val="tx1"/>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u="none" strike="noStrike" dirty="0">
                          <a:solidFill>
                            <a:srgbClr val="000000"/>
                          </a:solidFill>
                          <a:effectLst/>
                        </a:rPr>
                        <a:t>49%</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u="none" strike="noStrike" dirty="0">
                          <a:solidFill>
                            <a:srgbClr val="000000"/>
                          </a:solidFill>
                          <a:effectLst/>
                        </a:rPr>
                        <a:t>44%</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u="none" strike="noStrike" dirty="0">
                          <a:solidFill>
                            <a:srgbClr val="000000"/>
                          </a:solidFill>
                          <a:effectLst/>
                        </a:rPr>
                        <a:t>41%</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chemeClr val="accent6">
                        <a:lumMod val="40000"/>
                        <a:lumOff val="60000"/>
                      </a:schemeClr>
                    </a:solidFill>
                  </a:tcPr>
                </a:tc>
                <a:tc>
                  <a:txBody>
                    <a:bodyPr/>
                    <a:lstStyle/>
                    <a:p>
                      <a:pPr algn="ctr" fontAlgn="b"/>
                      <a:r>
                        <a:rPr lang="en-NZ" sz="1000" b="0" u="none" strike="noStrike" dirty="0">
                          <a:solidFill>
                            <a:srgbClr val="000000"/>
                          </a:solidFill>
                          <a:effectLst/>
                        </a:rPr>
                        <a:t>51%</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92D050"/>
                    </a:solidFill>
                  </a:tcPr>
                </a:tc>
                <a:tc>
                  <a:txBody>
                    <a:bodyPr/>
                    <a:lstStyle/>
                    <a:p>
                      <a:pPr algn="ctr" fontAlgn="b"/>
                      <a:r>
                        <a:rPr lang="en-NZ" sz="1000" b="0" u="none" strike="noStrike" dirty="0">
                          <a:solidFill>
                            <a:schemeClr val="tx1"/>
                          </a:solidFill>
                          <a:effectLst/>
                        </a:rPr>
                        <a:t>41%↓</a:t>
                      </a:r>
                      <a:endParaRPr lang="en-NZ" sz="1000" b="0" i="0" u="none" strike="noStrike" dirty="0">
                        <a:solidFill>
                          <a:schemeClr val="tx1"/>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chemeClr val="accent6">
                        <a:lumMod val="40000"/>
                        <a:lumOff val="60000"/>
                      </a:schemeClr>
                    </a:solidFill>
                  </a:tcPr>
                </a:tc>
                <a:tc>
                  <a:txBody>
                    <a:bodyPr/>
                    <a:lstStyle/>
                    <a:p>
                      <a:pPr algn="ctr" fontAlgn="b"/>
                      <a:r>
                        <a:rPr lang="en-NZ" sz="1000" b="0" u="none" strike="noStrike" dirty="0">
                          <a:solidFill>
                            <a:srgbClr val="000000"/>
                          </a:solidFill>
                          <a:effectLst/>
                        </a:rPr>
                        <a:t>38%</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chemeClr val="accent6">
                        <a:lumMod val="40000"/>
                        <a:lumOff val="60000"/>
                      </a:schemeClr>
                    </a:solidFill>
                  </a:tcPr>
                </a:tc>
                <a:tc>
                  <a:txBody>
                    <a:bodyPr/>
                    <a:lstStyle/>
                    <a:p>
                      <a:pPr algn="ctr" fontAlgn="b"/>
                      <a:r>
                        <a:rPr lang="en-NZ" sz="1000" b="0" u="none" strike="noStrike" dirty="0">
                          <a:solidFill>
                            <a:srgbClr val="000000"/>
                          </a:solidFill>
                          <a:effectLst/>
                        </a:rPr>
                        <a:t>61%</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00B050"/>
                    </a:solidFill>
                  </a:tcPr>
                </a:tc>
                <a:extLst>
                  <a:ext uri="{0D108BD9-81ED-4DB2-BD59-A6C34878D82A}">
                    <a16:rowId xmlns:a16="http://schemas.microsoft.com/office/drawing/2014/main" val="4142321272"/>
                  </a:ext>
                </a:extLst>
              </a:tr>
              <a:tr h="328157">
                <a:tc>
                  <a:txBody>
                    <a:bodyPr/>
                    <a:lstStyle/>
                    <a:p>
                      <a:pPr algn="r" fontAlgn="b"/>
                      <a:r>
                        <a:rPr lang="en-NZ" sz="1000" b="0" u="none" strike="noStrike" dirty="0">
                          <a:solidFill>
                            <a:srgbClr val="000000"/>
                          </a:solidFill>
                          <a:effectLst/>
                        </a:rPr>
                        <a:t>Needing to turn up to every game and training session</a:t>
                      </a:r>
                      <a:endParaRPr lang="en-NZ" sz="10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1" u="none" strike="noStrike" dirty="0">
                          <a:solidFill>
                            <a:schemeClr val="tx1"/>
                          </a:solidFill>
                          <a:effectLst/>
                        </a:rPr>
                        <a:t>29%</a:t>
                      </a:r>
                      <a:endParaRPr lang="en-NZ" sz="1000" b="1" i="0" u="none" strike="noStrike" dirty="0">
                        <a:solidFill>
                          <a:schemeClr val="tx1"/>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u="none" strike="noStrike" dirty="0">
                          <a:solidFill>
                            <a:srgbClr val="000000"/>
                          </a:solidFill>
                          <a:effectLst/>
                        </a:rPr>
                        <a:t>28%</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u="none" strike="noStrike" dirty="0">
                          <a:solidFill>
                            <a:srgbClr val="000000"/>
                          </a:solidFill>
                          <a:effectLst/>
                        </a:rPr>
                        <a:t>30%</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u="none" strike="noStrike" dirty="0">
                          <a:solidFill>
                            <a:srgbClr val="000000"/>
                          </a:solidFill>
                          <a:effectLst/>
                        </a:rPr>
                        <a:t>33%</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u="none" strike="noStrike" dirty="0">
                          <a:solidFill>
                            <a:srgbClr val="000000"/>
                          </a:solidFill>
                          <a:effectLst/>
                        </a:rPr>
                        <a:t>25%</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u="none" strike="noStrike" dirty="0">
                          <a:solidFill>
                            <a:srgbClr val="000000"/>
                          </a:solidFill>
                          <a:effectLst/>
                        </a:rPr>
                        <a:t>26%</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u="none" strike="noStrike" dirty="0">
                          <a:solidFill>
                            <a:srgbClr val="000000"/>
                          </a:solidFill>
                          <a:effectLst/>
                        </a:rPr>
                        <a:t>33%</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u="none" strike="noStrike" dirty="0">
                          <a:solidFill>
                            <a:srgbClr val="000000"/>
                          </a:solidFill>
                          <a:effectLst/>
                        </a:rPr>
                        <a:t>41%</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00B050"/>
                    </a:solidFill>
                  </a:tcPr>
                </a:tc>
                <a:extLst>
                  <a:ext uri="{0D108BD9-81ED-4DB2-BD59-A6C34878D82A}">
                    <a16:rowId xmlns:a16="http://schemas.microsoft.com/office/drawing/2014/main" val="407868999"/>
                  </a:ext>
                </a:extLst>
              </a:tr>
              <a:tr h="179108">
                <a:tc>
                  <a:txBody>
                    <a:bodyPr/>
                    <a:lstStyle/>
                    <a:p>
                      <a:pPr algn="r" fontAlgn="b"/>
                      <a:r>
                        <a:rPr lang="en-NZ" sz="1000" b="0" u="none" strike="noStrike" dirty="0">
                          <a:solidFill>
                            <a:srgbClr val="000000"/>
                          </a:solidFill>
                          <a:effectLst/>
                        </a:rPr>
                        <a:t>COVID caused too many disruptions</a:t>
                      </a:r>
                      <a:endParaRPr lang="en-NZ" sz="10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1" u="none" strike="noStrike" dirty="0">
                          <a:solidFill>
                            <a:schemeClr val="tx1"/>
                          </a:solidFill>
                          <a:effectLst/>
                        </a:rPr>
                        <a:t>28%</a:t>
                      </a:r>
                      <a:endParaRPr lang="en-NZ" sz="1000" b="1" i="0" u="none" strike="noStrike" dirty="0">
                        <a:solidFill>
                          <a:schemeClr val="tx1"/>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u="none" strike="noStrike" dirty="0">
                          <a:solidFill>
                            <a:srgbClr val="000000"/>
                          </a:solidFill>
                          <a:effectLst/>
                        </a:rPr>
                        <a:t>28%</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u="none" strike="noStrike" dirty="0">
                          <a:solidFill>
                            <a:srgbClr val="000000"/>
                          </a:solidFill>
                          <a:effectLst/>
                        </a:rPr>
                        <a:t>28%</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u="none" strike="noStrike" dirty="0">
                          <a:solidFill>
                            <a:srgbClr val="000000"/>
                          </a:solidFill>
                          <a:effectLst/>
                        </a:rPr>
                        <a:t>26%</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u="none" strike="noStrike" dirty="0">
                          <a:solidFill>
                            <a:srgbClr val="000000"/>
                          </a:solidFill>
                          <a:effectLst/>
                        </a:rPr>
                        <a:t>29%</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u="none" strike="noStrike" dirty="0">
                          <a:solidFill>
                            <a:schemeClr val="tx1"/>
                          </a:solidFill>
                          <a:effectLst/>
                        </a:rPr>
                        <a:t>23%↓</a:t>
                      </a:r>
                      <a:endParaRPr lang="en-NZ" sz="1000" b="0" i="0" u="none" strike="noStrike" dirty="0">
                        <a:solidFill>
                          <a:schemeClr val="tx1"/>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chemeClr val="accent6">
                        <a:lumMod val="40000"/>
                        <a:lumOff val="60000"/>
                      </a:schemeClr>
                    </a:solidFill>
                  </a:tcPr>
                </a:tc>
                <a:tc>
                  <a:txBody>
                    <a:bodyPr/>
                    <a:lstStyle/>
                    <a:p>
                      <a:pPr algn="ctr" fontAlgn="b"/>
                      <a:r>
                        <a:rPr lang="en-NZ" sz="1000" b="0" u="none" strike="noStrike" dirty="0">
                          <a:solidFill>
                            <a:srgbClr val="000000"/>
                          </a:solidFill>
                          <a:effectLst/>
                        </a:rPr>
                        <a:t>32%</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u="none" strike="noStrike" dirty="0">
                          <a:solidFill>
                            <a:srgbClr val="000000"/>
                          </a:solidFill>
                          <a:effectLst/>
                        </a:rPr>
                        <a:t>37%</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92D050"/>
                    </a:solidFill>
                  </a:tcPr>
                </a:tc>
                <a:extLst>
                  <a:ext uri="{0D108BD9-81ED-4DB2-BD59-A6C34878D82A}">
                    <a16:rowId xmlns:a16="http://schemas.microsoft.com/office/drawing/2014/main" val="3869536314"/>
                  </a:ext>
                </a:extLst>
              </a:tr>
              <a:tr h="328157">
                <a:tc>
                  <a:txBody>
                    <a:bodyPr/>
                    <a:lstStyle/>
                    <a:p>
                      <a:pPr algn="r" fontAlgn="b"/>
                      <a:r>
                        <a:rPr lang="en-NZ" sz="1000" b="0" u="none" strike="noStrike" dirty="0">
                          <a:solidFill>
                            <a:srgbClr val="000000"/>
                          </a:solidFill>
                          <a:effectLst/>
                        </a:rPr>
                        <a:t>The time of day when games or training took place</a:t>
                      </a:r>
                      <a:endParaRPr lang="en-NZ" sz="10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1" u="none" strike="noStrike" dirty="0">
                          <a:solidFill>
                            <a:schemeClr val="tx1"/>
                          </a:solidFill>
                          <a:effectLst/>
                        </a:rPr>
                        <a:t>27%</a:t>
                      </a:r>
                      <a:endParaRPr lang="en-NZ" sz="1000" b="1" i="0" u="none" strike="noStrike" dirty="0">
                        <a:solidFill>
                          <a:schemeClr val="tx1"/>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u="none" strike="noStrike" dirty="0">
                          <a:solidFill>
                            <a:srgbClr val="000000"/>
                          </a:solidFill>
                          <a:effectLst/>
                        </a:rPr>
                        <a:t>23%</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u="none" strike="noStrike" dirty="0">
                          <a:solidFill>
                            <a:srgbClr val="000000"/>
                          </a:solidFill>
                          <a:effectLst/>
                        </a:rPr>
                        <a:t>31%</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u="none" strike="noStrike" dirty="0">
                          <a:solidFill>
                            <a:srgbClr val="000000"/>
                          </a:solidFill>
                          <a:effectLst/>
                        </a:rPr>
                        <a:t>23%</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u="none" strike="noStrike" dirty="0">
                          <a:solidFill>
                            <a:srgbClr val="000000"/>
                          </a:solidFill>
                          <a:effectLst/>
                        </a:rPr>
                        <a:t>31%</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u="none" strike="noStrike" dirty="0">
                          <a:solidFill>
                            <a:srgbClr val="000000"/>
                          </a:solidFill>
                          <a:effectLst/>
                        </a:rPr>
                        <a:t>24%</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u="none" strike="noStrike" dirty="0">
                          <a:solidFill>
                            <a:srgbClr val="000000"/>
                          </a:solidFill>
                          <a:effectLst/>
                        </a:rPr>
                        <a:t>28%</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u="none" strike="noStrike" dirty="0">
                          <a:solidFill>
                            <a:srgbClr val="000000"/>
                          </a:solidFill>
                          <a:effectLst/>
                        </a:rPr>
                        <a:t>41%</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00B050"/>
                    </a:solidFill>
                  </a:tcPr>
                </a:tc>
                <a:extLst>
                  <a:ext uri="{0D108BD9-81ED-4DB2-BD59-A6C34878D82A}">
                    <a16:rowId xmlns:a16="http://schemas.microsoft.com/office/drawing/2014/main" val="3715882324"/>
                  </a:ext>
                </a:extLst>
              </a:tr>
              <a:tr h="291051">
                <a:tc>
                  <a:txBody>
                    <a:bodyPr/>
                    <a:lstStyle/>
                    <a:p>
                      <a:pPr algn="r" fontAlgn="b"/>
                      <a:r>
                        <a:rPr lang="en-NZ" sz="1000" b="0" u="none" strike="noStrike" dirty="0">
                          <a:solidFill>
                            <a:srgbClr val="000000"/>
                          </a:solidFill>
                          <a:effectLst/>
                        </a:rPr>
                        <a:t>My friends didn’t play or stopped playing</a:t>
                      </a:r>
                      <a:endParaRPr lang="en-NZ" sz="10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1" u="none" strike="noStrike" dirty="0">
                          <a:solidFill>
                            <a:schemeClr val="tx1"/>
                          </a:solidFill>
                          <a:effectLst/>
                        </a:rPr>
                        <a:t>27%</a:t>
                      </a:r>
                      <a:endParaRPr lang="en-NZ" sz="1000" b="1" i="0" u="none" strike="noStrike" dirty="0">
                        <a:solidFill>
                          <a:schemeClr val="tx1"/>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u="none" strike="noStrike" dirty="0">
                          <a:solidFill>
                            <a:srgbClr val="000000"/>
                          </a:solidFill>
                          <a:effectLst/>
                        </a:rPr>
                        <a:t>27%</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u="none" strike="noStrike" dirty="0">
                          <a:solidFill>
                            <a:srgbClr val="000000"/>
                          </a:solidFill>
                          <a:effectLst/>
                        </a:rPr>
                        <a:t>28%</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u="none" strike="noStrike" dirty="0">
                          <a:solidFill>
                            <a:srgbClr val="000000"/>
                          </a:solidFill>
                          <a:effectLst/>
                        </a:rPr>
                        <a:t>26%</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u="none" strike="noStrike" dirty="0">
                          <a:solidFill>
                            <a:srgbClr val="000000"/>
                          </a:solidFill>
                          <a:effectLst/>
                        </a:rPr>
                        <a:t>28%</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u="none" strike="noStrike" dirty="0">
                          <a:solidFill>
                            <a:srgbClr val="000000"/>
                          </a:solidFill>
                          <a:effectLst/>
                        </a:rPr>
                        <a:t>29%</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u="none" strike="noStrike" dirty="0">
                          <a:solidFill>
                            <a:schemeClr val="bg1"/>
                          </a:solidFill>
                          <a:effectLst/>
                        </a:rPr>
                        <a:t>17%</a:t>
                      </a:r>
                      <a:endParaRPr lang="en-NZ" sz="1000" b="0" i="0" u="none" strike="noStrike" dirty="0">
                        <a:solidFill>
                          <a:schemeClr val="bg1"/>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chemeClr val="accent6"/>
                    </a:solidFill>
                  </a:tcPr>
                </a:tc>
                <a:tc>
                  <a:txBody>
                    <a:bodyPr/>
                    <a:lstStyle/>
                    <a:p>
                      <a:pPr algn="ctr" fontAlgn="b"/>
                      <a:r>
                        <a:rPr lang="en-NZ" sz="1000" b="0" u="none" strike="noStrike" dirty="0">
                          <a:solidFill>
                            <a:srgbClr val="000000"/>
                          </a:solidFill>
                          <a:effectLst/>
                        </a:rPr>
                        <a:t>33%</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92D050"/>
                    </a:solidFill>
                  </a:tcPr>
                </a:tc>
                <a:extLst>
                  <a:ext uri="{0D108BD9-81ED-4DB2-BD59-A6C34878D82A}">
                    <a16:rowId xmlns:a16="http://schemas.microsoft.com/office/drawing/2014/main" val="1614942840"/>
                  </a:ext>
                </a:extLst>
              </a:tr>
              <a:tr h="179108">
                <a:tc>
                  <a:txBody>
                    <a:bodyPr/>
                    <a:lstStyle/>
                    <a:p>
                      <a:pPr algn="r" fontAlgn="b"/>
                      <a:r>
                        <a:rPr lang="en-NZ" sz="1000" b="0" u="none" strike="noStrike" dirty="0">
                          <a:solidFill>
                            <a:srgbClr val="000000"/>
                          </a:solidFill>
                          <a:effectLst/>
                        </a:rPr>
                        <a:t>It got too competitive and not fun anymore</a:t>
                      </a:r>
                      <a:endParaRPr lang="en-NZ" sz="10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1" u="none" strike="noStrike" dirty="0">
                          <a:solidFill>
                            <a:schemeClr val="tx1"/>
                          </a:solidFill>
                          <a:effectLst/>
                        </a:rPr>
                        <a:t>26%</a:t>
                      </a:r>
                      <a:endParaRPr lang="en-NZ" sz="1000" b="1" i="0" u="none" strike="noStrike" dirty="0">
                        <a:solidFill>
                          <a:schemeClr val="tx1"/>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u="none" strike="noStrike" dirty="0">
                          <a:solidFill>
                            <a:srgbClr val="000000"/>
                          </a:solidFill>
                          <a:effectLst/>
                        </a:rPr>
                        <a:t>24%</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u="none" strike="noStrike" dirty="0">
                          <a:solidFill>
                            <a:srgbClr val="000000"/>
                          </a:solidFill>
                          <a:effectLst/>
                        </a:rPr>
                        <a:t>29%</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u="none" strike="noStrike" dirty="0">
                          <a:solidFill>
                            <a:srgbClr val="000000"/>
                          </a:solidFill>
                          <a:effectLst/>
                        </a:rPr>
                        <a:t>23%</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u="none" strike="noStrike" dirty="0">
                          <a:solidFill>
                            <a:srgbClr val="000000"/>
                          </a:solidFill>
                          <a:effectLst/>
                        </a:rPr>
                        <a:t>30%</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u="none" strike="noStrike" dirty="0">
                          <a:solidFill>
                            <a:srgbClr val="000000"/>
                          </a:solidFill>
                          <a:effectLst/>
                        </a:rPr>
                        <a:t>27%</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u="none" strike="noStrike" dirty="0">
                          <a:solidFill>
                            <a:srgbClr val="000000"/>
                          </a:solidFill>
                          <a:effectLst/>
                        </a:rPr>
                        <a:t>25%</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u="none" strike="noStrike" dirty="0">
                          <a:solidFill>
                            <a:srgbClr val="000000"/>
                          </a:solidFill>
                          <a:effectLst/>
                        </a:rPr>
                        <a:t>35%</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92D050"/>
                    </a:solidFill>
                  </a:tcPr>
                </a:tc>
                <a:extLst>
                  <a:ext uri="{0D108BD9-81ED-4DB2-BD59-A6C34878D82A}">
                    <a16:rowId xmlns:a16="http://schemas.microsoft.com/office/drawing/2014/main" val="1356548185"/>
                  </a:ext>
                </a:extLst>
              </a:tr>
              <a:tr h="328157">
                <a:tc>
                  <a:txBody>
                    <a:bodyPr/>
                    <a:lstStyle/>
                    <a:p>
                      <a:pPr algn="r" fontAlgn="b"/>
                      <a:r>
                        <a:rPr lang="en-NZ" sz="1000" b="0" u="none" strike="noStrike" dirty="0">
                          <a:solidFill>
                            <a:srgbClr val="000000"/>
                          </a:solidFill>
                          <a:effectLst/>
                        </a:rPr>
                        <a:t>I was playing multiple sports and so had to drop one / some</a:t>
                      </a:r>
                      <a:endParaRPr lang="en-NZ" sz="10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1" u="none" strike="noStrike" dirty="0">
                          <a:solidFill>
                            <a:schemeClr val="tx1"/>
                          </a:solidFill>
                          <a:effectLst/>
                        </a:rPr>
                        <a:t>26%</a:t>
                      </a:r>
                      <a:endParaRPr lang="en-NZ" sz="1000" b="1" i="0" u="none" strike="noStrike" dirty="0">
                        <a:solidFill>
                          <a:schemeClr val="tx1"/>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u="none" strike="noStrike" dirty="0">
                          <a:solidFill>
                            <a:srgbClr val="000000"/>
                          </a:solidFill>
                          <a:effectLst/>
                        </a:rPr>
                        <a:t>27%</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u="none" strike="noStrike" dirty="0">
                          <a:solidFill>
                            <a:srgbClr val="000000"/>
                          </a:solidFill>
                          <a:effectLst/>
                        </a:rPr>
                        <a:t>24%</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u="none" strike="noStrike" dirty="0">
                          <a:solidFill>
                            <a:srgbClr val="000000"/>
                          </a:solidFill>
                          <a:effectLst/>
                        </a:rPr>
                        <a:t>24%</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u="none" strike="noStrike" dirty="0">
                          <a:solidFill>
                            <a:srgbClr val="000000"/>
                          </a:solidFill>
                          <a:effectLst/>
                        </a:rPr>
                        <a:t>27%</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u="none" strike="noStrike" dirty="0">
                          <a:solidFill>
                            <a:srgbClr val="000000"/>
                          </a:solidFill>
                          <a:effectLst/>
                        </a:rPr>
                        <a:t>25%</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u="none" strike="noStrike" dirty="0">
                          <a:solidFill>
                            <a:srgbClr val="000000"/>
                          </a:solidFill>
                          <a:effectLst/>
                        </a:rPr>
                        <a:t>23%</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u="none" strike="noStrike" dirty="0">
                          <a:solidFill>
                            <a:srgbClr val="000000"/>
                          </a:solidFill>
                          <a:effectLst/>
                        </a:rPr>
                        <a:t>28%</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extLst>
                  <a:ext uri="{0D108BD9-81ED-4DB2-BD59-A6C34878D82A}">
                    <a16:rowId xmlns:a16="http://schemas.microsoft.com/office/drawing/2014/main" val="1333964778"/>
                  </a:ext>
                </a:extLst>
              </a:tr>
              <a:tr h="291051">
                <a:tc>
                  <a:txBody>
                    <a:bodyPr/>
                    <a:lstStyle/>
                    <a:p>
                      <a:pPr algn="r" fontAlgn="b"/>
                      <a:r>
                        <a:rPr lang="en-NZ" sz="1000" b="0" u="none" strike="noStrike" dirty="0">
                          <a:solidFill>
                            <a:srgbClr val="000000"/>
                          </a:solidFill>
                          <a:effectLst/>
                        </a:rPr>
                        <a:t>The cost of taking part</a:t>
                      </a:r>
                      <a:endParaRPr lang="en-NZ" sz="10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1" u="none" strike="noStrike" dirty="0">
                          <a:solidFill>
                            <a:schemeClr val="tx1"/>
                          </a:solidFill>
                          <a:effectLst/>
                        </a:rPr>
                        <a:t>26%</a:t>
                      </a:r>
                      <a:endParaRPr lang="en-NZ" sz="1000" b="1" i="0" u="none" strike="noStrike" dirty="0">
                        <a:solidFill>
                          <a:schemeClr val="tx1"/>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u="none" strike="noStrike" dirty="0">
                          <a:solidFill>
                            <a:srgbClr val="000000"/>
                          </a:solidFill>
                          <a:effectLst/>
                        </a:rPr>
                        <a:t>28%</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u="none" strike="noStrike" dirty="0">
                          <a:solidFill>
                            <a:srgbClr val="000000"/>
                          </a:solidFill>
                          <a:effectLst/>
                        </a:rPr>
                        <a:t>24%</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u="none" strike="noStrike" dirty="0">
                          <a:solidFill>
                            <a:srgbClr val="000000"/>
                          </a:solidFill>
                          <a:effectLst/>
                        </a:rPr>
                        <a:t>29%</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u="none" strike="noStrike" dirty="0">
                          <a:solidFill>
                            <a:srgbClr val="000000"/>
                          </a:solidFill>
                          <a:effectLst/>
                        </a:rPr>
                        <a:t>23%</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u="none" strike="noStrike" dirty="0">
                          <a:solidFill>
                            <a:srgbClr val="000000"/>
                          </a:solidFill>
                          <a:effectLst/>
                        </a:rPr>
                        <a:t>23%</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u="none" strike="noStrike" dirty="0">
                          <a:solidFill>
                            <a:srgbClr val="000000"/>
                          </a:solidFill>
                          <a:effectLst/>
                        </a:rPr>
                        <a:t>25%</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u="none" strike="noStrike" dirty="0">
                          <a:solidFill>
                            <a:srgbClr val="000000"/>
                          </a:solidFill>
                          <a:effectLst/>
                        </a:rPr>
                        <a:t>34%</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92D050"/>
                    </a:solidFill>
                  </a:tcPr>
                </a:tc>
                <a:extLst>
                  <a:ext uri="{0D108BD9-81ED-4DB2-BD59-A6C34878D82A}">
                    <a16:rowId xmlns:a16="http://schemas.microsoft.com/office/drawing/2014/main" val="1505149119"/>
                  </a:ext>
                </a:extLst>
              </a:tr>
              <a:tr h="179108">
                <a:tc>
                  <a:txBody>
                    <a:bodyPr/>
                    <a:lstStyle/>
                    <a:p>
                      <a:pPr algn="r" fontAlgn="b"/>
                      <a:r>
                        <a:rPr lang="en-NZ" sz="1000" b="0" u="none" strike="noStrike" dirty="0">
                          <a:solidFill>
                            <a:srgbClr val="000000"/>
                          </a:solidFill>
                          <a:effectLst/>
                        </a:rPr>
                        <a:t>Feeling like I wasn’t good enough</a:t>
                      </a:r>
                      <a:endParaRPr lang="en-NZ" sz="10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1" u="none" strike="noStrike" dirty="0">
                          <a:solidFill>
                            <a:schemeClr val="tx1"/>
                          </a:solidFill>
                          <a:effectLst/>
                        </a:rPr>
                        <a:t>25%</a:t>
                      </a:r>
                      <a:endParaRPr lang="en-NZ" sz="1000" b="1" i="0" u="none" strike="noStrike" dirty="0">
                        <a:solidFill>
                          <a:schemeClr val="tx1"/>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u="none" strike="noStrike" dirty="0">
                          <a:solidFill>
                            <a:srgbClr val="000000"/>
                          </a:solidFill>
                          <a:effectLst/>
                        </a:rPr>
                        <a:t>29%</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u="none" strike="noStrike" dirty="0">
                          <a:solidFill>
                            <a:srgbClr val="000000"/>
                          </a:solidFill>
                          <a:effectLst/>
                        </a:rPr>
                        <a:t>21%</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u="none" strike="noStrike" dirty="0">
                          <a:solidFill>
                            <a:srgbClr val="000000"/>
                          </a:solidFill>
                          <a:effectLst/>
                        </a:rPr>
                        <a:t>26%</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u="none" strike="noStrike" dirty="0">
                          <a:solidFill>
                            <a:srgbClr val="000000"/>
                          </a:solidFill>
                          <a:effectLst/>
                        </a:rPr>
                        <a:t>24%</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u="none" strike="noStrike" dirty="0">
                          <a:solidFill>
                            <a:srgbClr val="000000"/>
                          </a:solidFill>
                          <a:effectLst/>
                        </a:rPr>
                        <a:t>24%</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u="none" strike="noStrike" dirty="0">
                          <a:solidFill>
                            <a:schemeClr val="bg1"/>
                          </a:solidFill>
                          <a:effectLst/>
                        </a:rPr>
                        <a:t>12%↓</a:t>
                      </a:r>
                      <a:endParaRPr lang="en-NZ" sz="1000" b="0" i="0" u="none" strike="noStrike" dirty="0">
                        <a:solidFill>
                          <a:schemeClr val="bg1"/>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chemeClr val="accent6"/>
                    </a:solidFill>
                  </a:tcPr>
                </a:tc>
                <a:tc>
                  <a:txBody>
                    <a:bodyPr/>
                    <a:lstStyle/>
                    <a:p>
                      <a:pPr algn="ctr" fontAlgn="b"/>
                      <a:r>
                        <a:rPr lang="en-NZ" sz="1000" b="0" u="none" strike="noStrike" dirty="0">
                          <a:solidFill>
                            <a:srgbClr val="000000"/>
                          </a:solidFill>
                          <a:effectLst/>
                        </a:rPr>
                        <a:t>33%</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92D050"/>
                    </a:solidFill>
                  </a:tcPr>
                </a:tc>
                <a:extLst>
                  <a:ext uri="{0D108BD9-81ED-4DB2-BD59-A6C34878D82A}">
                    <a16:rowId xmlns:a16="http://schemas.microsoft.com/office/drawing/2014/main" val="3818149930"/>
                  </a:ext>
                </a:extLst>
              </a:tr>
              <a:tr h="328157">
                <a:tc>
                  <a:txBody>
                    <a:bodyPr/>
                    <a:lstStyle/>
                    <a:p>
                      <a:pPr algn="r" fontAlgn="b"/>
                      <a:r>
                        <a:rPr lang="en-NZ" sz="1000" b="0" u="none" strike="noStrike" dirty="0">
                          <a:solidFill>
                            <a:srgbClr val="000000"/>
                          </a:solidFill>
                          <a:effectLst/>
                        </a:rPr>
                        <a:t>I didn’t feel like I was making progress in the sport</a:t>
                      </a:r>
                      <a:endParaRPr lang="en-NZ" sz="10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1" u="none" strike="noStrike" dirty="0">
                          <a:solidFill>
                            <a:schemeClr val="tx1"/>
                          </a:solidFill>
                          <a:effectLst/>
                        </a:rPr>
                        <a:t>25%</a:t>
                      </a:r>
                      <a:endParaRPr lang="en-NZ" sz="1000" b="1" i="0" u="none" strike="noStrike" dirty="0">
                        <a:solidFill>
                          <a:schemeClr val="tx1"/>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u="none" strike="noStrike" dirty="0">
                          <a:solidFill>
                            <a:srgbClr val="000000"/>
                          </a:solidFill>
                          <a:effectLst/>
                        </a:rPr>
                        <a:t>26%</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u="none" strike="noStrike" dirty="0">
                          <a:solidFill>
                            <a:srgbClr val="000000"/>
                          </a:solidFill>
                          <a:effectLst/>
                        </a:rPr>
                        <a:t>23%</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u="none" strike="noStrike" dirty="0">
                          <a:solidFill>
                            <a:srgbClr val="000000"/>
                          </a:solidFill>
                          <a:effectLst/>
                        </a:rPr>
                        <a:t>25%</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u="none" strike="noStrike" dirty="0">
                          <a:solidFill>
                            <a:srgbClr val="000000"/>
                          </a:solidFill>
                          <a:effectLst/>
                        </a:rPr>
                        <a:t>24%</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u="none" strike="noStrike" dirty="0">
                          <a:solidFill>
                            <a:srgbClr val="000000"/>
                          </a:solidFill>
                          <a:effectLst/>
                        </a:rPr>
                        <a:t>22%</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u="none" strike="noStrike" dirty="0">
                          <a:solidFill>
                            <a:srgbClr val="000000"/>
                          </a:solidFill>
                          <a:effectLst/>
                        </a:rPr>
                        <a:t>20%</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chemeClr val="accent6">
                        <a:lumMod val="40000"/>
                        <a:lumOff val="60000"/>
                      </a:schemeClr>
                    </a:solidFill>
                  </a:tcPr>
                </a:tc>
                <a:tc>
                  <a:txBody>
                    <a:bodyPr/>
                    <a:lstStyle/>
                    <a:p>
                      <a:pPr algn="ctr" fontAlgn="b"/>
                      <a:r>
                        <a:rPr lang="en-NZ" sz="1000" b="0" u="none" strike="noStrike" dirty="0">
                          <a:solidFill>
                            <a:srgbClr val="000000"/>
                          </a:solidFill>
                          <a:effectLst/>
                        </a:rPr>
                        <a:t>28%</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extLst>
                  <a:ext uri="{0D108BD9-81ED-4DB2-BD59-A6C34878D82A}">
                    <a16:rowId xmlns:a16="http://schemas.microsoft.com/office/drawing/2014/main" val="3800273756"/>
                  </a:ext>
                </a:extLst>
              </a:tr>
              <a:tr h="328157">
                <a:tc>
                  <a:txBody>
                    <a:bodyPr/>
                    <a:lstStyle/>
                    <a:p>
                      <a:pPr algn="r" fontAlgn="b"/>
                      <a:r>
                        <a:rPr lang="en-NZ" sz="1000" b="0" u="none" strike="noStrike" dirty="0">
                          <a:solidFill>
                            <a:srgbClr val="000000"/>
                          </a:solidFill>
                          <a:effectLst/>
                        </a:rPr>
                        <a:t>Amount of time required for games and training</a:t>
                      </a:r>
                      <a:endParaRPr lang="en-NZ" sz="10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1" u="none" strike="noStrike" dirty="0">
                          <a:solidFill>
                            <a:schemeClr val="tx1"/>
                          </a:solidFill>
                          <a:effectLst/>
                        </a:rPr>
                        <a:t>24%</a:t>
                      </a:r>
                      <a:endParaRPr lang="en-NZ" sz="1000" b="1" i="0" u="none" strike="noStrike" dirty="0">
                        <a:solidFill>
                          <a:schemeClr val="tx1"/>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u="none" strike="noStrike" dirty="0">
                          <a:solidFill>
                            <a:srgbClr val="000000"/>
                          </a:solidFill>
                          <a:effectLst/>
                        </a:rPr>
                        <a:t>21%</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u="none" strike="noStrike" dirty="0">
                          <a:solidFill>
                            <a:srgbClr val="000000"/>
                          </a:solidFill>
                          <a:effectLst/>
                        </a:rPr>
                        <a:t>27%</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u="none" strike="noStrike" dirty="0">
                          <a:solidFill>
                            <a:srgbClr val="000000"/>
                          </a:solidFill>
                          <a:effectLst/>
                        </a:rPr>
                        <a:t>20%</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u="none" strike="noStrike" dirty="0">
                          <a:solidFill>
                            <a:srgbClr val="000000"/>
                          </a:solidFill>
                          <a:effectLst/>
                        </a:rPr>
                        <a:t>28%</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u="none" strike="noStrike" dirty="0">
                          <a:solidFill>
                            <a:schemeClr val="tx1"/>
                          </a:solidFill>
                          <a:effectLst/>
                        </a:rPr>
                        <a:t>20%↓</a:t>
                      </a:r>
                      <a:endParaRPr lang="en-NZ" sz="1000" b="0" i="0" u="none" strike="noStrike" dirty="0">
                        <a:solidFill>
                          <a:schemeClr val="tx1"/>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chemeClr val="accent6">
                        <a:lumMod val="40000"/>
                        <a:lumOff val="60000"/>
                      </a:schemeClr>
                    </a:solidFill>
                  </a:tcPr>
                </a:tc>
                <a:tc>
                  <a:txBody>
                    <a:bodyPr/>
                    <a:lstStyle/>
                    <a:p>
                      <a:pPr algn="ctr" fontAlgn="b"/>
                      <a:r>
                        <a:rPr lang="en-NZ" sz="1000" b="0" u="none" strike="noStrike" dirty="0">
                          <a:solidFill>
                            <a:srgbClr val="000000"/>
                          </a:solidFill>
                          <a:effectLst/>
                        </a:rPr>
                        <a:t>23%</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u="none" strike="noStrike" dirty="0">
                          <a:solidFill>
                            <a:srgbClr val="000000"/>
                          </a:solidFill>
                          <a:effectLst/>
                        </a:rPr>
                        <a:t>39%</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00B050"/>
                    </a:solidFill>
                  </a:tcPr>
                </a:tc>
                <a:extLst>
                  <a:ext uri="{0D108BD9-81ED-4DB2-BD59-A6C34878D82A}">
                    <a16:rowId xmlns:a16="http://schemas.microsoft.com/office/drawing/2014/main" val="2349543096"/>
                  </a:ext>
                </a:extLst>
              </a:tr>
              <a:tr h="328157">
                <a:tc>
                  <a:txBody>
                    <a:bodyPr/>
                    <a:lstStyle/>
                    <a:p>
                      <a:pPr algn="r" fontAlgn="b"/>
                      <a:r>
                        <a:rPr lang="en-NZ" sz="1000" b="0" u="none" strike="noStrike" dirty="0">
                          <a:solidFill>
                            <a:srgbClr val="000000"/>
                          </a:solidFill>
                          <a:effectLst/>
                        </a:rPr>
                        <a:t>I was doing the same things every week; it was getting boring</a:t>
                      </a:r>
                      <a:endParaRPr lang="en-NZ" sz="10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1" u="none" strike="noStrike" dirty="0">
                          <a:solidFill>
                            <a:schemeClr val="tx1"/>
                          </a:solidFill>
                          <a:effectLst/>
                        </a:rPr>
                        <a:t>23%</a:t>
                      </a:r>
                      <a:endParaRPr lang="en-NZ" sz="1000" b="1" i="0" u="none" strike="noStrike" dirty="0">
                        <a:solidFill>
                          <a:schemeClr val="tx1"/>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u="none" strike="noStrike" dirty="0">
                          <a:solidFill>
                            <a:srgbClr val="000000"/>
                          </a:solidFill>
                          <a:effectLst/>
                        </a:rPr>
                        <a:t>25%</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u="none" strike="noStrike" dirty="0">
                          <a:solidFill>
                            <a:srgbClr val="000000"/>
                          </a:solidFill>
                          <a:effectLst/>
                        </a:rPr>
                        <a:t>21%</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u="none" strike="noStrike" dirty="0">
                          <a:solidFill>
                            <a:srgbClr val="000000"/>
                          </a:solidFill>
                          <a:effectLst/>
                        </a:rPr>
                        <a:t>23%</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u="none" strike="noStrike" dirty="0">
                          <a:solidFill>
                            <a:srgbClr val="000000"/>
                          </a:solidFill>
                          <a:effectLst/>
                        </a:rPr>
                        <a:t>23%</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u="none" strike="noStrike" dirty="0">
                          <a:solidFill>
                            <a:srgbClr val="000000"/>
                          </a:solidFill>
                          <a:effectLst/>
                        </a:rPr>
                        <a:t>23%</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u="none" strike="noStrike" dirty="0">
                          <a:solidFill>
                            <a:srgbClr val="000000"/>
                          </a:solidFill>
                          <a:effectLst/>
                        </a:rPr>
                        <a:t>17%</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chemeClr val="accent6">
                        <a:lumMod val="40000"/>
                        <a:lumOff val="60000"/>
                      </a:schemeClr>
                    </a:solidFill>
                  </a:tcPr>
                </a:tc>
                <a:tc>
                  <a:txBody>
                    <a:bodyPr/>
                    <a:lstStyle/>
                    <a:p>
                      <a:pPr algn="ctr" fontAlgn="b"/>
                      <a:r>
                        <a:rPr lang="en-NZ" sz="1000" b="0" u="none" strike="noStrike" dirty="0">
                          <a:solidFill>
                            <a:srgbClr val="000000"/>
                          </a:solidFill>
                          <a:effectLst/>
                        </a:rPr>
                        <a:t>28%</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92D050"/>
                    </a:solidFill>
                  </a:tcPr>
                </a:tc>
                <a:extLst>
                  <a:ext uri="{0D108BD9-81ED-4DB2-BD59-A6C34878D82A}">
                    <a16:rowId xmlns:a16="http://schemas.microsoft.com/office/drawing/2014/main" val="91613349"/>
                  </a:ext>
                </a:extLst>
              </a:tr>
              <a:tr h="179108">
                <a:tc>
                  <a:txBody>
                    <a:bodyPr/>
                    <a:lstStyle/>
                    <a:p>
                      <a:pPr algn="r" fontAlgn="b"/>
                      <a:r>
                        <a:rPr lang="en-NZ" sz="1000" b="0" u="none" strike="noStrike" dirty="0">
                          <a:solidFill>
                            <a:srgbClr val="000000"/>
                          </a:solidFill>
                          <a:effectLst/>
                        </a:rPr>
                        <a:t>Lack of proper organisation</a:t>
                      </a:r>
                      <a:endParaRPr lang="en-NZ" sz="10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1" u="none" strike="noStrike" dirty="0">
                          <a:solidFill>
                            <a:schemeClr val="tx1"/>
                          </a:solidFill>
                          <a:effectLst/>
                        </a:rPr>
                        <a:t>20%</a:t>
                      </a:r>
                      <a:endParaRPr lang="en-NZ" sz="1000" b="1" i="0" u="none" strike="noStrike" dirty="0">
                        <a:solidFill>
                          <a:schemeClr val="tx1"/>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u="none" strike="noStrike" dirty="0">
                          <a:solidFill>
                            <a:srgbClr val="000000"/>
                          </a:solidFill>
                          <a:effectLst/>
                        </a:rPr>
                        <a:t>22%</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u="none" strike="noStrike" dirty="0">
                          <a:solidFill>
                            <a:srgbClr val="000000"/>
                          </a:solidFill>
                          <a:effectLst/>
                        </a:rPr>
                        <a:t>19%</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u="none" strike="noStrike" dirty="0">
                          <a:solidFill>
                            <a:srgbClr val="000000"/>
                          </a:solidFill>
                          <a:effectLst/>
                        </a:rPr>
                        <a:t>17%</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u="none" strike="noStrike" dirty="0">
                          <a:solidFill>
                            <a:srgbClr val="000000"/>
                          </a:solidFill>
                          <a:effectLst/>
                        </a:rPr>
                        <a:t>23%</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u="none" strike="noStrike" dirty="0">
                          <a:solidFill>
                            <a:schemeClr val="tx1"/>
                          </a:solidFill>
                          <a:effectLst/>
                        </a:rPr>
                        <a:t>15%↓</a:t>
                      </a:r>
                      <a:endParaRPr lang="en-NZ" sz="1000" b="0" i="0" u="none" strike="noStrike" dirty="0">
                        <a:solidFill>
                          <a:schemeClr val="tx1"/>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chemeClr val="accent6">
                        <a:lumMod val="40000"/>
                        <a:lumOff val="60000"/>
                      </a:schemeClr>
                    </a:solidFill>
                  </a:tcPr>
                </a:tc>
                <a:tc>
                  <a:txBody>
                    <a:bodyPr/>
                    <a:lstStyle/>
                    <a:p>
                      <a:pPr algn="ctr" fontAlgn="b"/>
                      <a:r>
                        <a:rPr lang="en-NZ" sz="1000" b="0" u="none" strike="noStrike" dirty="0">
                          <a:solidFill>
                            <a:srgbClr val="000000"/>
                          </a:solidFill>
                          <a:effectLst/>
                        </a:rPr>
                        <a:t>23%</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u="none" strike="noStrike" dirty="0">
                          <a:solidFill>
                            <a:schemeClr val="tx1"/>
                          </a:solidFill>
                          <a:effectLst/>
                        </a:rPr>
                        <a:t>37%↑</a:t>
                      </a:r>
                      <a:endParaRPr lang="en-NZ" sz="1000" b="0" i="0" u="none" strike="noStrike" dirty="0">
                        <a:solidFill>
                          <a:schemeClr val="tx1"/>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00B050"/>
                    </a:solidFill>
                  </a:tcPr>
                </a:tc>
                <a:extLst>
                  <a:ext uri="{0D108BD9-81ED-4DB2-BD59-A6C34878D82A}">
                    <a16:rowId xmlns:a16="http://schemas.microsoft.com/office/drawing/2014/main" val="295184146"/>
                  </a:ext>
                </a:extLst>
              </a:tr>
              <a:tr h="179108">
                <a:tc>
                  <a:txBody>
                    <a:bodyPr/>
                    <a:lstStyle/>
                    <a:p>
                      <a:pPr algn="r" fontAlgn="b"/>
                      <a:r>
                        <a:rPr lang="en-NZ" sz="1000" b="0" u="none" strike="noStrike" dirty="0">
                          <a:solidFill>
                            <a:srgbClr val="000000"/>
                          </a:solidFill>
                          <a:effectLst/>
                        </a:rPr>
                        <a:t>Having to travel to games or training</a:t>
                      </a:r>
                      <a:endParaRPr lang="en-NZ" sz="10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1" u="none" strike="noStrike" dirty="0">
                          <a:solidFill>
                            <a:schemeClr val="tx1"/>
                          </a:solidFill>
                          <a:effectLst/>
                        </a:rPr>
                        <a:t>20%</a:t>
                      </a:r>
                      <a:endParaRPr lang="en-NZ" sz="1000" b="1" i="0" u="none" strike="noStrike" dirty="0">
                        <a:solidFill>
                          <a:schemeClr val="tx1"/>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u="none" strike="noStrike" dirty="0">
                          <a:solidFill>
                            <a:srgbClr val="000000"/>
                          </a:solidFill>
                          <a:effectLst/>
                        </a:rPr>
                        <a:t>19%</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u="none" strike="noStrike" dirty="0">
                          <a:solidFill>
                            <a:srgbClr val="000000"/>
                          </a:solidFill>
                          <a:effectLst/>
                        </a:rPr>
                        <a:t>20%</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u="none" strike="noStrike" dirty="0">
                          <a:solidFill>
                            <a:srgbClr val="000000"/>
                          </a:solidFill>
                          <a:effectLst/>
                        </a:rPr>
                        <a:t>22%</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u="none" strike="noStrike" dirty="0">
                          <a:solidFill>
                            <a:srgbClr val="000000"/>
                          </a:solidFill>
                          <a:effectLst/>
                        </a:rPr>
                        <a:t>17%</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u="none" strike="noStrike" dirty="0">
                          <a:solidFill>
                            <a:schemeClr val="tx1"/>
                          </a:solidFill>
                          <a:effectLst/>
                        </a:rPr>
                        <a:t>14%↓</a:t>
                      </a:r>
                      <a:endParaRPr lang="en-NZ" sz="1000" b="0" i="0" u="none" strike="noStrike" dirty="0">
                        <a:solidFill>
                          <a:schemeClr val="tx1"/>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chemeClr val="accent6">
                        <a:lumMod val="40000"/>
                        <a:lumOff val="60000"/>
                      </a:schemeClr>
                    </a:solidFill>
                  </a:tcPr>
                </a:tc>
                <a:tc>
                  <a:txBody>
                    <a:bodyPr/>
                    <a:lstStyle/>
                    <a:p>
                      <a:pPr algn="ctr" fontAlgn="b"/>
                      <a:r>
                        <a:rPr lang="en-NZ" sz="1000" b="0" u="none" strike="noStrike" dirty="0">
                          <a:solidFill>
                            <a:srgbClr val="000000"/>
                          </a:solidFill>
                          <a:effectLst/>
                        </a:rPr>
                        <a:t>18%</a:t>
                      </a:r>
                      <a:endParaRPr lang="en-NZ" sz="1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u="none" strike="noStrike" dirty="0">
                          <a:solidFill>
                            <a:schemeClr val="tx1"/>
                          </a:solidFill>
                          <a:effectLst/>
                        </a:rPr>
                        <a:t>40%↑</a:t>
                      </a:r>
                      <a:endParaRPr lang="en-NZ" sz="1000" b="0" i="0" u="none" strike="noStrike" dirty="0">
                        <a:solidFill>
                          <a:schemeClr val="tx1"/>
                        </a:solidFill>
                        <a:effectLst/>
                        <a:latin typeface="Calibri" panose="020F0502020204030204" pitchFamily="34" charset="0"/>
                      </a:endParaRP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00B050"/>
                    </a:solidFill>
                  </a:tcPr>
                </a:tc>
                <a:extLst>
                  <a:ext uri="{0D108BD9-81ED-4DB2-BD59-A6C34878D82A}">
                    <a16:rowId xmlns:a16="http://schemas.microsoft.com/office/drawing/2014/main" val="2243129754"/>
                  </a:ext>
                </a:extLst>
              </a:tr>
            </a:tbl>
          </a:graphicData>
        </a:graphic>
      </p:graphicFrame>
      <p:grpSp>
        <p:nvGrpSpPr>
          <p:cNvPr id="5" name="Group 4">
            <a:extLst>
              <a:ext uri="{FF2B5EF4-FFF2-40B4-BE49-F238E27FC236}">
                <a16:creationId xmlns:a16="http://schemas.microsoft.com/office/drawing/2014/main" id="{36E5E811-3ABE-D50E-EB09-B0EAEE9CC891}"/>
              </a:ext>
            </a:extLst>
          </p:cNvPr>
          <p:cNvGrpSpPr/>
          <p:nvPr/>
        </p:nvGrpSpPr>
        <p:grpSpPr>
          <a:xfrm>
            <a:off x="2577429" y="5644897"/>
            <a:ext cx="7676333" cy="333232"/>
            <a:chOff x="2678309" y="5619284"/>
            <a:chExt cx="7676333" cy="333232"/>
          </a:xfrm>
        </p:grpSpPr>
        <p:sp>
          <p:nvSpPr>
            <p:cNvPr id="68" name="Rectangle 67">
              <a:extLst>
                <a:ext uri="{FF2B5EF4-FFF2-40B4-BE49-F238E27FC236}">
                  <a16:creationId xmlns:a16="http://schemas.microsoft.com/office/drawing/2014/main" id="{5067B726-511E-6D70-AC4A-0C9BB9845F4A}"/>
                </a:ext>
              </a:extLst>
            </p:cNvPr>
            <p:cNvSpPr/>
            <p:nvPr/>
          </p:nvSpPr>
          <p:spPr bwMode="ltGray">
            <a:xfrm>
              <a:off x="2678309" y="5720279"/>
              <a:ext cx="244443" cy="153909"/>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a:p>
          </p:txBody>
        </p:sp>
        <p:sp>
          <p:nvSpPr>
            <p:cNvPr id="70" name="Rectangle 69">
              <a:extLst>
                <a:ext uri="{FF2B5EF4-FFF2-40B4-BE49-F238E27FC236}">
                  <a16:creationId xmlns:a16="http://schemas.microsoft.com/office/drawing/2014/main" id="{44D08BB8-2488-E882-F9C4-4A51E62E3AA6}"/>
                </a:ext>
              </a:extLst>
            </p:cNvPr>
            <p:cNvSpPr/>
            <p:nvPr/>
          </p:nvSpPr>
          <p:spPr bwMode="ltGray">
            <a:xfrm>
              <a:off x="4810399" y="5720279"/>
              <a:ext cx="244443" cy="153909"/>
            </a:xfrm>
            <a:prstGeom prst="rect">
              <a:avLst/>
            </a:prstGeom>
            <a:solidFill>
              <a:schemeClr val="accent6">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a:p>
          </p:txBody>
        </p:sp>
        <p:sp>
          <p:nvSpPr>
            <p:cNvPr id="74" name="Rectangle 73">
              <a:extLst>
                <a:ext uri="{FF2B5EF4-FFF2-40B4-BE49-F238E27FC236}">
                  <a16:creationId xmlns:a16="http://schemas.microsoft.com/office/drawing/2014/main" id="{1C9E30A1-443E-2FDD-623E-EA19AF549124}"/>
                </a:ext>
              </a:extLst>
            </p:cNvPr>
            <p:cNvSpPr/>
            <p:nvPr/>
          </p:nvSpPr>
          <p:spPr bwMode="ltGray">
            <a:xfrm>
              <a:off x="6632673" y="5720279"/>
              <a:ext cx="244443" cy="153909"/>
            </a:xfrm>
            <a:prstGeom prst="rect">
              <a:avLst/>
            </a:prstGeom>
            <a:solidFill>
              <a:srgbClr val="92D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a:p>
          </p:txBody>
        </p:sp>
        <p:sp>
          <p:nvSpPr>
            <p:cNvPr id="75" name="Rectangle 74">
              <a:extLst>
                <a:ext uri="{FF2B5EF4-FFF2-40B4-BE49-F238E27FC236}">
                  <a16:creationId xmlns:a16="http://schemas.microsoft.com/office/drawing/2014/main" id="{FFA78DB3-D62C-79E1-02C9-09E7F077AADD}"/>
                </a:ext>
              </a:extLst>
            </p:cNvPr>
            <p:cNvSpPr/>
            <p:nvPr/>
          </p:nvSpPr>
          <p:spPr bwMode="ltGray">
            <a:xfrm>
              <a:off x="8563072" y="5720279"/>
              <a:ext cx="244443" cy="153909"/>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a:p>
          </p:txBody>
        </p:sp>
        <p:sp>
          <p:nvSpPr>
            <p:cNvPr id="76" name="TextBox 75">
              <a:extLst>
                <a:ext uri="{FF2B5EF4-FFF2-40B4-BE49-F238E27FC236}">
                  <a16:creationId xmlns:a16="http://schemas.microsoft.com/office/drawing/2014/main" id="{7FF0DA9F-F1DB-2F72-C9D0-205779EDE9B8}"/>
                </a:ext>
              </a:extLst>
            </p:cNvPr>
            <p:cNvSpPr txBox="1"/>
            <p:nvPr/>
          </p:nvSpPr>
          <p:spPr>
            <a:xfrm>
              <a:off x="3051010" y="5619284"/>
              <a:ext cx="1457608" cy="307777"/>
            </a:xfrm>
            <a:prstGeom prst="rect">
              <a:avLst/>
            </a:prstGeom>
            <a:noFill/>
          </p:spPr>
          <p:txBody>
            <a:bodyPr wrap="square" lIns="0" tIns="0" rIns="0" bIns="0" rtlCol="0">
              <a:spAutoFit/>
            </a:bodyPr>
            <a:lstStyle/>
            <a:p>
              <a:r>
                <a:rPr lang="en-NZ" sz="1000" dirty="0"/>
                <a:t>10%-points+ lower than all rangatahi</a:t>
              </a:r>
            </a:p>
          </p:txBody>
        </p:sp>
        <p:sp>
          <p:nvSpPr>
            <p:cNvPr id="77" name="TextBox 76">
              <a:extLst>
                <a:ext uri="{FF2B5EF4-FFF2-40B4-BE49-F238E27FC236}">
                  <a16:creationId xmlns:a16="http://schemas.microsoft.com/office/drawing/2014/main" id="{21032B6A-182E-F50C-4CA7-9267491E3F8B}"/>
                </a:ext>
              </a:extLst>
            </p:cNvPr>
            <p:cNvSpPr txBox="1"/>
            <p:nvPr/>
          </p:nvSpPr>
          <p:spPr>
            <a:xfrm>
              <a:off x="5181344" y="5644739"/>
              <a:ext cx="1457608" cy="307777"/>
            </a:xfrm>
            <a:prstGeom prst="rect">
              <a:avLst/>
            </a:prstGeom>
            <a:noFill/>
          </p:spPr>
          <p:txBody>
            <a:bodyPr wrap="square" lIns="0" tIns="0" rIns="0" bIns="0" rtlCol="0">
              <a:spAutoFit/>
            </a:bodyPr>
            <a:lstStyle/>
            <a:p>
              <a:r>
                <a:rPr lang="en-NZ" sz="1000" dirty="0"/>
                <a:t>5-9%-points+ lower than all rangatahi</a:t>
              </a:r>
            </a:p>
          </p:txBody>
        </p:sp>
        <p:sp>
          <p:nvSpPr>
            <p:cNvPr id="78" name="TextBox 77">
              <a:extLst>
                <a:ext uri="{FF2B5EF4-FFF2-40B4-BE49-F238E27FC236}">
                  <a16:creationId xmlns:a16="http://schemas.microsoft.com/office/drawing/2014/main" id="{7FC13635-B013-445A-BB0E-9DF53F43439B}"/>
                </a:ext>
              </a:extLst>
            </p:cNvPr>
            <p:cNvSpPr txBox="1"/>
            <p:nvPr/>
          </p:nvSpPr>
          <p:spPr>
            <a:xfrm>
              <a:off x="7069740" y="5638701"/>
              <a:ext cx="1457608" cy="307777"/>
            </a:xfrm>
            <a:prstGeom prst="rect">
              <a:avLst/>
            </a:prstGeom>
            <a:noFill/>
          </p:spPr>
          <p:txBody>
            <a:bodyPr wrap="square" lIns="0" tIns="0" rIns="0" bIns="0" rtlCol="0">
              <a:spAutoFit/>
            </a:bodyPr>
            <a:lstStyle/>
            <a:p>
              <a:r>
                <a:rPr lang="en-NZ" sz="1000" dirty="0"/>
                <a:t>5-9%-points higher than all rangatahi</a:t>
              </a:r>
            </a:p>
          </p:txBody>
        </p:sp>
        <p:sp>
          <p:nvSpPr>
            <p:cNvPr id="79" name="TextBox 78">
              <a:extLst>
                <a:ext uri="{FF2B5EF4-FFF2-40B4-BE49-F238E27FC236}">
                  <a16:creationId xmlns:a16="http://schemas.microsoft.com/office/drawing/2014/main" id="{2212A79D-002F-60BF-C0ED-AE54DBA02480}"/>
                </a:ext>
              </a:extLst>
            </p:cNvPr>
            <p:cNvSpPr txBox="1"/>
            <p:nvPr/>
          </p:nvSpPr>
          <p:spPr>
            <a:xfrm>
              <a:off x="8897034" y="5638700"/>
              <a:ext cx="1457608" cy="307777"/>
            </a:xfrm>
            <a:prstGeom prst="rect">
              <a:avLst/>
            </a:prstGeom>
            <a:noFill/>
          </p:spPr>
          <p:txBody>
            <a:bodyPr wrap="square" lIns="0" tIns="0" rIns="0" bIns="0" rtlCol="0">
              <a:spAutoFit/>
            </a:bodyPr>
            <a:lstStyle/>
            <a:p>
              <a:r>
                <a:rPr lang="en-NZ" sz="1000" dirty="0"/>
                <a:t>10%-points+ higher than all rangatahi</a:t>
              </a:r>
            </a:p>
          </p:txBody>
        </p:sp>
      </p:grpSp>
      <p:sp>
        <p:nvSpPr>
          <p:cNvPr id="80" name="Title 79">
            <a:extLst>
              <a:ext uri="{FF2B5EF4-FFF2-40B4-BE49-F238E27FC236}">
                <a16:creationId xmlns:a16="http://schemas.microsoft.com/office/drawing/2014/main" id="{9F6C49F0-071F-AC5A-08C3-E958F684474E}"/>
              </a:ext>
            </a:extLst>
          </p:cNvPr>
          <p:cNvSpPr>
            <a:spLocks noGrp="1"/>
          </p:cNvSpPr>
          <p:nvPr>
            <p:ph type="title"/>
          </p:nvPr>
        </p:nvSpPr>
        <p:spPr>
          <a:xfrm>
            <a:off x="359999" y="111121"/>
            <a:ext cx="11466875" cy="403200"/>
          </a:xfrm>
        </p:spPr>
        <p:txBody>
          <a:bodyPr/>
          <a:lstStyle/>
          <a:p>
            <a:r>
              <a:rPr lang="en-NZ" sz="1800" dirty="0"/>
              <a:t>How do the top barriers differ by rangatahi: NZ European (significantly) and Māori rangatahi are less likely to think many of the top barriers are important, whereas Asian rangatahi are more likely to think they are important. As rangatahi get older they have more and more on their plate to contend with.</a:t>
            </a:r>
          </a:p>
        </p:txBody>
      </p:sp>
      <p:sp>
        <p:nvSpPr>
          <p:cNvPr id="82" name="Footer Placeholder 3">
            <a:extLst>
              <a:ext uri="{FF2B5EF4-FFF2-40B4-BE49-F238E27FC236}">
                <a16:creationId xmlns:a16="http://schemas.microsoft.com/office/drawing/2014/main" id="{D7D502DD-B795-0A9F-B8C9-7FB8EB98F271}"/>
              </a:ext>
            </a:extLst>
          </p:cNvPr>
          <p:cNvSpPr>
            <a:spLocks noGrp="1"/>
          </p:cNvSpPr>
          <p:nvPr>
            <p:ph type="ftr" sz="quarter" idx="11"/>
          </p:nvPr>
        </p:nvSpPr>
        <p:spPr>
          <a:xfrm>
            <a:off x="3981600" y="6390000"/>
            <a:ext cx="6050167" cy="196850"/>
          </a:xfrm>
        </p:spPr>
        <p:txBody>
          <a:bodyPr/>
          <a:lstStyle/>
          <a:p>
            <a:r>
              <a:rPr lang="en-GB" dirty="0"/>
              <a:t>Q10. </a:t>
            </a:r>
            <a:r>
              <a:rPr lang="en-NZ" dirty="0"/>
              <a:t>People have given us many reasons why they’ve stopped playing organised sport. Please  let us know how important, or not, each of the following reasons were in your decision to stop playing / doing [DP: INSERT SPORT FROM Q5=YES]…</a:t>
            </a:r>
          </a:p>
          <a:p>
            <a:r>
              <a:rPr lang="en-GB" dirty="0"/>
              <a:t>Base: National survey who have lapsed from organised sport, n=231</a:t>
            </a:r>
          </a:p>
        </p:txBody>
      </p:sp>
      <p:sp>
        <p:nvSpPr>
          <p:cNvPr id="2" name="TextBox 1">
            <a:extLst>
              <a:ext uri="{FF2B5EF4-FFF2-40B4-BE49-F238E27FC236}">
                <a16:creationId xmlns:a16="http://schemas.microsoft.com/office/drawing/2014/main" id="{4206AC28-BC40-355D-6E30-48FF0A95B49D}"/>
              </a:ext>
            </a:extLst>
          </p:cNvPr>
          <p:cNvSpPr txBox="1"/>
          <p:nvPr/>
        </p:nvSpPr>
        <p:spPr>
          <a:xfrm>
            <a:off x="360000" y="1138479"/>
            <a:ext cx="2063604" cy="369332"/>
          </a:xfrm>
          <a:prstGeom prst="rect">
            <a:avLst/>
          </a:prstGeom>
          <a:noFill/>
          <a:ln>
            <a:solidFill>
              <a:schemeClr val="tx1"/>
            </a:solidFill>
          </a:ln>
        </p:spPr>
        <p:txBody>
          <a:bodyPr wrap="square" lIns="0" tIns="0" rIns="0" bIns="0" rtlCol="0">
            <a:spAutoFit/>
          </a:bodyPr>
          <a:lstStyle/>
          <a:p>
            <a:r>
              <a:rPr lang="en-NZ" sz="1200" i="1" dirty="0"/>
              <a:t>% rated 4 or 5 out of 5, where 5=extremely important</a:t>
            </a:r>
          </a:p>
        </p:txBody>
      </p:sp>
      <p:sp>
        <p:nvSpPr>
          <p:cNvPr id="8" name="TextBox 7">
            <a:extLst>
              <a:ext uri="{FF2B5EF4-FFF2-40B4-BE49-F238E27FC236}">
                <a16:creationId xmlns:a16="http://schemas.microsoft.com/office/drawing/2014/main" id="{9ABA84FD-7164-4558-226A-4064EF44FDB6}"/>
              </a:ext>
            </a:extLst>
          </p:cNvPr>
          <p:cNvSpPr txBox="1"/>
          <p:nvPr/>
        </p:nvSpPr>
        <p:spPr>
          <a:xfrm>
            <a:off x="10204572" y="6303759"/>
            <a:ext cx="1349406" cy="369332"/>
          </a:xfrm>
          <a:prstGeom prst="rect">
            <a:avLst/>
          </a:prstGeom>
          <a:noFill/>
          <a:ln>
            <a:solidFill>
              <a:schemeClr val="tx1">
                <a:lumMod val="60000"/>
                <a:lumOff val="40000"/>
              </a:schemeClr>
            </a:solidFill>
          </a:ln>
        </p:spPr>
        <p:txBody>
          <a:bodyPr wrap="square" lIns="0" tIns="0" rIns="0" bIns="0" rtlCol="0">
            <a:spAutoFit/>
          </a:bodyPr>
          <a:lstStyle/>
          <a:p>
            <a:pPr algn="ctr"/>
            <a:r>
              <a:rPr lang="en-NZ" sz="800" dirty="0"/>
              <a:t>↑Significantly higher than all rangatahi | ↓Significantly lower than all rangatahi</a:t>
            </a:r>
          </a:p>
        </p:txBody>
      </p:sp>
      <p:sp>
        <p:nvSpPr>
          <p:cNvPr id="7" name="Slide Number Placeholder 6">
            <a:extLst>
              <a:ext uri="{FF2B5EF4-FFF2-40B4-BE49-F238E27FC236}">
                <a16:creationId xmlns:a16="http://schemas.microsoft.com/office/drawing/2014/main" id="{F0F1E01A-041B-361C-065B-F0C9E0CA7B8E}"/>
              </a:ext>
            </a:extLst>
          </p:cNvPr>
          <p:cNvSpPr>
            <a:spLocks noGrp="1"/>
          </p:cNvSpPr>
          <p:nvPr>
            <p:ph type="sldNum" sz="quarter" idx="10"/>
          </p:nvPr>
        </p:nvSpPr>
        <p:spPr/>
        <p:txBody>
          <a:bodyPr/>
          <a:lstStyle/>
          <a:p>
            <a:fld id="{4034BEE3-566C-4068-A777-C3A4762E861B}" type="slidenum">
              <a:rPr lang="en-GB" smtClean="0"/>
              <a:pPr/>
              <a:t>51</a:t>
            </a:fld>
            <a:endParaRPr lang="en-GB" dirty="0"/>
          </a:p>
        </p:txBody>
      </p:sp>
    </p:spTree>
    <p:extLst>
      <p:ext uri="{BB962C8B-B14F-4D97-AF65-F5344CB8AC3E}">
        <p14:creationId xmlns:p14="http://schemas.microsoft.com/office/powerpoint/2010/main" val="3319888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2A84379-6BC0-DC59-8FAD-4FA0B2611C1F}"/>
              </a:ext>
            </a:extLst>
          </p:cNvPr>
          <p:cNvGraphicFramePr>
            <a:graphicFrameLocks noGrp="1"/>
          </p:cNvGraphicFramePr>
          <p:nvPr>
            <p:extLst>
              <p:ext uri="{D42A27DB-BD31-4B8C-83A1-F6EECF244321}">
                <p14:modId xmlns:p14="http://schemas.microsoft.com/office/powerpoint/2010/main" val="1258197783"/>
              </p:ext>
            </p:extLst>
          </p:nvPr>
        </p:nvGraphicFramePr>
        <p:xfrm>
          <a:off x="341484" y="1241527"/>
          <a:ext cx="11212494" cy="4168084"/>
        </p:xfrm>
        <a:graphic>
          <a:graphicData uri="http://schemas.openxmlformats.org/drawingml/2006/table">
            <a:tbl>
              <a:tblPr firstRow="1" bandRow="1">
                <a:tableStyleId>{B301B821-A1FF-4177-AEE7-76D212191A09}</a:tableStyleId>
              </a:tblPr>
              <a:tblGrid>
                <a:gridCol w="2796465">
                  <a:extLst>
                    <a:ext uri="{9D8B030D-6E8A-4147-A177-3AD203B41FA5}">
                      <a16:colId xmlns:a16="http://schemas.microsoft.com/office/drawing/2014/main" val="1927809882"/>
                    </a:ext>
                  </a:extLst>
                </a:gridCol>
                <a:gridCol w="1190399">
                  <a:extLst>
                    <a:ext uri="{9D8B030D-6E8A-4147-A177-3AD203B41FA5}">
                      <a16:colId xmlns:a16="http://schemas.microsoft.com/office/drawing/2014/main" val="2320359267"/>
                    </a:ext>
                  </a:extLst>
                </a:gridCol>
                <a:gridCol w="1032233">
                  <a:extLst>
                    <a:ext uri="{9D8B030D-6E8A-4147-A177-3AD203B41FA5}">
                      <a16:colId xmlns:a16="http://schemas.microsoft.com/office/drawing/2014/main" val="3792171090"/>
                    </a:ext>
                  </a:extLst>
                </a:gridCol>
                <a:gridCol w="1032233">
                  <a:extLst>
                    <a:ext uri="{9D8B030D-6E8A-4147-A177-3AD203B41FA5}">
                      <a16:colId xmlns:a16="http://schemas.microsoft.com/office/drawing/2014/main" val="1004270736"/>
                    </a:ext>
                  </a:extLst>
                </a:gridCol>
                <a:gridCol w="1211538">
                  <a:extLst>
                    <a:ext uri="{9D8B030D-6E8A-4147-A177-3AD203B41FA5}">
                      <a16:colId xmlns:a16="http://schemas.microsoft.com/office/drawing/2014/main" val="4278224704"/>
                    </a:ext>
                  </a:extLst>
                </a:gridCol>
                <a:gridCol w="1200006">
                  <a:extLst>
                    <a:ext uri="{9D8B030D-6E8A-4147-A177-3AD203B41FA5}">
                      <a16:colId xmlns:a16="http://schemas.microsoft.com/office/drawing/2014/main" val="1659002810"/>
                    </a:ext>
                  </a:extLst>
                </a:gridCol>
                <a:gridCol w="840923">
                  <a:extLst>
                    <a:ext uri="{9D8B030D-6E8A-4147-A177-3AD203B41FA5}">
                      <a16:colId xmlns:a16="http://schemas.microsoft.com/office/drawing/2014/main" val="750578629"/>
                    </a:ext>
                  </a:extLst>
                </a:gridCol>
                <a:gridCol w="876464">
                  <a:extLst>
                    <a:ext uri="{9D8B030D-6E8A-4147-A177-3AD203B41FA5}">
                      <a16:colId xmlns:a16="http://schemas.microsoft.com/office/drawing/2014/main" val="3140428520"/>
                    </a:ext>
                  </a:extLst>
                </a:gridCol>
                <a:gridCol w="1032233">
                  <a:extLst>
                    <a:ext uri="{9D8B030D-6E8A-4147-A177-3AD203B41FA5}">
                      <a16:colId xmlns:a16="http://schemas.microsoft.com/office/drawing/2014/main" val="2079987567"/>
                    </a:ext>
                  </a:extLst>
                </a:gridCol>
              </a:tblGrid>
              <a:tr h="592800">
                <a:tc>
                  <a:txBody>
                    <a:bodyPr/>
                    <a:lstStyle/>
                    <a:p>
                      <a:endParaRPr lang="en-NZ" sz="1200" dirty="0"/>
                    </a:p>
                  </a:txBody>
                  <a:tcPr>
                    <a:lnL w="12700" cap="flat" cmpd="sng" algn="ctr">
                      <a:no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AEAE9F"/>
                      </a:solidFill>
                      <a:prstDash val="solid"/>
                      <a:round/>
                      <a:headEnd type="none" w="med" len="med"/>
                      <a:tailEnd type="none" w="med" len="med"/>
                    </a:lnB>
                    <a:noFill/>
                  </a:tcPr>
                </a:tc>
                <a:tc>
                  <a:txBody>
                    <a:bodyPr/>
                    <a:lstStyle/>
                    <a:p>
                      <a:pPr algn="ctr"/>
                      <a:r>
                        <a:rPr lang="en-NZ" sz="1100" dirty="0"/>
                        <a:t>All rangatahi</a:t>
                      </a:r>
                    </a:p>
                    <a:p>
                      <a:pPr algn="ctr"/>
                      <a:r>
                        <a:rPr lang="en-NZ" sz="800" dirty="0"/>
                        <a:t>n=231</a:t>
                      </a:r>
                    </a:p>
                  </a:txBody>
                  <a:tcPr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solidFill>
                  </a:tcPr>
                </a:tc>
                <a:tc>
                  <a:txBody>
                    <a:bodyPr/>
                    <a:lstStyle/>
                    <a:p>
                      <a:pPr algn="ctr"/>
                      <a:r>
                        <a:rPr lang="en-NZ" sz="1100" dirty="0"/>
                        <a:t>Males </a:t>
                      </a:r>
                    </a:p>
                    <a:p>
                      <a:pPr algn="ctr"/>
                      <a:r>
                        <a:rPr lang="en-NZ" sz="800" dirty="0"/>
                        <a:t>n=106</a:t>
                      </a:r>
                    </a:p>
                  </a:txBody>
                  <a:tcPr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solidFill>
                  </a:tcPr>
                </a:tc>
                <a:tc>
                  <a:txBody>
                    <a:bodyPr/>
                    <a:lstStyle/>
                    <a:p>
                      <a:pPr algn="ctr"/>
                      <a:r>
                        <a:rPr lang="en-NZ" sz="1100" dirty="0"/>
                        <a:t>Females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NZ" sz="800" dirty="0"/>
                        <a:t>n=124</a:t>
                      </a:r>
                    </a:p>
                  </a:txBody>
                  <a:tcPr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solidFill>
                  </a:tcPr>
                </a:tc>
                <a:tc>
                  <a:txBody>
                    <a:bodyPr/>
                    <a:lstStyle/>
                    <a:p>
                      <a:pPr algn="ctr"/>
                      <a:r>
                        <a:rPr lang="en-NZ" sz="1100" dirty="0"/>
                        <a:t>Aged 15 – 16</a:t>
                      </a:r>
                    </a:p>
                    <a:p>
                      <a:pPr marL="0" marR="0" lvl="0" indent="0" algn="ctr" defTabSz="914400" rtl="0" eaLnBrk="1" fontAlgn="auto" latinLnBrk="0" hangingPunct="1">
                        <a:lnSpc>
                          <a:spcPct val="100000"/>
                        </a:lnSpc>
                        <a:spcBef>
                          <a:spcPts val="0"/>
                        </a:spcBef>
                        <a:spcAft>
                          <a:spcPts val="0"/>
                        </a:spcAft>
                        <a:buClrTx/>
                        <a:buSzTx/>
                        <a:buFontTx/>
                        <a:buNone/>
                        <a:tabLst/>
                        <a:defRPr/>
                      </a:pPr>
                      <a:r>
                        <a:rPr lang="en-NZ" sz="800" dirty="0"/>
                        <a:t>n=121</a:t>
                      </a:r>
                    </a:p>
                  </a:txBody>
                  <a:tcPr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solidFill>
                  </a:tcPr>
                </a:tc>
                <a:tc>
                  <a:txBody>
                    <a:bodyPr/>
                    <a:lstStyle/>
                    <a:p>
                      <a:pPr algn="ctr"/>
                      <a:r>
                        <a:rPr lang="en-NZ" sz="1100" dirty="0"/>
                        <a:t>Aged 17 – 18</a:t>
                      </a:r>
                    </a:p>
                    <a:p>
                      <a:pPr marL="0" marR="0" lvl="0" indent="0" algn="ctr" defTabSz="914400" rtl="0" eaLnBrk="1" fontAlgn="auto" latinLnBrk="0" hangingPunct="1">
                        <a:lnSpc>
                          <a:spcPct val="100000"/>
                        </a:lnSpc>
                        <a:spcBef>
                          <a:spcPts val="0"/>
                        </a:spcBef>
                        <a:spcAft>
                          <a:spcPts val="0"/>
                        </a:spcAft>
                        <a:buClrTx/>
                        <a:buSzTx/>
                        <a:buFontTx/>
                        <a:buNone/>
                        <a:tabLst/>
                        <a:defRPr/>
                      </a:pPr>
                      <a:r>
                        <a:rPr lang="en-NZ" sz="800" dirty="0"/>
                        <a:t>n=110</a:t>
                      </a:r>
                    </a:p>
                  </a:txBody>
                  <a:tcPr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100" dirty="0"/>
                        <a:t>NZ European</a:t>
                      </a:r>
                    </a:p>
                    <a:p>
                      <a:pPr marL="0" marR="0" lvl="0" indent="0" algn="ctr" defTabSz="914400" rtl="0" eaLnBrk="1" fontAlgn="auto" latinLnBrk="0" hangingPunct="1">
                        <a:lnSpc>
                          <a:spcPct val="100000"/>
                        </a:lnSpc>
                        <a:spcBef>
                          <a:spcPts val="0"/>
                        </a:spcBef>
                        <a:spcAft>
                          <a:spcPts val="0"/>
                        </a:spcAft>
                        <a:buClrTx/>
                        <a:buSzTx/>
                        <a:buFontTx/>
                        <a:buNone/>
                        <a:tabLst/>
                        <a:defRPr/>
                      </a:pPr>
                      <a:r>
                        <a:rPr lang="en-NZ" sz="800" dirty="0"/>
                        <a:t>n=160</a:t>
                      </a:r>
                    </a:p>
                  </a:txBody>
                  <a:tcPr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100" dirty="0"/>
                        <a:t>Māori</a:t>
                      </a:r>
                    </a:p>
                    <a:p>
                      <a:pPr marL="0" marR="0" lvl="0" indent="0" algn="ctr" defTabSz="914400" rtl="0" eaLnBrk="1" fontAlgn="auto" latinLnBrk="0" hangingPunct="1">
                        <a:lnSpc>
                          <a:spcPct val="100000"/>
                        </a:lnSpc>
                        <a:spcBef>
                          <a:spcPts val="0"/>
                        </a:spcBef>
                        <a:spcAft>
                          <a:spcPts val="0"/>
                        </a:spcAft>
                        <a:buClrTx/>
                        <a:buSzTx/>
                        <a:buFontTx/>
                        <a:buNone/>
                        <a:tabLst/>
                        <a:defRPr/>
                      </a:pPr>
                      <a:r>
                        <a:rPr lang="en-NZ" sz="800" dirty="0"/>
                        <a:t>n=47 </a:t>
                      </a:r>
                    </a:p>
                  </a:txBody>
                  <a:tcPr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100" dirty="0"/>
                        <a:t>Asian</a:t>
                      </a:r>
                    </a:p>
                    <a:p>
                      <a:pPr marL="0" marR="0" lvl="0" indent="0" algn="ctr" defTabSz="914400" rtl="0" eaLnBrk="1" fontAlgn="auto" latinLnBrk="0" hangingPunct="1">
                        <a:lnSpc>
                          <a:spcPct val="100000"/>
                        </a:lnSpc>
                        <a:spcBef>
                          <a:spcPts val="0"/>
                        </a:spcBef>
                        <a:spcAft>
                          <a:spcPts val="0"/>
                        </a:spcAft>
                        <a:buClrTx/>
                        <a:buSzTx/>
                        <a:buFontTx/>
                        <a:buNone/>
                        <a:tabLst/>
                        <a:defRPr/>
                      </a:pPr>
                      <a:r>
                        <a:rPr lang="en-NZ" sz="800" dirty="0"/>
                        <a:t>n=32</a:t>
                      </a:r>
                    </a:p>
                  </a:txBody>
                  <a:tcPr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solidFill>
                  </a:tcPr>
                </a:tc>
                <a:extLst>
                  <a:ext uri="{0D108BD9-81ED-4DB2-BD59-A6C34878D82A}">
                    <a16:rowId xmlns:a16="http://schemas.microsoft.com/office/drawing/2014/main" val="382866950"/>
                  </a:ext>
                </a:extLst>
              </a:tr>
              <a:tr h="324919">
                <a:tc>
                  <a:txBody>
                    <a:bodyPr/>
                    <a:lstStyle/>
                    <a:p>
                      <a:pPr algn="r" fontAlgn="b"/>
                      <a:r>
                        <a:rPr lang="en-NZ" sz="1000" b="0" u="none" strike="noStrike" dirty="0">
                          <a:solidFill>
                            <a:srgbClr val="000000"/>
                          </a:solidFill>
                          <a:effectLst/>
                          <a:latin typeface="+mn-lt"/>
                        </a:rPr>
                        <a:t>Worrying that I’d do something wrong / embarrassing </a:t>
                      </a:r>
                      <a:endParaRPr lang="en-NZ" sz="1000" b="0" i="0" u="none" strike="noStrike" dirty="0">
                        <a:solidFill>
                          <a:srgbClr val="000000"/>
                        </a:solidFill>
                        <a:effectLst/>
                        <a:latin typeface="+mn-lt"/>
                      </a:endParaRPr>
                    </a:p>
                  </a:txBody>
                  <a:tcPr marL="6350" marR="6350" marT="635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1" i="0" u="none" strike="noStrike" dirty="0">
                          <a:solidFill>
                            <a:schemeClr val="tx1"/>
                          </a:solidFill>
                          <a:effectLst/>
                          <a:latin typeface="+mn-lt"/>
                        </a:rPr>
                        <a:t>18%</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dirty="0">
                          <a:solidFill>
                            <a:schemeClr val="tx1"/>
                          </a:solidFill>
                          <a:effectLst/>
                          <a:latin typeface="+mn-lt"/>
                        </a:rPr>
                        <a:t>20%</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dirty="0">
                          <a:solidFill>
                            <a:schemeClr val="tx1"/>
                          </a:solidFill>
                          <a:effectLst/>
                          <a:latin typeface="+mn-lt"/>
                        </a:rPr>
                        <a:t>17%</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dirty="0">
                          <a:solidFill>
                            <a:schemeClr val="tx1"/>
                          </a:solidFill>
                          <a:effectLst/>
                          <a:latin typeface="+mn-lt"/>
                        </a:rPr>
                        <a:t>19%</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dirty="0">
                          <a:solidFill>
                            <a:schemeClr val="tx1"/>
                          </a:solidFill>
                          <a:effectLst/>
                          <a:latin typeface="+mn-lt"/>
                        </a:rPr>
                        <a:t>18%</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dirty="0">
                          <a:solidFill>
                            <a:schemeClr val="tx1"/>
                          </a:solidFill>
                          <a:effectLst/>
                          <a:latin typeface="+mn-lt"/>
                        </a:rPr>
                        <a:t>19%</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dirty="0">
                          <a:solidFill>
                            <a:schemeClr val="tx1"/>
                          </a:solidFill>
                          <a:effectLst/>
                          <a:latin typeface="+mn-lt"/>
                        </a:rPr>
                        <a:t>10%</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chemeClr val="accent6">
                        <a:lumMod val="40000"/>
                        <a:lumOff val="60000"/>
                      </a:schemeClr>
                    </a:solidFill>
                  </a:tcPr>
                </a:tc>
                <a:tc>
                  <a:txBody>
                    <a:bodyPr/>
                    <a:lstStyle/>
                    <a:p>
                      <a:pPr algn="ctr" fontAlgn="b"/>
                      <a:r>
                        <a:rPr lang="en-NZ" sz="1000" b="0" i="0" u="none" strike="noStrike" dirty="0">
                          <a:solidFill>
                            <a:schemeClr val="tx1"/>
                          </a:solidFill>
                          <a:effectLst/>
                          <a:latin typeface="+mn-lt"/>
                        </a:rPr>
                        <a:t>22%</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extLst>
                  <a:ext uri="{0D108BD9-81ED-4DB2-BD59-A6C34878D82A}">
                    <a16:rowId xmlns:a16="http://schemas.microsoft.com/office/drawing/2014/main" val="4142321272"/>
                  </a:ext>
                </a:extLst>
              </a:tr>
              <a:tr h="228847">
                <a:tc>
                  <a:txBody>
                    <a:bodyPr/>
                    <a:lstStyle/>
                    <a:p>
                      <a:pPr algn="r" fontAlgn="b"/>
                      <a:r>
                        <a:rPr lang="en-NZ" sz="1000" b="0" u="none" strike="noStrike" dirty="0">
                          <a:solidFill>
                            <a:srgbClr val="000000"/>
                          </a:solidFill>
                          <a:effectLst/>
                          <a:latin typeface="+mn-lt"/>
                        </a:rPr>
                        <a:t>Our team didn’t have a proper coach</a:t>
                      </a:r>
                      <a:endParaRPr lang="en-NZ" sz="1000" b="0" i="0" u="none" strike="noStrike" dirty="0">
                        <a:solidFill>
                          <a:srgbClr val="000000"/>
                        </a:solidFill>
                        <a:effectLst/>
                        <a:latin typeface="+mn-lt"/>
                      </a:endParaRPr>
                    </a:p>
                  </a:txBody>
                  <a:tcPr marL="6350" marR="6350" marT="635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1" i="0" u="none" strike="noStrike" dirty="0">
                          <a:solidFill>
                            <a:schemeClr val="tx1"/>
                          </a:solidFill>
                          <a:effectLst/>
                          <a:latin typeface="+mn-lt"/>
                        </a:rPr>
                        <a:t>18%</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dirty="0">
                          <a:solidFill>
                            <a:schemeClr val="tx1"/>
                          </a:solidFill>
                          <a:effectLst/>
                          <a:latin typeface="+mn-lt"/>
                        </a:rPr>
                        <a:t>22%</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dirty="0">
                          <a:solidFill>
                            <a:schemeClr val="tx1"/>
                          </a:solidFill>
                          <a:effectLst/>
                          <a:latin typeface="+mn-lt"/>
                        </a:rPr>
                        <a:t>15%</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dirty="0">
                          <a:solidFill>
                            <a:schemeClr val="tx1"/>
                          </a:solidFill>
                          <a:effectLst/>
                          <a:latin typeface="+mn-lt"/>
                        </a:rPr>
                        <a:t>16%</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dirty="0">
                          <a:solidFill>
                            <a:schemeClr val="tx1"/>
                          </a:solidFill>
                          <a:effectLst/>
                          <a:latin typeface="+mn-lt"/>
                        </a:rPr>
                        <a:t>20%</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dirty="0">
                          <a:solidFill>
                            <a:schemeClr val="tx1"/>
                          </a:solidFill>
                          <a:effectLst/>
                          <a:latin typeface="+mn-lt"/>
                        </a:rPr>
                        <a:t>15%</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dirty="0">
                          <a:solidFill>
                            <a:schemeClr val="tx1"/>
                          </a:solidFill>
                          <a:effectLst/>
                          <a:latin typeface="+mn-lt"/>
                        </a:rPr>
                        <a:t>22%</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dirty="0">
                          <a:solidFill>
                            <a:schemeClr val="tx1"/>
                          </a:solidFill>
                          <a:effectLst/>
                          <a:latin typeface="+mn-lt"/>
                        </a:rPr>
                        <a:t>22%</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chemeClr val="bg1"/>
                    </a:solidFill>
                  </a:tcPr>
                </a:tc>
                <a:extLst>
                  <a:ext uri="{0D108BD9-81ED-4DB2-BD59-A6C34878D82A}">
                    <a16:rowId xmlns:a16="http://schemas.microsoft.com/office/drawing/2014/main" val="407868999"/>
                  </a:ext>
                </a:extLst>
              </a:tr>
              <a:tr h="167481">
                <a:tc>
                  <a:txBody>
                    <a:bodyPr/>
                    <a:lstStyle/>
                    <a:p>
                      <a:pPr algn="r" fontAlgn="b"/>
                      <a:r>
                        <a:rPr lang="en-NZ" sz="1000" b="0" u="none" strike="noStrike" dirty="0">
                          <a:solidFill>
                            <a:srgbClr val="000000"/>
                          </a:solidFill>
                          <a:effectLst/>
                          <a:latin typeface="+mn-lt"/>
                        </a:rPr>
                        <a:t>A lack of fairness or transparency </a:t>
                      </a:r>
                      <a:endParaRPr lang="en-NZ" sz="1000" b="0" i="0" u="none" strike="noStrike" dirty="0">
                        <a:solidFill>
                          <a:srgbClr val="000000"/>
                        </a:solidFill>
                        <a:effectLst/>
                        <a:latin typeface="+mn-lt"/>
                      </a:endParaRPr>
                    </a:p>
                  </a:txBody>
                  <a:tcPr marL="6350" marR="6350" marT="635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1" i="0" u="none" strike="noStrike" dirty="0">
                          <a:solidFill>
                            <a:schemeClr val="tx1"/>
                          </a:solidFill>
                          <a:effectLst/>
                          <a:latin typeface="+mn-lt"/>
                        </a:rPr>
                        <a:t>17%</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dirty="0">
                          <a:solidFill>
                            <a:schemeClr val="tx1"/>
                          </a:solidFill>
                          <a:effectLst/>
                          <a:latin typeface="+mn-lt"/>
                        </a:rPr>
                        <a:t>21%</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dirty="0">
                          <a:solidFill>
                            <a:schemeClr val="tx1"/>
                          </a:solidFill>
                          <a:effectLst/>
                          <a:latin typeface="+mn-lt"/>
                        </a:rPr>
                        <a:t>14%</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dirty="0">
                          <a:solidFill>
                            <a:schemeClr val="tx1"/>
                          </a:solidFill>
                          <a:effectLst/>
                          <a:latin typeface="+mn-lt"/>
                        </a:rPr>
                        <a:t>19%</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dirty="0">
                          <a:solidFill>
                            <a:schemeClr val="tx1"/>
                          </a:solidFill>
                          <a:effectLst/>
                          <a:latin typeface="+mn-lt"/>
                        </a:rPr>
                        <a:t>15%</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dirty="0">
                          <a:solidFill>
                            <a:schemeClr val="tx1"/>
                          </a:solidFill>
                          <a:effectLst/>
                          <a:latin typeface="+mn-lt"/>
                        </a:rPr>
                        <a:t>14%</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dirty="0">
                          <a:solidFill>
                            <a:schemeClr val="tx1"/>
                          </a:solidFill>
                          <a:effectLst/>
                          <a:latin typeface="+mn-lt"/>
                        </a:rPr>
                        <a:t>17%</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dirty="0">
                          <a:solidFill>
                            <a:schemeClr val="tx1"/>
                          </a:solidFill>
                          <a:effectLst/>
                          <a:latin typeface="+mn-lt"/>
                        </a:rPr>
                        <a:t>25%</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92D050"/>
                    </a:solidFill>
                  </a:tcPr>
                </a:tc>
                <a:extLst>
                  <a:ext uri="{0D108BD9-81ED-4DB2-BD59-A6C34878D82A}">
                    <a16:rowId xmlns:a16="http://schemas.microsoft.com/office/drawing/2014/main" val="3869536314"/>
                  </a:ext>
                </a:extLst>
              </a:tr>
              <a:tr h="306855">
                <a:tc>
                  <a:txBody>
                    <a:bodyPr/>
                    <a:lstStyle/>
                    <a:p>
                      <a:pPr algn="r" fontAlgn="b"/>
                      <a:r>
                        <a:rPr lang="en-NZ" sz="1000" b="0" u="none" strike="noStrike" dirty="0">
                          <a:solidFill>
                            <a:srgbClr val="000000"/>
                          </a:solidFill>
                          <a:effectLst/>
                          <a:latin typeface="+mn-lt"/>
                        </a:rPr>
                        <a:t>Parents/whanau weren’t supportive / encouraging</a:t>
                      </a:r>
                      <a:endParaRPr lang="en-NZ" sz="1000" b="0" i="0" u="none" strike="noStrike" dirty="0">
                        <a:solidFill>
                          <a:srgbClr val="000000"/>
                        </a:solidFill>
                        <a:effectLst/>
                        <a:latin typeface="+mn-lt"/>
                      </a:endParaRPr>
                    </a:p>
                  </a:txBody>
                  <a:tcPr marL="6350" marR="6350" marT="635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1" i="0" u="none" strike="noStrike" dirty="0">
                          <a:solidFill>
                            <a:schemeClr val="tx1"/>
                          </a:solidFill>
                          <a:effectLst/>
                          <a:latin typeface="+mn-lt"/>
                        </a:rPr>
                        <a:t>17%</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dirty="0">
                          <a:solidFill>
                            <a:schemeClr val="tx1"/>
                          </a:solidFill>
                          <a:effectLst/>
                          <a:latin typeface="+mn-lt"/>
                        </a:rPr>
                        <a:t>19%</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dirty="0">
                          <a:solidFill>
                            <a:schemeClr val="tx1"/>
                          </a:solidFill>
                          <a:effectLst/>
                          <a:latin typeface="+mn-lt"/>
                        </a:rPr>
                        <a:t>15%</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dirty="0">
                          <a:solidFill>
                            <a:schemeClr val="tx1"/>
                          </a:solidFill>
                          <a:effectLst/>
                          <a:latin typeface="+mn-lt"/>
                        </a:rPr>
                        <a:t>20%</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dirty="0">
                          <a:solidFill>
                            <a:schemeClr val="tx1"/>
                          </a:solidFill>
                          <a:effectLst/>
                          <a:latin typeface="+mn-lt"/>
                        </a:rPr>
                        <a:t>13%</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dirty="0">
                          <a:solidFill>
                            <a:schemeClr val="tx1"/>
                          </a:solidFill>
                          <a:effectLst/>
                          <a:latin typeface="+mn-lt"/>
                        </a:rPr>
                        <a:t>12%↓</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chemeClr val="accent6">
                        <a:lumMod val="40000"/>
                        <a:lumOff val="60000"/>
                      </a:schemeClr>
                    </a:solidFill>
                  </a:tcPr>
                </a:tc>
                <a:tc>
                  <a:txBody>
                    <a:bodyPr/>
                    <a:lstStyle/>
                    <a:p>
                      <a:pPr algn="ctr" fontAlgn="b"/>
                      <a:r>
                        <a:rPr lang="en-NZ" sz="1000" b="0" i="0" u="none" strike="noStrike" dirty="0">
                          <a:solidFill>
                            <a:schemeClr val="tx1"/>
                          </a:solidFill>
                          <a:effectLst/>
                          <a:latin typeface="+mn-lt"/>
                        </a:rPr>
                        <a:t>14%</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dirty="0">
                          <a:solidFill>
                            <a:schemeClr val="bg1"/>
                          </a:solidFill>
                          <a:effectLst/>
                          <a:latin typeface="+mn-lt"/>
                        </a:rPr>
                        <a:t>37%↑</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chemeClr val="accent5"/>
                    </a:solidFill>
                  </a:tcPr>
                </a:tc>
                <a:extLst>
                  <a:ext uri="{0D108BD9-81ED-4DB2-BD59-A6C34878D82A}">
                    <a16:rowId xmlns:a16="http://schemas.microsoft.com/office/drawing/2014/main" val="3715882324"/>
                  </a:ext>
                </a:extLst>
              </a:tr>
              <a:tr h="324919">
                <a:tc>
                  <a:txBody>
                    <a:bodyPr/>
                    <a:lstStyle/>
                    <a:p>
                      <a:pPr algn="r" fontAlgn="b"/>
                      <a:r>
                        <a:rPr lang="en-NZ" sz="1000" b="0" u="none" strike="noStrike" dirty="0">
                          <a:solidFill>
                            <a:srgbClr val="000000"/>
                          </a:solidFill>
                          <a:effectLst/>
                          <a:latin typeface="+mn-lt"/>
                        </a:rPr>
                        <a:t>Having to play outdoor sports in all weather conditions</a:t>
                      </a:r>
                      <a:endParaRPr lang="en-NZ" sz="1000" b="0" i="0" u="none" strike="noStrike" dirty="0">
                        <a:solidFill>
                          <a:srgbClr val="000000"/>
                        </a:solidFill>
                        <a:effectLst/>
                        <a:latin typeface="+mn-lt"/>
                      </a:endParaRPr>
                    </a:p>
                  </a:txBody>
                  <a:tcPr marL="6350" marR="6350" marT="635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1" i="0" u="none" strike="noStrike" dirty="0">
                          <a:solidFill>
                            <a:schemeClr val="tx1"/>
                          </a:solidFill>
                          <a:effectLst/>
                          <a:latin typeface="+mn-lt"/>
                        </a:rPr>
                        <a:t>16%</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dirty="0">
                          <a:solidFill>
                            <a:schemeClr val="tx1"/>
                          </a:solidFill>
                          <a:effectLst/>
                          <a:latin typeface="+mn-lt"/>
                        </a:rPr>
                        <a:t>12%</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dirty="0">
                          <a:solidFill>
                            <a:schemeClr val="tx1"/>
                          </a:solidFill>
                          <a:effectLst/>
                          <a:latin typeface="+mn-lt"/>
                        </a:rPr>
                        <a:t>19%</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dirty="0">
                          <a:solidFill>
                            <a:schemeClr val="tx1"/>
                          </a:solidFill>
                          <a:effectLst/>
                          <a:latin typeface="+mn-lt"/>
                        </a:rPr>
                        <a:t>13%</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dirty="0">
                          <a:solidFill>
                            <a:schemeClr val="tx1"/>
                          </a:solidFill>
                          <a:effectLst/>
                          <a:latin typeface="+mn-lt"/>
                        </a:rPr>
                        <a:t>18%</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dirty="0">
                          <a:solidFill>
                            <a:schemeClr val="tx1"/>
                          </a:solidFill>
                          <a:effectLst/>
                          <a:latin typeface="+mn-lt"/>
                        </a:rPr>
                        <a:t>14%</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dirty="0">
                          <a:solidFill>
                            <a:schemeClr val="tx1"/>
                          </a:solidFill>
                          <a:effectLst/>
                          <a:latin typeface="+mn-lt"/>
                        </a:rPr>
                        <a:t>13%</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dirty="0">
                          <a:solidFill>
                            <a:schemeClr val="tx1"/>
                          </a:solidFill>
                          <a:effectLst/>
                          <a:latin typeface="+mn-lt"/>
                        </a:rPr>
                        <a:t>23%</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92D050"/>
                    </a:solidFill>
                  </a:tcPr>
                </a:tc>
                <a:extLst>
                  <a:ext uri="{0D108BD9-81ED-4DB2-BD59-A6C34878D82A}">
                    <a16:rowId xmlns:a16="http://schemas.microsoft.com/office/drawing/2014/main" val="1614942840"/>
                  </a:ext>
                </a:extLst>
              </a:tr>
              <a:tr h="167481">
                <a:tc>
                  <a:txBody>
                    <a:bodyPr/>
                    <a:lstStyle/>
                    <a:p>
                      <a:pPr algn="r" fontAlgn="b"/>
                      <a:r>
                        <a:rPr lang="en-NZ" sz="1000" b="0" u="none" strike="noStrike" dirty="0">
                          <a:solidFill>
                            <a:srgbClr val="000000"/>
                          </a:solidFill>
                          <a:effectLst/>
                          <a:latin typeface="+mn-lt"/>
                        </a:rPr>
                        <a:t>I stopped playing due to COVID</a:t>
                      </a:r>
                      <a:endParaRPr lang="en-NZ" sz="1000" b="0" i="0" u="none" strike="noStrike" dirty="0">
                        <a:solidFill>
                          <a:srgbClr val="000000"/>
                        </a:solidFill>
                        <a:effectLst/>
                        <a:latin typeface="+mn-lt"/>
                      </a:endParaRPr>
                    </a:p>
                  </a:txBody>
                  <a:tcPr marL="6350" marR="6350" marT="635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1" i="0" u="none" strike="noStrike" dirty="0">
                          <a:solidFill>
                            <a:schemeClr val="tx1"/>
                          </a:solidFill>
                          <a:effectLst/>
                          <a:latin typeface="+mn-lt"/>
                        </a:rPr>
                        <a:t>16%</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dirty="0">
                          <a:solidFill>
                            <a:schemeClr val="tx1"/>
                          </a:solidFill>
                          <a:effectLst/>
                          <a:latin typeface="+mn-lt"/>
                        </a:rPr>
                        <a:t>18%</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dirty="0">
                          <a:solidFill>
                            <a:schemeClr val="tx1"/>
                          </a:solidFill>
                          <a:effectLst/>
                          <a:latin typeface="+mn-lt"/>
                        </a:rPr>
                        <a:t>15%</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dirty="0">
                          <a:solidFill>
                            <a:schemeClr val="tx1"/>
                          </a:solidFill>
                          <a:effectLst/>
                          <a:latin typeface="+mn-lt"/>
                        </a:rPr>
                        <a:t>17%</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dirty="0">
                          <a:solidFill>
                            <a:schemeClr val="tx1"/>
                          </a:solidFill>
                          <a:effectLst/>
                          <a:latin typeface="+mn-lt"/>
                        </a:rPr>
                        <a:t>15%</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dirty="0">
                          <a:solidFill>
                            <a:schemeClr val="tx1"/>
                          </a:solidFill>
                          <a:effectLst/>
                          <a:latin typeface="+mn-lt"/>
                        </a:rPr>
                        <a:t>14%</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dirty="0">
                          <a:solidFill>
                            <a:schemeClr val="tx1"/>
                          </a:solidFill>
                          <a:effectLst/>
                          <a:latin typeface="+mn-lt"/>
                        </a:rPr>
                        <a:t>14%</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dirty="0">
                          <a:solidFill>
                            <a:schemeClr val="tx1"/>
                          </a:solidFill>
                          <a:effectLst/>
                          <a:latin typeface="+mn-lt"/>
                        </a:rPr>
                        <a:t>25%</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92D050"/>
                    </a:solidFill>
                  </a:tcPr>
                </a:tc>
                <a:extLst>
                  <a:ext uri="{0D108BD9-81ED-4DB2-BD59-A6C34878D82A}">
                    <a16:rowId xmlns:a16="http://schemas.microsoft.com/office/drawing/2014/main" val="1356548185"/>
                  </a:ext>
                </a:extLst>
              </a:tr>
              <a:tr h="306855">
                <a:tc>
                  <a:txBody>
                    <a:bodyPr/>
                    <a:lstStyle/>
                    <a:p>
                      <a:pPr algn="r" fontAlgn="b"/>
                      <a:r>
                        <a:rPr lang="en-NZ" sz="1000" b="0" u="none" strike="noStrike" dirty="0">
                          <a:solidFill>
                            <a:srgbClr val="000000"/>
                          </a:solidFill>
                          <a:effectLst/>
                          <a:latin typeface="+mn-lt"/>
                        </a:rPr>
                        <a:t>Injured / worried about getting injured</a:t>
                      </a:r>
                      <a:endParaRPr lang="en-NZ" sz="1000" b="0" i="0" u="none" strike="noStrike" dirty="0">
                        <a:solidFill>
                          <a:srgbClr val="000000"/>
                        </a:solidFill>
                        <a:effectLst/>
                        <a:latin typeface="+mn-lt"/>
                      </a:endParaRPr>
                    </a:p>
                  </a:txBody>
                  <a:tcPr marL="6350" marR="6350" marT="635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1" i="0" u="none" strike="noStrike" dirty="0">
                          <a:solidFill>
                            <a:schemeClr val="tx1"/>
                          </a:solidFill>
                          <a:effectLst/>
                          <a:latin typeface="+mn-lt"/>
                        </a:rPr>
                        <a:t>15%</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dirty="0">
                          <a:solidFill>
                            <a:schemeClr val="tx1"/>
                          </a:solidFill>
                          <a:effectLst/>
                          <a:latin typeface="+mn-lt"/>
                        </a:rPr>
                        <a:t>14%</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dirty="0">
                          <a:solidFill>
                            <a:schemeClr val="tx1"/>
                          </a:solidFill>
                          <a:effectLst/>
                          <a:latin typeface="+mn-lt"/>
                        </a:rPr>
                        <a:t>16%</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dirty="0">
                          <a:solidFill>
                            <a:schemeClr val="tx1"/>
                          </a:solidFill>
                          <a:effectLst/>
                          <a:latin typeface="+mn-lt"/>
                        </a:rPr>
                        <a:t>12%</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dirty="0">
                          <a:solidFill>
                            <a:schemeClr val="tx1"/>
                          </a:solidFill>
                          <a:effectLst/>
                          <a:latin typeface="+mn-lt"/>
                        </a:rPr>
                        <a:t>19%</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dirty="0">
                          <a:solidFill>
                            <a:schemeClr val="tx1"/>
                          </a:solidFill>
                          <a:effectLst/>
                          <a:latin typeface="+mn-lt"/>
                        </a:rPr>
                        <a:t>13%</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dirty="0">
                          <a:solidFill>
                            <a:schemeClr val="tx1"/>
                          </a:solidFill>
                          <a:effectLst/>
                          <a:latin typeface="+mn-lt"/>
                        </a:rPr>
                        <a:t>22%</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92D050"/>
                    </a:solidFill>
                  </a:tcPr>
                </a:tc>
                <a:tc>
                  <a:txBody>
                    <a:bodyPr/>
                    <a:lstStyle/>
                    <a:p>
                      <a:pPr algn="ctr" fontAlgn="b"/>
                      <a:r>
                        <a:rPr lang="en-NZ" sz="1000" b="0" i="0" u="none" strike="noStrike" dirty="0">
                          <a:solidFill>
                            <a:schemeClr val="tx1"/>
                          </a:solidFill>
                          <a:effectLst/>
                          <a:latin typeface="+mn-lt"/>
                        </a:rPr>
                        <a:t>22%</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92D050"/>
                    </a:solidFill>
                  </a:tcPr>
                </a:tc>
                <a:extLst>
                  <a:ext uri="{0D108BD9-81ED-4DB2-BD59-A6C34878D82A}">
                    <a16:rowId xmlns:a16="http://schemas.microsoft.com/office/drawing/2014/main" val="1333964778"/>
                  </a:ext>
                </a:extLst>
              </a:tr>
              <a:tr h="324919">
                <a:tc>
                  <a:txBody>
                    <a:bodyPr/>
                    <a:lstStyle/>
                    <a:p>
                      <a:pPr algn="r" fontAlgn="b"/>
                      <a:r>
                        <a:rPr lang="en-NZ" sz="1000" b="0" u="none" strike="noStrike" dirty="0">
                          <a:solidFill>
                            <a:srgbClr val="000000"/>
                          </a:solidFill>
                          <a:effectLst/>
                          <a:latin typeface="+mn-lt"/>
                        </a:rPr>
                        <a:t>The standard of the facilities including the changing rooms</a:t>
                      </a:r>
                      <a:endParaRPr lang="en-NZ" sz="1000" b="0" i="0" u="none" strike="noStrike" dirty="0">
                        <a:solidFill>
                          <a:srgbClr val="000000"/>
                        </a:solidFill>
                        <a:effectLst/>
                        <a:latin typeface="+mn-lt"/>
                      </a:endParaRPr>
                    </a:p>
                  </a:txBody>
                  <a:tcPr marL="6350" marR="6350" marT="635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1" i="0" u="none" strike="noStrike" dirty="0">
                          <a:solidFill>
                            <a:schemeClr val="tx1"/>
                          </a:solidFill>
                          <a:effectLst/>
                          <a:latin typeface="+mn-lt"/>
                        </a:rPr>
                        <a:t>13%</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dirty="0">
                          <a:solidFill>
                            <a:schemeClr val="tx1"/>
                          </a:solidFill>
                          <a:effectLst/>
                          <a:latin typeface="+mn-lt"/>
                        </a:rPr>
                        <a:t>14%</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dirty="0">
                          <a:solidFill>
                            <a:schemeClr val="tx1"/>
                          </a:solidFill>
                          <a:effectLst/>
                          <a:latin typeface="+mn-lt"/>
                        </a:rPr>
                        <a:t>13%</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dirty="0">
                          <a:solidFill>
                            <a:schemeClr val="tx1"/>
                          </a:solidFill>
                          <a:effectLst/>
                          <a:latin typeface="+mn-lt"/>
                        </a:rPr>
                        <a:t>10%</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dirty="0">
                          <a:solidFill>
                            <a:schemeClr val="tx1"/>
                          </a:solidFill>
                          <a:effectLst/>
                          <a:latin typeface="+mn-lt"/>
                        </a:rPr>
                        <a:t>16%</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dirty="0">
                          <a:solidFill>
                            <a:schemeClr val="tx1"/>
                          </a:solidFill>
                          <a:effectLst/>
                          <a:latin typeface="+mn-lt"/>
                        </a:rPr>
                        <a:t>10%↓</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dirty="0">
                          <a:solidFill>
                            <a:schemeClr val="tx1"/>
                          </a:solidFill>
                          <a:effectLst/>
                          <a:latin typeface="+mn-lt"/>
                        </a:rPr>
                        <a:t>13%</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dirty="0">
                          <a:solidFill>
                            <a:schemeClr val="tx1"/>
                          </a:solidFill>
                          <a:effectLst/>
                          <a:latin typeface="+mn-lt"/>
                        </a:rPr>
                        <a:t>22%</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92D050"/>
                    </a:solidFill>
                  </a:tcPr>
                </a:tc>
                <a:extLst>
                  <a:ext uri="{0D108BD9-81ED-4DB2-BD59-A6C34878D82A}">
                    <a16:rowId xmlns:a16="http://schemas.microsoft.com/office/drawing/2014/main" val="1505149119"/>
                  </a:ext>
                </a:extLst>
              </a:tr>
              <a:tr h="167481">
                <a:tc>
                  <a:txBody>
                    <a:bodyPr/>
                    <a:lstStyle/>
                    <a:p>
                      <a:pPr algn="r" fontAlgn="b"/>
                      <a:r>
                        <a:rPr lang="en-NZ" sz="1000" b="0" u="none" strike="noStrike" dirty="0">
                          <a:solidFill>
                            <a:srgbClr val="000000"/>
                          </a:solidFill>
                          <a:effectLst/>
                          <a:latin typeface="+mn-lt"/>
                        </a:rPr>
                        <a:t>Lack of referees or officials</a:t>
                      </a:r>
                      <a:endParaRPr lang="en-NZ" sz="1000" b="0" i="0" u="none" strike="noStrike" dirty="0">
                        <a:solidFill>
                          <a:srgbClr val="000000"/>
                        </a:solidFill>
                        <a:effectLst/>
                        <a:latin typeface="+mn-lt"/>
                      </a:endParaRPr>
                    </a:p>
                  </a:txBody>
                  <a:tcPr marL="6350" marR="6350" marT="635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1" i="0" u="none" strike="noStrike" dirty="0">
                          <a:solidFill>
                            <a:schemeClr val="tx1"/>
                          </a:solidFill>
                          <a:effectLst/>
                          <a:latin typeface="+mn-lt"/>
                        </a:rPr>
                        <a:t>13%</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dirty="0">
                          <a:solidFill>
                            <a:schemeClr val="tx1"/>
                          </a:solidFill>
                          <a:effectLst/>
                          <a:latin typeface="+mn-lt"/>
                        </a:rPr>
                        <a:t>18%</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92D050"/>
                    </a:solidFill>
                  </a:tcPr>
                </a:tc>
                <a:tc>
                  <a:txBody>
                    <a:bodyPr/>
                    <a:lstStyle/>
                    <a:p>
                      <a:pPr algn="ctr" fontAlgn="b"/>
                      <a:r>
                        <a:rPr lang="en-NZ" sz="1000" b="0" i="0" u="none" strike="noStrike" dirty="0">
                          <a:solidFill>
                            <a:schemeClr val="tx1"/>
                          </a:solidFill>
                          <a:effectLst/>
                          <a:latin typeface="+mn-lt"/>
                        </a:rPr>
                        <a:t>9%</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dirty="0">
                          <a:solidFill>
                            <a:schemeClr val="tx1"/>
                          </a:solidFill>
                          <a:effectLst/>
                          <a:latin typeface="+mn-lt"/>
                        </a:rPr>
                        <a:t>14%</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dirty="0">
                          <a:solidFill>
                            <a:schemeClr val="tx1"/>
                          </a:solidFill>
                          <a:effectLst/>
                          <a:latin typeface="+mn-lt"/>
                        </a:rPr>
                        <a:t>12%</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dirty="0">
                          <a:solidFill>
                            <a:schemeClr val="tx1"/>
                          </a:solidFill>
                          <a:effectLst/>
                          <a:latin typeface="+mn-lt"/>
                        </a:rPr>
                        <a:t>9%↓</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dirty="0">
                          <a:solidFill>
                            <a:schemeClr val="tx1"/>
                          </a:solidFill>
                          <a:effectLst/>
                          <a:latin typeface="+mn-lt"/>
                        </a:rPr>
                        <a:t>10%</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dirty="0">
                          <a:solidFill>
                            <a:schemeClr val="bg1"/>
                          </a:solidFill>
                          <a:effectLst/>
                          <a:latin typeface="+mn-lt"/>
                        </a:rPr>
                        <a:t>26%</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00B050"/>
                    </a:solidFill>
                  </a:tcPr>
                </a:tc>
                <a:extLst>
                  <a:ext uri="{0D108BD9-81ED-4DB2-BD59-A6C34878D82A}">
                    <a16:rowId xmlns:a16="http://schemas.microsoft.com/office/drawing/2014/main" val="3818149930"/>
                  </a:ext>
                </a:extLst>
              </a:tr>
              <a:tr h="306855">
                <a:tc>
                  <a:txBody>
                    <a:bodyPr/>
                    <a:lstStyle/>
                    <a:p>
                      <a:pPr algn="r" fontAlgn="b"/>
                      <a:r>
                        <a:rPr lang="en-NZ" sz="1000" b="0" u="none" strike="noStrike" dirty="0">
                          <a:solidFill>
                            <a:srgbClr val="000000"/>
                          </a:solidFill>
                          <a:effectLst/>
                          <a:latin typeface="+mn-lt"/>
                        </a:rPr>
                        <a:t>I didn’t get on with my team mates</a:t>
                      </a:r>
                      <a:endParaRPr lang="en-NZ" sz="1000" b="0" i="0" u="none" strike="noStrike" dirty="0">
                        <a:solidFill>
                          <a:srgbClr val="000000"/>
                        </a:solidFill>
                        <a:effectLst/>
                        <a:latin typeface="+mn-lt"/>
                      </a:endParaRPr>
                    </a:p>
                  </a:txBody>
                  <a:tcPr marL="6350" marR="6350" marT="635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1" i="0" u="none" strike="noStrike" dirty="0">
                          <a:solidFill>
                            <a:schemeClr val="tx1"/>
                          </a:solidFill>
                          <a:effectLst/>
                          <a:latin typeface="+mn-lt"/>
                        </a:rPr>
                        <a:t>13%</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dirty="0">
                          <a:solidFill>
                            <a:schemeClr val="tx1"/>
                          </a:solidFill>
                          <a:effectLst/>
                          <a:latin typeface="+mn-lt"/>
                        </a:rPr>
                        <a:t>13%</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dirty="0">
                          <a:solidFill>
                            <a:schemeClr val="tx1"/>
                          </a:solidFill>
                          <a:effectLst/>
                          <a:latin typeface="+mn-lt"/>
                        </a:rPr>
                        <a:t>13%</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dirty="0">
                          <a:solidFill>
                            <a:schemeClr val="tx1"/>
                          </a:solidFill>
                          <a:effectLst/>
                          <a:latin typeface="+mn-lt"/>
                        </a:rPr>
                        <a:t>13%</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dirty="0">
                          <a:solidFill>
                            <a:schemeClr val="tx1"/>
                          </a:solidFill>
                          <a:effectLst/>
                          <a:latin typeface="+mn-lt"/>
                        </a:rPr>
                        <a:t>13%</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dirty="0">
                          <a:solidFill>
                            <a:schemeClr val="tx1"/>
                          </a:solidFill>
                          <a:effectLst/>
                          <a:latin typeface="+mn-lt"/>
                        </a:rPr>
                        <a:t>10%</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dirty="0">
                          <a:solidFill>
                            <a:schemeClr val="tx1"/>
                          </a:solidFill>
                          <a:effectLst/>
                          <a:latin typeface="+mn-lt"/>
                        </a:rPr>
                        <a:t>8%</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92D050"/>
                    </a:solidFill>
                  </a:tcPr>
                </a:tc>
                <a:tc>
                  <a:txBody>
                    <a:bodyPr/>
                    <a:lstStyle/>
                    <a:p>
                      <a:pPr algn="ctr" fontAlgn="b"/>
                      <a:r>
                        <a:rPr lang="en-NZ" sz="1000" b="0" i="0" u="none" strike="noStrike" dirty="0">
                          <a:solidFill>
                            <a:schemeClr val="bg1"/>
                          </a:solidFill>
                          <a:effectLst/>
                          <a:latin typeface="+mn-lt"/>
                        </a:rPr>
                        <a:t>25%</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00B050"/>
                    </a:solidFill>
                  </a:tcPr>
                </a:tc>
                <a:extLst>
                  <a:ext uri="{0D108BD9-81ED-4DB2-BD59-A6C34878D82A}">
                    <a16:rowId xmlns:a16="http://schemas.microsoft.com/office/drawing/2014/main" val="3800273756"/>
                  </a:ext>
                </a:extLst>
              </a:tr>
              <a:tr h="306855">
                <a:tc>
                  <a:txBody>
                    <a:bodyPr/>
                    <a:lstStyle/>
                    <a:p>
                      <a:pPr algn="r" fontAlgn="b"/>
                      <a:r>
                        <a:rPr lang="en-NZ" sz="1000" b="0" u="none" strike="noStrike" dirty="0">
                          <a:solidFill>
                            <a:srgbClr val="000000"/>
                          </a:solidFill>
                          <a:effectLst/>
                          <a:latin typeface="+mn-lt"/>
                        </a:rPr>
                        <a:t>The pitch / playing surface </a:t>
                      </a:r>
                      <a:endParaRPr lang="en-NZ" sz="1000" b="0" i="0" u="none" strike="noStrike" dirty="0">
                        <a:solidFill>
                          <a:srgbClr val="000000"/>
                        </a:solidFill>
                        <a:effectLst/>
                        <a:latin typeface="+mn-lt"/>
                      </a:endParaRPr>
                    </a:p>
                  </a:txBody>
                  <a:tcPr marL="6350" marR="6350" marT="635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1" i="0" u="none" strike="noStrike" dirty="0">
                          <a:solidFill>
                            <a:schemeClr val="tx1"/>
                          </a:solidFill>
                          <a:effectLst/>
                          <a:latin typeface="+mn-lt"/>
                        </a:rPr>
                        <a:t>11%</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dirty="0">
                          <a:solidFill>
                            <a:schemeClr val="tx1"/>
                          </a:solidFill>
                          <a:effectLst/>
                          <a:latin typeface="+mn-lt"/>
                        </a:rPr>
                        <a:t>13%</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dirty="0">
                          <a:solidFill>
                            <a:schemeClr val="tx1"/>
                          </a:solidFill>
                          <a:effectLst/>
                          <a:latin typeface="+mn-lt"/>
                        </a:rPr>
                        <a:t>10%</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dirty="0">
                          <a:solidFill>
                            <a:schemeClr val="tx1"/>
                          </a:solidFill>
                          <a:effectLst/>
                          <a:latin typeface="+mn-lt"/>
                        </a:rPr>
                        <a:t>8%</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dirty="0">
                          <a:solidFill>
                            <a:schemeClr val="tx1"/>
                          </a:solidFill>
                          <a:effectLst/>
                          <a:latin typeface="+mn-lt"/>
                        </a:rPr>
                        <a:t>14%</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dirty="0">
                          <a:solidFill>
                            <a:schemeClr val="tx1"/>
                          </a:solidFill>
                          <a:effectLst/>
                          <a:latin typeface="+mn-lt"/>
                        </a:rPr>
                        <a:t>6%↓</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chemeClr val="accent6">
                        <a:lumMod val="40000"/>
                        <a:lumOff val="60000"/>
                      </a:schemeClr>
                    </a:solidFill>
                  </a:tcPr>
                </a:tc>
                <a:tc>
                  <a:txBody>
                    <a:bodyPr/>
                    <a:lstStyle/>
                    <a:p>
                      <a:pPr algn="ctr" fontAlgn="b"/>
                      <a:r>
                        <a:rPr lang="en-NZ" sz="1000" b="0" i="0" u="none" strike="noStrike" dirty="0">
                          <a:solidFill>
                            <a:schemeClr val="tx1"/>
                          </a:solidFill>
                          <a:effectLst/>
                          <a:latin typeface="+mn-lt"/>
                        </a:rPr>
                        <a:t>16%</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92D050"/>
                    </a:solidFill>
                  </a:tcPr>
                </a:tc>
                <a:tc>
                  <a:txBody>
                    <a:bodyPr/>
                    <a:lstStyle/>
                    <a:p>
                      <a:pPr algn="ctr" fontAlgn="b"/>
                      <a:r>
                        <a:rPr lang="en-NZ" sz="1000" b="0" i="0" u="none" strike="noStrike" dirty="0">
                          <a:solidFill>
                            <a:schemeClr val="tx1"/>
                          </a:solidFill>
                          <a:effectLst/>
                          <a:latin typeface="+mn-lt"/>
                        </a:rPr>
                        <a:t>20%</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92D050"/>
                    </a:solidFill>
                  </a:tcPr>
                </a:tc>
                <a:extLst>
                  <a:ext uri="{0D108BD9-81ED-4DB2-BD59-A6C34878D82A}">
                    <a16:rowId xmlns:a16="http://schemas.microsoft.com/office/drawing/2014/main" val="2349543096"/>
                  </a:ext>
                </a:extLst>
              </a:tr>
              <a:tr h="306855">
                <a:tc>
                  <a:txBody>
                    <a:bodyPr/>
                    <a:lstStyle/>
                    <a:p>
                      <a:pPr algn="r" fontAlgn="b"/>
                      <a:r>
                        <a:rPr lang="en-NZ" sz="1000" b="0" u="none" strike="noStrike" dirty="0">
                          <a:solidFill>
                            <a:srgbClr val="000000"/>
                          </a:solidFill>
                          <a:effectLst/>
                          <a:latin typeface="+mn-lt"/>
                        </a:rPr>
                        <a:t>The length of the season was too long</a:t>
                      </a:r>
                      <a:endParaRPr lang="en-NZ" sz="1000" b="0" i="0" u="none" strike="noStrike" dirty="0">
                        <a:solidFill>
                          <a:srgbClr val="000000"/>
                        </a:solidFill>
                        <a:effectLst/>
                        <a:latin typeface="+mn-lt"/>
                      </a:endParaRPr>
                    </a:p>
                  </a:txBody>
                  <a:tcPr marL="6350" marR="6350" marT="635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1" i="0" u="none" strike="noStrike" dirty="0">
                          <a:solidFill>
                            <a:schemeClr val="tx1"/>
                          </a:solidFill>
                          <a:effectLst/>
                          <a:latin typeface="+mn-lt"/>
                        </a:rPr>
                        <a:t>10%</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dirty="0">
                          <a:solidFill>
                            <a:schemeClr val="tx1"/>
                          </a:solidFill>
                          <a:effectLst/>
                          <a:latin typeface="+mn-lt"/>
                        </a:rPr>
                        <a:t>9%</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dirty="0">
                          <a:solidFill>
                            <a:schemeClr val="tx1"/>
                          </a:solidFill>
                          <a:effectLst/>
                          <a:latin typeface="+mn-lt"/>
                        </a:rPr>
                        <a:t>10%</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dirty="0">
                          <a:solidFill>
                            <a:schemeClr val="tx1"/>
                          </a:solidFill>
                          <a:effectLst/>
                          <a:latin typeface="+mn-lt"/>
                        </a:rPr>
                        <a:t>11%</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dirty="0">
                          <a:solidFill>
                            <a:schemeClr val="tx1"/>
                          </a:solidFill>
                          <a:effectLst/>
                          <a:latin typeface="+mn-lt"/>
                        </a:rPr>
                        <a:t>9%</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dirty="0">
                          <a:solidFill>
                            <a:schemeClr val="tx1"/>
                          </a:solidFill>
                          <a:effectLst/>
                          <a:latin typeface="+mn-lt"/>
                        </a:rPr>
                        <a:t>9%</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dirty="0">
                          <a:solidFill>
                            <a:schemeClr val="tx1"/>
                          </a:solidFill>
                          <a:effectLst/>
                          <a:latin typeface="+mn-lt"/>
                        </a:rPr>
                        <a:t>15%</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92D050"/>
                    </a:solidFill>
                  </a:tcPr>
                </a:tc>
                <a:tc>
                  <a:txBody>
                    <a:bodyPr/>
                    <a:lstStyle/>
                    <a:p>
                      <a:pPr algn="ctr" fontAlgn="b"/>
                      <a:r>
                        <a:rPr lang="en-NZ" sz="1000" b="0" i="0" u="none" strike="noStrike" dirty="0">
                          <a:solidFill>
                            <a:schemeClr val="tx1"/>
                          </a:solidFill>
                          <a:effectLst/>
                          <a:latin typeface="+mn-lt"/>
                        </a:rPr>
                        <a:t>15%</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92D050"/>
                    </a:solidFill>
                  </a:tcPr>
                </a:tc>
                <a:extLst>
                  <a:ext uri="{0D108BD9-81ED-4DB2-BD59-A6C34878D82A}">
                    <a16:rowId xmlns:a16="http://schemas.microsoft.com/office/drawing/2014/main" val="91613349"/>
                  </a:ext>
                </a:extLst>
              </a:tr>
              <a:tr h="167481">
                <a:tc>
                  <a:txBody>
                    <a:bodyPr/>
                    <a:lstStyle/>
                    <a:p>
                      <a:pPr algn="r" fontAlgn="b"/>
                      <a:r>
                        <a:rPr lang="en-NZ" sz="1000" b="0" u="none" strike="noStrike" dirty="0">
                          <a:solidFill>
                            <a:srgbClr val="000000"/>
                          </a:solidFill>
                          <a:effectLst/>
                          <a:latin typeface="+mn-lt"/>
                        </a:rPr>
                        <a:t>Carrying around the equipment needed</a:t>
                      </a:r>
                      <a:endParaRPr lang="en-NZ" sz="1000" b="0" i="0" u="none" strike="noStrike" dirty="0">
                        <a:solidFill>
                          <a:srgbClr val="000000"/>
                        </a:solidFill>
                        <a:effectLst/>
                        <a:latin typeface="+mn-lt"/>
                      </a:endParaRPr>
                    </a:p>
                  </a:txBody>
                  <a:tcPr marL="6350" marR="6350" marT="635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1" i="0" u="none" strike="noStrike" dirty="0">
                          <a:solidFill>
                            <a:schemeClr val="tx1"/>
                          </a:solidFill>
                          <a:effectLst/>
                          <a:latin typeface="+mn-lt"/>
                        </a:rPr>
                        <a:t>10%</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dirty="0">
                          <a:solidFill>
                            <a:schemeClr val="tx1"/>
                          </a:solidFill>
                          <a:effectLst/>
                          <a:latin typeface="+mn-lt"/>
                        </a:rPr>
                        <a:t>10%</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dirty="0">
                          <a:solidFill>
                            <a:schemeClr val="tx1"/>
                          </a:solidFill>
                          <a:effectLst/>
                          <a:latin typeface="+mn-lt"/>
                        </a:rPr>
                        <a:t>9%</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dirty="0">
                          <a:solidFill>
                            <a:schemeClr val="tx1"/>
                          </a:solidFill>
                          <a:effectLst/>
                          <a:latin typeface="+mn-lt"/>
                        </a:rPr>
                        <a:t>11%</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dirty="0">
                          <a:solidFill>
                            <a:schemeClr val="tx1"/>
                          </a:solidFill>
                          <a:effectLst/>
                          <a:latin typeface="+mn-lt"/>
                        </a:rPr>
                        <a:t>8%</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dirty="0">
                          <a:solidFill>
                            <a:schemeClr val="tx1"/>
                          </a:solidFill>
                          <a:effectLst/>
                          <a:latin typeface="+mn-lt"/>
                        </a:rPr>
                        <a:t>5%↓</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chemeClr val="accent6">
                        <a:lumMod val="40000"/>
                        <a:lumOff val="60000"/>
                      </a:schemeClr>
                    </a:solidFill>
                  </a:tcPr>
                </a:tc>
                <a:tc>
                  <a:txBody>
                    <a:bodyPr/>
                    <a:lstStyle/>
                    <a:p>
                      <a:pPr algn="ctr" fontAlgn="b"/>
                      <a:r>
                        <a:rPr lang="en-NZ" sz="1000" b="0" i="0" u="none" strike="noStrike" dirty="0">
                          <a:solidFill>
                            <a:schemeClr val="tx1"/>
                          </a:solidFill>
                          <a:effectLst/>
                          <a:latin typeface="+mn-lt"/>
                        </a:rPr>
                        <a:t>8%</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dirty="0">
                          <a:solidFill>
                            <a:schemeClr val="bg1"/>
                          </a:solidFill>
                          <a:effectLst/>
                          <a:latin typeface="+mn-lt"/>
                        </a:rPr>
                        <a:t>21%</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00B050"/>
                    </a:solidFill>
                  </a:tcPr>
                </a:tc>
                <a:extLst>
                  <a:ext uri="{0D108BD9-81ED-4DB2-BD59-A6C34878D82A}">
                    <a16:rowId xmlns:a16="http://schemas.microsoft.com/office/drawing/2014/main" val="295184146"/>
                  </a:ext>
                </a:extLst>
              </a:tr>
              <a:tr h="167481">
                <a:tc>
                  <a:txBody>
                    <a:bodyPr/>
                    <a:lstStyle/>
                    <a:p>
                      <a:pPr algn="r" fontAlgn="b"/>
                      <a:r>
                        <a:rPr lang="en-NZ" sz="1000" b="0" u="none" strike="noStrike" dirty="0">
                          <a:solidFill>
                            <a:srgbClr val="000000"/>
                          </a:solidFill>
                          <a:effectLst/>
                          <a:latin typeface="+mn-lt"/>
                        </a:rPr>
                        <a:t>The uniform I had to wear</a:t>
                      </a:r>
                      <a:endParaRPr lang="en-NZ" sz="1000" b="0" i="0" u="none" strike="noStrike" dirty="0">
                        <a:solidFill>
                          <a:srgbClr val="000000"/>
                        </a:solidFill>
                        <a:effectLst/>
                        <a:latin typeface="+mn-lt"/>
                      </a:endParaRPr>
                    </a:p>
                  </a:txBody>
                  <a:tcPr marL="6350" marR="6350" marT="635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1" i="0" u="none" strike="noStrike" dirty="0">
                          <a:solidFill>
                            <a:schemeClr val="tx1"/>
                          </a:solidFill>
                          <a:effectLst/>
                          <a:latin typeface="+mn-lt"/>
                        </a:rPr>
                        <a:t>7%</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dirty="0">
                          <a:solidFill>
                            <a:schemeClr val="tx1"/>
                          </a:solidFill>
                          <a:effectLst/>
                          <a:latin typeface="+mn-lt"/>
                        </a:rPr>
                        <a:t>9%</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dirty="0">
                          <a:solidFill>
                            <a:schemeClr val="tx1"/>
                          </a:solidFill>
                          <a:effectLst/>
                          <a:latin typeface="+mn-lt"/>
                        </a:rPr>
                        <a:t>7%</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dirty="0">
                          <a:solidFill>
                            <a:schemeClr val="tx1"/>
                          </a:solidFill>
                          <a:effectLst/>
                          <a:latin typeface="+mn-lt"/>
                        </a:rPr>
                        <a:t>5%</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dirty="0">
                          <a:solidFill>
                            <a:schemeClr val="tx1"/>
                          </a:solidFill>
                          <a:effectLst/>
                          <a:latin typeface="+mn-lt"/>
                        </a:rPr>
                        <a:t>10%</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dirty="0">
                          <a:solidFill>
                            <a:schemeClr val="tx1"/>
                          </a:solidFill>
                          <a:effectLst/>
                          <a:latin typeface="+mn-lt"/>
                        </a:rPr>
                        <a:t>4%↓</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chemeClr val="bg1"/>
                    </a:solidFill>
                  </a:tcPr>
                </a:tc>
                <a:tc>
                  <a:txBody>
                    <a:bodyPr/>
                    <a:lstStyle/>
                    <a:p>
                      <a:pPr algn="ctr" fontAlgn="b"/>
                      <a:r>
                        <a:rPr lang="en-NZ" sz="1000" b="0" i="0" u="none" strike="noStrike" dirty="0">
                          <a:solidFill>
                            <a:schemeClr val="tx1"/>
                          </a:solidFill>
                          <a:effectLst/>
                          <a:latin typeface="+mn-lt"/>
                        </a:rPr>
                        <a:t>6%</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chemeClr val="bg1"/>
                    </a:solidFill>
                  </a:tcPr>
                </a:tc>
                <a:tc>
                  <a:txBody>
                    <a:bodyPr/>
                    <a:lstStyle/>
                    <a:p>
                      <a:pPr algn="ctr" fontAlgn="b"/>
                      <a:r>
                        <a:rPr lang="en-NZ" sz="1000" b="0" i="0" u="none" strike="noStrike" dirty="0">
                          <a:solidFill>
                            <a:schemeClr val="bg1"/>
                          </a:solidFill>
                          <a:effectLst/>
                          <a:latin typeface="+mn-lt"/>
                        </a:rPr>
                        <a:t>22%↑</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00B050"/>
                    </a:solidFill>
                  </a:tcPr>
                </a:tc>
                <a:extLst>
                  <a:ext uri="{0D108BD9-81ED-4DB2-BD59-A6C34878D82A}">
                    <a16:rowId xmlns:a16="http://schemas.microsoft.com/office/drawing/2014/main" val="2243129754"/>
                  </a:ext>
                </a:extLst>
              </a:tr>
            </a:tbl>
          </a:graphicData>
        </a:graphic>
      </p:graphicFrame>
      <p:grpSp>
        <p:nvGrpSpPr>
          <p:cNvPr id="5" name="Group 4">
            <a:extLst>
              <a:ext uri="{FF2B5EF4-FFF2-40B4-BE49-F238E27FC236}">
                <a16:creationId xmlns:a16="http://schemas.microsoft.com/office/drawing/2014/main" id="{36E5E811-3ABE-D50E-EB09-B0EAEE9CC891}"/>
              </a:ext>
            </a:extLst>
          </p:cNvPr>
          <p:cNvGrpSpPr/>
          <p:nvPr/>
        </p:nvGrpSpPr>
        <p:grpSpPr>
          <a:xfrm>
            <a:off x="2577429" y="5644897"/>
            <a:ext cx="7676333" cy="333232"/>
            <a:chOff x="2678309" y="5619284"/>
            <a:chExt cx="7676333" cy="333232"/>
          </a:xfrm>
        </p:grpSpPr>
        <p:sp>
          <p:nvSpPr>
            <p:cNvPr id="68" name="Rectangle 67">
              <a:extLst>
                <a:ext uri="{FF2B5EF4-FFF2-40B4-BE49-F238E27FC236}">
                  <a16:creationId xmlns:a16="http://schemas.microsoft.com/office/drawing/2014/main" id="{5067B726-511E-6D70-AC4A-0C9BB9845F4A}"/>
                </a:ext>
              </a:extLst>
            </p:cNvPr>
            <p:cNvSpPr/>
            <p:nvPr/>
          </p:nvSpPr>
          <p:spPr bwMode="ltGray">
            <a:xfrm>
              <a:off x="2678309" y="5720279"/>
              <a:ext cx="244443" cy="153909"/>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a:p>
          </p:txBody>
        </p:sp>
        <p:sp>
          <p:nvSpPr>
            <p:cNvPr id="70" name="Rectangle 69">
              <a:extLst>
                <a:ext uri="{FF2B5EF4-FFF2-40B4-BE49-F238E27FC236}">
                  <a16:creationId xmlns:a16="http://schemas.microsoft.com/office/drawing/2014/main" id="{44D08BB8-2488-E882-F9C4-4A51E62E3AA6}"/>
                </a:ext>
              </a:extLst>
            </p:cNvPr>
            <p:cNvSpPr/>
            <p:nvPr/>
          </p:nvSpPr>
          <p:spPr bwMode="ltGray">
            <a:xfrm>
              <a:off x="4810399" y="5720279"/>
              <a:ext cx="244443" cy="153909"/>
            </a:xfrm>
            <a:prstGeom prst="rect">
              <a:avLst/>
            </a:prstGeom>
            <a:solidFill>
              <a:schemeClr val="accent6">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a:p>
          </p:txBody>
        </p:sp>
        <p:sp>
          <p:nvSpPr>
            <p:cNvPr id="74" name="Rectangle 73">
              <a:extLst>
                <a:ext uri="{FF2B5EF4-FFF2-40B4-BE49-F238E27FC236}">
                  <a16:creationId xmlns:a16="http://schemas.microsoft.com/office/drawing/2014/main" id="{1C9E30A1-443E-2FDD-623E-EA19AF549124}"/>
                </a:ext>
              </a:extLst>
            </p:cNvPr>
            <p:cNvSpPr/>
            <p:nvPr/>
          </p:nvSpPr>
          <p:spPr bwMode="ltGray">
            <a:xfrm>
              <a:off x="6632673" y="5720279"/>
              <a:ext cx="244443" cy="153909"/>
            </a:xfrm>
            <a:prstGeom prst="rect">
              <a:avLst/>
            </a:prstGeom>
            <a:solidFill>
              <a:srgbClr val="92D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a:p>
          </p:txBody>
        </p:sp>
        <p:sp>
          <p:nvSpPr>
            <p:cNvPr id="75" name="Rectangle 74">
              <a:extLst>
                <a:ext uri="{FF2B5EF4-FFF2-40B4-BE49-F238E27FC236}">
                  <a16:creationId xmlns:a16="http://schemas.microsoft.com/office/drawing/2014/main" id="{FFA78DB3-D62C-79E1-02C9-09E7F077AADD}"/>
                </a:ext>
              </a:extLst>
            </p:cNvPr>
            <p:cNvSpPr/>
            <p:nvPr/>
          </p:nvSpPr>
          <p:spPr bwMode="ltGray">
            <a:xfrm>
              <a:off x="8563072" y="5720279"/>
              <a:ext cx="244443" cy="153909"/>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a:p>
          </p:txBody>
        </p:sp>
        <p:sp>
          <p:nvSpPr>
            <p:cNvPr id="76" name="TextBox 75">
              <a:extLst>
                <a:ext uri="{FF2B5EF4-FFF2-40B4-BE49-F238E27FC236}">
                  <a16:creationId xmlns:a16="http://schemas.microsoft.com/office/drawing/2014/main" id="{7FF0DA9F-F1DB-2F72-C9D0-205779EDE9B8}"/>
                </a:ext>
              </a:extLst>
            </p:cNvPr>
            <p:cNvSpPr txBox="1"/>
            <p:nvPr/>
          </p:nvSpPr>
          <p:spPr>
            <a:xfrm>
              <a:off x="3051010" y="5619284"/>
              <a:ext cx="1457608" cy="307777"/>
            </a:xfrm>
            <a:prstGeom prst="rect">
              <a:avLst/>
            </a:prstGeom>
            <a:noFill/>
          </p:spPr>
          <p:txBody>
            <a:bodyPr wrap="square" lIns="0" tIns="0" rIns="0" bIns="0" rtlCol="0">
              <a:spAutoFit/>
            </a:bodyPr>
            <a:lstStyle/>
            <a:p>
              <a:r>
                <a:rPr lang="en-NZ" sz="1000" dirty="0"/>
                <a:t>Result 10%-points or move below all rangatahi</a:t>
              </a:r>
            </a:p>
          </p:txBody>
        </p:sp>
        <p:sp>
          <p:nvSpPr>
            <p:cNvPr id="77" name="TextBox 76">
              <a:extLst>
                <a:ext uri="{FF2B5EF4-FFF2-40B4-BE49-F238E27FC236}">
                  <a16:creationId xmlns:a16="http://schemas.microsoft.com/office/drawing/2014/main" id="{21032B6A-182E-F50C-4CA7-9267491E3F8B}"/>
                </a:ext>
              </a:extLst>
            </p:cNvPr>
            <p:cNvSpPr txBox="1"/>
            <p:nvPr/>
          </p:nvSpPr>
          <p:spPr>
            <a:xfrm>
              <a:off x="5181344" y="5644739"/>
              <a:ext cx="1457608" cy="307777"/>
            </a:xfrm>
            <a:prstGeom prst="rect">
              <a:avLst/>
            </a:prstGeom>
            <a:noFill/>
          </p:spPr>
          <p:txBody>
            <a:bodyPr wrap="square" lIns="0" tIns="0" rIns="0" bIns="0" rtlCol="0">
              <a:spAutoFit/>
            </a:bodyPr>
            <a:lstStyle/>
            <a:p>
              <a:r>
                <a:rPr lang="en-NZ" sz="1000" dirty="0"/>
                <a:t>Result 5-9%-points </a:t>
              </a:r>
            </a:p>
            <a:p>
              <a:r>
                <a:rPr lang="en-NZ" sz="1000" dirty="0"/>
                <a:t>below all rangatahi</a:t>
              </a:r>
            </a:p>
          </p:txBody>
        </p:sp>
        <p:sp>
          <p:nvSpPr>
            <p:cNvPr id="78" name="TextBox 77">
              <a:extLst>
                <a:ext uri="{FF2B5EF4-FFF2-40B4-BE49-F238E27FC236}">
                  <a16:creationId xmlns:a16="http://schemas.microsoft.com/office/drawing/2014/main" id="{7FC13635-B013-445A-BB0E-9DF53F43439B}"/>
                </a:ext>
              </a:extLst>
            </p:cNvPr>
            <p:cNvSpPr txBox="1"/>
            <p:nvPr/>
          </p:nvSpPr>
          <p:spPr>
            <a:xfrm>
              <a:off x="7069740" y="5638701"/>
              <a:ext cx="1457608" cy="307777"/>
            </a:xfrm>
            <a:prstGeom prst="rect">
              <a:avLst/>
            </a:prstGeom>
            <a:noFill/>
          </p:spPr>
          <p:txBody>
            <a:bodyPr wrap="square" lIns="0" tIns="0" rIns="0" bIns="0" rtlCol="0">
              <a:spAutoFit/>
            </a:bodyPr>
            <a:lstStyle/>
            <a:p>
              <a:r>
                <a:rPr lang="en-NZ" sz="1000" dirty="0"/>
                <a:t>Result 5-9%-points </a:t>
              </a:r>
            </a:p>
            <a:p>
              <a:r>
                <a:rPr lang="en-NZ" sz="1000" dirty="0"/>
                <a:t>above all rangatahi</a:t>
              </a:r>
            </a:p>
          </p:txBody>
        </p:sp>
        <p:sp>
          <p:nvSpPr>
            <p:cNvPr id="79" name="TextBox 78">
              <a:extLst>
                <a:ext uri="{FF2B5EF4-FFF2-40B4-BE49-F238E27FC236}">
                  <a16:creationId xmlns:a16="http://schemas.microsoft.com/office/drawing/2014/main" id="{2212A79D-002F-60BF-C0ED-AE54DBA02480}"/>
                </a:ext>
              </a:extLst>
            </p:cNvPr>
            <p:cNvSpPr txBox="1"/>
            <p:nvPr/>
          </p:nvSpPr>
          <p:spPr>
            <a:xfrm>
              <a:off x="8897034" y="5638700"/>
              <a:ext cx="1457608" cy="307777"/>
            </a:xfrm>
            <a:prstGeom prst="rect">
              <a:avLst/>
            </a:prstGeom>
            <a:noFill/>
          </p:spPr>
          <p:txBody>
            <a:bodyPr wrap="square" lIns="0" tIns="0" rIns="0" bIns="0" rtlCol="0">
              <a:spAutoFit/>
            </a:bodyPr>
            <a:lstStyle/>
            <a:p>
              <a:r>
                <a:rPr lang="en-NZ" sz="1000" dirty="0"/>
                <a:t>Result 10%-points or move above all rangatahi</a:t>
              </a:r>
            </a:p>
          </p:txBody>
        </p:sp>
      </p:grpSp>
      <p:sp>
        <p:nvSpPr>
          <p:cNvPr id="82" name="Footer Placeholder 3">
            <a:extLst>
              <a:ext uri="{FF2B5EF4-FFF2-40B4-BE49-F238E27FC236}">
                <a16:creationId xmlns:a16="http://schemas.microsoft.com/office/drawing/2014/main" id="{D7D502DD-B795-0A9F-B8C9-7FB8EB98F271}"/>
              </a:ext>
            </a:extLst>
          </p:cNvPr>
          <p:cNvSpPr>
            <a:spLocks noGrp="1"/>
          </p:cNvSpPr>
          <p:nvPr>
            <p:ph type="ftr" sz="quarter" idx="11"/>
          </p:nvPr>
        </p:nvSpPr>
        <p:spPr>
          <a:xfrm>
            <a:off x="3981600" y="6390000"/>
            <a:ext cx="5950075" cy="153909"/>
          </a:xfrm>
        </p:spPr>
        <p:txBody>
          <a:bodyPr/>
          <a:lstStyle/>
          <a:p>
            <a:r>
              <a:rPr lang="en-GB" dirty="0"/>
              <a:t>Q10. </a:t>
            </a:r>
            <a:r>
              <a:rPr lang="en-NZ" dirty="0"/>
              <a:t>People have given us many reasons why they’ve stopped playing organised sport. Please  let us know how important, or not, each of the following reasons were in your decision to stop playing / doing [DP: INSERT SPORT FROM Q5=YES]…</a:t>
            </a:r>
          </a:p>
          <a:p>
            <a:r>
              <a:rPr lang="en-GB" dirty="0"/>
              <a:t>Base: National survey who have lapsed from organised sport, n=231</a:t>
            </a:r>
          </a:p>
        </p:txBody>
      </p:sp>
      <p:sp>
        <p:nvSpPr>
          <p:cNvPr id="6" name="Title 79">
            <a:extLst>
              <a:ext uri="{FF2B5EF4-FFF2-40B4-BE49-F238E27FC236}">
                <a16:creationId xmlns:a16="http://schemas.microsoft.com/office/drawing/2014/main" id="{C9E579AA-A259-5BE1-615F-8C06782BAC01}"/>
              </a:ext>
            </a:extLst>
          </p:cNvPr>
          <p:cNvSpPr txBox="1">
            <a:spLocks/>
          </p:cNvSpPr>
          <p:nvPr/>
        </p:nvSpPr>
        <p:spPr>
          <a:xfrm>
            <a:off x="359999" y="111121"/>
            <a:ext cx="11466875" cy="403200"/>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200" b="1" kern="1200">
                <a:solidFill>
                  <a:schemeClr val="tx1"/>
                </a:solidFill>
                <a:latin typeface="+mj-lt"/>
                <a:ea typeface="+mj-ea"/>
                <a:cs typeface="+mj-cs"/>
              </a:defRPr>
            </a:lvl1pPr>
          </a:lstStyle>
          <a:p>
            <a:r>
              <a:rPr lang="en-NZ" sz="1800" dirty="0"/>
              <a:t>How do the remaining barriers differ by rangatahi: NZ European (significantly) are less likely to think many of the barriers on this slide are important, whereas Asian and Māori rangatahi are more likely to think they are important.</a:t>
            </a:r>
          </a:p>
        </p:txBody>
      </p:sp>
      <p:sp>
        <p:nvSpPr>
          <p:cNvPr id="2" name="TextBox 1">
            <a:extLst>
              <a:ext uri="{FF2B5EF4-FFF2-40B4-BE49-F238E27FC236}">
                <a16:creationId xmlns:a16="http://schemas.microsoft.com/office/drawing/2014/main" id="{56E560C0-048B-C1D2-C157-4F97480C4C72}"/>
              </a:ext>
            </a:extLst>
          </p:cNvPr>
          <p:cNvSpPr txBox="1"/>
          <p:nvPr/>
        </p:nvSpPr>
        <p:spPr>
          <a:xfrm>
            <a:off x="360000" y="1138479"/>
            <a:ext cx="2063604" cy="369332"/>
          </a:xfrm>
          <a:prstGeom prst="rect">
            <a:avLst/>
          </a:prstGeom>
          <a:noFill/>
          <a:ln>
            <a:solidFill>
              <a:schemeClr val="tx1"/>
            </a:solidFill>
          </a:ln>
        </p:spPr>
        <p:txBody>
          <a:bodyPr wrap="square" lIns="0" tIns="0" rIns="0" bIns="0" rtlCol="0">
            <a:spAutoFit/>
          </a:bodyPr>
          <a:lstStyle/>
          <a:p>
            <a:r>
              <a:rPr lang="en-NZ" sz="1200" i="1" dirty="0"/>
              <a:t>% rated 4 or 5 out of 5, where 5=extremely important</a:t>
            </a:r>
          </a:p>
        </p:txBody>
      </p:sp>
      <p:sp>
        <p:nvSpPr>
          <p:cNvPr id="9" name="TextBox 8">
            <a:extLst>
              <a:ext uri="{FF2B5EF4-FFF2-40B4-BE49-F238E27FC236}">
                <a16:creationId xmlns:a16="http://schemas.microsoft.com/office/drawing/2014/main" id="{48E8E50F-578A-FC09-CA9B-C0A19B858AC9}"/>
              </a:ext>
            </a:extLst>
          </p:cNvPr>
          <p:cNvSpPr txBox="1"/>
          <p:nvPr/>
        </p:nvSpPr>
        <p:spPr>
          <a:xfrm>
            <a:off x="10204572" y="6303759"/>
            <a:ext cx="1349406" cy="369332"/>
          </a:xfrm>
          <a:prstGeom prst="rect">
            <a:avLst/>
          </a:prstGeom>
          <a:noFill/>
          <a:ln>
            <a:solidFill>
              <a:schemeClr val="tx1">
                <a:lumMod val="60000"/>
                <a:lumOff val="40000"/>
              </a:schemeClr>
            </a:solidFill>
          </a:ln>
        </p:spPr>
        <p:txBody>
          <a:bodyPr wrap="square" lIns="0" tIns="0" rIns="0" bIns="0" rtlCol="0">
            <a:spAutoFit/>
          </a:bodyPr>
          <a:lstStyle/>
          <a:p>
            <a:pPr algn="ctr"/>
            <a:r>
              <a:rPr lang="en-NZ" sz="800" dirty="0"/>
              <a:t>↑Significantly higher than all rangatahi | ↓Significantly lower than all rangatahi</a:t>
            </a:r>
          </a:p>
        </p:txBody>
      </p:sp>
      <p:sp>
        <p:nvSpPr>
          <p:cNvPr id="8" name="Slide Number Placeholder 7">
            <a:extLst>
              <a:ext uri="{FF2B5EF4-FFF2-40B4-BE49-F238E27FC236}">
                <a16:creationId xmlns:a16="http://schemas.microsoft.com/office/drawing/2014/main" id="{340A2839-C791-9795-F897-6CBF35B8784F}"/>
              </a:ext>
            </a:extLst>
          </p:cNvPr>
          <p:cNvSpPr>
            <a:spLocks noGrp="1"/>
          </p:cNvSpPr>
          <p:nvPr>
            <p:ph type="sldNum" sz="quarter" idx="10"/>
          </p:nvPr>
        </p:nvSpPr>
        <p:spPr/>
        <p:txBody>
          <a:bodyPr/>
          <a:lstStyle/>
          <a:p>
            <a:fld id="{4034BEE3-566C-4068-A777-C3A4762E861B}" type="slidenum">
              <a:rPr lang="en-GB" smtClean="0"/>
              <a:pPr/>
              <a:t>52</a:t>
            </a:fld>
            <a:endParaRPr lang="en-GB" dirty="0"/>
          </a:p>
        </p:txBody>
      </p:sp>
    </p:spTree>
    <p:extLst>
      <p:ext uri="{BB962C8B-B14F-4D97-AF65-F5344CB8AC3E}">
        <p14:creationId xmlns:p14="http://schemas.microsoft.com/office/powerpoint/2010/main" val="252584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535FDF19-D312-F34A-0DF7-63684813010D}"/>
              </a:ext>
            </a:extLst>
          </p:cNvPr>
          <p:cNvSpPr>
            <a:spLocks noGrp="1"/>
          </p:cNvSpPr>
          <p:nvPr>
            <p:ph type="title"/>
          </p:nvPr>
        </p:nvSpPr>
        <p:spPr>
          <a:xfrm>
            <a:off x="359999" y="-12426"/>
            <a:ext cx="11673505" cy="403200"/>
          </a:xfrm>
        </p:spPr>
        <p:txBody>
          <a:bodyPr/>
          <a:lstStyle/>
          <a:p>
            <a:r>
              <a:rPr lang="en-NZ" sz="1450" dirty="0"/>
              <a:t>We can also map the sports* to the barriers, for a visual representation of the barrier skews for each of the sports. The closer a barrier is to the centre, the less defining it is of any of the sports because it has been chosen an average amount of times and therefore is not significantly associated with any one particular sport. Some of the skews this map shows, for example, are rangatahi who’ve lapsed from rugby union are relatively more likely to say it’s because of concerns over getting injured, while uniforms are relatively more of an issue in hockey or netball than other sports.</a:t>
            </a:r>
          </a:p>
        </p:txBody>
      </p:sp>
      <p:sp>
        <p:nvSpPr>
          <p:cNvPr id="2" name="Footer Placeholder 3">
            <a:extLst>
              <a:ext uri="{FF2B5EF4-FFF2-40B4-BE49-F238E27FC236}">
                <a16:creationId xmlns:a16="http://schemas.microsoft.com/office/drawing/2014/main" id="{0F8EAD30-D777-2418-833A-CB0BD1448AC5}"/>
              </a:ext>
            </a:extLst>
          </p:cNvPr>
          <p:cNvSpPr>
            <a:spLocks noGrp="1"/>
          </p:cNvSpPr>
          <p:nvPr>
            <p:ph type="ftr" sz="quarter" idx="11"/>
          </p:nvPr>
        </p:nvSpPr>
        <p:spPr>
          <a:xfrm>
            <a:off x="3981600" y="6390000"/>
            <a:ext cx="6744312" cy="196850"/>
          </a:xfrm>
        </p:spPr>
        <p:txBody>
          <a:bodyPr/>
          <a:lstStyle/>
          <a:p>
            <a:r>
              <a:rPr lang="en-GB" dirty="0"/>
              <a:t>Q10. </a:t>
            </a:r>
            <a:r>
              <a:rPr lang="en-NZ" dirty="0"/>
              <a:t>People have given us many reasons why they’ve stopped playing organised sport. Please  let us know how important, or not, each of the following reasons were in your decision to stop playing / doing [DP: INSERT SPORT FROM Q5=YES]…</a:t>
            </a:r>
          </a:p>
          <a:p>
            <a:r>
              <a:rPr lang="en-GB" dirty="0"/>
              <a:t>Base: National survey and Wellington region survey who have lapsed from organised sport, n=231</a:t>
            </a:r>
          </a:p>
        </p:txBody>
      </p:sp>
      <p:sp>
        <p:nvSpPr>
          <p:cNvPr id="9" name="TextBox 8">
            <a:extLst>
              <a:ext uri="{FF2B5EF4-FFF2-40B4-BE49-F238E27FC236}">
                <a16:creationId xmlns:a16="http://schemas.microsoft.com/office/drawing/2014/main" id="{0BF20A7B-27A9-4496-DF64-8EF53035FB85}"/>
              </a:ext>
            </a:extLst>
          </p:cNvPr>
          <p:cNvSpPr txBox="1"/>
          <p:nvPr/>
        </p:nvSpPr>
        <p:spPr>
          <a:xfrm>
            <a:off x="392732" y="4828032"/>
            <a:ext cx="1315639" cy="1231106"/>
          </a:xfrm>
          <a:prstGeom prst="rect">
            <a:avLst/>
          </a:prstGeom>
          <a:noFill/>
        </p:spPr>
        <p:txBody>
          <a:bodyPr wrap="square" lIns="0" tIns="0" rIns="0" bIns="0" rtlCol="0">
            <a:spAutoFit/>
          </a:bodyPr>
          <a:lstStyle/>
          <a:p>
            <a:r>
              <a:rPr lang="en-NZ" sz="800" dirty="0"/>
              <a:t>*Due to the base sizes for the individual sports this correspondence map is based on combined National + Wellington region data, so there may be some bias towards the Wellington Region sports due to the number of respondents who completed that survey.</a:t>
            </a:r>
          </a:p>
        </p:txBody>
      </p:sp>
      <p:sp>
        <p:nvSpPr>
          <p:cNvPr id="6" name="TextBox 5">
            <a:extLst>
              <a:ext uri="{FF2B5EF4-FFF2-40B4-BE49-F238E27FC236}">
                <a16:creationId xmlns:a16="http://schemas.microsoft.com/office/drawing/2014/main" id="{281E9B03-1F84-EA3B-28A5-92362FD9A45B}"/>
              </a:ext>
            </a:extLst>
          </p:cNvPr>
          <p:cNvSpPr txBox="1"/>
          <p:nvPr/>
        </p:nvSpPr>
        <p:spPr>
          <a:xfrm>
            <a:off x="359998" y="1428537"/>
            <a:ext cx="1348373" cy="2708434"/>
          </a:xfrm>
          <a:prstGeom prst="rect">
            <a:avLst/>
          </a:prstGeom>
          <a:noFill/>
        </p:spPr>
        <p:txBody>
          <a:bodyPr wrap="square" lIns="0" tIns="0" rIns="0" bIns="0" rtlCol="0">
            <a:spAutoFit/>
          </a:bodyPr>
          <a:lstStyle/>
          <a:p>
            <a:r>
              <a:rPr lang="en-NZ" sz="800" dirty="0">
                <a:solidFill>
                  <a:schemeClr val="bg2">
                    <a:lumMod val="75000"/>
                  </a:schemeClr>
                </a:solidFill>
              </a:rPr>
              <a:t>The key measures for analysing correspondence maps are: </a:t>
            </a:r>
          </a:p>
          <a:p>
            <a:pPr marL="171450" indent="-171450">
              <a:buFont typeface="Arial" panose="020B0604020202020204" pitchFamily="34" charset="0"/>
              <a:buChar char="•"/>
            </a:pPr>
            <a:r>
              <a:rPr lang="en-NZ" sz="800" dirty="0">
                <a:solidFill>
                  <a:schemeClr val="bg2">
                    <a:lumMod val="75000"/>
                  </a:schemeClr>
                </a:solidFill>
              </a:rPr>
              <a:t>The closer the barrier to each sport the more its  relatively associated with the sport.</a:t>
            </a:r>
          </a:p>
          <a:p>
            <a:pPr marL="171450" indent="-171450">
              <a:buFont typeface="Arial" panose="020B0604020202020204" pitchFamily="34" charset="0"/>
              <a:buChar char="•"/>
            </a:pPr>
            <a:r>
              <a:rPr lang="en-NZ" sz="800" dirty="0">
                <a:solidFill>
                  <a:schemeClr val="bg2">
                    <a:lumMod val="75000"/>
                  </a:schemeClr>
                </a:solidFill>
              </a:rPr>
              <a:t>Distance from the centre to the sport – the further away from the middle it is, the more distinct the sport.</a:t>
            </a:r>
          </a:p>
          <a:p>
            <a:pPr marL="171450" indent="-171450">
              <a:buFont typeface="Arial" panose="020B0604020202020204" pitchFamily="34" charset="0"/>
              <a:buChar char="•"/>
            </a:pPr>
            <a:r>
              <a:rPr lang="en-NZ" sz="800" dirty="0">
                <a:solidFill>
                  <a:schemeClr val="bg2">
                    <a:lumMod val="75000"/>
                  </a:schemeClr>
                </a:solidFill>
              </a:rPr>
              <a:t>Distance from the centre to the barrier – the further away from the middle it is, the more it discriminates between sports.</a:t>
            </a:r>
          </a:p>
          <a:p>
            <a:pPr marL="171450" indent="-171450">
              <a:buFont typeface="Arial" panose="020B0604020202020204" pitchFamily="34" charset="0"/>
              <a:buChar char="•"/>
            </a:pPr>
            <a:r>
              <a:rPr lang="en-NZ" sz="800" dirty="0">
                <a:solidFill>
                  <a:schemeClr val="bg2">
                    <a:lumMod val="75000"/>
                  </a:schemeClr>
                </a:solidFill>
              </a:rPr>
              <a:t>Sports/barriers that are opposite to each other – considered to be opposites/different.</a:t>
            </a:r>
          </a:p>
        </p:txBody>
      </p:sp>
      <p:sp>
        <p:nvSpPr>
          <p:cNvPr id="7" name="TextBox 6">
            <a:extLst>
              <a:ext uri="{FF2B5EF4-FFF2-40B4-BE49-F238E27FC236}">
                <a16:creationId xmlns:a16="http://schemas.microsoft.com/office/drawing/2014/main" id="{7901B814-1E4F-4B8F-E8E5-605469A78DEB}"/>
              </a:ext>
            </a:extLst>
          </p:cNvPr>
          <p:cNvSpPr txBox="1"/>
          <p:nvPr/>
        </p:nvSpPr>
        <p:spPr>
          <a:xfrm>
            <a:off x="10259568" y="1082791"/>
            <a:ext cx="1567306" cy="215444"/>
          </a:xfrm>
          <a:prstGeom prst="rect">
            <a:avLst/>
          </a:prstGeom>
          <a:solidFill>
            <a:schemeClr val="accent2"/>
          </a:solidFill>
        </p:spPr>
        <p:txBody>
          <a:bodyPr wrap="square" lIns="0" tIns="0" rIns="0" bIns="0" rtlCol="0">
            <a:spAutoFit/>
          </a:bodyPr>
          <a:lstStyle/>
          <a:p>
            <a:pPr algn="ctr"/>
            <a:r>
              <a:rPr lang="en-NZ" sz="1400" dirty="0"/>
              <a:t>Lapsed rangatahi</a:t>
            </a:r>
          </a:p>
        </p:txBody>
      </p:sp>
      <p:graphicFrame>
        <p:nvGraphicFramePr>
          <p:cNvPr id="10" name="Chart 9">
            <a:extLst>
              <a:ext uri="{FF2B5EF4-FFF2-40B4-BE49-F238E27FC236}">
                <a16:creationId xmlns:a16="http://schemas.microsoft.com/office/drawing/2014/main" id="{28E223B4-AF9B-6CEC-066A-D462C75D3992}"/>
              </a:ext>
            </a:extLst>
          </p:cNvPr>
          <p:cNvGraphicFramePr>
            <a:graphicFrameLocks noGrp="1"/>
          </p:cNvGraphicFramePr>
          <p:nvPr>
            <p:extLst>
              <p:ext uri="{D42A27DB-BD31-4B8C-83A1-F6EECF244321}">
                <p14:modId xmlns:p14="http://schemas.microsoft.com/office/powerpoint/2010/main" val="1468492978"/>
              </p:ext>
            </p:extLst>
          </p:nvPr>
        </p:nvGraphicFramePr>
        <p:xfrm>
          <a:off x="1675638" y="1273174"/>
          <a:ext cx="9791700" cy="4743451"/>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8BF65ED3-49C0-0A33-DE37-9A9BE02F1D5A}"/>
              </a:ext>
            </a:extLst>
          </p:cNvPr>
          <p:cNvSpPr txBox="1"/>
          <p:nvPr/>
        </p:nvSpPr>
        <p:spPr>
          <a:xfrm>
            <a:off x="4740020" y="1418471"/>
            <a:ext cx="1289305" cy="338554"/>
          </a:xfrm>
          <a:prstGeom prst="rect">
            <a:avLst/>
          </a:prstGeom>
          <a:solidFill>
            <a:schemeClr val="bg1"/>
          </a:solidFill>
        </p:spPr>
        <p:txBody>
          <a:bodyPr wrap="square" lIns="0" tIns="0" rIns="0" bIns="0" rtlCol="0">
            <a:spAutoFit/>
          </a:bodyPr>
          <a:lstStyle/>
          <a:p>
            <a:pPr algn="ctr"/>
            <a:r>
              <a:rPr lang="en-NZ" sz="1100" b="1" dirty="0">
                <a:solidFill>
                  <a:schemeClr val="accent1"/>
                </a:solidFill>
              </a:rPr>
              <a:t>How it makes rangatahi feel</a:t>
            </a:r>
          </a:p>
        </p:txBody>
      </p:sp>
      <p:sp>
        <p:nvSpPr>
          <p:cNvPr id="13" name="TextBox 12">
            <a:extLst>
              <a:ext uri="{FF2B5EF4-FFF2-40B4-BE49-F238E27FC236}">
                <a16:creationId xmlns:a16="http://schemas.microsoft.com/office/drawing/2014/main" id="{D7478605-55B9-D364-7613-24DDEF2C323E}"/>
              </a:ext>
            </a:extLst>
          </p:cNvPr>
          <p:cNvSpPr txBox="1"/>
          <p:nvPr/>
        </p:nvSpPr>
        <p:spPr>
          <a:xfrm>
            <a:off x="10259568" y="4012814"/>
            <a:ext cx="1048512" cy="169277"/>
          </a:xfrm>
          <a:prstGeom prst="rect">
            <a:avLst/>
          </a:prstGeom>
          <a:solidFill>
            <a:schemeClr val="bg1"/>
          </a:solidFill>
        </p:spPr>
        <p:txBody>
          <a:bodyPr wrap="square" lIns="0" tIns="0" rIns="0" bIns="0" rtlCol="0">
            <a:spAutoFit/>
          </a:bodyPr>
          <a:lstStyle/>
          <a:p>
            <a:pPr algn="ctr"/>
            <a:r>
              <a:rPr lang="en-NZ" sz="1100" b="1" dirty="0">
                <a:solidFill>
                  <a:schemeClr val="accent1"/>
                </a:solidFill>
              </a:rPr>
              <a:t>Support</a:t>
            </a:r>
          </a:p>
        </p:txBody>
      </p:sp>
      <p:sp>
        <p:nvSpPr>
          <p:cNvPr id="14" name="TextBox 13">
            <a:extLst>
              <a:ext uri="{FF2B5EF4-FFF2-40B4-BE49-F238E27FC236}">
                <a16:creationId xmlns:a16="http://schemas.microsoft.com/office/drawing/2014/main" id="{9C019444-10C8-0030-C3E2-73491B06F0F5}"/>
              </a:ext>
            </a:extLst>
          </p:cNvPr>
          <p:cNvSpPr txBox="1"/>
          <p:nvPr/>
        </p:nvSpPr>
        <p:spPr>
          <a:xfrm>
            <a:off x="4740020" y="5697292"/>
            <a:ext cx="1289305" cy="169277"/>
          </a:xfrm>
          <a:prstGeom prst="rect">
            <a:avLst/>
          </a:prstGeom>
          <a:solidFill>
            <a:schemeClr val="bg1"/>
          </a:solidFill>
        </p:spPr>
        <p:txBody>
          <a:bodyPr wrap="square" lIns="0" tIns="0" rIns="0" bIns="0" rtlCol="0">
            <a:spAutoFit/>
          </a:bodyPr>
          <a:lstStyle/>
          <a:p>
            <a:pPr algn="ctr"/>
            <a:r>
              <a:rPr lang="en-NZ" sz="1100" b="1" dirty="0">
                <a:solidFill>
                  <a:schemeClr val="accent1"/>
                </a:solidFill>
              </a:rPr>
              <a:t>Other interests</a:t>
            </a:r>
          </a:p>
        </p:txBody>
      </p:sp>
      <p:sp>
        <p:nvSpPr>
          <p:cNvPr id="15" name="TextBox 14">
            <a:extLst>
              <a:ext uri="{FF2B5EF4-FFF2-40B4-BE49-F238E27FC236}">
                <a16:creationId xmlns:a16="http://schemas.microsoft.com/office/drawing/2014/main" id="{CA05880E-01A7-8313-D81C-3F792543C9DC}"/>
              </a:ext>
            </a:extLst>
          </p:cNvPr>
          <p:cNvSpPr txBox="1"/>
          <p:nvPr/>
        </p:nvSpPr>
        <p:spPr>
          <a:xfrm>
            <a:off x="1823465" y="4012814"/>
            <a:ext cx="819151" cy="169277"/>
          </a:xfrm>
          <a:prstGeom prst="rect">
            <a:avLst/>
          </a:prstGeom>
          <a:solidFill>
            <a:schemeClr val="bg1"/>
          </a:solidFill>
        </p:spPr>
        <p:txBody>
          <a:bodyPr wrap="square" lIns="0" tIns="0" rIns="0" bIns="0" rtlCol="0">
            <a:spAutoFit/>
          </a:bodyPr>
          <a:lstStyle/>
          <a:p>
            <a:pPr algn="ctr"/>
            <a:r>
              <a:rPr lang="en-NZ" sz="1100" b="1" dirty="0">
                <a:solidFill>
                  <a:schemeClr val="accent1"/>
                </a:solidFill>
              </a:rPr>
              <a:t>Time</a:t>
            </a:r>
          </a:p>
        </p:txBody>
      </p:sp>
      <p:sp>
        <p:nvSpPr>
          <p:cNvPr id="5" name="Slide Number Placeholder 4">
            <a:extLst>
              <a:ext uri="{FF2B5EF4-FFF2-40B4-BE49-F238E27FC236}">
                <a16:creationId xmlns:a16="http://schemas.microsoft.com/office/drawing/2014/main" id="{A7FA7E57-82F5-681F-214E-7DC27AC93BD8}"/>
              </a:ext>
            </a:extLst>
          </p:cNvPr>
          <p:cNvSpPr>
            <a:spLocks noGrp="1"/>
          </p:cNvSpPr>
          <p:nvPr>
            <p:ph type="sldNum" sz="quarter" idx="10"/>
          </p:nvPr>
        </p:nvSpPr>
        <p:spPr/>
        <p:txBody>
          <a:bodyPr/>
          <a:lstStyle/>
          <a:p>
            <a:fld id="{4034BEE3-566C-4068-A777-C3A4762E861B}" type="slidenum">
              <a:rPr lang="en-GB" smtClean="0"/>
              <a:pPr/>
              <a:t>53</a:t>
            </a:fld>
            <a:endParaRPr lang="en-GB" dirty="0"/>
          </a:p>
        </p:txBody>
      </p:sp>
    </p:spTree>
    <p:extLst>
      <p:ext uri="{BB962C8B-B14F-4D97-AF65-F5344CB8AC3E}">
        <p14:creationId xmlns:p14="http://schemas.microsoft.com/office/powerpoint/2010/main" val="235990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3173DD0-5FEF-5906-0AFB-9664F3EA5341}"/>
              </a:ext>
            </a:extLst>
          </p:cNvPr>
          <p:cNvSpPr/>
          <p:nvPr/>
        </p:nvSpPr>
        <p:spPr bwMode="ltGray">
          <a:xfrm>
            <a:off x="1876425" y="4638675"/>
            <a:ext cx="4219575" cy="860094"/>
          </a:xfrm>
          <a:prstGeom prst="rect">
            <a:avLst/>
          </a:prstGeom>
          <a:solidFill>
            <a:srgbClr val="007C8A">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a:p>
        </p:txBody>
      </p:sp>
      <p:sp>
        <p:nvSpPr>
          <p:cNvPr id="9" name="Title 8">
            <a:extLst>
              <a:ext uri="{FF2B5EF4-FFF2-40B4-BE49-F238E27FC236}">
                <a16:creationId xmlns:a16="http://schemas.microsoft.com/office/drawing/2014/main" id="{28EAFC1A-E0E3-5A98-9539-8B49D4722F5E}"/>
              </a:ext>
            </a:extLst>
          </p:cNvPr>
          <p:cNvSpPr>
            <a:spLocks noGrp="1"/>
          </p:cNvSpPr>
          <p:nvPr>
            <p:ph type="title"/>
          </p:nvPr>
        </p:nvSpPr>
        <p:spPr>
          <a:xfrm>
            <a:off x="359999" y="221168"/>
            <a:ext cx="11466875" cy="403200"/>
          </a:xfrm>
        </p:spPr>
        <p:txBody>
          <a:bodyPr/>
          <a:lstStyle/>
          <a:p>
            <a:r>
              <a:rPr lang="en-NZ" sz="1800" dirty="0"/>
              <a:t>Overall, a quarter of rangatahi said the cost of taking part was an important reason in their decision to stop playing. In particular they were referring to the registration fees, equipment, and travel costs.</a:t>
            </a:r>
          </a:p>
        </p:txBody>
      </p:sp>
      <p:graphicFrame>
        <p:nvGraphicFramePr>
          <p:cNvPr id="15" name="Content Placeholder 14">
            <a:extLst>
              <a:ext uri="{FF2B5EF4-FFF2-40B4-BE49-F238E27FC236}">
                <a16:creationId xmlns:a16="http://schemas.microsoft.com/office/drawing/2014/main" id="{56594F87-52C3-2EF4-9AC2-C1C3A15AFC5B}"/>
              </a:ext>
            </a:extLst>
          </p:cNvPr>
          <p:cNvGraphicFramePr>
            <a:graphicFrameLocks noGrp="1"/>
          </p:cNvGraphicFramePr>
          <p:nvPr>
            <p:ph sz="quarter" idx="14"/>
            <p:extLst>
              <p:ext uri="{D42A27DB-BD31-4B8C-83A1-F6EECF244321}">
                <p14:modId xmlns:p14="http://schemas.microsoft.com/office/powerpoint/2010/main" val="3198477380"/>
              </p:ext>
            </p:extLst>
          </p:nvPr>
        </p:nvGraphicFramePr>
        <p:xfrm>
          <a:off x="360363" y="1709738"/>
          <a:ext cx="5449887" cy="42846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a:extLst>
              <a:ext uri="{FF2B5EF4-FFF2-40B4-BE49-F238E27FC236}">
                <a16:creationId xmlns:a16="http://schemas.microsoft.com/office/drawing/2014/main" id="{4B7457AD-3E28-155C-FE78-59369BDAB4C8}"/>
              </a:ext>
            </a:extLst>
          </p:cNvPr>
          <p:cNvGraphicFramePr>
            <a:graphicFrameLocks noGrp="1"/>
          </p:cNvGraphicFramePr>
          <p:nvPr>
            <p:ph sz="quarter" idx="15"/>
            <p:extLst>
              <p:ext uri="{D42A27DB-BD31-4B8C-83A1-F6EECF244321}">
                <p14:modId xmlns:p14="http://schemas.microsoft.com/office/powerpoint/2010/main" val="891882214"/>
              </p:ext>
            </p:extLst>
          </p:nvPr>
        </p:nvGraphicFramePr>
        <p:xfrm>
          <a:off x="7053263" y="2031110"/>
          <a:ext cx="5449887" cy="3814335"/>
        </p:xfrm>
        <a:graphic>
          <a:graphicData uri="http://schemas.openxmlformats.org/drawingml/2006/chart">
            <c:chart xmlns:c="http://schemas.openxmlformats.org/drawingml/2006/chart" xmlns:r="http://schemas.openxmlformats.org/officeDocument/2006/relationships" r:id="rId3"/>
          </a:graphicData>
        </a:graphic>
      </p:graphicFrame>
      <p:sp>
        <p:nvSpPr>
          <p:cNvPr id="8" name="Footer Placeholder 3">
            <a:extLst>
              <a:ext uri="{FF2B5EF4-FFF2-40B4-BE49-F238E27FC236}">
                <a16:creationId xmlns:a16="http://schemas.microsoft.com/office/drawing/2014/main" id="{C507D978-FE3B-59C2-08E2-D4A43A8EAE24}"/>
              </a:ext>
            </a:extLst>
          </p:cNvPr>
          <p:cNvSpPr>
            <a:spLocks noGrp="1"/>
          </p:cNvSpPr>
          <p:nvPr>
            <p:ph type="ftr" sz="quarter" idx="11"/>
          </p:nvPr>
        </p:nvSpPr>
        <p:spPr>
          <a:xfrm>
            <a:off x="3981600" y="6390000"/>
            <a:ext cx="6744312" cy="196850"/>
          </a:xfrm>
        </p:spPr>
        <p:txBody>
          <a:bodyPr/>
          <a:lstStyle/>
          <a:p>
            <a:r>
              <a:rPr lang="en-GB" dirty="0"/>
              <a:t>Q10. </a:t>
            </a:r>
            <a:r>
              <a:rPr lang="en-NZ" dirty="0"/>
              <a:t>Please  let us know how important, or not, each of the following reasons were in your decision to stop playing / doing [DP: INSERT SPORT FROM Q5=YES]: The cost of taking part (i.e., registration, uniform, travel, equipment) | Q11. Which costs in particular influenced your decision to stop playing? The cost of… </a:t>
            </a:r>
          </a:p>
        </p:txBody>
      </p:sp>
      <p:sp>
        <p:nvSpPr>
          <p:cNvPr id="10" name="Footer Placeholder 3">
            <a:extLst>
              <a:ext uri="{FF2B5EF4-FFF2-40B4-BE49-F238E27FC236}">
                <a16:creationId xmlns:a16="http://schemas.microsoft.com/office/drawing/2014/main" id="{4AB50DC0-BBD6-DA81-964A-04CC22A13C81}"/>
              </a:ext>
            </a:extLst>
          </p:cNvPr>
          <p:cNvSpPr txBox="1">
            <a:spLocks/>
          </p:cNvSpPr>
          <p:nvPr/>
        </p:nvSpPr>
        <p:spPr>
          <a:xfrm>
            <a:off x="1487812" y="5845445"/>
            <a:ext cx="3231036" cy="210418"/>
          </a:xfrm>
          <a:prstGeom prst="rect">
            <a:avLst/>
          </a:prstGeom>
        </p:spPr>
        <p:txBody>
          <a:bodyPr vert="horz" lIns="0" tIns="0" rIns="0" bIns="0" rtlCol="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a:t>Base: National survey who have lapsed from organised sport, n=231</a:t>
            </a:r>
          </a:p>
        </p:txBody>
      </p:sp>
      <p:sp>
        <p:nvSpPr>
          <p:cNvPr id="11" name="Footer Placeholder 3">
            <a:extLst>
              <a:ext uri="{FF2B5EF4-FFF2-40B4-BE49-F238E27FC236}">
                <a16:creationId xmlns:a16="http://schemas.microsoft.com/office/drawing/2014/main" id="{44D8DFA4-659F-2B80-2325-87B9530418F2}"/>
              </a:ext>
            </a:extLst>
          </p:cNvPr>
          <p:cNvSpPr txBox="1">
            <a:spLocks/>
          </p:cNvSpPr>
          <p:nvPr/>
        </p:nvSpPr>
        <p:spPr>
          <a:xfrm>
            <a:off x="6897083" y="5845445"/>
            <a:ext cx="4920458" cy="210418"/>
          </a:xfrm>
          <a:prstGeom prst="rect">
            <a:avLst/>
          </a:prstGeom>
        </p:spPr>
        <p:txBody>
          <a:bodyPr vert="horz" lIns="0" tIns="0" rIns="0" bIns="0" rtlCol="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a:t>Base: National survey for who the cost of taking part influenced their decision to stop playing, n=60</a:t>
            </a:r>
          </a:p>
        </p:txBody>
      </p:sp>
      <p:sp>
        <p:nvSpPr>
          <p:cNvPr id="4" name="TextBox 3">
            <a:extLst>
              <a:ext uri="{FF2B5EF4-FFF2-40B4-BE49-F238E27FC236}">
                <a16:creationId xmlns:a16="http://schemas.microsoft.com/office/drawing/2014/main" id="{70E61E4B-6200-926C-8320-A29DB4DD10AA}"/>
              </a:ext>
            </a:extLst>
          </p:cNvPr>
          <p:cNvSpPr txBox="1"/>
          <p:nvPr/>
        </p:nvSpPr>
        <p:spPr>
          <a:xfrm>
            <a:off x="1264542" y="1340181"/>
            <a:ext cx="3677575" cy="369332"/>
          </a:xfrm>
          <a:prstGeom prst="rect">
            <a:avLst/>
          </a:prstGeom>
          <a:noFill/>
        </p:spPr>
        <p:txBody>
          <a:bodyPr wrap="square" lIns="0" tIns="0" rIns="0" bIns="0" rtlCol="0">
            <a:spAutoFit/>
          </a:bodyPr>
          <a:lstStyle/>
          <a:p>
            <a:pPr algn="ctr"/>
            <a:r>
              <a:rPr lang="en-NZ" sz="1200" b="1" dirty="0"/>
              <a:t>The cost of taking part (i.e., registration, uniform, travel, equipment) as a reason to stop playing</a:t>
            </a:r>
          </a:p>
        </p:txBody>
      </p:sp>
      <p:sp>
        <p:nvSpPr>
          <p:cNvPr id="5" name="TextBox 4">
            <a:extLst>
              <a:ext uri="{FF2B5EF4-FFF2-40B4-BE49-F238E27FC236}">
                <a16:creationId xmlns:a16="http://schemas.microsoft.com/office/drawing/2014/main" id="{76AC38ED-48E9-42A4-93B6-D1F70CB737E6}"/>
              </a:ext>
            </a:extLst>
          </p:cNvPr>
          <p:cNvSpPr txBox="1"/>
          <p:nvPr/>
        </p:nvSpPr>
        <p:spPr>
          <a:xfrm>
            <a:off x="7664319" y="1524847"/>
            <a:ext cx="3677575" cy="184666"/>
          </a:xfrm>
          <a:prstGeom prst="rect">
            <a:avLst/>
          </a:prstGeom>
          <a:noFill/>
        </p:spPr>
        <p:txBody>
          <a:bodyPr wrap="square" lIns="0" tIns="0" rIns="0" bIns="0" rtlCol="0">
            <a:spAutoFit/>
          </a:bodyPr>
          <a:lstStyle/>
          <a:p>
            <a:pPr algn="ctr"/>
            <a:r>
              <a:rPr lang="en-NZ" sz="1200" b="1" dirty="0"/>
              <a:t>Which costs in particular were an influence</a:t>
            </a:r>
          </a:p>
        </p:txBody>
      </p:sp>
      <p:sp>
        <p:nvSpPr>
          <p:cNvPr id="7" name="Isosceles Triangle 6">
            <a:extLst>
              <a:ext uri="{FF2B5EF4-FFF2-40B4-BE49-F238E27FC236}">
                <a16:creationId xmlns:a16="http://schemas.microsoft.com/office/drawing/2014/main" id="{BC525133-15FD-E91C-C3C5-D60555FB83F1}"/>
              </a:ext>
            </a:extLst>
          </p:cNvPr>
          <p:cNvSpPr/>
          <p:nvPr/>
        </p:nvSpPr>
        <p:spPr bwMode="ltGray">
          <a:xfrm rot="5400000">
            <a:off x="6147244" y="4554652"/>
            <a:ext cx="860092" cy="1028143"/>
          </a:xfrm>
          <a:prstGeom prst="triangle">
            <a:avLst/>
          </a:prstGeom>
          <a:solidFill>
            <a:schemeClr val="accent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t" anchorCtr="0" forceAA="0" compatLnSpc="1">
            <a:prstTxWarp prst="textNoShape">
              <a:avLst/>
            </a:prstTxWarp>
            <a:noAutofit/>
          </a:bodyPr>
          <a:lstStyle/>
          <a:p>
            <a:pPr algn="l"/>
            <a:r>
              <a:rPr lang="en-NZ" sz="1600" b="1" dirty="0"/>
              <a:t>26%</a:t>
            </a:r>
          </a:p>
        </p:txBody>
      </p:sp>
      <p:sp>
        <p:nvSpPr>
          <p:cNvPr id="14" name="TextBox 13">
            <a:extLst>
              <a:ext uri="{FF2B5EF4-FFF2-40B4-BE49-F238E27FC236}">
                <a16:creationId xmlns:a16="http://schemas.microsoft.com/office/drawing/2014/main" id="{470B2E31-8D8A-2788-4388-464814A9C77B}"/>
              </a:ext>
            </a:extLst>
          </p:cNvPr>
          <p:cNvSpPr txBox="1"/>
          <p:nvPr/>
        </p:nvSpPr>
        <p:spPr>
          <a:xfrm>
            <a:off x="10259568" y="1082791"/>
            <a:ext cx="1567306" cy="215444"/>
          </a:xfrm>
          <a:prstGeom prst="rect">
            <a:avLst/>
          </a:prstGeom>
          <a:solidFill>
            <a:schemeClr val="accent2"/>
          </a:solidFill>
        </p:spPr>
        <p:txBody>
          <a:bodyPr wrap="square" lIns="0" tIns="0" rIns="0" bIns="0" rtlCol="0">
            <a:spAutoFit/>
          </a:bodyPr>
          <a:lstStyle/>
          <a:p>
            <a:pPr algn="ctr"/>
            <a:r>
              <a:rPr lang="en-NZ" sz="1400" dirty="0"/>
              <a:t>Lapsed rangatahi</a:t>
            </a:r>
          </a:p>
        </p:txBody>
      </p:sp>
      <p:sp>
        <p:nvSpPr>
          <p:cNvPr id="6" name="Slide Number Placeholder 5">
            <a:extLst>
              <a:ext uri="{FF2B5EF4-FFF2-40B4-BE49-F238E27FC236}">
                <a16:creationId xmlns:a16="http://schemas.microsoft.com/office/drawing/2014/main" id="{145D420D-6E9E-D99B-19C2-DB27FA7195D1}"/>
              </a:ext>
            </a:extLst>
          </p:cNvPr>
          <p:cNvSpPr>
            <a:spLocks noGrp="1"/>
          </p:cNvSpPr>
          <p:nvPr>
            <p:ph type="sldNum" sz="quarter" idx="10"/>
          </p:nvPr>
        </p:nvSpPr>
        <p:spPr/>
        <p:txBody>
          <a:bodyPr/>
          <a:lstStyle/>
          <a:p>
            <a:fld id="{4034BEE3-566C-4068-A777-C3A4762E861B}" type="slidenum">
              <a:rPr lang="en-GB" smtClean="0"/>
              <a:pPr/>
              <a:t>54</a:t>
            </a:fld>
            <a:endParaRPr lang="en-GB" dirty="0"/>
          </a:p>
        </p:txBody>
      </p:sp>
    </p:spTree>
    <p:extLst>
      <p:ext uri="{BB962C8B-B14F-4D97-AF65-F5344CB8AC3E}">
        <p14:creationId xmlns:p14="http://schemas.microsoft.com/office/powerpoint/2010/main" val="99902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766FF41C-76E8-1AE0-AF35-23749D3DD1C2}"/>
              </a:ext>
            </a:extLst>
          </p:cNvPr>
          <p:cNvSpPr>
            <a:spLocks noGrp="1"/>
          </p:cNvSpPr>
          <p:nvPr>
            <p:ph type="title"/>
          </p:nvPr>
        </p:nvSpPr>
        <p:spPr>
          <a:xfrm>
            <a:off x="359999" y="284414"/>
            <a:ext cx="11466875" cy="403200"/>
          </a:xfrm>
        </p:spPr>
        <p:txBody>
          <a:bodyPr/>
          <a:lstStyle/>
          <a:p>
            <a:r>
              <a:rPr lang="en-NZ" dirty="0"/>
              <a:t>Rangatahi who currently play organised sport overwhelmingly say it’s because they enjoy it: it’s fun and they love the game.</a:t>
            </a:r>
          </a:p>
        </p:txBody>
      </p:sp>
      <p:graphicFrame>
        <p:nvGraphicFramePr>
          <p:cNvPr id="12" name="Content Placeholder 11">
            <a:extLst>
              <a:ext uri="{FF2B5EF4-FFF2-40B4-BE49-F238E27FC236}">
                <a16:creationId xmlns:a16="http://schemas.microsoft.com/office/drawing/2014/main" id="{C7CF1C17-36B1-4B36-7D60-B8A03CC989E9}"/>
              </a:ext>
            </a:extLst>
          </p:cNvPr>
          <p:cNvGraphicFramePr>
            <a:graphicFrameLocks noGrp="1"/>
          </p:cNvGraphicFramePr>
          <p:nvPr>
            <p:ph sz="quarter" idx="14"/>
            <p:extLst>
              <p:ext uri="{D42A27DB-BD31-4B8C-83A1-F6EECF244321}">
                <p14:modId xmlns:p14="http://schemas.microsoft.com/office/powerpoint/2010/main" val="3921736365"/>
              </p:ext>
            </p:extLst>
          </p:nvPr>
        </p:nvGraphicFramePr>
        <p:xfrm>
          <a:off x="360363" y="1709738"/>
          <a:ext cx="11466512" cy="428466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81A02237-F5D5-DEF3-2085-E0BB83A17235}"/>
              </a:ext>
            </a:extLst>
          </p:cNvPr>
          <p:cNvSpPr txBox="1"/>
          <p:nvPr/>
        </p:nvSpPr>
        <p:spPr>
          <a:xfrm>
            <a:off x="10049256" y="1084283"/>
            <a:ext cx="1777618" cy="215444"/>
          </a:xfrm>
          <a:prstGeom prst="rect">
            <a:avLst/>
          </a:prstGeom>
          <a:solidFill>
            <a:schemeClr val="accent1"/>
          </a:solidFill>
        </p:spPr>
        <p:txBody>
          <a:bodyPr wrap="square" lIns="0" tIns="0" rIns="0" bIns="0" rtlCol="0">
            <a:spAutoFit/>
          </a:bodyPr>
          <a:lstStyle/>
          <a:p>
            <a:pPr algn="ctr"/>
            <a:r>
              <a:rPr lang="en-NZ" sz="1400" dirty="0">
                <a:solidFill>
                  <a:schemeClr val="bg1"/>
                </a:solidFill>
              </a:rPr>
              <a:t>Continuing rangatahi</a:t>
            </a:r>
          </a:p>
        </p:txBody>
      </p:sp>
      <p:sp>
        <p:nvSpPr>
          <p:cNvPr id="9" name="Footer Placeholder 3">
            <a:extLst>
              <a:ext uri="{FF2B5EF4-FFF2-40B4-BE49-F238E27FC236}">
                <a16:creationId xmlns:a16="http://schemas.microsoft.com/office/drawing/2014/main" id="{26EC9821-436F-D097-1885-42C1AB8B4F5B}"/>
              </a:ext>
            </a:extLst>
          </p:cNvPr>
          <p:cNvSpPr>
            <a:spLocks noGrp="1"/>
          </p:cNvSpPr>
          <p:nvPr>
            <p:ph type="ftr" sz="quarter" idx="11"/>
          </p:nvPr>
        </p:nvSpPr>
        <p:spPr>
          <a:xfrm>
            <a:off x="3981600" y="6447150"/>
            <a:ext cx="5950076" cy="126436"/>
          </a:xfrm>
        </p:spPr>
        <p:txBody>
          <a:bodyPr/>
          <a:lstStyle/>
          <a:p>
            <a:r>
              <a:rPr lang="en-GB" dirty="0"/>
              <a:t>*Only reasons 2% or higher are shown, otherwise they are combined under ‘other’.</a:t>
            </a:r>
          </a:p>
          <a:p>
            <a:r>
              <a:rPr lang="en-GB" dirty="0"/>
              <a:t>Q13. </a:t>
            </a:r>
            <a:r>
              <a:rPr lang="en-NZ" dirty="0"/>
              <a:t>Why do you play / do [DP: INSERT SPORT FROM Q3]? | Q14. Why do you play / do [DP: INSERT SPORT FROM Q3 ] instead of some of the other sports you used to play? </a:t>
            </a:r>
          </a:p>
          <a:p>
            <a:r>
              <a:rPr lang="en-GB" dirty="0"/>
              <a:t>Base: National survey who have lapsed from one sport, continued another sport; continued playing; taken up sport but didn’t use to play, n=340</a:t>
            </a:r>
          </a:p>
        </p:txBody>
      </p:sp>
      <p:sp>
        <p:nvSpPr>
          <p:cNvPr id="2" name="TextBox 1">
            <a:extLst>
              <a:ext uri="{FF2B5EF4-FFF2-40B4-BE49-F238E27FC236}">
                <a16:creationId xmlns:a16="http://schemas.microsoft.com/office/drawing/2014/main" id="{AE3925E6-1376-E466-63A2-AD851973AE9A}"/>
              </a:ext>
            </a:extLst>
          </p:cNvPr>
          <p:cNvSpPr txBox="1"/>
          <p:nvPr/>
        </p:nvSpPr>
        <p:spPr>
          <a:xfrm>
            <a:off x="4503831" y="1188665"/>
            <a:ext cx="3184339" cy="369332"/>
          </a:xfrm>
          <a:prstGeom prst="rect">
            <a:avLst/>
          </a:prstGeom>
          <a:noFill/>
        </p:spPr>
        <p:txBody>
          <a:bodyPr wrap="square" lIns="0" tIns="0" rIns="0" bIns="0" rtlCol="0">
            <a:spAutoFit/>
          </a:bodyPr>
          <a:lstStyle/>
          <a:p>
            <a:pPr algn="ctr"/>
            <a:r>
              <a:rPr lang="en-NZ" sz="1200" b="1" dirty="0"/>
              <a:t>Why currently play particular sport </a:t>
            </a:r>
          </a:p>
          <a:p>
            <a:pPr algn="ctr"/>
            <a:r>
              <a:rPr lang="en-NZ" sz="1200" b="1" dirty="0"/>
              <a:t>– open-ended</a:t>
            </a:r>
          </a:p>
        </p:txBody>
      </p:sp>
      <p:sp>
        <p:nvSpPr>
          <p:cNvPr id="6" name="TextBox 5">
            <a:extLst>
              <a:ext uri="{FF2B5EF4-FFF2-40B4-BE49-F238E27FC236}">
                <a16:creationId xmlns:a16="http://schemas.microsoft.com/office/drawing/2014/main" id="{7C7E86D0-30A1-A18A-0CB8-5E21759AE573}"/>
              </a:ext>
            </a:extLst>
          </p:cNvPr>
          <p:cNvSpPr txBox="1"/>
          <p:nvPr/>
        </p:nvSpPr>
        <p:spPr>
          <a:xfrm>
            <a:off x="8629261" y="1410167"/>
            <a:ext cx="2125875" cy="276999"/>
          </a:xfrm>
          <a:prstGeom prst="rect">
            <a:avLst/>
          </a:prstGeom>
          <a:noFill/>
        </p:spPr>
        <p:txBody>
          <a:bodyPr wrap="square" lIns="0" tIns="0" rIns="0" bIns="0" rtlCol="0">
            <a:spAutoFit/>
          </a:bodyPr>
          <a:lstStyle/>
          <a:p>
            <a:pPr algn="ctr"/>
            <a:r>
              <a:rPr lang="en-NZ" sz="1000" b="1" dirty="0"/>
              <a:t>Subgroup significant differences </a:t>
            </a:r>
            <a:r>
              <a:rPr lang="en-NZ" sz="800" b="1" dirty="0"/>
              <a:t>(compared to average):</a:t>
            </a:r>
          </a:p>
        </p:txBody>
      </p:sp>
      <p:sp>
        <p:nvSpPr>
          <p:cNvPr id="10" name="TextBox 9">
            <a:extLst>
              <a:ext uri="{FF2B5EF4-FFF2-40B4-BE49-F238E27FC236}">
                <a16:creationId xmlns:a16="http://schemas.microsoft.com/office/drawing/2014/main" id="{16907BDD-B6F3-FF2E-F5FF-4ADF908581AA}"/>
              </a:ext>
            </a:extLst>
          </p:cNvPr>
          <p:cNvSpPr txBox="1"/>
          <p:nvPr/>
        </p:nvSpPr>
        <p:spPr>
          <a:xfrm>
            <a:off x="10204572" y="6303759"/>
            <a:ext cx="1349406" cy="369332"/>
          </a:xfrm>
          <a:prstGeom prst="rect">
            <a:avLst/>
          </a:prstGeom>
          <a:noFill/>
          <a:ln>
            <a:solidFill>
              <a:schemeClr val="tx1">
                <a:lumMod val="60000"/>
                <a:lumOff val="40000"/>
              </a:schemeClr>
            </a:solidFill>
          </a:ln>
        </p:spPr>
        <p:txBody>
          <a:bodyPr wrap="square" lIns="0" tIns="0" rIns="0" bIns="0" rtlCol="0">
            <a:spAutoFit/>
          </a:bodyPr>
          <a:lstStyle/>
          <a:p>
            <a:pPr algn="ctr"/>
            <a:r>
              <a:rPr lang="en-NZ" sz="800" dirty="0"/>
              <a:t>↑Significantly higher than all rangatahi | ↓Significantly lower than all rangatahi</a:t>
            </a:r>
          </a:p>
        </p:txBody>
      </p:sp>
      <p:sp>
        <p:nvSpPr>
          <p:cNvPr id="11" name="TextBox 10">
            <a:extLst>
              <a:ext uri="{FF2B5EF4-FFF2-40B4-BE49-F238E27FC236}">
                <a16:creationId xmlns:a16="http://schemas.microsoft.com/office/drawing/2014/main" id="{F2F6C286-50A5-0DC9-C566-44C2DEDD159F}"/>
              </a:ext>
            </a:extLst>
          </p:cNvPr>
          <p:cNvSpPr txBox="1"/>
          <p:nvPr/>
        </p:nvSpPr>
        <p:spPr>
          <a:xfrm>
            <a:off x="5408146" y="2580121"/>
            <a:ext cx="2441195" cy="123111"/>
          </a:xfrm>
          <a:prstGeom prst="rect">
            <a:avLst/>
          </a:prstGeom>
          <a:noFill/>
        </p:spPr>
        <p:txBody>
          <a:bodyPr wrap="square" lIns="0" tIns="0" rIns="0" bIns="0" rtlCol="0">
            <a:spAutoFit/>
          </a:bodyPr>
          <a:lstStyle/>
          <a:p>
            <a:r>
              <a:rPr lang="en-NZ" sz="800" dirty="0"/>
              <a:t>↑ Live in Christchurch (17%)</a:t>
            </a:r>
          </a:p>
        </p:txBody>
      </p:sp>
      <p:sp>
        <p:nvSpPr>
          <p:cNvPr id="5" name="Slide Number Placeholder 4">
            <a:extLst>
              <a:ext uri="{FF2B5EF4-FFF2-40B4-BE49-F238E27FC236}">
                <a16:creationId xmlns:a16="http://schemas.microsoft.com/office/drawing/2014/main" id="{B1F24AB0-D925-6F45-5A1A-A1F6BB02ACB6}"/>
              </a:ext>
            </a:extLst>
          </p:cNvPr>
          <p:cNvSpPr>
            <a:spLocks noGrp="1"/>
          </p:cNvSpPr>
          <p:nvPr>
            <p:ph type="sldNum" sz="quarter" idx="10"/>
          </p:nvPr>
        </p:nvSpPr>
        <p:spPr/>
        <p:txBody>
          <a:bodyPr/>
          <a:lstStyle/>
          <a:p>
            <a:fld id="{4034BEE3-566C-4068-A777-C3A4762E861B}" type="slidenum">
              <a:rPr lang="en-GB" smtClean="0"/>
              <a:pPr/>
              <a:t>55</a:t>
            </a:fld>
            <a:endParaRPr lang="en-GB" dirty="0"/>
          </a:p>
        </p:txBody>
      </p:sp>
    </p:spTree>
    <p:extLst>
      <p:ext uri="{BB962C8B-B14F-4D97-AF65-F5344CB8AC3E}">
        <p14:creationId xmlns:p14="http://schemas.microsoft.com/office/powerpoint/2010/main" val="3599134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CED602-5729-739D-AFB8-906AB7D13737}"/>
              </a:ext>
            </a:extLst>
          </p:cNvPr>
          <p:cNvSpPr>
            <a:spLocks noGrp="1"/>
          </p:cNvSpPr>
          <p:nvPr>
            <p:ph type="title"/>
          </p:nvPr>
        </p:nvSpPr>
        <p:spPr>
          <a:xfrm>
            <a:off x="359999" y="306893"/>
            <a:ext cx="11466875" cy="403200"/>
          </a:xfrm>
        </p:spPr>
        <p:txBody>
          <a:bodyPr/>
          <a:lstStyle/>
          <a:p>
            <a:r>
              <a:rPr lang="en-NZ" dirty="0"/>
              <a:t>Some of the verbatim comments about why rangatahi continue to play a particular organised sport…</a:t>
            </a:r>
          </a:p>
        </p:txBody>
      </p:sp>
      <p:sp>
        <p:nvSpPr>
          <p:cNvPr id="8" name="Rectangle 7">
            <a:extLst>
              <a:ext uri="{FF2B5EF4-FFF2-40B4-BE49-F238E27FC236}">
                <a16:creationId xmlns:a16="http://schemas.microsoft.com/office/drawing/2014/main" id="{2D22B046-BCD3-1826-5BA7-4E86A58CFA46}"/>
              </a:ext>
            </a:extLst>
          </p:cNvPr>
          <p:cNvSpPr/>
          <p:nvPr/>
        </p:nvSpPr>
        <p:spPr bwMode="ltGray">
          <a:xfrm>
            <a:off x="8279276" y="1295639"/>
            <a:ext cx="3672000" cy="580785"/>
          </a:xfrm>
          <a:prstGeom prst="rect">
            <a:avLst/>
          </a:prstGeom>
          <a:solidFill>
            <a:schemeClr val="accent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chemeClr val="bg1"/>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3C940C13-75D1-2BC2-E829-FBE99371CFF0}"/>
              </a:ext>
            </a:extLst>
          </p:cNvPr>
          <p:cNvSpPr/>
          <p:nvPr/>
        </p:nvSpPr>
        <p:spPr bwMode="ltGray">
          <a:xfrm>
            <a:off x="4382021" y="1295639"/>
            <a:ext cx="3672000" cy="580785"/>
          </a:xfrm>
          <a:prstGeom prst="rect">
            <a:avLst/>
          </a:prstGeom>
          <a:solidFill>
            <a:schemeClr val="accent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chemeClr val="bg1"/>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27AE3FEC-9219-1673-DE9B-28BD1C6C25EC}"/>
              </a:ext>
            </a:extLst>
          </p:cNvPr>
          <p:cNvSpPr/>
          <p:nvPr/>
        </p:nvSpPr>
        <p:spPr bwMode="ltGray">
          <a:xfrm>
            <a:off x="484765" y="1295639"/>
            <a:ext cx="3672000" cy="580785"/>
          </a:xfrm>
          <a:prstGeom prst="rect">
            <a:avLst/>
          </a:prstGeom>
          <a:solidFill>
            <a:schemeClr val="accent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chemeClr val="bg1"/>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6DAEEAFF-3571-3C6E-615E-F22B26834EFF}"/>
              </a:ext>
            </a:extLst>
          </p:cNvPr>
          <p:cNvGrpSpPr/>
          <p:nvPr/>
        </p:nvGrpSpPr>
        <p:grpSpPr>
          <a:xfrm>
            <a:off x="310992" y="1145903"/>
            <a:ext cx="317312" cy="317312"/>
            <a:chOff x="310992" y="1145903"/>
            <a:chExt cx="317312" cy="317312"/>
          </a:xfrm>
        </p:grpSpPr>
        <p:sp>
          <p:nvSpPr>
            <p:cNvPr id="60" name="Rectangle 59">
              <a:extLst>
                <a:ext uri="{FF2B5EF4-FFF2-40B4-BE49-F238E27FC236}">
                  <a16:creationId xmlns:a16="http://schemas.microsoft.com/office/drawing/2014/main" id="{743CECD7-1503-47AD-8CCD-508CC0CECB1D}"/>
                </a:ext>
              </a:extLst>
            </p:cNvPr>
            <p:cNvSpPr/>
            <p:nvPr/>
          </p:nvSpPr>
          <p:spPr bwMode="ltGray">
            <a:xfrm>
              <a:off x="310992" y="1145903"/>
              <a:ext cx="317312" cy="317312"/>
            </a:xfrm>
            <a:prstGeom prst="rect">
              <a:avLst/>
            </a:prstGeom>
            <a:solidFill>
              <a:schemeClr val="accent1">
                <a:lumMod val="75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61" name="Graphic 20">
              <a:extLst>
                <a:ext uri="{FF2B5EF4-FFF2-40B4-BE49-F238E27FC236}">
                  <a16:creationId xmlns:a16="http://schemas.microsoft.com/office/drawing/2014/main" id="{DF99446E-38CB-49D2-9223-11B4429200BC}"/>
                </a:ext>
              </a:extLst>
            </p:cNvPr>
            <p:cNvGrpSpPr/>
            <p:nvPr/>
          </p:nvGrpSpPr>
          <p:grpSpPr>
            <a:xfrm>
              <a:off x="352708" y="1211081"/>
              <a:ext cx="250867" cy="177396"/>
              <a:chOff x="-309623" y="1966848"/>
              <a:chExt cx="852607" cy="602907"/>
            </a:xfrm>
            <a:solidFill>
              <a:srgbClr val="FFFFFF"/>
            </a:solidFill>
          </p:grpSpPr>
          <p:sp>
            <p:nvSpPr>
              <p:cNvPr id="62" name="Freeform: Shape 61">
                <a:extLst>
                  <a:ext uri="{FF2B5EF4-FFF2-40B4-BE49-F238E27FC236}">
                    <a16:creationId xmlns:a16="http://schemas.microsoft.com/office/drawing/2014/main" id="{9609C6A4-5CD4-CB73-4B4A-265A76D2FDE1}"/>
                  </a:ext>
                </a:extLst>
              </p:cNvPr>
              <p:cNvSpPr/>
              <p:nvPr/>
            </p:nvSpPr>
            <p:spPr>
              <a:xfrm>
                <a:off x="-309623" y="1966848"/>
                <a:ext cx="400614" cy="602907"/>
              </a:xfrm>
              <a:custGeom>
                <a:avLst/>
                <a:gdLst>
                  <a:gd name="connsiteX0" fmla="*/ 233993 w 400614"/>
                  <a:gd name="connsiteY0" fmla="*/ 263785 h 602907"/>
                  <a:gd name="connsiteX1" fmla="*/ 185435 w 400614"/>
                  <a:gd name="connsiteY1" fmla="*/ 276580 h 602907"/>
                  <a:gd name="connsiteX2" fmla="*/ 140801 w 400614"/>
                  <a:gd name="connsiteY2" fmla="*/ 289488 h 602907"/>
                  <a:gd name="connsiteX3" fmla="*/ 122993 w 400614"/>
                  <a:gd name="connsiteY3" fmla="*/ 249907 h 602907"/>
                  <a:gd name="connsiteX4" fmla="*/ 202269 w 400614"/>
                  <a:gd name="connsiteY4" fmla="*/ 96642 h 602907"/>
                  <a:gd name="connsiteX5" fmla="*/ 376711 w 400614"/>
                  <a:gd name="connsiteY5" fmla="*/ 29853 h 602907"/>
                  <a:gd name="connsiteX6" fmla="*/ 372731 w 400614"/>
                  <a:gd name="connsiteY6" fmla="*/ 64 h 602907"/>
                  <a:gd name="connsiteX7" fmla="*/ 109124 w 400614"/>
                  <a:gd name="connsiteY7" fmla="*/ 105139 h 602907"/>
                  <a:gd name="connsiteX8" fmla="*/ 61 w 400614"/>
                  <a:gd name="connsiteY8" fmla="*/ 356920 h 602907"/>
                  <a:gd name="connsiteX9" fmla="*/ 62503 w 400614"/>
                  <a:gd name="connsiteY9" fmla="*/ 530403 h 602907"/>
                  <a:gd name="connsiteX10" fmla="*/ 222110 w 400614"/>
                  <a:gd name="connsiteY10" fmla="*/ 602784 h 602907"/>
                  <a:gd name="connsiteX11" fmla="*/ 350951 w 400614"/>
                  <a:gd name="connsiteY11" fmla="*/ 551158 h 602907"/>
                  <a:gd name="connsiteX12" fmla="*/ 400534 w 400614"/>
                  <a:gd name="connsiteY12" fmla="*/ 422316 h 602907"/>
                  <a:gd name="connsiteX13" fmla="*/ 349982 w 400614"/>
                  <a:gd name="connsiteY13" fmla="*/ 308302 h 602907"/>
                  <a:gd name="connsiteX14" fmla="*/ 233993 w 400614"/>
                  <a:gd name="connsiteY14" fmla="*/ 263785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233993" y="263785"/>
                    </a:moveTo>
                    <a:cubicBezTo>
                      <a:pt x="217149" y="264975"/>
                      <a:pt x="200678" y="269315"/>
                      <a:pt x="185435" y="276580"/>
                    </a:cubicBezTo>
                    <a:cubicBezTo>
                      <a:pt x="171419" y="283440"/>
                      <a:pt x="156316" y="287808"/>
                      <a:pt x="140801" y="289488"/>
                    </a:cubicBezTo>
                    <a:cubicBezTo>
                      <a:pt x="128910" y="289488"/>
                      <a:pt x="122993" y="276253"/>
                      <a:pt x="122993" y="249907"/>
                    </a:cubicBezTo>
                    <a:cubicBezTo>
                      <a:pt x="124434" y="189344"/>
                      <a:pt x="153673" y="132814"/>
                      <a:pt x="202269" y="96642"/>
                    </a:cubicBezTo>
                    <a:cubicBezTo>
                      <a:pt x="250347" y="53884"/>
                      <a:pt x="312372" y="30136"/>
                      <a:pt x="376711" y="29853"/>
                    </a:cubicBezTo>
                    <a:lnTo>
                      <a:pt x="372731" y="64"/>
                    </a:lnTo>
                    <a:cubicBezTo>
                      <a:pt x="274310" y="-1770"/>
                      <a:pt x="179296" y="36103"/>
                      <a:pt x="109124" y="105139"/>
                    </a:cubicBezTo>
                    <a:cubicBezTo>
                      <a:pt x="38722" y="169811"/>
                      <a:pt x="-920" y="261327"/>
                      <a:pt x="61" y="356920"/>
                    </a:cubicBezTo>
                    <a:cubicBezTo>
                      <a:pt x="-1321" y="420484"/>
                      <a:pt x="20928" y="482301"/>
                      <a:pt x="62503" y="530403"/>
                    </a:cubicBezTo>
                    <a:cubicBezTo>
                      <a:pt x="101887" y="577602"/>
                      <a:pt x="160655" y="604253"/>
                      <a:pt x="222110" y="602784"/>
                    </a:cubicBezTo>
                    <a:cubicBezTo>
                      <a:pt x="270435" y="604625"/>
                      <a:pt x="317268" y="585859"/>
                      <a:pt x="350951" y="551158"/>
                    </a:cubicBezTo>
                    <a:cubicBezTo>
                      <a:pt x="384106" y="516609"/>
                      <a:pt x="401974" y="470178"/>
                      <a:pt x="400534" y="422316"/>
                    </a:cubicBezTo>
                    <a:cubicBezTo>
                      <a:pt x="401659" y="378649"/>
                      <a:pt x="383099" y="336788"/>
                      <a:pt x="349982" y="308302"/>
                    </a:cubicBezTo>
                    <a:cubicBezTo>
                      <a:pt x="318296" y="279401"/>
                      <a:pt x="276879" y="263505"/>
                      <a:pt x="233993" y="263785"/>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sp>
            <p:nvSpPr>
              <p:cNvPr id="63" name="Freeform: Shape 62">
                <a:extLst>
                  <a:ext uri="{FF2B5EF4-FFF2-40B4-BE49-F238E27FC236}">
                    <a16:creationId xmlns:a16="http://schemas.microsoft.com/office/drawing/2014/main" id="{ECD985CD-12ED-6D5B-234C-26FFA0A0BA59}"/>
                  </a:ext>
                </a:extLst>
              </p:cNvPr>
              <p:cNvSpPr/>
              <p:nvPr/>
            </p:nvSpPr>
            <p:spPr>
              <a:xfrm>
                <a:off x="142368" y="1966848"/>
                <a:ext cx="400614" cy="602907"/>
              </a:xfrm>
              <a:custGeom>
                <a:avLst/>
                <a:gdLst>
                  <a:gd name="connsiteX0" fmla="*/ 348955 w 400614"/>
                  <a:gd name="connsiteY0" fmla="*/ 309380 h 602907"/>
                  <a:gd name="connsiteX1" fmla="*/ 233987 w 400614"/>
                  <a:gd name="connsiteY1" fmla="*/ 263784 h 602907"/>
                  <a:gd name="connsiteX2" fmla="*/ 185420 w 400614"/>
                  <a:gd name="connsiteY2" fmla="*/ 276579 h 602907"/>
                  <a:gd name="connsiteX3" fmla="*/ 140786 w 400614"/>
                  <a:gd name="connsiteY3" fmla="*/ 289488 h 602907"/>
                  <a:gd name="connsiteX4" fmla="*/ 122993 w 400614"/>
                  <a:gd name="connsiteY4" fmla="*/ 249907 h 602907"/>
                  <a:gd name="connsiteX5" fmla="*/ 202251 w 400614"/>
                  <a:gd name="connsiteY5" fmla="*/ 96642 h 602907"/>
                  <a:gd name="connsiteX6" fmla="*/ 376705 w 400614"/>
                  <a:gd name="connsiteY6" fmla="*/ 29853 h 602907"/>
                  <a:gd name="connsiteX7" fmla="*/ 372731 w 400614"/>
                  <a:gd name="connsiteY7" fmla="*/ 64 h 602907"/>
                  <a:gd name="connsiteX8" fmla="*/ 109116 w 400614"/>
                  <a:gd name="connsiteY8" fmla="*/ 105139 h 602907"/>
                  <a:gd name="connsiteX9" fmla="*/ 61 w 400614"/>
                  <a:gd name="connsiteY9" fmla="*/ 356919 h 602907"/>
                  <a:gd name="connsiteX10" fmla="*/ 62488 w 400614"/>
                  <a:gd name="connsiteY10" fmla="*/ 530403 h 602907"/>
                  <a:gd name="connsiteX11" fmla="*/ 222092 w 400614"/>
                  <a:gd name="connsiteY11" fmla="*/ 602784 h 602907"/>
                  <a:gd name="connsiteX12" fmla="*/ 350949 w 400614"/>
                  <a:gd name="connsiteY12" fmla="*/ 551158 h 602907"/>
                  <a:gd name="connsiteX13" fmla="*/ 400535 w 400614"/>
                  <a:gd name="connsiteY13" fmla="*/ 422316 h 602907"/>
                  <a:gd name="connsiteX14" fmla="*/ 348955 w 400614"/>
                  <a:gd name="connsiteY14" fmla="*/ 309380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348955" y="309380"/>
                    </a:moveTo>
                    <a:cubicBezTo>
                      <a:pt x="317764" y="280209"/>
                      <a:pt x="276693" y="263920"/>
                      <a:pt x="233987" y="263784"/>
                    </a:cubicBezTo>
                    <a:cubicBezTo>
                      <a:pt x="217138" y="264975"/>
                      <a:pt x="200666" y="269315"/>
                      <a:pt x="185420" y="276579"/>
                    </a:cubicBezTo>
                    <a:cubicBezTo>
                      <a:pt x="171405" y="283444"/>
                      <a:pt x="156301" y="287811"/>
                      <a:pt x="140786" y="289488"/>
                    </a:cubicBezTo>
                    <a:cubicBezTo>
                      <a:pt x="128903" y="289488"/>
                      <a:pt x="122993" y="276253"/>
                      <a:pt x="122993" y="249907"/>
                    </a:cubicBezTo>
                    <a:cubicBezTo>
                      <a:pt x="124430" y="189347"/>
                      <a:pt x="153662" y="132819"/>
                      <a:pt x="202251" y="96642"/>
                    </a:cubicBezTo>
                    <a:cubicBezTo>
                      <a:pt x="250336" y="53885"/>
                      <a:pt x="312364" y="30138"/>
                      <a:pt x="376705" y="29853"/>
                    </a:cubicBezTo>
                    <a:lnTo>
                      <a:pt x="372731" y="64"/>
                    </a:lnTo>
                    <a:cubicBezTo>
                      <a:pt x="274306" y="-1768"/>
                      <a:pt x="179293" y="36104"/>
                      <a:pt x="109116" y="105139"/>
                    </a:cubicBezTo>
                    <a:cubicBezTo>
                      <a:pt x="38716" y="169811"/>
                      <a:pt x="-923" y="261327"/>
                      <a:pt x="61" y="356919"/>
                    </a:cubicBezTo>
                    <a:cubicBezTo>
                      <a:pt x="-1327" y="420482"/>
                      <a:pt x="20917" y="482299"/>
                      <a:pt x="62488" y="530403"/>
                    </a:cubicBezTo>
                    <a:cubicBezTo>
                      <a:pt x="101875" y="577598"/>
                      <a:pt x="160640" y="604248"/>
                      <a:pt x="222092" y="602784"/>
                    </a:cubicBezTo>
                    <a:cubicBezTo>
                      <a:pt x="270425" y="604624"/>
                      <a:pt x="317264" y="585859"/>
                      <a:pt x="350949" y="551158"/>
                    </a:cubicBezTo>
                    <a:cubicBezTo>
                      <a:pt x="384106" y="516607"/>
                      <a:pt x="401968" y="470178"/>
                      <a:pt x="400535" y="422316"/>
                    </a:cubicBezTo>
                    <a:cubicBezTo>
                      <a:pt x="401195" y="378831"/>
                      <a:pt x="382252" y="337356"/>
                      <a:pt x="348955" y="309380"/>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grpSp>
      </p:grpSp>
      <p:grpSp>
        <p:nvGrpSpPr>
          <p:cNvPr id="4" name="Group 3">
            <a:extLst>
              <a:ext uri="{FF2B5EF4-FFF2-40B4-BE49-F238E27FC236}">
                <a16:creationId xmlns:a16="http://schemas.microsoft.com/office/drawing/2014/main" id="{D928F923-A252-8446-E8DC-107C978EE8AD}"/>
              </a:ext>
            </a:extLst>
          </p:cNvPr>
          <p:cNvGrpSpPr/>
          <p:nvPr/>
        </p:nvGrpSpPr>
        <p:grpSpPr>
          <a:xfrm>
            <a:off x="4273520" y="1145903"/>
            <a:ext cx="317312" cy="317312"/>
            <a:chOff x="4273520" y="1145903"/>
            <a:chExt cx="317312" cy="317312"/>
          </a:xfrm>
        </p:grpSpPr>
        <p:sp>
          <p:nvSpPr>
            <p:cNvPr id="55" name="Rectangle 54">
              <a:extLst>
                <a:ext uri="{FF2B5EF4-FFF2-40B4-BE49-F238E27FC236}">
                  <a16:creationId xmlns:a16="http://schemas.microsoft.com/office/drawing/2014/main" id="{1D9F5463-374C-30EE-E231-CDE31012E0B8}"/>
                </a:ext>
              </a:extLst>
            </p:cNvPr>
            <p:cNvSpPr/>
            <p:nvPr/>
          </p:nvSpPr>
          <p:spPr bwMode="ltGray">
            <a:xfrm>
              <a:off x="4273520" y="1145903"/>
              <a:ext cx="317312" cy="317312"/>
            </a:xfrm>
            <a:prstGeom prst="rect">
              <a:avLst/>
            </a:prstGeom>
            <a:solidFill>
              <a:schemeClr val="accent1">
                <a:lumMod val="75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56" name="Graphic 20">
              <a:extLst>
                <a:ext uri="{FF2B5EF4-FFF2-40B4-BE49-F238E27FC236}">
                  <a16:creationId xmlns:a16="http://schemas.microsoft.com/office/drawing/2014/main" id="{F2339658-7370-6B6B-E7BA-8B449A38F2BD}"/>
                </a:ext>
              </a:extLst>
            </p:cNvPr>
            <p:cNvGrpSpPr/>
            <p:nvPr/>
          </p:nvGrpSpPr>
          <p:grpSpPr>
            <a:xfrm>
              <a:off x="4305711" y="1211081"/>
              <a:ext cx="250867" cy="177396"/>
              <a:chOff x="-309623" y="1966848"/>
              <a:chExt cx="852607" cy="602907"/>
            </a:xfrm>
            <a:solidFill>
              <a:srgbClr val="FFFFFF"/>
            </a:solidFill>
          </p:grpSpPr>
          <p:sp>
            <p:nvSpPr>
              <p:cNvPr id="57" name="Freeform: Shape 56">
                <a:extLst>
                  <a:ext uri="{FF2B5EF4-FFF2-40B4-BE49-F238E27FC236}">
                    <a16:creationId xmlns:a16="http://schemas.microsoft.com/office/drawing/2014/main" id="{EA072ABD-0C9C-8D53-67B0-0D2E454B2968}"/>
                  </a:ext>
                </a:extLst>
              </p:cNvPr>
              <p:cNvSpPr/>
              <p:nvPr/>
            </p:nvSpPr>
            <p:spPr>
              <a:xfrm>
                <a:off x="-309623" y="1966848"/>
                <a:ext cx="400614" cy="602907"/>
              </a:xfrm>
              <a:custGeom>
                <a:avLst/>
                <a:gdLst>
                  <a:gd name="connsiteX0" fmla="*/ 233993 w 400614"/>
                  <a:gd name="connsiteY0" fmla="*/ 263785 h 602907"/>
                  <a:gd name="connsiteX1" fmla="*/ 185435 w 400614"/>
                  <a:gd name="connsiteY1" fmla="*/ 276580 h 602907"/>
                  <a:gd name="connsiteX2" fmla="*/ 140801 w 400614"/>
                  <a:gd name="connsiteY2" fmla="*/ 289488 h 602907"/>
                  <a:gd name="connsiteX3" fmla="*/ 122993 w 400614"/>
                  <a:gd name="connsiteY3" fmla="*/ 249907 h 602907"/>
                  <a:gd name="connsiteX4" fmla="*/ 202269 w 400614"/>
                  <a:gd name="connsiteY4" fmla="*/ 96642 h 602907"/>
                  <a:gd name="connsiteX5" fmla="*/ 376711 w 400614"/>
                  <a:gd name="connsiteY5" fmla="*/ 29853 h 602907"/>
                  <a:gd name="connsiteX6" fmla="*/ 372731 w 400614"/>
                  <a:gd name="connsiteY6" fmla="*/ 64 h 602907"/>
                  <a:gd name="connsiteX7" fmla="*/ 109124 w 400614"/>
                  <a:gd name="connsiteY7" fmla="*/ 105139 h 602907"/>
                  <a:gd name="connsiteX8" fmla="*/ 61 w 400614"/>
                  <a:gd name="connsiteY8" fmla="*/ 356920 h 602907"/>
                  <a:gd name="connsiteX9" fmla="*/ 62503 w 400614"/>
                  <a:gd name="connsiteY9" fmla="*/ 530403 h 602907"/>
                  <a:gd name="connsiteX10" fmla="*/ 222110 w 400614"/>
                  <a:gd name="connsiteY10" fmla="*/ 602784 h 602907"/>
                  <a:gd name="connsiteX11" fmla="*/ 350951 w 400614"/>
                  <a:gd name="connsiteY11" fmla="*/ 551158 h 602907"/>
                  <a:gd name="connsiteX12" fmla="*/ 400534 w 400614"/>
                  <a:gd name="connsiteY12" fmla="*/ 422316 h 602907"/>
                  <a:gd name="connsiteX13" fmla="*/ 349982 w 400614"/>
                  <a:gd name="connsiteY13" fmla="*/ 308302 h 602907"/>
                  <a:gd name="connsiteX14" fmla="*/ 233993 w 400614"/>
                  <a:gd name="connsiteY14" fmla="*/ 263785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233993" y="263785"/>
                    </a:moveTo>
                    <a:cubicBezTo>
                      <a:pt x="217149" y="264975"/>
                      <a:pt x="200678" y="269315"/>
                      <a:pt x="185435" y="276580"/>
                    </a:cubicBezTo>
                    <a:cubicBezTo>
                      <a:pt x="171419" y="283440"/>
                      <a:pt x="156316" y="287808"/>
                      <a:pt x="140801" y="289488"/>
                    </a:cubicBezTo>
                    <a:cubicBezTo>
                      <a:pt x="128910" y="289488"/>
                      <a:pt x="122993" y="276253"/>
                      <a:pt x="122993" y="249907"/>
                    </a:cubicBezTo>
                    <a:cubicBezTo>
                      <a:pt x="124434" y="189344"/>
                      <a:pt x="153673" y="132814"/>
                      <a:pt x="202269" y="96642"/>
                    </a:cubicBezTo>
                    <a:cubicBezTo>
                      <a:pt x="250347" y="53884"/>
                      <a:pt x="312372" y="30136"/>
                      <a:pt x="376711" y="29853"/>
                    </a:cubicBezTo>
                    <a:lnTo>
                      <a:pt x="372731" y="64"/>
                    </a:lnTo>
                    <a:cubicBezTo>
                      <a:pt x="274310" y="-1770"/>
                      <a:pt x="179296" y="36103"/>
                      <a:pt x="109124" y="105139"/>
                    </a:cubicBezTo>
                    <a:cubicBezTo>
                      <a:pt x="38722" y="169811"/>
                      <a:pt x="-920" y="261327"/>
                      <a:pt x="61" y="356920"/>
                    </a:cubicBezTo>
                    <a:cubicBezTo>
                      <a:pt x="-1321" y="420484"/>
                      <a:pt x="20928" y="482301"/>
                      <a:pt x="62503" y="530403"/>
                    </a:cubicBezTo>
                    <a:cubicBezTo>
                      <a:pt x="101887" y="577602"/>
                      <a:pt x="160655" y="604253"/>
                      <a:pt x="222110" y="602784"/>
                    </a:cubicBezTo>
                    <a:cubicBezTo>
                      <a:pt x="270435" y="604625"/>
                      <a:pt x="317268" y="585859"/>
                      <a:pt x="350951" y="551158"/>
                    </a:cubicBezTo>
                    <a:cubicBezTo>
                      <a:pt x="384106" y="516609"/>
                      <a:pt x="401974" y="470178"/>
                      <a:pt x="400534" y="422316"/>
                    </a:cubicBezTo>
                    <a:cubicBezTo>
                      <a:pt x="401659" y="378649"/>
                      <a:pt x="383099" y="336788"/>
                      <a:pt x="349982" y="308302"/>
                    </a:cubicBezTo>
                    <a:cubicBezTo>
                      <a:pt x="318296" y="279401"/>
                      <a:pt x="276879" y="263505"/>
                      <a:pt x="233993" y="263785"/>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sp>
            <p:nvSpPr>
              <p:cNvPr id="58" name="Freeform: Shape 57">
                <a:extLst>
                  <a:ext uri="{FF2B5EF4-FFF2-40B4-BE49-F238E27FC236}">
                    <a16:creationId xmlns:a16="http://schemas.microsoft.com/office/drawing/2014/main" id="{ABF59256-A60F-FC8D-668C-B3CB7F7098FD}"/>
                  </a:ext>
                </a:extLst>
              </p:cNvPr>
              <p:cNvSpPr/>
              <p:nvPr/>
            </p:nvSpPr>
            <p:spPr>
              <a:xfrm>
                <a:off x="142368" y="1966848"/>
                <a:ext cx="400614" cy="602907"/>
              </a:xfrm>
              <a:custGeom>
                <a:avLst/>
                <a:gdLst>
                  <a:gd name="connsiteX0" fmla="*/ 348955 w 400614"/>
                  <a:gd name="connsiteY0" fmla="*/ 309380 h 602907"/>
                  <a:gd name="connsiteX1" fmla="*/ 233987 w 400614"/>
                  <a:gd name="connsiteY1" fmla="*/ 263784 h 602907"/>
                  <a:gd name="connsiteX2" fmla="*/ 185420 w 400614"/>
                  <a:gd name="connsiteY2" fmla="*/ 276579 h 602907"/>
                  <a:gd name="connsiteX3" fmla="*/ 140786 w 400614"/>
                  <a:gd name="connsiteY3" fmla="*/ 289488 h 602907"/>
                  <a:gd name="connsiteX4" fmla="*/ 122993 w 400614"/>
                  <a:gd name="connsiteY4" fmla="*/ 249907 h 602907"/>
                  <a:gd name="connsiteX5" fmla="*/ 202251 w 400614"/>
                  <a:gd name="connsiteY5" fmla="*/ 96642 h 602907"/>
                  <a:gd name="connsiteX6" fmla="*/ 376705 w 400614"/>
                  <a:gd name="connsiteY6" fmla="*/ 29853 h 602907"/>
                  <a:gd name="connsiteX7" fmla="*/ 372731 w 400614"/>
                  <a:gd name="connsiteY7" fmla="*/ 64 h 602907"/>
                  <a:gd name="connsiteX8" fmla="*/ 109116 w 400614"/>
                  <a:gd name="connsiteY8" fmla="*/ 105139 h 602907"/>
                  <a:gd name="connsiteX9" fmla="*/ 61 w 400614"/>
                  <a:gd name="connsiteY9" fmla="*/ 356919 h 602907"/>
                  <a:gd name="connsiteX10" fmla="*/ 62488 w 400614"/>
                  <a:gd name="connsiteY10" fmla="*/ 530403 h 602907"/>
                  <a:gd name="connsiteX11" fmla="*/ 222092 w 400614"/>
                  <a:gd name="connsiteY11" fmla="*/ 602784 h 602907"/>
                  <a:gd name="connsiteX12" fmla="*/ 350949 w 400614"/>
                  <a:gd name="connsiteY12" fmla="*/ 551158 h 602907"/>
                  <a:gd name="connsiteX13" fmla="*/ 400535 w 400614"/>
                  <a:gd name="connsiteY13" fmla="*/ 422316 h 602907"/>
                  <a:gd name="connsiteX14" fmla="*/ 348955 w 400614"/>
                  <a:gd name="connsiteY14" fmla="*/ 309380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348955" y="309380"/>
                    </a:moveTo>
                    <a:cubicBezTo>
                      <a:pt x="317764" y="280209"/>
                      <a:pt x="276693" y="263920"/>
                      <a:pt x="233987" y="263784"/>
                    </a:cubicBezTo>
                    <a:cubicBezTo>
                      <a:pt x="217138" y="264975"/>
                      <a:pt x="200666" y="269315"/>
                      <a:pt x="185420" y="276579"/>
                    </a:cubicBezTo>
                    <a:cubicBezTo>
                      <a:pt x="171405" y="283444"/>
                      <a:pt x="156301" y="287811"/>
                      <a:pt x="140786" y="289488"/>
                    </a:cubicBezTo>
                    <a:cubicBezTo>
                      <a:pt x="128903" y="289488"/>
                      <a:pt x="122993" y="276253"/>
                      <a:pt x="122993" y="249907"/>
                    </a:cubicBezTo>
                    <a:cubicBezTo>
                      <a:pt x="124430" y="189347"/>
                      <a:pt x="153662" y="132819"/>
                      <a:pt x="202251" y="96642"/>
                    </a:cubicBezTo>
                    <a:cubicBezTo>
                      <a:pt x="250336" y="53885"/>
                      <a:pt x="312364" y="30138"/>
                      <a:pt x="376705" y="29853"/>
                    </a:cubicBezTo>
                    <a:lnTo>
                      <a:pt x="372731" y="64"/>
                    </a:lnTo>
                    <a:cubicBezTo>
                      <a:pt x="274306" y="-1768"/>
                      <a:pt x="179293" y="36104"/>
                      <a:pt x="109116" y="105139"/>
                    </a:cubicBezTo>
                    <a:cubicBezTo>
                      <a:pt x="38716" y="169811"/>
                      <a:pt x="-923" y="261327"/>
                      <a:pt x="61" y="356919"/>
                    </a:cubicBezTo>
                    <a:cubicBezTo>
                      <a:pt x="-1327" y="420482"/>
                      <a:pt x="20917" y="482299"/>
                      <a:pt x="62488" y="530403"/>
                    </a:cubicBezTo>
                    <a:cubicBezTo>
                      <a:pt x="101875" y="577598"/>
                      <a:pt x="160640" y="604248"/>
                      <a:pt x="222092" y="602784"/>
                    </a:cubicBezTo>
                    <a:cubicBezTo>
                      <a:pt x="270425" y="604624"/>
                      <a:pt x="317264" y="585859"/>
                      <a:pt x="350949" y="551158"/>
                    </a:cubicBezTo>
                    <a:cubicBezTo>
                      <a:pt x="384106" y="516607"/>
                      <a:pt x="401968" y="470178"/>
                      <a:pt x="400535" y="422316"/>
                    </a:cubicBezTo>
                    <a:cubicBezTo>
                      <a:pt x="401195" y="378831"/>
                      <a:pt x="382252" y="337356"/>
                      <a:pt x="348955" y="309380"/>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grpSp>
      </p:grpSp>
      <p:grpSp>
        <p:nvGrpSpPr>
          <p:cNvPr id="2" name="Group 1">
            <a:extLst>
              <a:ext uri="{FF2B5EF4-FFF2-40B4-BE49-F238E27FC236}">
                <a16:creationId xmlns:a16="http://schemas.microsoft.com/office/drawing/2014/main" id="{5A7BE4B6-6BD3-3EAA-6105-ABC119DDC099}"/>
              </a:ext>
            </a:extLst>
          </p:cNvPr>
          <p:cNvGrpSpPr/>
          <p:nvPr/>
        </p:nvGrpSpPr>
        <p:grpSpPr>
          <a:xfrm>
            <a:off x="8139856" y="1145903"/>
            <a:ext cx="317312" cy="317312"/>
            <a:chOff x="8139856" y="1145903"/>
            <a:chExt cx="317312" cy="317312"/>
          </a:xfrm>
        </p:grpSpPr>
        <p:sp>
          <p:nvSpPr>
            <p:cNvPr id="50" name="Rectangle 49">
              <a:extLst>
                <a:ext uri="{FF2B5EF4-FFF2-40B4-BE49-F238E27FC236}">
                  <a16:creationId xmlns:a16="http://schemas.microsoft.com/office/drawing/2014/main" id="{C8CBC609-0AA9-02C3-1581-F8BDBC263EF0}"/>
                </a:ext>
              </a:extLst>
            </p:cNvPr>
            <p:cNvSpPr/>
            <p:nvPr/>
          </p:nvSpPr>
          <p:spPr bwMode="ltGray">
            <a:xfrm>
              <a:off x="8139856" y="1145903"/>
              <a:ext cx="317312" cy="317312"/>
            </a:xfrm>
            <a:prstGeom prst="rect">
              <a:avLst/>
            </a:prstGeom>
            <a:solidFill>
              <a:schemeClr val="accent1">
                <a:lumMod val="75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51" name="Graphic 20">
              <a:extLst>
                <a:ext uri="{FF2B5EF4-FFF2-40B4-BE49-F238E27FC236}">
                  <a16:creationId xmlns:a16="http://schemas.microsoft.com/office/drawing/2014/main" id="{B72747CE-B955-2E4C-6699-86AB755FA17B}"/>
                </a:ext>
              </a:extLst>
            </p:cNvPr>
            <p:cNvGrpSpPr/>
            <p:nvPr/>
          </p:nvGrpSpPr>
          <p:grpSpPr>
            <a:xfrm>
              <a:off x="8162522" y="1211081"/>
              <a:ext cx="250867" cy="177396"/>
              <a:chOff x="-309623" y="1966848"/>
              <a:chExt cx="852607" cy="602907"/>
            </a:xfrm>
            <a:solidFill>
              <a:srgbClr val="FFFFFF"/>
            </a:solidFill>
          </p:grpSpPr>
          <p:sp>
            <p:nvSpPr>
              <p:cNvPr id="52" name="Freeform: Shape 51">
                <a:extLst>
                  <a:ext uri="{FF2B5EF4-FFF2-40B4-BE49-F238E27FC236}">
                    <a16:creationId xmlns:a16="http://schemas.microsoft.com/office/drawing/2014/main" id="{8EBDFAC8-7B75-DA75-DE5A-E08F8DA6D68B}"/>
                  </a:ext>
                </a:extLst>
              </p:cNvPr>
              <p:cNvSpPr/>
              <p:nvPr/>
            </p:nvSpPr>
            <p:spPr>
              <a:xfrm>
                <a:off x="-309623" y="1966848"/>
                <a:ext cx="400614" cy="602907"/>
              </a:xfrm>
              <a:custGeom>
                <a:avLst/>
                <a:gdLst>
                  <a:gd name="connsiteX0" fmla="*/ 233993 w 400614"/>
                  <a:gd name="connsiteY0" fmla="*/ 263785 h 602907"/>
                  <a:gd name="connsiteX1" fmla="*/ 185435 w 400614"/>
                  <a:gd name="connsiteY1" fmla="*/ 276580 h 602907"/>
                  <a:gd name="connsiteX2" fmla="*/ 140801 w 400614"/>
                  <a:gd name="connsiteY2" fmla="*/ 289488 h 602907"/>
                  <a:gd name="connsiteX3" fmla="*/ 122993 w 400614"/>
                  <a:gd name="connsiteY3" fmla="*/ 249907 h 602907"/>
                  <a:gd name="connsiteX4" fmla="*/ 202269 w 400614"/>
                  <a:gd name="connsiteY4" fmla="*/ 96642 h 602907"/>
                  <a:gd name="connsiteX5" fmla="*/ 376711 w 400614"/>
                  <a:gd name="connsiteY5" fmla="*/ 29853 h 602907"/>
                  <a:gd name="connsiteX6" fmla="*/ 372731 w 400614"/>
                  <a:gd name="connsiteY6" fmla="*/ 64 h 602907"/>
                  <a:gd name="connsiteX7" fmla="*/ 109124 w 400614"/>
                  <a:gd name="connsiteY7" fmla="*/ 105139 h 602907"/>
                  <a:gd name="connsiteX8" fmla="*/ 61 w 400614"/>
                  <a:gd name="connsiteY8" fmla="*/ 356920 h 602907"/>
                  <a:gd name="connsiteX9" fmla="*/ 62503 w 400614"/>
                  <a:gd name="connsiteY9" fmla="*/ 530403 h 602907"/>
                  <a:gd name="connsiteX10" fmla="*/ 222110 w 400614"/>
                  <a:gd name="connsiteY10" fmla="*/ 602784 h 602907"/>
                  <a:gd name="connsiteX11" fmla="*/ 350951 w 400614"/>
                  <a:gd name="connsiteY11" fmla="*/ 551158 h 602907"/>
                  <a:gd name="connsiteX12" fmla="*/ 400534 w 400614"/>
                  <a:gd name="connsiteY12" fmla="*/ 422316 h 602907"/>
                  <a:gd name="connsiteX13" fmla="*/ 349982 w 400614"/>
                  <a:gd name="connsiteY13" fmla="*/ 308302 h 602907"/>
                  <a:gd name="connsiteX14" fmla="*/ 233993 w 400614"/>
                  <a:gd name="connsiteY14" fmla="*/ 263785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233993" y="263785"/>
                    </a:moveTo>
                    <a:cubicBezTo>
                      <a:pt x="217149" y="264975"/>
                      <a:pt x="200678" y="269315"/>
                      <a:pt x="185435" y="276580"/>
                    </a:cubicBezTo>
                    <a:cubicBezTo>
                      <a:pt x="171419" y="283440"/>
                      <a:pt x="156316" y="287808"/>
                      <a:pt x="140801" y="289488"/>
                    </a:cubicBezTo>
                    <a:cubicBezTo>
                      <a:pt x="128910" y="289488"/>
                      <a:pt x="122993" y="276253"/>
                      <a:pt x="122993" y="249907"/>
                    </a:cubicBezTo>
                    <a:cubicBezTo>
                      <a:pt x="124434" y="189344"/>
                      <a:pt x="153673" y="132814"/>
                      <a:pt x="202269" y="96642"/>
                    </a:cubicBezTo>
                    <a:cubicBezTo>
                      <a:pt x="250347" y="53884"/>
                      <a:pt x="312372" y="30136"/>
                      <a:pt x="376711" y="29853"/>
                    </a:cubicBezTo>
                    <a:lnTo>
                      <a:pt x="372731" y="64"/>
                    </a:lnTo>
                    <a:cubicBezTo>
                      <a:pt x="274310" y="-1770"/>
                      <a:pt x="179296" y="36103"/>
                      <a:pt x="109124" y="105139"/>
                    </a:cubicBezTo>
                    <a:cubicBezTo>
                      <a:pt x="38722" y="169811"/>
                      <a:pt x="-920" y="261327"/>
                      <a:pt x="61" y="356920"/>
                    </a:cubicBezTo>
                    <a:cubicBezTo>
                      <a:pt x="-1321" y="420484"/>
                      <a:pt x="20928" y="482301"/>
                      <a:pt x="62503" y="530403"/>
                    </a:cubicBezTo>
                    <a:cubicBezTo>
                      <a:pt x="101887" y="577602"/>
                      <a:pt x="160655" y="604253"/>
                      <a:pt x="222110" y="602784"/>
                    </a:cubicBezTo>
                    <a:cubicBezTo>
                      <a:pt x="270435" y="604625"/>
                      <a:pt x="317268" y="585859"/>
                      <a:pt x="350951" y="551158"/>
                    </a:cubicBezTo>
                    <a:cubicBezTo>
                      <a:pt x="384106" y="516609"/>
                      <a:pt x="401974" y="470178"/>
                      <a:pt x="400534" y="422316"/>
                    </a:cubicBezTo>
                    <a:cubicBezTo>
                      <a:pt x="401659" y="378649"/>
                      <a:pt x="383099" y="336788"/>
                      <a:pt x="349982" y="308302"/>
                    </a:cubicBezTo>
                    <a:cubicBezTo>
                      <a:pt x="318296" y="279401"/>
                      <a:pt x="276879" y="263505"/>
                      <a:pt x="233993" y="263785"/>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sp>
            <p:nvSpPr>
              <p:cNvPr id="53" name="Freeform: Shape 52">
                <a:extLst>
                  <a:ext uri="{FF2B5EF4-FFF2-40B4-BE49-F238E27FC236}">
                    <a16:creationId xmlns:a16="http://schemas.microsoft.com/office/drawing/2014/main" id="{00BF3582-B59D-B612-FD2B-BE33A24E3693}"/>
                  </a:ext>
                </a:extLst>
              </p:cNvPr>
              <p:cNvSpPr/>
              <p:nvPr/>
            </p:nvSpPr>
            <p:spPr>
              <a:xfrm>
                <a:off x="142368" y="1966848"/>
                <a:ext cx="400614" cy="602907"/>
              </a:xfrm>
              <a:custGeom>
                <a:avLst/>
                <a:gdLst>
                  <a:gd name="connsiteX0" fmla="*/ 348955 w 400614"/>
                  <a:gd name="connsiteY0" fmla="*/ 309380 h 602907"/>
                  <a:gd name="connsiteX1" fmla="*/ 233987 w 400614"/>
                  <a:gd name="connsiteY1" fmla="*/ 263784 h 602907"/>
                  <a:gd name="connsiteX2" fmla="*/ 185420 w 400614"/>
                  <a:gd name="connsiteY2" fmla="*/ 276579 h 602907"/>
                  <a:gd name="connsiteX3" fmla="*/ 140786 w 400614"/>
                  <a:gd name="connsiteY3" fmla="*/ 289488 h 602907"/>
                  <a:gd name="connsiteX4" fmla="*/ 122993 w 400614"/>
                  <a:gd name="connsiteY4" fmla="*/ 249907 h 602907"/>
                  <a:gd name="connsiteX5" fmla="*/ 202251 w 400614"/>
                  <a:gd name="connsiteY5" fmla="*/ 96642 h 602907"/>
                  <a:gd name="connsiteX6" fmla="*/ 376705 w 400614"/>
                  <a:gd name="connsiteY6" fmla="*/ 29853 h 602907"/>
                  <a:gd name="connsiteX7" fmla="*/ 372731 w 400614"/>
                  <a:gd name="connsiteY7" fmla="*/ 64 h 602907"/>
                  <a:gd name="connsiteX8" fmla="*/ 109116 w 400614"/>
                  <a:gd name="connsiteY8" fmla="*/ 105139 h 602907"/>
                  <a:gd name="connsiteX9" fmla="*/ 61 w 400614"/>
                  <a:gd name="connsiteY9" fmla="*/ 356919 h 602907"/>
                  <a:gd name="connsiteX10" fmla="*/ 62488 w 400614"/>
                  <a:gd name="connsiteY10" fmla="*/ 530403 h 602907"/>
                  <a:gd name="connsiteX11" fmla="*/ 222092 w 400614"/>
                  <a:gd name="connsiteY11" fmla="*/ 602784 h 602907"/>
                  <a:gd name="connsiteX12" fmla="*/ 350949 w 400614"/>
                  <a:gd name="connsiteY12" fmla="*/ 551158 h 602907"/>
                  <a:gd name="connsiteX13" fmla="*/ 400535 w 400614"/>
                  <a:gd name="connsiteY13" fmla="*/ 422316 h 602907"/>
                  <a:gd name="connsiteX14" fmla="*/ 348955 w 400614"/>
                  <a:gd name="connsiteY14" fmla="*/ 309380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348955" y="309380"/>
                    </a:moveTo>
                    <a:cubicBezTo>
                      <a:pt x="317764" y="280209"/>
                      <a:pt x="276693" y="263920"/>
                      <a:pt x="233987" y="263784"/>
                    </a:cubicBezTo>
                    <a:cubicBezTo>
                      <a:pt x="217138" y="264975"/>
                      <a:pt x="200666" y="269315"/>
                      <a:pt x="185420" y="276579"/>
                    </a:cubicBezTo>
                    <a:cubicBezTo>
                      <a:pt x="171405" y="283444"/>
                      <a:pt x="156301" y="287811"/>
                      <a:pt x="140786" y="289488"/>
                    </a:cubicBezTo>
                    <a:cubicBezTo>
                      <a:pt x="128903" y="289488"/>
                      <a:pt x="122993" y="276253"/>
                      <a:pt x="122993" y="249907"/>
                    </a:cubicBezTo>
                    <a:cubicBezTo>
                      <a:pt x="124430" y="189347"/>
                      <a:pt x="153662" y="132819"/>
                      <a:pt x="202251" y="96642"/>
                    </a:cubicBezTo>
                    <a:cubicBezTo>
                      <a:pt x="250336" y="53885"/>
                      <a:pt x="312364" y="30138"/>
                      <a:pt x="376705" y="29853"/>
                    </a:cubicBezTo>
                    <a:lnTo>
                      <a:pt x="372731" y="64"/>
                    </a:lnTo>
                    <a:cubicBezTo>
                      <a:pt x="274306" y="-1768"/>
                      <a:pt x="179293" y="36104"/>
                      <a:pt x="109116" y="105139"/>
                    </a:cubicBezTo>
                    <a:cubicBezTo>
                      <a:pt x="38716" y="169811"/>
                      <a:pt x="-923" y="261327"/>
                      <a:pt x="61" y="356919"/>
                    </a:cubicBezTo>
                    <a:cubicBezTo>
                      <a:pt x="-1327" y="420482"/>
                      <a:pt x="20917" y="482299"/>
                      <a:pt x="62488" y="530403"/>
                    </a:cubicBezTo>
                    <a:cubicBezTo>
                      <a:pt x="101875" y="577598"/>
                      <a:pt x="160640" y="604248"/>
                      <a:pt x="222092" y="602784"/>
                    </a:cubicBezTo>
                    <a:cubicBezTo>
                      <a:pt x="270425" y="604624"/>
                      <a:pt x="317264" y="585859"/>
                      <a:pt x="350949" y="551158"/>
                    </a:cubicBezTo>
                    <a:cubicBezTo>
                      <a:pt x="384106" y="516607"/>
                      <a:pt x="401968" y="470178"/>
                      <a:pt x="400535" y="422316"/>
                    </a:cubicBezTo>
                    <a:cubicBezTo>
                      <a:pt x="401195" y="378831"/>
                      <a:pt x="382252" y="337356"/>
                      <a:pt x="348955" y="309380"/>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grpSp>
      </p:grpSp>
      <p:sp>
        <p:nvSpPr>
          <p:cNvPr id="28" name="Rectangle 27">
            <a:extLst>
              <a:ext uri="{FF2B5EF4-FFF2-40B4-BE49-F238E27FC236}">
                <a16:creationId xmlns:a16="http://schemas.microsoft.com/office/drawing/2014/main" id="{F2509217-26C2-5D39-FDE6-3BA3C76E454E}"/>
              </a:ext>
            </a:extLst>
          </p:cNvPr>
          <p:cNvSpPr/>
          <p:nvPr/>
        </p:nvSpPr>
        <p:spPr bwMode="ltGray">
          <a:xfrm>
            <a:off x="484765" y="1876424"/>
            <a:ext cx="3672000" cy="4100367"/>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a:p>
        </p:txBody>
      </p:sp>
      <p:sp>
        <p:nvSpPr>
          <p:cNvPr id="29" name="Rectangle 28">
            <a:extLst>
              <a:ext uri="{FF2B5EF4-FFF2-40B4-BE49-F238E27FC236}">
                <a16:creationId xmlns:a16="http://schemas.microsoft.com/office/drawing/2014/main" id="{6CBEDD4E-EA29-EC00-CC0D-E3E9E4D6CB65}"/>
              </a:ext>
            </a:extLst>
          </p:cNvPr>
          <p:cNvSpPr/>
          <p:nvPr/>
        </p:nvSpPr>
        <p:spPr bwMode="ltGray">
          <a:xfrm>
            <a:off x="4382020" y="1876424"/>
            <a:ext cx="3672000" cy="4100367"/>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a:p>
        </p:txBody>
      </p:sp>
      <p:sp>
        <p:nvSpPr>
          <p:cNvPr id="30" name="Rectangle 29">
            <a:extLst>
              <a:ext uri="{FF2B5EF4-FFF2-40B4-BE49-F238E27FC236}">
                <a16:creationId xmlns:a16="http://schemas.microsoft.com/office/drawing/2014/main" id="{ABE28BDD-B396-8181-2B75-5F9D3CB57A3B}"/>
              </a:ext>
            </a:extLst>
          </p:cNvPr>
          <p:cNvSpPr/>
          <p:nvPr/>
        </p:nvSpPr>
        <p:spPr bwMode="ltGray">
          <a:xfrm>
            <a:off x="8279275" y="1876424"/>
            <a:ext cx="3672000" cy="4100367"/>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a:p>
        </p:txBody>
      </p:sp>
      <p:sp>
        <p:nvSpPr>
          <p:cNvPr id="31" name="TextBox 30">
            <a:extLst>
              <a:ext uri="{FF2B5EF4-FFF2-40B4-BE49-F238E27FC236}">
                <a16:creationId xmlns:a16="http://schemas.microsoft.com/office/drawing/2014/main" id="{3136CDD6-5646-243C-E877-8E62EAFDCE27}"/>
              </a:ext>
            </a:extLst>
          </p:cNvPr>
          <p:cNvSpPr txBox="1"/>
          <p:nvPr/>
        </p:nvSpPr>
        <p:spPr>
          <a:xfrm>
            <a:off x="781050" y="1425115"/>
            <a:ext cx="3152925" cy="276999"/>
          </a:xfrm>
          <a:prstGeom prst="rect">
            <a:avLst/>
          </a:prstGeom>
          <a:noFill/>
        </p:spPr>
        <p:txBody>
          <a:bodyPr wrap="square" lIns="0" tIns="0" rIns="0" bIns="0" rtlCol="0">
            <a:spAutoFit/>
          </a:bodyPr>
          <a:lstStyle/>
          <a:p>
            <a:pPr algn="ctr"/>
            <a:r>
              <a:rPr lang="en-NZ" dirty="0">
                <a:solidFill>
                  <a:schemeClr val="bg1"/>
                </a:solidFill>
              </a:rPr>
              <a:t>Enjoy it/my passion</a:t>
            </a:r>
          </a:p>
        </p:txBody>
      </p:sp>
      <p:sp>
        <p:nvSpPr>
          <p:cNvPr id="32" name="TextBox 31">
            <a:extLst>
              <a:ext uri="{FF2B5EF4-FFF2-40B4-BE49-F238E27FC236}">
                <a16:creationId xmlns:a16="http://schemas.microsoft.com/office/drawing/2014/main" id="{DA6C6507-ADA3-4E02-CB27-90CF77E48216}"/>
              </a:ext>
            </a:extLst>
          </p:cNvPr>
          <p:cNvSpPr txBox="1"/>
          <p:nvPr/>
        </p:nvSpPr>
        <p:spPr>
          <a:xfrm>
            <a:off x="4649056" y="1458065"/>
            <a:ext cx="3152925" cy="276999"/>
          </a:xfrm>
          <a:prstGeom prst="rect">
            <a:avLst/>
          </a:prstGeom>
          <a:noFill/>
        </p:spPr>
        <p:txBody>
          <a:bodyPr wrap="square" lIns="0" tIns="0" rIns="0" bIns="0" rtlCol="0">
            <a:spAutoFit/>
          </a:bodyPr>
          <a:lstStyle/>
          <a:p>
            <a:pPr algn="ctr"/>
            <a:r>
              <a:rPr lang="en-NZ" dirty="0">
                <a:solidFill>
                  <a:schemeClr val="bg1"/>
                </a:solidFill>
              </a:rPr>
              <a:t>My friends play</a:t>
            </a:r>
          </a:p>
        </p:txBody>
      </p:sp>
      <p:sp>
        <p:nvSpPr>
          <p:cNvPr id="33" name="TextBox 32">
            <a:extLst>
              <a:ext uri="{FF2B5EF4-FFF2-40B4-BE49-F238E27FC236}">
                <a16:creationId xmlns:a16="http://schemas.microsoft.com/office/drawing/2014/main" id="{F8C79109-EAFC-5666-7474-937D21D52201}"/>
              </a:ext>
            </a:extLst>
          </p:cNvPr>
          <p:cNvSpPr txBox="1"/>
          <p:nvPr/>
        </p:nvSpPr>
        <p:spPr>
          <a:xfrm>
            <a:off x="8554310" y="1444164"/>
            <a:ext cx="3152925" cy="276999"/>
          </a:xfrm>
          <a:prstGeom prst="rect">
            <a:avLst/>
          </a:prstGeom>
          <a:noFill/>
        </p:spPr>
        <p:txBody>
          <a:bodyPr wrap="square" lIns="0" tIns="0" rIns="0" bIns="0" rtlCol="0">
            <a:spAutoFit/>
          </a:bodyPr>
          <a:lstStyle/>
          <a:p>
            <a:pPr algn="ctr"/>
            <a:r>
              <a:rPr lang="en-NZ" dirty="0">
                <a:solidFill>
                  <a:schemeClr val="bg1"/>
                </a:solidFill>
              </a:rPr>
              <a:t>Exercise/stay active</a:t>
            </a:r>
          </a:p>
        </p:txBody>
      </p:sp>
      <p:sp>
        <p:nvSpPr>
          <p:cNvPr id="35" name="TextBox 34">
            <a:extLst>
              <a:ext uri="{FF2B5EF4-FFF2-40B4-BE49-F238E27FC236}">
                <a16:creationId xmlns:a16="http://schemas.microsoft.com/office/drawing/2014/main" id="{46B766E7-2A35-DE18-E831-547A9134A053}"/>
              </a:ext>
            </a:extLst>
          </p:cNvPr>
          <p:cNvSpPr txBox="1"/>
          <p:nvPr/>
        </p:nvSpPr>
        <p:spPr>
          <a:xfrm>
            <a:off x="4649056" y="2098162"/>
            <a:ext cx="3247169" cy="3693319"/>
          </a:xfrm>
          <a:prstGeom prst="rect">
            <a:avLst/>
          </a:prstGeom>
          <a:noFill/>
        </p:spPr>
        <p:txBody>
          <a:bodyPr wrap="square" lIns="0" tIns="0" rIns="0" bIns="0" rtlCol="0">
            <a:spAutoFit/>
          </a:bodyPr>
          <a:lstStyle/>
          <a:p>
            <a:pPr algn="ctr"/>
            <a:r>
              <a:rPr lang="en-NZ" sz="1200" i="1" dirty="0"/>
              <a:t>“Because it’s fun meeting new people and I enjoy the competitive side of it.” (F, football)</a:t>
            </a:r>
          </a:p>
          <a:p>
            <a:pPr algn="ctr"/>
            <a:endParaRPr lang="en-NZ" sz="1200" i="1" dirty="0"/>
          </a:p>
          <a:p>
            <a:pPr algn="ctr"/>
            <a:r>
              <a:rPr lang="en-NZ" sz="1200" i="1" dirty="0"/>
              <a:t>“Because I play with my friends and it's super fun. It gets me moving and I really enjoy it, even if I don't win.” (F, tennis)</a:t>
            </a:r>
          </a:p>
          <a:p>
            <a:pPr algn="ctr"/>
            <a:endParaRPr lang="en-NZ" sz="1200" i="1" dirty="0"/>
          </a:p>
          <a:p>
            <a:pPr algn="ctr"/>
            <a:r>
              <a:rPr lang="en-NZ" sz="1200" i="1" dirty="0"/>
              <a:t>“I am at university now and we had a tournament between all the different halls. I wanted to have a go at it with my new friends. I've never had the chance to play it before and this was an all-girls team with people I know.” (F, rugby)</a:t>
            </a:r>
          </a:p>
          <a:p>
            <a:pPr algn="ctr"/>
            <a:endParaRPr lang="en-NZ" sz="1200" i="1" dirty="0"/>
          </a:p>
          <a:p>
            <a:pPr algn="ctr"/>
            <a:r>
              <a:rPr lang="en-NZ" sz="1200" i="1" dirty="0"/>
              <a:t>“I have been playing since I was 5 years old, it is a fun sport to play with your friends and is good fitness.’ (M, football)</a:t>
            </a:r>
          </a:p>
          <a:p>
            <a:pPr algn="ctr"/>
            <a:endParaRPr lang="en-NZ" sz="1200" i="1" dirty="0"/>
          </a:p>
          <a:p>
            <a:pPr algn="ctr"/>
            <a:r>
              <a:rPr lang="en-NZ" sz="1200" i="1" dirty="0"/>
              <a:t>“I love the games, the friendships and the winning :-).” (F, rugby sevens)</a:t>
            </a:r>
          </a:p>
        </p:txBody>
      </p:sp>
      <p:sp>
        <p:nvSpPr>
          <p:cNvPr id="36" name="TextBox 35">
            <a:extLst>
              <a:ext uri="{FF2B5EF4-FFF2-40B4-BE49-F238E27FC236}">
                <a16:creationId xmlns:a16="http://schemas.microsoft.com/office/drawing/2014/main" id="{F58B75D8-E8C9-6123-27F4-84AD71E97D83}"/>
              </a:ext>
            </a:extLst>
          </p:cNvPr>
          <p:cNvSpPr txBox="1"/>
          <p:nvPr/>
        </p:nvSpPr>
        <p:spPr>
          <a:xfrm>
            <a:off x="8413389" y="2098162"/>
            <a:ext cx="3375073" cy="3877985"/>
          </a:xfrm>
          <a:prstGeom prst="rect">
            <a:avLst/>
          </a:prstGeom>
          <a:noFill/>
        </p:spPr>
        <p:txBody>
          <a:bodyPr wrap="square" lIns="0" tIns="0" rIns="0" bIns="0" rtlCol="0">
            <a:spAutoFit/>
          </a:bodyPr>
          <a:lstStyle/>
          <a:p>
            <a:pPr algn="ctr"/>
            <a:r>
              <a:rPr lang="en-NZ" sz="1200" i="1" dirty="0"/>
              <a:t>“The fitness, the competition, feeling good in myself.” (M, athletics)</a:t>
            </a:r>
          </a:p>
          <a:p>
            <a:pPr algn="ctr"/>
            <a:endParaRPr lang="en-NZ" sz="1200" i="1" dirty="0"/>
          </a:p>
          <a:p>
            <a:pPr algn="ctr"/>
            <a:r>
              <a:rPr lang="en-NZ" sz="1200" i="1" dirty="0"/>
              <a:t>“Play with my friends. Get and keep fit. Parental interest and support. My grandmother played for the Silver Ferns.” (F, netball)</a:t>
            </a:r>
          </a:p>
          <a:p>
            <a:pPr algn="ctr"/>
            <a:endParaRPr lang="en-NZ" sz="1200" i="1" dirty="0"/>
          </a:p>
          <a:p>
            <a:pPr algn="ctr"/>
            <a:r>
              <a:rPr lang="en-NZ" sz="1200" i="1" dirty="0"/>
              <a:t>“I love playing rugby - the physicality of it.” (M, rugby)</a:t>
            </a:r>
          </a:p>
          <a:p>
            <a:pPr algn="ctr"/>
            <a:endParaRPr lang="en-NZ" sz="1200" i="1" dirty="0"/>
          </a:p>
          <a:p>
            <a:pPr algn="ctr"/>
            <a:r>
              <a:rPr lang="en-NZ" sz="1200" i="1" dirty="0"/>
              <a:t>“Fun and competitive. Good fitness. Organised well and structured.” (M, basketball)</a:t>
            </a:r>
          </a:p>
          <a:p>
            <a:pPr algn="ctr"/>
            <a:endParaRPr lang="en-NZ" sz="1200" i="1" dirty="0"/>
          </a:p>
          <a:p>
            <a:pPr algn="ctr"/>
            <a:r>
              <a:rPr lang="en-NZ" sz="1200" i="1" dirty="0"/>
              <a:t>“I have always played netball. I have been told that I am rather good at it. I find that the level of competition is just right and the level of physicality is ideal.” (F, netball)</a:t>
            </a:r>
          </a:p>
          <a:p>
            <a:pPr algn="ctr"/>
            <a:endParaRPr lang="en-NZ" sz="1200" i="1" dirty="0"/>
          </a:p>
          <a:p>
            <a:pPr algn="ctr"/>
            <a:r>
              <a:rPr lang="en-NZ" sz="1200" i="1" dirty="0"/>
              <a:t>“To stay fit, I enjoy it, I feel confident playing it, my friends play, I’m good at the position I play and I like that recognition.” (M, rugby)</a:t>
            </a:r>
          </a:p>
        </p:txBody>
      </p:sp>
      <p:sp>
        <p:nvSpPr>
          <p:cNvPr id="6" name="Footer Placeholder 3">
            <a:extLst>
              <a:ext uri="{FF2B5EF4-FFF2-40B4-BE49-F238E27FC236}">
                <a16:creationId xmlns:a16="http://schemas.microsoft.com/office/drawing/2014/main" id="{C21CAB3E-92F0-E07B-7D71-D575F1CCD32D}"/>
              </a:ext>
            </a:extLst>
          </p:cNvPr>
          <p:cNvSpPr>
            <a:spLocks noGrp="1"/>
          </p:cNvSpPr>
          <p:nvPr>
            <p:ph type="ftr" sz="quarter" idx="11"/>
          </p:nvPr>
        </p:nvSpPr>
        <p:spPr>
          <a:xfrm>
            <a:off x="3981599" y="6447150"/>
            <a:ext cx="6875313" cy="125100"/>
          </a:xfrm>
        </p:spPr>
        <p:txBody>
          <a:bodyPr/>
          <a:lstStyle/>
          <a:p>
            <a:r>
              <a:rPr lang="en-GB" dirty="0"/>
              <a:t>*Only reasons 2% or higher are shown, otherwise they are combined under ‘other’.</a:t>
            </a:r>
          </a:p>
          <a:p>
            <a:r>
              <a:rPr lang="en-GB" dirty="0"/>
              <a:t>Q13. </a:t>
            </a:r>
            <a:r>
              <a:rPr lang="en-NZ" dirty="0"/>
              <a:t>Why do you play / do [DP: INSERT SPORT FROM Q3]? | Q14. Why do you play / do [DP: INSERT SPORT FROM Q3 ] instead of some of the other sports you used to play? </a:t>
            </a:r>
          </a:p>
          <a:p>
            <a:r>
              <a:rPr lang="en-GB" dirty="0"/>
              <a:t>Base: National survey who have lapsed from one sport, continued another sport; continued playing; taken up sport but didn’t use to play, n=340</a:t>
            </a:r>
          </a:p>
        </p:txBody>
      </p:sp>
      <p:sp>
        <p:nvSpPr>
          <p:cNvPr id="11" name="TextBox 10">
            <a:extLst>
              <a:ext uri="{FF2B5EF4-FFF2-40B4-BE49-F238E27FC236}">
                <a16:creationId xmlns:a16="http://schemas.microsoft.com/office/drawing/2014/main" id="{601180D8-3596-0FA5-958D-AB33CA96BBFC}"/>
              </a:ext>
            </a:extLst>
          </p:cNvPr>
          <p:cNvSpPr txBox="1"/>
          <p:nvPr/>
        </p:nvSpPr>
        <p:spPr>
          <a:xfrm>
            <a:off x="628304" y="2098162"/>
            <a:ext cx="3353295" cy="3693319"/>
          </a:xfrm>
          <a:prstGeom prst="rect">
            <a:avLst/>
          </a:prstGeom>
          <a:noFill/>
        </p:spPr>
        <p:txBody>
          <a:bodyPr wrap="square" lIns="0" tIns="0" rIns="0" bIns="0" rtlCol="0">
            <a:spAutoFit/>
          </a:bodyPr>
          <a:lstStyle/>
          <a:p>
            <a:pPr algn="ctr"/>
            <a:r>
              <a:rPr lang="en-NZ" sz="1200" i="1" dirty="0"/>
              <a:t>“It’s my passion, friendships and teamwork and drive.” (Female, cricket)</a:t>
            </a:r>
          </a:p>
          <a:p>
            <a:pPr algn="ctr"/>
            <a:endParaRPr lang="en-NZ" sz="1200" i="1" dirty="0"/>
          </a:p>
          <a:p>
            <a:pPr algn="ctr"/>
            <a:r>
              <a:rPr lang="en-NZ" sz="1200" i="1" dirty="0"/>
              <a:t>“Love the sport and have lots of my friends participate.” (F, netball)</a:t>
            </a:r>
          </a:p>
          <a:p>
            <a:pPr algn="ctr"/>
            <a:endParaRPr lang="en-NZ" sz="1200" i="1" dirty="0"/>
          </a:p>
          <a:p>
            <a:pPr algn="ctr"/>
            <a:r>
              <a:rPr lang="en-NZ" sz="1200" i="1" dirty="0"/>
              <a:t>“I love it, I have a lot of friends around the country, good for discipline, and I am a role model for younger gymnasts which is very rewarding.” </a:t>
            </a:r>
          </a:p>
          <a:p>
            <a:pPr algn="ctr"/>
            <a:r>
              <a:rPr lang="en-NZ" sz="1200" i="1" dirty="0"/>
              <a:t>(F, gymnastics)</a:t>
            </a:r>
          </a:p>
          <a:p>
            <a:pPr algn="ctr"/>
            <a:endParaRPr lang="en-NZ" sz="1200" i="1" dirty="0"/>
          </a:p>
          <a:p>
            <a:pPr algn="ctr"/>
            <a:r>
              <a:rPr lang="en-NZ" sz="1200" i="1" dirty="0"/>
              <a:t>“Because it’s a great sport and I grew up playing it with my older brother and in general just a really fun and great sport to play.” (Male, basketball)</a:t>
            </a:r>
          </a:p>
          <a:p>
            <a:pPr algn="ctr"/>
            <a:endParaRPr lang="en-NZ" sz="1200" i="1" dirty="0"/>
          </a:p>
          <a:p>
            <a:pPr algn="ctr"/>
            <a:r>
              <a:rPr lang="en-NZ" sz="1200" i="1" dirty="0"/>
              <a:t>“I love the game and enjoy playing. It is a team sport and there are a lot of friends.” (M, football)</a:t>
            </a:r>
          </a:p>
          <a:p>
            <a:pPr algn="ctr"/>
            <a:endParaRPr lang="en-NZ" sz="1200" i="1" dirty="0"/>
          </a:p>
          <a:p>
            <a:pPr algn="ctr"/>
            <a:r>
              <a:rPr lang="en-NZ" sz="1200" i="1" dirty="0"/>
              <a:t>“Started because all my friends and family played and now I love it.” (F, netball)</a:t>
            </a:r>
          </a:p>
        </p:txBody>
      </p:sp>
      <p:sp>
        <p:nvSpPr>
          <p:cNvPr id="10" name="Slide Number Placeholder 9">
            <a:extLst>
              <a:ext uri="{FF2B5EF4-FFF2-40B4-BE49-F238E27FC236}">
                <a16:creationId xmlns:a16="http://schemas.microsoft.com/office/drawing/2014/main" id="{6EA7D1A0-5167-17B6-C52C-484D319C7D86}"/>
              </a:ext>
            </a:extLst>
          </p:cNvPr>
          <p:cNvSpPr>
            <a:spLocks noGrp="1"/>
          </p:cNvSpPr>
          <p:nvPr>
            <p:ph type="sldNum" sz="quarter" idx="10"/>
          </p:nvPr>
        </p:nvSpPr>
        <p:spPr/>
        <p:txBody>
          <a:bodyPr/>
          <a:lstStyle/>
          <a:p>
            <a:fld id="{4034BEE3-566C-4068-A777-C3A4762E861B}" type="slidenum">
              <a:rPr lang="en-GB" smtClean="0"/>
              <a:pPr/>
              <a:t>56</a:t>
            </a:fld>
            <a:endParaRPr lang="en-GB" dirty="0"/>
          </a:p>
        </p:txBody>
      </p:sp>
    </p:spTree>
    <p:extLst>
      <p:ext uri="{BB962C8B-B14F-4D97-AF65-F5344CB8AC3E}">
        <p14:creationId xmlns:p14="http://schemas.microsoft.com/office/powerpoint/2010/main" val="313579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766FF41C-76E8-1AE0-AF35-23749D3DD1C2}"/>
              </a:ext>
            </a:extLst>
          </p:cNvPr>
          <p:cNvSpPr>
            <a:spLocks noGrp="1"/>
          </p:cNvSpPr>
          <p:nvPr>
            <p:ph type="title"/>
          </p:nvPr>
        </p:nvSpPr>
        <p:spPr>
          <a:xfrm>
            <a:off x="359999" y="125918"/>
            <a:ext cx="11466875" cy="403200"/>
          </a:xfrm>
        </p:spPr>
        <p:txBody>
          <a:bodyPr/>
          <a:lstStyle/>
          <a:p>
            <a:r>
              <a:rPr lang="en-NZ" dirty="0"/>
              <a:t>When prompted, rangatahi say they play organised sport because it is fun and they enjoy the camaraderie. They also play because they’re good at it, want to develop, and their family encourages them.</a:t>
            </a:r>
          </a:p>
        </p:txBody>
      </p:sp>
      <p:graphicFrame>
        <p:nvGraphicFramePr>
          <p:cNvPr id="12" name="Content Placeholder 11">
            <a:extLst>
              <a:ext uri="{FF2B5EF4-FFF2-40B4-BE49-F238E27FC236}">
                <a16:creationId xmlns:a16="http://schemas.microsoft.com/office/drawing/2014/main" id="{C7CF1C17-36B1-4B36-7D60-B8A03CC989E9}"/>
              </a:ext>
            </a:extLst>
          </p:cNvPr>
          <p:cNvGraphicFramePr>
            <a:graphicFrameLocks noGrp="1"/>
          </p:cNvGraphicFramePr>
          <p:nvPr>
            <p:ph sz="quarter" idx="14"/>
            <p:extLst>
              <p:ext uri="{D42A27DB-BD31-4B8C-83A1-F6EECF244321}">
                <p14:modId xmlns:p14="http://schemas.microsoft.com/office/powerpoint/2010/main" val="48579403"/>
              </p:ext>
            </p:extLst>
          </p:nvPr>
        </p:nvGraphicFramePr>
        <p:xfrm>
          <a:off x="-285395" y="1805433"/>
          <a:ext cx="11466511" cy="426325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B51F8B53-9674-9EDD-70AE-66783C9828B0}"/>
              </a:ext>
            </a:extLst>
          </p:cNvPr>
          <p:cNvSpPr txBox="1"/>
          <p:nvPr/>
        </p:nvSpPr>
        <p:spPr>
          <a:xfrm>
            <a:off x="10049256" y="1082791"/>
            <a:ext cx="1777618" cy="215444"/>
          </a:xfrm>
          <a:prstGeom prst="rect">
            <a:avLst/>
          </a:prstGeom>
          <a:solidFill>
            <a:schemeClr val="accent1"/>
          </a:solidFill>
        </p:spPr>
        <p:txBody>
          <a:bodyPr wrap="square" lIns="0" tIns="0" rIns="0" bIns="0" rtlCol="0">
            <a:spAutoFit/>
          </a:bodyPr>
          <a:lstStyle/>
          <a:p>
            <a:pPr algn="ctr"/>
            <a:r>
              <a:rPr lang="en-NZ" sz="1400" dirty="0">
                <a:solidFill>
                  <a:schemeClr val="bg1"/>
                </a:solidFill>
              </a:rPr>
              <a:t>Continuing rangatahi</a:t>
            </a:r>
          </a:p>
        </p:txBody>
      </p:sp>
      <p:sp>
        <p:nvSpPr>
          <p:cNvPr id="9" name="Footer Placeholder 3">
            <a:extLst>
              <a:ext uri="{FF2B5EF4-FFF2-40B4-BE49-F238E27FC236}">
                <a16:creationId xmlns:a16="http://schemas.microsoft.com/office/drawing/2014/main" id="{5F46FD38-7008-E5F0-8D95-1F430FC2AA6D}"/>
              </a:ext>
            </a:extLst>
          </p:cNvPr>
          <p:cNvSpPr>
            <a:spLocks noGrp="1"/>
          </p:cNvSpPr>
          <p:nvPr>
            <p:ph type="ftr" sz="quarter" idx="11"/>
          </p:nvPr>
        </p:nvSpPr>
        <p:spPr>
          <a:xfrm>
            <a:off x="3981600" y="6447150"/>
            <a:ext cx="5508630" cy="139700"/>
          </a:xfrm>
        </p:spPr>
        <p:txBody>
          <a:bodyPr/>
          <a:lstStyle/>
          <a:p>
            <a:r>
              <a:rPr lang="en-GB" dirty="0"/>
              <a:t>Q15. </a:t>
            </a:r>
            <a:r>
              <a:rPr lang="en-NZ" dirty="0"/>
              <a:t>And which of these are the main reasons you play / do [DP: INSERT SPORT FROM Q3]?</a:t>
            </a:r>
          </a:p>
          <a:p>
            <a:r>
              <a:rPr lang="en-GB" dirty="0"/>
              <a:t>Base: National survey who have lapsed from one sport, continued another sport; continued playing; taken up sport but didn’t use to play, n=340</a:t>
            </a:r>
          </a:p>
        </p:txBody>
      </p:sp>
      <p:sp>
        <p:nvSpPr>
          <p:cNvPr id="5" name="TextBox 4">
            <a:extLst>
              <a:ext uri="{FF2B5EF4-FFF2-40B4-BE49-F238E27FC236}">
                <a16:creationId xmlns:a16="http://schemas.microsoft.com/office/drawing/2014/main" id="{224F6E1F-E399-15C7-D8BD-FE6FCACA705A}"/>
              </a:ext>
            </a:extLst>
          </p:cNvPr>
          <p:cNvSpPr txBox="1"/>
          <p:nvPr/>
        </p:nvSpPr>
        <p:spPr>
          <a:xfrm>
            <a:off x="359998" y="1138480"/>
            <a:ext cx="756000" cy="184666"/>
          </a:xfrm>
          <a:prstGeom prst="rect">
            <a:avLst/>
          </a:prstGeom>
          <a:noFill/>
          <a:ln>
            <a:solidFill>
              <a:schemeClr val="tx1"/>
            </a:solidFill>
          </a:ln>
        </p:spPr>
        <p:txBody>
          <a:bodyPr wrap="square" lIns="0" tIns="0" rIns="0" bIns="0" rtlCol="0">
            <a:spAutoFit/>
          </a:bodyPr>
          <a:lstStyle/>
          <a:p>
            <a:pPr algn="ctr"/>
            <a:r>
              <a:rPr lang="en-NZ" sz="1200" i="1" dirty="0"/>
              <a:t>% yes</a:t>
            </a:r>
          </a:p>
        </p:txBody>
      </p:sp>
      <p:sp>
        <p:nvSpPr>
          <p:cNvPr id="2" name="TextBox 1">
            <a:extLst>
              <a:ext uri="{FF2B5EF4-FFF2-40B4-BE49-F238E27FC236}">
                <a16:creationId xmlns:a16="http://schemas.microsoft.com/office/drawing/2014/main" id="{39C3CF0A-C86D-3515-C330-F60285FDACFF}"/>
              </a:ext>
            </a:extLst>
          </p:cNvPr>
          <p:cNvSpPr txBox="1"/>
          <p:nvPr/>
        </p:nvSpPr>
        <p:spPr>
          <a:xfrm>
            <a:off x="4503831" y="1188665"/>
            <a:ext cx="3184339" cy="369332"/>
          </a:xfrm>
          <a:prstGeom prst="rect">
            <a:avLst/>
          </a:prstGeom>
          <a:noFill/>
        </p:spPr>
        <p:txBody>
          <a:bodyPr wrap="square" lIns="0" tIns="0" rIns="0" bIns="0" rtlCol="0">
            <a:spAutoFit/>
          </a:bodyPr>
          <a:lstStyle/>
          <a:p>
            <a:pPr algn="ctr"/>
            <a:r>
              <a:rPr lang="en-NZ" sz="1200" b="1" dirty="0"/>
              <a:t>Why currently play particular sport </a:t>
            </a:r>
          </a:p>
          <a:p>
            <a:pPr algn="ctr"/>
            <a:r>
              <a:rPr lang="en-NZ" sz="1200" b="1" dirty="0"/>
              <a:t>– prompted list</a:t>
            </a:r>
          </a:p>
        </p:txBody>
      </p:sp>
      <p:sp>
        <p:nvSpPr>
          <p:cNvPr id="7" name="TextBox 6">
            <a:extLst>
              <a:ext uri="{FF2B5EF4-FFF2-40B4-BE49-F238E27FC236}">
                <a16:creationId xmlns:a16="http://schemas.microsoft.com/office/drawing/2014/main" id="{D05B169F-3633-58FF-435A-8E456A05AC08}"/>
              </a:ext>
            </a:extLst>
          </p:cNvPr>
          <p:cNvSpPr txBox="1"/>
          <p:nvPr/>
        </p:nvSpPr>
        <p:spPr>
          <a:xfrm>
            <a:off x="8986318" y="1439638"/>
            <a:ext cx="2125875" cy="307777"/>
          </a:xfrm>
          <a:prstGeom prst="rect">
            <a:avLst/>
          </a:prstGeom>
          <a:noFill/>
        </p:spPr>
        <p:txBody>
          <a:bodyPr wrap="square" lIns="0" tIns="0" rIns="0" bIns="0" rtlCol="0">
            <a:spAutoFit/>
          </a:bodyPr>
          <a:lstStyle/>
          <a:p>
            <a:pPr algn="ctr"/>
            <a:r>
              <a:rPr lang="en-NZ" sz="1000" b="1" dirty="0"/>
              <a:t>Subgroup significant differences </a:t>
            </a:r>
            <a:r>
              <a:rPr lang="en-NZ" sz="800" b="1" dirty="0"/>
              <a:t>(compared to average)</a:t>
            </a:r>
            <a:r>
              <a:rPr lang="en-NZ" sz="1000" b="1" dirty="0"/>
              <a:t>:</a:t>
            </a:r>
          </a:p>
        </p:txBody>
      </p:sp>
      <p:sp>
        <p:nvSpPr>
          <p:cNvPr id="10" name="TextBox 9">
            <a:extLst>
              <a:ext uri="{FF2B5EF4-FFF2-40B4-BE49-F238E27FC236}">
                <a16:creationId xmlns:a16="http://schemas.microsoft.com/office/drawing/2014/main" id="{31B9C60F-BDAD-33F6-862A-9347C9AD39C7}"/>
              </a:ext>
            </a:extLst>
          </p:cNvPr>
          <p:cNvSpPr txBox="1"/>
          <p:nvPr/>
        </p:nvSpPr>
        <p:spPr>
          <a:xfrm>
            <a:off x="9831710" y="6276704"/>
            <a:ext cx="1349406" cy="369332"/>
          </a:xfrm>
          <a:prstGeom prst="rect">
            <a:avLst/>
          </a:prstGeom>
          <a:noFill/>
          <a:ln>
            <a:solidFill>
              <a:schemeClr val="tx1">
                <a:lumMod val="60000"/>
                <a:lumOff val="40000"/>
              </a:schemeClr>
            </a:solidFill>
          </a:ln>
        </p:spPr>
        <p:txBody>
          <a:bodyPr wrap="square" lIns="0" tIns="0" rIns="0" bIns="0" rtlCol="0">
            <a:spAutoFit/>
          </a:bodyPr>
          <a:lstStyle/>
          <a:p>
            <a:pPr algn="ctr"/>
            <a:r>
              <a:rPr lang="en-NZ" sz="800" dirty="0"/>
              <a:t>↑Significantly higher than all rangatahi | ↓Significantly lower than all rangatahi</a:t>
            </a:r>
          </a:p>
        </p:txBody>
      </p:sp>
      <p:sp>
        <p:nvSpPr>
          <p:cNvPr id="11" name="TextBox 10">
            <a:extLst>
              <a:ext uri="{FF2B5EF4-FFF2-40B4-BE49-F238E27FC236}">
                <a16:creationId xmlns:a16="http://schemas.microsoft.com/office/drawing/2014/main" id="{D3C12A04-7881-0808-3D1B-88B30883C3EE}"/>
              </a:ext>
            </a:extLst>
          </p:cNvPr>
          <p:cNvSpPr txBox="1"/>
          <p:nvPr/>
        </p:nvSpPr>
        <p:spPr>
          <a:xfrm>
            <a:off x="8633082" y="2294211"/>
            <a:ext cx="3325139" cy="246221"/>
          </a:xfrm>
          <a:prstGeom prst="rect">
            <a:avLst/>
          </a:prstGeom>
          <a:noFill/>
        </p:spPr>
        <p:txBody>
          <a:bodyPr wrap="square" lIns="0" tIns="0" rIns="0" bIns="0" rtlCol="0">
            <a:spAutoFit/>
          </a:bodyPr>
          <a:lstStyle/>
          <a:p>
            <a:r>
              <a:rPr lang="en-NZ" sz="800" dirty="0"/>
              <a:t>↑ Aged 15 – 16 (54%); Aged 17 – 18 (40%); ↓ Live in Auckland (39%); </a:t>
            </a:r>
          </a:p>
          <a:p>
            <a:r>
              <a:rPr lang="en-NZ" sz="800" dirty="0"/>
              <a:t>↑ NZ European (52%)</a:t>
            </a:r>
          </a:p>
        </p:txBody>
      </p:sp>
      <p:sp>
        <p:nvSpPr>
          <p:cNvPr id="13" name="TextBox 12">
            <a:extLst>
              <a:ext uri="{FF2B5EF4-FFF2-40B4-BE49-F238E27FC236}">
                <a16:creationId xmlns:a16="http://schemas.microsoft.com/office/drawing/2014/main" id="{968CB62E-05F4-7522-295C-1077CAE77C46}"/>
              </a:ext>
            </a:extLst>
          </p:cNvPr>
          <p:cNvSpPr txBox="1"/>
          <p:nvPr/>
        </p:nvSpPr>
        <p:spPr>
          <a:xfrm>
            <a:off x="7765720" y="2596379"/>
            <a:ext cx="2441195" cy="123111"/>
          </a:xfrm>
          <a:prstGeom prst="rect">
            <a:avLst/>
          </a:prstGeom>
          <a:noFill/>
        </p:spPr>
        <p:txBody>
          <a:bodyPr wrap="square" lIns="0" tIns="0" rIns="0" bIns="0" rtlCol="0">
            <a:spAutoFit/>
          </a:bodyPr>
          <a:lstStyle/>
          <a:p>
            <a:r>
              <a:rPr lang="en-NZ" sz="800" dirty="0"/>
              <a:t>↓ Live in Auckland (23%); ↑ NZ European (39%)</a:t>
            </a:r>
          </a:p>
        </p:txBody>
      </p:sp>
      <p:sp>
        <p:nvSpPr>
          <p:cNvPr id="14" name="TextBox 13">
            <a:extLst>
              <a:ext uri="{FF2B5EF4-FFF2-40B4-BE49-F238E27FC236}">
                <a16:creationId xmlns:a16="http://schemas.microsoft.com/office/drawing/2014/main" id="{196D6453-2536-67F1-2D26-1821B991DD49}"/>
              </a:ext>
            </a:extLst>
          </p:cNvPr>
          <p:cNvSpPr txBox="1"/>
          <p:nvPr/>
        </p:nvSpPr>
        <p:spPr>
          <a:xfrm>
            <a:off x="7008634" y="3625254"/>
            <a:ext cx="2441195" cy="123111"/>
          </a:xfrm>
          <a:prstGeom prst="rect">
            <a:avLst/>
          </a:prstGeom>
          <a:noFill/>
        </p:spPr>
        <p:txBody>
          <a:bodyPr wrap="square" lIns="0" tIns="0" rIns="0" bIns="0" rtlCol="0">
            <a:spAutoFit/>
          </a:bodyPr>
          <a:lstStyle/>
          <a:p>
            <a:r>
              <a:rPr lang="en-NZ" sz="800" dirty="0"/>
              <a:t>↓ Live in Auckland (13%); ↓ Asian (9%)</a:t>
            </a:r>
          </a:p>
        </p:txBody>
      </p:sp>
      <p:sp>
        <p:nvSpPr>
          <p:cNvPr id="15" name="TextBox 14">
            <a:extLst>
              <a:ext uri="{FF2B5EF4-FFF2-40B4-BE49-F238E27FC236}">
                <a16:creationId xmlns:a16="http://schemas.microsoft.com/office/drawing/2014/main" id="{2E1A14C3-C83E-2CE5-476E-0AB5E931DC21}"/>
              </a:ext>
            </a:extLst>
          </p:cNvPr>
          <p:cNvSpPr txBox="1"/>
          <p:nvPr/>
        </p:nvSpPr>
        <p:spPr>
          <a:xfrm>
            <a:off x="6545122" y="5140126"/>
            <a:ext cx="2904707" cy="123111"/>
          </a:xfrm>
          <a:prstGeom prst="rect">
            <a:avLst/>
          </a:prstGeom>
          <a:noFill/>
        </p:spPr>
        <p:txBody>
          <a:bodyPr wrap="square" lIns="0" tIns="0" rIns="0" bIns="0" rtlCol="0">
            <a:spAutoFit/>
          </a:bodyPr>
          <a:lstStyle/>
          <a:p>
            <a:r>
              <a:rPr lang="en-NZ" sz="800" dirty="0"/>
              <a:t>↓ Live in Auckland (4%); ↑ Live in NI excluding Akd/Wgtn (17%)</a:t>
            </a:r>
          </a:p>
        </p:txBody>
      </p:sp>
      <p:sp>
        <p:nvSpPr>
          <p:cNvPr id="17" name="TextBox 16">
            <a:extLst>
              <a:ext uri="{FF2B5EF4-FFF2-40B4-BE49-F238E27FC236}">
                <a16:creationId xmlns:a16="http://schemas.microsoft.com/office/drawing/2014/main" id="{66CCDC49-30BC-B194-10F7-6816EAF506F4}"/>
              </a:ext>
            </a:extLst>
          </p:cNvPr>
          <p:cNvSpPr txBox="1"/>
          <p:nvPr/>
        </p:nvSpPr>
        <p:spPr>
          <a:xfrm>
            <a:off x="6735915" y="4363046"/>
            <a:ext cx="2441195" cy="123111"/>
          </a:xfrm>
          <a:prstGeom prst="rect">
            <a:avLst/>
          </a:prstGeom>
          <a:noFill/>
        </p:spPr>
        <p:txBody>
          <a:bodyPr wrap="square" lIns="0" tIns="0" rIns="0" bIns="0" rtlCol="0">
            <a:spAutoFit/>
          </a:bodyPr>
          <a:lstStyle/>
          <a:p>
            <a:r>
              <a:rPr lang="en-NZ" sz="800" dirty="0"/>
              <a:t>↓ NZ European (11%)</a:t>
            </a:r>
          </a:p>
        </p:txBody>
      </p:sp>
      <p:sp>
        <p:nvSpPr>
          <p:cNvPr id="6" name="Slide Number Placeholder 5">
            <a:extLst>
              <a:ext uri="{FF2B5EF4-FFF2-40B4-BE49-F238E27FC236}">
                <a16:creationId xmlns:a16="http://schemas.microsoft.com/office/drawing/2014/main" id="{2F448119-B37A-3770-E7F3-C21A43B7127E}"/>
              </a:ext>
            </a:extLst>
          </p:cNvPr>
          <p:cNvSpPr>
            <a:spLocks noGrp="1"/>
          </p:cNvSpPr>
          <p:nvPr>
            <p:ph type="sldNum" sz="quarter" idx="10"/>
          </p:nvPr>
        </p:nvSpPr>
        <p:spPr/>
        <p:txBody>
          <a:bodyPr/>
          <a:lstStyle/>
          <a:p>
            <a:fld id="{4034BEE3-566C-4068-A777-C3A4762E861B}" type="slidenum">
              <a:rPr lang="en-GB" smtClean="0"/>
              <a:pPr/>
              <a:t>57</a:t>
            </a:fld>
            <a:endParaRPr lang="en-GB" dirty="0"/>
          </a:p>
        </p:txBody>
      </p:sp>
    </p:spTree>
    <p:extLst>
      <p:ext uri="{BB962C8B-B14F-4D97-AF65-F5344CB8AC3E}">
        <p14:creationId xmlns:p14="http://schemas.microsoft.com/office/powerpoint/2010/main" val="3515828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766FF41C-76E8-1AE0-AF35-23749D3DD1C2}"/>
              </a:ext>
            </a:extLst>
          </p:cNvPr>
          <p:cNvSpPr>
            <a:spLocks noGrp="1"/>
          </p:cNvSpPr>
          <p:nvPr>
            <p:ph type="title"/>
          </p:nvPr>
        </p:nvSpPr>
        <p:spPr>
          <a:xfrm>
            <a:off x="359999" y="125918"/>
            <a:ext cx="11466875" cy="403200"/>
          </a:xfrm>
        </p:spPr>
        <p:txBody>
          <a:bodyPr/>
          <a:lstStyle/>
          <a:p>
            <a:r>
              <a:rPr lang="en-NZ" sz="1800" dirty="0"/>
              <a:t>Around half of the rangatahi we asked had considered stopping playing their particular sport. We asked why they have considered no longer playing in an open-ended question, and again, the main reasons relate to being too busy and a lack of time:</a:t>
            </a:r>
            <a:endParaRPr lang="en-NZ" dirty="0"/>
          </a:p>
        </p:txBody>
      </p:sp>
      <p:graphicFrame>
        <p:nvGraphicFramePr>
          <p:cNvPr id="12" name="Content Placeholder 11">
            <a:extLst>
              <a:ext uri="{FF2B5EF4-FFF2-40B4-BE49-F238E27FC236}">
                <a16:creationId xmlns:a16="http://schemas.microsoft.com/office/drawing/2014/main" id="{C7CF1C17-36B1-4B36-7D60-B8A03CC989E9}"/>
              </a:ext>
            </a:extLst>
          </p:cNvPr>
          <p:cNvGraphicFramePr>
            <a:graphicFrameLocks noGrp="1"/>
          </p:cNvGraphicFramePr>
          <p:nvPr>
            <p:ph sz="quarter" idx="14"/>
            <p:extLst>
              <p:ext uri="{D42A27DB-BD31-4B8C-83A1-F6EECF244321}">
                <p14:modId xmlns:p14="http://schemas.microsoft.com/office/powerpoint/2010/main" val="387195440"/>
              </p:ext>
            </p:extLst>
          </p:nvPr>
        </p:nvGraphicFramePr>
        <p:xfrm>
          <a:off x="360363" y="1731146"/>
          <a:ext cx="11466511" cy="426325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224F6E1F-E399-15C7-D8BD-FE6FCACA705A}"/>
              </a:ext>
            </a:extLst>
          </p:cNvPr>
          <p:cNvSpPr txBox="1"/>
          <p:nvPr/>
        </p:nvSpPr>
        <p:spPr>
          <a:xfrm>
            <a:off x="359998" y="1138480"/>
            <a:ext cx="756000" cy="184666"/>
          </a:xfrm>
          <a:prstGeom prst="rect">
            <a:avLst/>
          </a:prstGeom>
          <a:noFill/>
          <a:ln>
            <a:solidFill>
              <a:schemeClr val="tx1"/>
            </a:solidFill>
          </a:ln>
        </p:spPr>
        <p:txBody>
          <a:bodyPr wrap="square" lIns="0" tIns="0" rIns="0" bIns="0" rtlCol="0">
            <a:spAutoFit/>
          </a:bodyPr>
          <a:lstStyle/>
          <a:p>
            <a:pPr algn="ctr"/>
            <a:r>
              <a:rPr lang="en-NZ" sz="1200" i="1" dirty="0"/>
              <a:t>% yes</a:t>
            </a:r>
          </a:p>
        </p:txBody>
      </p:sp>
      <p:sp>
        <p:nvSpPr>
          <p:cNvPr id="3" name="TextBox 2">
            <a:extLst>
              <a:ext uri="{FF2B5EF4-FFF2-40B4-BE49-F238E27FC236}">
                <a16:creationId xmlns:a16="http://schemas.microsoft.com/office/drawing/2014/main" id="{615D0B0D-4A60-9E1B-1F58-6366B5954615}"/>
              </a:ext>
            </a:extLst>
          </p:cNvPr>
          <p:cNvSpPr txBox="1"/>
          <p:nvPr/>
        </p:nvSpPr>
        <p:spPr>
          <a:xfrm>
            <a:off x="9677400" y="1082791"/>
            <a:ext cx="2149474" cy="523220"/>
          </a:xfrm>
          <a:prstGeom prst="rect">
            <a:avLst/>
          </a:prstGeom>
          <a:solidFill>
            <a:schemeClr val="accent1"/>
          </a:solidFill>
        </p:spPr>
        <p:txBody>
          <a:bodyPr wrap="square" lIns="0" tIns="0" rIns="0" bIns="0" rtlCol="0">
            <a:spAutoFit/>
          </a:bodyPr>
          <a:lstStyle/>
          <a:p>
            <a:pPr algn="ctr"/>
            <a:r>
              <a:rPr lang="en-NZ" sz="1400" dirty="0">
                <a:solidFill>
                  <a:schemeClr val="bg1"/>
                </a:solidFill>
              </a:rPr>
              <a:t>Continuing rangatahi </a:t>
            </a:r>
            <a:r>
              <a:rPr lang="en-NZ" sz="1000" dirty="0">
                <a:solidFill>
                  <a:schemeClr val="bg1"/>
                </a:solidFill>
              </a:rPr>
              <a:t>(excluding lapsed one sport, </a:t>
            </a:r>
          </a:p>
          <a:p>
            <a:pPr algn="ctr"/>
            <a:r>
              <a:rPr lang="en-NZ" sz="1000" dirty="0">
                <a:solidFill>
                  <a:schemeClr val="bg1"/>
                </a:solidFill>
              </a:rPr>
              <a:t>taken up another)</a:t>
            </a:r>
          </a:p>
        </p:txBody>
      </p:sp>
      <p:sp>
        <p:nvSpPr>
          <p:cNvPr id="6" name="Footer Placeholder 3">
            <a:extLst>
              <a:ext uri="{FF2B5EF4-FFF2-40B4-BE49-F238E27FC236}">
                <a16:creationId xmlns:a16="http://schemas.microsoft.com/office/drawing/2014/main" id="{1D1D7CCA-ADF0-672C-C060-1A2DEE0E16F6}"/>
              </a:ext>
            </a:extLst>
          </p:cNvPr>
          <p:cNvSpPr>
            <a:spLocks noGrp="1"/>
          </p:cNvSpPr>
          <p:nvPr>
            <p:ph type="ftr" sz="quarter" idx="11"/>
          </p:nvPr>
        </p:nvSpPr>
        <p:spPr>
          <a:xfrm>
            <a:off x="3981599" y="6447150"/>
            <a:ext cx="6875313" cy="125100"/>
          </a:xfrm>
        </p:spPr>
        <p:txBody>
          <a:bodyPr/>
          <a:lstStyle/>
          <a:p>
            <a:r>
              <a:rPr lang="en-GB" dirty="0"/>
              <a:t>Q17. </a:t>
            </a:r>
            <a:r>
              <a:rPr lang="en-NZ" dirty="0"/>
              <a:t>What is the main reason you sometimes think about no longer play DP: INSERT SPORT FROM Q3]?</a:t>
            </a:r>
          </a:p>
          <a:p>
            <a:r>
              <a:rPr lang="en-GB" dirty="0"/>
              <a:t>Base: National survey who have continued another sport; continued playing; taken up sport but didn’t use to play, n=86</a:t>
            </a:r>
          </a:p>
        </p:txBody>
      </p:sp>
      <p:sp>
        <p:nvSpPr>
          <p:cNvPr id="7" name="TextBox 6">
            <a:extLst>
              <a:ext uri="{FF2B5EF4-FFF2-40B4-BE49-F238E27FC236}">
                <a16:creationId xmlns:a16="http://schemas.microsoft.com/office/drawing/2014/main" id="{5AC8E8E9-27C3-652C-105D-E53053E9913D}"/>
              </a:ext>
            </a:extLst>
          </p:cNvPr>
          <p:cNvSpPr txBox="1"/>
          <p:nvPr/>
        </p:nvSpPr>
        <p:spPr>
          <a:xfrm>
            <a:off x="4503831" y="1188665"/>
            <a:ext cx="3184339" cy="369332"/>
          </a:xfrm>
          <a:prstGeom prst="rect">
            <a:avLst/>
          </a:prstGeom>
          <a:noFill/>
        </p:spPr>
        <p:txBody>
          <a:bodyPr wrap="square" lIns="0" tIns="0" rIns="0" bIns="0" rtlCol="0">
            <a:spAutoFit/>
          </a:bodyPr>
          <a:lstStyle/>
          <a:p>
            <a:pPr algn="ctr"/>
            <a:r>
              <a:rPr lang="en-NZ" sz="1200" b="1" dirty="0"/>
              <a:t>Main reasons sometimes think about not playing a particular sport – open-ended</a:t>
            </a:r>
          </a:p>
        </p:txBody>
      </p:sp>
      <p:sp>
        <p:nvSpPr>
          <p:cNvPr id="8" name="Slide Number Placeholder 7">
            <a:extLst>
              <a:ext uri="{FF2B5EF4-FFF2-40B4-BE49-F238E27FC236}">
                <a16:creationId xmlns:a16="http://schemas.microsoft.com/office/drawing/2014/main" id="{574ECA02-BA64-C913-C862-E1DD2DFF9920}"/>
              </a:ext>
            </a:extLst>
          </p:cNvPr>
          <p:cNvSpPr>
            <a:spLocks noGrp="1"/>
          </p:cNvSpPr>
          <p:nvPr>
            <p:ph type="sldNum" sz="quarter" idx="10"/>
          </p:nvPr>
        </p:nvSpPr>
        <p:spPr/>
        <p:txBody>
          <a:bodyPr/>
          <a:lstStyle/>
          <a:p>
            <a:fld id="{4034BEE3-566C-4068-A777-C3A4762E861B}" type="slidenum">
              <a:rPr lang="en-GB" smtClean="0"/>
              <a:pPr/>
              <a:t>58</a:t>
            </a:fld>
            <a:endParaRPr lang="en-GB" dirty="0"/>
          </a:p>
        </p:txBody>
      </p:sp>
    </p:spTree>
    <p:extLst>
      <p:ext uri="{BB962C8B-B14F-4D97-AF65-F5344CB8AC3E}">
        <p14:creationId xmlns:p14="http://schemas.microsoft.com/office/powerpoint/2010/main" val="954760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535FDF19-D312-F34A-0DF7-63684813010D}"/>
              </a:ext>
            </a:extLst>
          </p:cNvPr>
          <p:cNvSpPr>
            <a:spLocks noGrp="1"/>
          </p:cNvSpPr>
          <p:nvPr>
            <p:ph type="title"/>
          </p:nvPr>
        </p:nvSpPr>
        <p:spPr>
          <a:xfrm>
            <a:off x="359999" y="42699"/>
            <a:ext cx="11466875" cy="403200"/>
          </a:xfrm>
        </p:spPr>
        <p:txBody>
          <a:bodyPr/>
          <a:lstStyle/>
          <a:p>
            <a:r>
              <a:rPr lang="en-NZ" sz="1600" dirty="0"/>
              <a:t>We then prompted these rangatahi with the barriers (generated from the qualitative research) and asked them to rate how important each one was when considering whether they should stop playing. Again, we can see multiple factors come into play, but a lack of time was the main barrier (e.g., exams, work, socialising, other hobbies). This mirrors what we see for lapsed rangatahi.    </a:t>
            </a:r>
          </a:p>
        </p:txBody>
      </p:sp>
      <p:graphicFrame>
        <p:nvGraphicFramePr>
          <p:cNvPr id="10" name="Content Placeholder 11">
            <a:extLst>
              <a:ext uri="{FF2B5EF4-FFF2-40B4-BE49-F238E27FC236}">
                <a16:creationId xmlns:a16="http://schemas.microsoft.com/office/drawing/2014/main" id="{D60E4A44-0005-196C-7A01-3575855FBB39}"/>
              </a:ext>
            </a:extLst>
          </p:cNvPr>
          <p:cNvGraphicFramePr>
            <a:graphicFrameLocks noGrp="1"/>
          </p:cNvGraphicFramePr>
          <p:nvPr>
            <p:ph sz="quarter" idx="14"/>
            <p:extLst>
              <p:ext uri="{D42A27DB-BD31-4B8C-83A1-F6EECF244321}">
                <p14:modId xmlns:p14="http://schemas.microsoft.com/office/powerpoint/2010/main" val="1412328344"/>
              </p:ext>
            </p:extLst>
          </p:nvPr>
        </p:nvGraphicFramePr>
        <p:xfrm>
          <a:off x="-285752" y="1663160"/>
          <a:ext cx="7059414" cy="430577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Content Placeholder 11">
            <a:extLst>
              <a:ext uri="{FF2B5EF4-FFF2-40B4-BE49-F238E27FC236}">
                <a16:creationId xmlns:a16="http://schemas.microsoft.com/office/drawing/2014/main" id="{8C6F776F-35DD-7682-B2B5-E78C781D2322}"/>
              </a:ext>
            </a:extLst>
          </p:cNvPr>
          <p:cNvGraphicFramePr>
            <a:graphicFrameLocks noGrp="1"/>
          </p:cNvGraphicFramePr>
          <p:nvPr>
            <p:ph sz="quarter" idx="15"/>
            <p:extLst>
              <p:ext uri="{D42A27DB-BD31-4B8C-83A1-F6EECF244321}">
                <p14:modId xmlns:p14="http://schemas.microsoft.com/office/powerpoint/2010/main" val="1144066388"/>
              </p:ext>
            </p:extLst>
          </p:nvPr>
        </p:nvGraphicFramePr>
        <p:xfrm>
          <a:off x="6376987" y="1663161"/>
          <a:ext cx="6410324" cy="4362928"/>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FA90EE91-A0ED-029A-7BFD-8988FDDB4E53}"/>
              </a:ext>
            </a:extLst>
          </p:cNvPr>
          <p:cNvSpPr txBox="1"/>
          <p:nvPr/>
        </p:nvSpPr>
        <p:spPr>
          <a:xfrm>
            <a:off x="9677400" y="1082791"/>
            <a:ext cx="2149474" cy="523220"/>
          </a:xfrm>
          <a:prstGeom prst="rect">
            <a:avLst/>
          </a:prstGeom>
          <a:solidFill>
            <a:schemeClr val="accent1"/>
          </a:solidFill>
        </p:spPr>
        <p:txBody>
          <a:bodyPr wrap="square" lIns="0" tIns="0" rIns="0" bIns="0" rtlCol="0">
            <a:spAutoFit/>
          </a:bodyPr>
          <a:lstStyle/>
          <a:p>
            <a:pPr algn="ctr"/>
            <a:r>
              <a:rPr lang="en-NZ" sz="1400" dirty="0">
                <a:solidFill>
                  <a:schemeClr val="bg1"/>
                </a:solidFill>
              </a:rPr>
              <a:t>Continuing rangatahi </a:t>
            </a:r>
            <a:r>
              <a:rPr lang="en-NZ" sz="1000" dirty="0">
                <a:solidFill>
                  <a:schemeClr val="bg1"/>
                </a:solidFill>
              </a:rPr>
              <a:t>(</a:t>
            </a:r>
            <a:r>
              <a:rPr lang="en-NZ" sz="1000" u="sng" dirty="0">
                <a:solidFill>
                  <a:schemeClr val="bg1"/>
                </a:solidFill>
              </a:rPr>
              <a:t>excluding</a:t>
            </a:r>
            <a:r>
              <a:rPr lang="en-NZ" sz="1000" dirty="0">
                <a:solidFill>
                  <a:schemeClr val="bg1"/>
                </a:solidFill>
              </a:rPr>
              <a:t> lapsed one sport, </a:t>
            </a:r>
          </a:p>
          <a:p>
            <a:pPr algn="ctr"/>
            <a:r>
              <a:rPr lang="en-NZ" sz="1000" dirty="0">
                <a:solidFill>
                  <a:schemeClr val="bg1"/>
                </a:solidFill>
              </a:rPr>
              <a:t>taken up another)</a:t>
            </a:r>
          </a:p>
        </p:txBody>
      </p:sp>
      <p:sp>
        <p:nvSpPr>
          <p:cNvPr id="5" name="TextBox 4">
            <a:extLst>
              <a:ext uri="{FF2B5EF4-FFF2-40B4-BE49-F238E27FC236}">
                <a16:creationId xmlns:a16="http://schemas.microsoft.com/office/drawing/2014/main" id="{55B5716D-4B43-F4BA-6973-5E77E3625A97}"/>
              </a:ext>
            </a:extLst>
          </p:cNvPr>
          <p:cNvSpPr txBox="1"/>
          <p:nvPr/>
        </p:nvSpPr>
        <p:spPr>
          <a:xfrm>
            <a:off x="359999" y="1127463"/>
            <a:ext cx="3621601" cy="184666"/>
          </a:xfrm>
          <a:prstGeom prst="rect">
            <a:avLst/>
          </a:prstGeom>
          <a:noFill/>
          <a:ln>
            <a:solidFill>
              <a:schemeClr val="tx1"/>
            </a:solidFill>
          </a:ln>
        </p:spPr>
        <p:txBody>
          <a:bodyPr wrap="square" lIns="0" tIns="0" rIns="0" bIns="0" rtlCol="0">
            <a:spAutoFit/>
          </a:bodyPr>
          <a:lstStyle/>
          <a:p>
            <a:r>
              <a:rPr lang="en-NZ" sz="1200" i="1" dirty="0"/>
              <a:t>% rated 4 or 5 out of 5, where 5=extremely important</a:t>
            </a:r>
          </a:p>
        </p:txBody>
      </p:sp>
      <p:sp>
        <p:nvSpPr>
          <p:cNvPr id="7" name="Footer Placeholder 3">
            <a:extLst>
              <a:ext uri="{FF2B5EF4-FFF2-40B4-BE49-F238E27FC236}">
                <a16:creationId xmlns:a16="http://schemas.microsoft.com/office/drawing/2014/main" id="{053A6147-6522-3A10-EF15-3CCDD14C51E1}"/>
              </a:ext>
            </a:extLst>
          </p:cNvPr>
          <p:cNvSpPr>
            <a:spLocks noGrp="1"/>
          </p:cNvSpPr>
          <p:nvPr>
            <p:ph type="ftr" sz="quarter" idx="11"/>
          </p:nvPr>
        </p:nvSpPr>
        <p:spPr>
          <a:xfrm>
            <a:off x="3981599" y="6447150"/>
            <a:ext cx="5393220" cy="69060"/>
          </a:xfrm>
        </p:spPr>
        <p:txBody>
          <a:bodyPr/>
          <a:lstStyle/>
          <a:p>
            <a:r>
              <a:rPr lang="en-GB" dirty="0"/>
              <a:t>Q18. </a:t>
            </a:r>
            <a:r>
              <a:rPr lang="en-NZ" dirty="0"/>
              <a:t>People have given us many reasons why they think about stopping playing organised sport. How important, or not, are each of the following in explaining why you sometimes think about no longer playing / doing [DP: INSERT SPORT FROM Q3] …</a:t>
            </a:r>
          </a:p>
          <a:p>
            <a:r>
              <a:rPr lang="en-GB" dirty="0"/>
              <a:t>Base: National survey who have continued playing; taken up sport but didn’t use to play, n=86</a:t>
            </a:r>
          </a:p>
        </p:txBody>
      </p:sp>
      <p:sp>
        <p:nvSpPr>
          <p:cNvPr id="4" name="TextBox 3">
            <a:extLst>
              <a:ext uri="{FF2B5EF4-FFF2-40B4-BE49-F238E27FC236}">
                <a16:creationId xmlns:a16="http://schemas.microsoft.com/office/drawing/2014/main" id="{AEAC8BF0-BCB8-98B1-BF11-2912BF38F4F4}"/>
              </a:ext>
            </a:extLst>
          </p:cNvPr>
          <p:cNvSpPr txBox="1"/>
          <p:nvPr/>
        </p:nvSpPr>
        <p:spPr>
          <a:xfrm>
            <a:off x="4503831" y="1188665"/>
            <a:ext cx="3184339" cy="369332"/>
          </a:xfrm>
          <a:prstGeom prst="rect">
            <a:avLst/>
          </a:prstGeom>
          <a:noFill/>
        </p:spPr>
        <p:txBody>
          <a:bodyPr wrap="square" lIns="0" tIns="0" rIns="0" bIns="0" rtlCol="0">
            <a:spAutoFit/>
          </a:bodyPr>
          <a:lstStyle/>
          <a:p>
            <a:pPr algn="ctr"/>
            <a:r>
              <a:rPr lang="en-NZ" sz="1200" b="1" dirty="0"/>
              <a:t>Importance of reasons to potentially stop playing particular sport</a:t>
            </a:r>
            <a:endParaRPr lang="en-NZ" sz="1200" b="1" baseline="-25000" dirty="0"/>
          </a:p>
        </p:txBody>
      </p:sp>
      <p:sp>
        <p:nvSpPr>
          <p:cNvPr id="9" name="TextBox 8">
            <a:extLst>
              <a:ext uri="{FF2B5EF4-FFF2-40B4-BE49-F238E27FC236}">
                <a16:creationId xmlns:a16="http://schemas.microsoft.com/office/drawing/2014/main" id="{CE5B5CD2-DE3B-7FBC-23FE-87875CDBAF0D}"/>
              </a:ext>
            </a:extLst>
          </p:cNvPr>
          <p:cNvSpPr txBox="1"/>
          <p:nvPr/>
        </p:nvSpPr>
        <p:spPr>
          <a:xfrm>
            <a:off x="10733088" y="4931217"/>
            <a:ext cx="2441195" cy="123111"/>
          </a:xfrm>
          <a:prstGeom prst="rect">
            <a:avLst/>
          </a:prstGeom>
          <a:noFill/>
        </p:spPr>
        <p:txBody>
          <a:bodyPr wrap="square" lIns="0" tIns="0" rIns="0" bIns="0" rtlCol="0">
            <a:spAutoFit/>
          </a:bodyPr>
          <a:lstStyle/>
          <a:p>
            <a:r>
              <a:rPr lang="en-NZ" sz="800" dirty="0"/>
              <a:t>↓ NZ European (12%)</a:t>
            </a:r>
          </a:p>
        </p:txBody>
      </p:sp>
      <p:sp>
        <p:nvSpPr>
          <p:cNvPr id="12" name="TextBox 11">
            <a:extLst>
              <a:ext uri="{FF2B5EF4-FFF2-40B4-BE49-F238E27FC236}">
                <a16:creationId xmlns:a16="http://schemas.microsoft.com/office/drawing/2014/main" id="{3985C21D-DC57-7C71-E6D4-222EB70A073C}"/>
              </a:ext>
            </a:extLst>
          </p:cNvPr>
          <p:cNvSpPr txBox="1"/>
          <p:nvPr/>
        </p:nvSpPr>
        <p:spPr>
          <a:xfrm>
            <a:off x="10995206" y="3202653"/>
            <a:ext cx="2441195" cy="123111"/>
          </a:xfrm>
          <a:prstGeom prst="rect">
            <a:avLst/>
          </a:prstGeom>
          <a:noFill/>
        </p:spPr>
        <p:txBody>
          <a:bodyPr wrap="square" lIns="0" tIns="0" rIns="0" bIns="0" rtlCol="0">
            <a:spAutoFit/>
          </a:bodyPr>
          <a:lstStyle/>
          <a:p>
            <a:r>
              <a:rPr lang="en-NZ" sz="800" dirty="0"/>
              <a:t>↓ NZ European (15%)</a:t>
            </a:r>
          </a:p>
        </p:txBody>
      </p:sp>
      <p:sp>
        <p:nvSpPr>
          <p:cNvPr id="13" name="TextBox 12">
            <a:extLst>
              <a:ext uri="{FF2B5EF4-FFF2-40B4-BE49-F238E27FC236}">
                <a16:creationId xmlns:a16="http://schemas.microsoft.com/office/drawing/2014/main" id="{4030683D-D4B7-4BFC-23C4-EB73A0F517B8}"/>
              </a:ext>
            </a:extLst>
          </p:cNvPr>
          <p:cNvSpPr txBox="1"/>
          <p:nvPr/>
        </p:nvSpPr>
        <p:spPr>
          <a:xfrm>
            <a:off x="4977626" y="4426505"/>
            <a:ext cx="2441195" cy="123111"/>
          </a:xfrm>
          <a:prstGeom prst="rect">
            <a:avLst/>
          </a:prstGeom>
          <a:noFill/>
        </p:spPr>
        <p:txBody>
          <a:bodyPr wrap="square" lIns="0" tIns="0" rIns="0" bIns="0" rtlCol="0">
            <a:spAutoFit/>
          </a:bodyPr>
          <a:lstStyle/>
          <a:p>
            <a:r>
              <a:rPr lang="en-NZ" sz="800" dirty="0"/>
              <a:t>↑ Aged 15 – 16 (43%)</a:t>
            </a:r>
          </a:p>
        </p:txBody>
      </p:sp>
      <p:sp>
        <p:nvSpPr>
          <p:cNvPr id="14" name="TextBox 13">
            <a:extLst>
              <a:ext uri="{FF2B5EF4-FFF2-40B4-BE49-F238E27FC236}">
                <a16:creationId xmlns:a16="http://schemas.microsoft.com/office/drawing/2014/main" id="{795BAFE6-C8BD-1F2F-BD98-2481236CDB86}"/>
              </a:ext>
            </a:extLst>
          </p:cNvPr>
          <p:cNvSpPr txBox="1"/>
          <p:nvPr/>
        </p:nvSpPr>
        <p:spPr>
          <a:xfrm>
            <a:off x="10753914" y="4060780"/>
            <a:ext cx="2441195" cy="123111"/>
          </a:xfrm>
          <a:prstGeom prst="rect">
            <a:avLst/>
          </a:prstGeom>
          <a:noFill/>
        </p:spPr>
        <p:txBody>
          <a:bodyPr wrap="square" lIns="0" tIns="0" rIns="0" bIns="0" rtlCol="0">
            <a:spAutoFit/>
          </a:bodyPr>
          <a:lstStyle/>
          <a:p>
            <a:r>
              <a:rPr lang="en-NZ" sz="800" dirty="0"/>
              <a:t>↓ Male (9%); ↑ Female (34%) </a:t>
            </a:r>
          </a:p>
        </p:txBody>
      </p:sp>
      <p:sp>
        <p:nvSpPr>
          <p:cNvPr id="15" name="TextBox 14">
            <a:extLst>
              <a:ext uri="{FF2B5EF4-FFF2-40B4-BE49-F238E27FC236}">
                <a16:creationId xmlns:a16="http://schemas.microsoft.com/office/drawing/2014/main" id="{C2C1BFB8-0538-A7E9-77E5-980AADA3CB50}"/>
              </a:ext>
            </a:extLst>
          </p:cNvPr>
          <p:cNvSpPr txBox="1"/>
          <p:nvPr/>
        </p:nvSpPr>
        <p:spPr>
          <a:xfrm>
            <a:off x="9831710" y="6276704"/>
            <a:ext cx="1349406" cy="369332"/>
          </a:xfrm>
          <a:prstGeom prst="rect">
            <a:avLst/>
          </a:prstGeom>
          <a:noFill/>
          <a:ln>
            <a:solidFill>
              <a:schemeClr val="tx1">
                <a:lumMod val="60000"/>
                <a:lumOff val="40000"/>
              </a:schemeClr>
            </a:solidFill>
          </a:ln>
        </p:spPr>
        <p:txBody>
          <a:bodyPr wrap="square" lIns="0" tIns="0" rIns="0" bIns="0" rtlCol="0">
            <a:spAutoFit/>
          </a:bodyPr>
          <a:lstStyle/>
          <a:p>
            <a:pPr algn="ctr"/>
            <a:r>
              <a:rPr lang="en-NZ" sz="800" dirty="0"/>
              <a:t>↑Significantly higher than all rangatahi | ↓Significantly lower than all rangatahi</a:t>
            </a:r>
          </a:p>
        </p:txBody>
      </p:sp>
      <p:sp>
        <p:nvSpPr>
          <p:cNvPr id="6" name="Slide Number Placeholder 5">
            <a:extLst>
              <a:ext uri="{FF2B5EF4-FFF2-40B4-BE49-F238E27FC236}">
                <a16:creationId xmlns:a16="http://schemas.microsoft.com/office/drawing/2014/main" id="{3B00D9B0-707A-29E2-33C0-A9C7AD38DEB8}"/>
              </a:ext>
            </a:extLst>
          </p:cNvPr>
          <p:cNvSpPr>
            <a:spLocks noGrp="1"/>
          </p:cNvSpPr>
          <p:nvPr>
            <p:ph type="sldNum" sz="quarter" idx="10"/>
          </p:nvPr>
        </p:nvSpPr>
        <p:spPr/>
        <p:txBody>
          <a:bodyPr/>
          <a:lstStyle/>
          <a:p>
            <a:fld id="{4034BEE3-566C-4068-A777-C3A4762E861B}" type="slidenum">
              <a:rPr lang="en-GB" smtClean="0"/>
              <a:pPr/>
              <a:t>59</a:t>
            </a:fld>
            <a:endParaRPr lang="en-GB" dirty="0"/>
          </a:p>
        </p:txBody>
      </p:sp>
    </p:spTree>
    <p:extLst>
      <p:ext uri="{BB962C8B-B14F-4D97-AF65-F5344CB8AC3E}">
        <p14:creationId xmlns:p14="http://schemas.microsoft.com/office/powerpoint/2010/main" val="257229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sky, outdoor, person&#10;&#10;Description automatically generated">
            <a:extLst>
              <a:ext uri="{FF2B5EF4-FFF2-40B4-BE49-F238E27FC236}">
                <a16:creationId xmlns:a16="http://schemas.microsoft.com/office/drawing/2014/main" id="{D639029D-4409-A248-C9A3-07B1794658F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824674" y="209004"/>
            <a:ext cx="3002199" cy="5826194"/>
          </a:xfrm>
          <a:prstGeom prst="rect">
            <a:avLst/>
          </a:prstGeom>
        </p:spPr>
      </p:pic>
      <p:sp>
        <p:nvSpPr>
          <p:cNvPr id="12" name="Rectangle 11">
            <a:extLst>
              <a:ext uri="{FF2B5EF4-FFF2-40B4-BE49-F238E27FC236}">
                <a16:creationId xmlns:a16="http://schemas.microsoft.com/office/drawing/2014/main" id="{C8A8ACC7-373D-F40B-9A12-3E0E06435CA1}"/>
              </a:ext>
            </a:extLst>
          </p:cNvPr>
          <p:cNvSpPr/>
          <p:nvPr/>
        </p:nvSpPr>
        <p:spPr bwMode="ltGray">
          <a:xfrm>
            <a:off x="8824675" y="209004"/>
            <a:ext cx="3002199" cy="5790878"/>
          </a:xfrm>
          <a:prstGeom prst="rect">
            <a:avLst/>
          </a:prstGeom>
          <a:solidFill>
            <a:srgbClr val="000000">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10" name="TextBox 9">
            <a:extLst>
              <a:ext uri="{FF2B5EF4-FFF2-40B4-BE49-F238E27FC236}">
                <a16:creationId xmlns:a16="http://schemas.microsoft.com/office/drawing/2014/main" id="{446A0A9E-A8B2-346F-4601-F01196EBA79F}"/>
              </a:ext>
            </a:extLst>
          </p:cNvPr>
          <p:cNvSpPr txBox="1"/>
          <p:nvPr/>
        </p:nvSpPr>
        <p:spPr>
          <a:xfrm>
            <a:off x="474412" y="1197853"/>
            <a:ext cx="2230942" cy="4678204"/>
          </a:xfrm>
          <a:prstGeom prst="rect">
            <a:avLst/>
          </a:prstGeom>
          <a:noFill/>
        </p:spPr>
        <p:txBody>
          <a:bodyPr wrap="square">
            <a:spAutoFit/>
          </a:body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b="0" i="1" u="none" strike="noStrike" kern="1200" cap="none" spc="0" normalizeH="0" baseline="0" noProof="0" dirty="0">
                <a:ln>
                  <a:noFill/>
                </a:ln>
                <a:solidFill>
                  <a:schemeClr val="bg1"/>
                </a:solidFill>
                <a:effectLst/>
                <a:uLnTx/>
                <a:uFillTx/>
                <a:latin typeface="Arial"/>
                <a:ea typeface="+mn-lt"/>
                <a:cs typeface="Arial" panose="020B0604020202020204" pitchFamily="34" charset="0"/>
              </a:rPr>
              <a:t>Research was conducted to understand the level of impact of the different barriers and drivers to participating in organised sport which were identified in the qualitative research. The </a:t>
            </a:r>
            <a:r>
              <a:rPr kumimoji="0" lang="en-US" b="1" i="1" u="none" strike="noStrike" kern="1200" cap="none" spc="0" normalizeH="0" baseline="0" noProof="0" dirty="0">
                <a:ln>
                  <a:noFill/>
                </a:ln>
                <a:solidFill>
                  <a:schemeClr val="bg1"/>
                </a:solidFill>
                <a:effectLst/>
                <a:uLnTx/>
                <a:uFillTx/>
                <a:latin typeface="Arial"/>
                <a:ea typeface="+mn-lt"/>
                <a:cs typeface="Arial" panose="020B0604020202020204" pitchFamily="34" charset="0"/>
              </a:rPr>
              <a:t>overall goal is to increase rangatahi participation rates in sport</a:t>
            </a:r>
            <a:r>
              <a:rPr kumimoji="0" lang="en-US" b="0" i="1" u="none" strike="noStrike" kern="1200" cap="none" spc="0" normalizeH="0" baseline="0" noProof="0" dirty="0">
                <a:ln>
                  <a:noFill/>
                </a:ln>
                <a:solidFill>
                  <a:schemeClr val="bg1"/>
                </a:solidFill>
                <a:effectLst/>
                <a:uLnTx/>
                <a:uFillTx/>
                <a:latin typeface="Arial"/>
                <a:ea typeface="+mn-lt"/>
                <a:cs typeface="Arial" panose="020B0604020202020204" pitchFamily="34" charset="0"/>
              </a:rPr>
              <a:t>.</a:t>
            </a:r>
            <a:endParaRPr kumimoji="0" lang="en-US" b="0" i="1" u="none" strike="noStrike" kern="1200" cap="none" spc="0" normalizeH="0" baseline="0" noProof="0" dirty="0">
              <a:ln>
                <a:noFill/>
              </a:ln>
              <a:solidFill>
                <a:schemeClr val="bg1"/>
              </a:solidFill>
              <a:effectLst/>
              <a:uLnTx/>
              <a:uFillTx/>
              <a:latin typeface="Arial"/>
              <a:ea typeface="+mn-ea"/>
              <a:cs typeface="Arial" panose="020B0604020202020204" pitchFamily="34" charset="0"/>
            </a:endParaRPr>
          </a:p>
        </p:txBody>
      </p:sp>
      <p:sp>
        <p:nvSpPr>
          <p:cNvPr id="11" name="Rectangle 10">
            <a:extLst>
              <a:ext uri="{FF2B5EF4-FFF2-40B4-BE49-F238E27FC236}">
                <a16:creationId xmlns:a16="http://schemas.microsoft.com/office/drawing/2014/main" id="{EA69C5EB-FDFC-A739-1A9C-86F2D7FAB062}"/>
              </a:ext>
            </a:extLst>
          </p:cNvPr>
          <p:cNvSpPr/>
          <p:nvPr/>
        </p:nvSpPr>
        <p:spPr bwMode="ltGray">
          <a:xfrm>
            <a:off x="474411" y="209004"/>
            <a:ext cx="8244716" cy="5826194"/>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mj-lt"/>
              <a:ea typeface="+mn-ea"/>
              <a:cs typeface="+mn-cs"/>
            </a:endParaRPr>
          </a:p>
        </p:txBody>
      </p:sp>
      <p:sp>
        <p:nvSpPr>
          <p:cNvPr id="3" name="Rectangle 2">
            <a:extLst>
              <a:ext uri="{FF2B5EF4-FFF2-40B4-BE49-F238E27FC236}">
                <a16:creationId xmlns:a16="http://schemas.microsoft.com/office/drawing/2014/main" id="{A48AB9E2-66CF-91AE-DDE7-C5B1BCEDD093}"/>
              </a:ext>
            </a:extLst>
          </p:cNvPr>
          <p:cNvSpPr/>
          <p:nvPr/>
        </p:nvSpPr>
        <p:spPr>
          <a:xfrm>
            <a:off x="1022059" y="3157321"/>
            <a:ext cx="2311533" cy="135786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NZ" dirty="0">
              <a:solidFill>
                <a:srgbClr val="FFFFFF"/>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TextBox 5">
            <a:extLst>
              <a:ext uri="{FF2B5EF4-FFF2-40B4-BE49-F238E27FC236}">
                <a16:creationId xmlns:a16="http://schemas.microsoft.com/office/drawing/2014/main" id="{A6AA0531-3860-CB22-2554-758BF57DD3B6}"/>
              </a:ext>
            </a:extLst>
          </p:cNvPr>
          <p:cNvSpPr txBox="1"/>
          <p:nvPr/>
        </p:nvSpPr>
        <p:spPr>
          <a:xfrm>
            <a:off x="743278" y="271150"/>
            <a:ext cx="7879349" cy="507831"/>
          </a:xfrm>
          <a:prstGeom prst="rect">
            <a:avLst/>
          </a:prstGeom>
          <a:noFill/>
        </p:spPr>
        <p:txBody>
          <a:bodyPr wrap="square">
            <a:spAutoFit/>
          </a:bodyPr>
          <a:lstStyle/>
          <a:p>
            <a:pPr>
              <a:spcBef>
                <a:spcPts val="300"/>
              </a:spcBef>
              <a:spcAft>
                <a:spcPts val="300"/>
              </a:spcAft>
            </a:pPr>
            <a:r>
              <a:rPr lang="en-US" sz="1500" b="1" dirty="0">
                <a:solidFill>
                  <a:srgbClr val="00A5B8"/>
                </a:solidFill>
              </a:rPr>
              <a:t>QUANTITATIVE SURVEY SAMPLE SOURCE AND APPROACH</a:t>
            </a:r>
            <a:br>
              <a:rPr lang="en-US" sz="1200" b="1" dirty="0">
                <a:solidFill>
                  <a:srgbClr val="85A8FF"/>
                </a:solidFill>
              </a:rPr>
            </a:br>
            <a:r>
              <a:rPr lang="en-US" sz="1200" b="1" dirty="0"/>
              <a:t>Two methods were used to achieve both a national and a Wellington region sample:</a:t>
            </a:r>
          </a:p>
        </p:txBody>
      </p:sp>
      <p:sp>
        <p:nvSpPr>
          <p:cNvPr id="9" name="TextBox 8">
            <a:extLst>
              <a:ext uri="{FF2B5EF4-FFF2-40B4-BE49-F238E27FC236}">
                <a16:creationId xmlns:a16="http://schemas.microsoft.com/office/drawing/2014/main" id="{FCE196BB-7785-0698-0DA2-B2D1A1630B05}"/>
              </a:ext>
            </a:extLst>
          </p:cNvPr>
          <p:cNvSpPr txBox="1"/>
          <p:nvPr/>
        </p:nvSpPr>
        <p:spPr>
          <a:xfrm>
            <a:off x="762223" y="981935"/>
            <a:ext cx="239649" cy="584775"/>
          </a:xfrm>
          <a:prstGeom prst="rect">
            <a:avLst/>
          </a:prstGeom>
          <a:noFill/>
        </p:spPr>
        <p:txBody>
          <a:bodyPr wrap="square">
            <a:spAutoFit/>
          </a:bodyPr>
          <a:lstStyle/>
          <a:p>
            <a:pPr algn="ctr"/>
            <a:r>
              <a:rPr lang="en-NZ" sz="3200" dirty="0"/>
              <a:t>1</a:t>
            </a:r>
          </a:p>
        </p:txBody>
      </p:sp>
      <p:sp>
        <p:nvSpPr>
          <p:cNvPr id="13" name="Rectangle 12">
            <a:extLst>
              <a:ext uri="{FF2B5EF4-FFF2-40B4-BE49-F238E27FC236}">
                <a16:creationId xmlns:a16="http://schemas.microsoft.com/office/drawing/2014/main" id="{4FEEFDD5-6C88-3A98-A172-5DEE355BBF08}"/>
              </a:ext>
            </a:extLst>
          </p:cNvPr>
          <p:cNvSpPr/>
          <p:nvPr/>
        </p:nvSpPr>
        <p:spPr bwMode="ltGray">
          <a:xfrm>
            <a:off x="1098389" y="981935"/>
            <a:ext cx="3071275" cy="151868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a:solidFill>
                  <a:schemeClr val="tx1"/>
                </a:solidFill>
              </a:rPr>
              <a:t>National survey</a:t>
            </a:r>
            <a:r>
              <a:rPr lang="en-US" sz="1100" dirty="0">
                <a:solidFill>
                  <a:schemeClr val="tx1"/>
                </a:solidFill>
              </a:rPr>
              <a:t>:</a:t>
            </a:r>
          </a:p>
          <a:p>
            <a:r>
              <a:rPr lang="en-US" sz="1100" b="0" dirty="0">
                <a:solidFill>
                  <a:schemeClr val="tx1"/>
                </a:solidFill>
              </a:rPr>
              <a:t>A survey link was sent to potential parents of rangatahi inviting their teenager to participate in the survey. If the rangatahi qualified and completed the survey the parent received our</a:t>
            </a:r>
            <a:r>
              <a:rPr lang="en-US" sz="1100" dirty="0">
                <a:solidFill>
                  <a:schemeClr val="tx1"/>
                </a:solidFill>
              </a:rPr>
              <a:t> standard incentive, and the teenager was entered into a prize draw. The national survey sample was sourced from Kantar’s online survey panels. </a:t>
            </a:r>
            <a:endParaRPr lang="en-NZ" sz="1100" b="0" dirty="0">
              <a:solidFill>
                <a:schemeClr val="tx1"/>
              </a:solidFill>
            </a:endParaRPr>
          </a:p>
        </p:txBody>
      </p:sp>
      <p:sp>
        <p:nvSpPr>
          <p:cNvPr id="15" name="TextBox 14">
            <a:extLst>
              <a:ext uri="{FF2B5EF4-FFF2-40B4-BE49-F238E27FC236}">
                <a16:creationId xmlns:a16="http://schemas.microsoft.com/office/drawing/2014/main" id="{FD8D0C05-9718-3BC7-BC65-05F173683628}"/>
              </a:ext>
            </a:extLst>
          </p:cNvPr>
          <p:cNvSpPr txBox="1"/>
          <p:nvPr/>
        </p:nvSpPr>
        <p:spPr>
          <a:xfrm>
            <a:off x="4796599" y="981934"/>
            <a:ext cx="239649" cy="584775"/>
          </a:xfrm>
          <a:prstGeom prst="rect">
            <a:avLst/>
          </a:prstGeom>
          <a:noFill/>
        </p:spPr>
        <p:txBody>
          <a:bodyPr wrap="square">
            <a:spAutoFit/>
          </a:bodyPr>
          <a:lstStyle/>
          <a:p>
            <a:pPr algn="ctr"/>
            <a:r>
              <a:rPr lang="en-NZ" sz="3200" dirty="0"/>
              <a:t>2</a:t>
            </a:r>
          </a:p>
        </p:txBody>
      </p:sp>
      <p:sp>
        <p:nvSpPr>
          <p:cNvPr id="16" name="Rectangle 15">
            <a:extLst>
              <a:ext uri="{FF2B5EF4-FFF2-40B4-BE49-F238E27FC236}">
                <a16:creationId xmlns:a16="http://schemas.microsoft.com/office/drawing/2014/main" id="{E1544508-C71E-7513-3593-FA169C39BB92}"/>
              </a:ext>
            </a:extLst>
          </p:cNvPr>
          <p:cNvSpPr/>
          <p:nvPr/>
        </p:nvSpPr>
        <p:spPr bwMode="ltGray">
          <a:xfrm>
            <a:off x="5271827" y="986816"/>
            <a:ext cx="3246531" cy="151868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a:solidFill>
                  <a:schemeClr val="tx1"/>
                </a:solidFill>
              </a:rPr>
              <a:t>Wellington regional survey:</a:t>
            </a:r>
          </a:p>
          <a:p>
            <a:r>
              <a:rPr lang="en-US" sz="1100" b="0" dirty="0">
                <a:solidFill>
                  <a:schemeClr val="tx1"/>
                </a:solidFill>
              </a:rPr>
              <a:t>Kantar Public (through Nuku Ora) asked nine RSOs to send a survey invite to rangatahi on their database. Of these, five RSOs sent the invite and had rangatahi complete the survey (Capital Basketball; Capital Football; College Sport Wellington; Tennis Central; Wellington Hockey Association).</a:t>
            </a:r>
            <a:endParaRPr lang="en-NZ" sz="1100" b="0" dirty="0">
              <a:solidFill>
                <a:schemeClr val="tx1"/>
              </a:solidFill>
            </a:endParaRPr>
          </a:p>
        </p:txBody>
      </p:sp>
      <p:sp>
        <p:nvSpPr>
          <p:cNvPr id="17" name="TextBox 16">
            <a:extLst>
              <a:ext uri="{FF2B5EF4-FFF2-40B4-BE49-F238E27FC236}">
                <a16:creationId xmlns:a16="http://schemas.microsoft.com/office/drawing/2014/main" id="{A0E11319-95AD-39D5-0DA6-E9D658A436EA}"/>
              </a:ext>
            </a:extLst>
          </p:cNvPr>
          <p:cNvSpPr txBox="1"/>
          <p:nvPr/>
        </p:nvSpPr>
        <p:spPr>
          <a:xfrm>
            <a:off x="1833875" y="2633440"/>
            <a:ext cx="5558818" cy="276999"/>
          </a:xfrm>
          <a:prstGeom prst="rect">
            <a:avLst/>
          </a:prstGeom>
          <a:noFill/>
        </p:spPr>
        <p:txBody>
          <a:bodyPr wrap="square">
            <a:spAutoFit/>
          </a:bodyPr>
          <a:lstStyle/>
          <a:p>
            <a:pPr algn="ctr">
              <a:spcBef>
                <a:spcPts val="300"/>
              </a:spcBef>
              <a:spcAft>
                <a:spcPts val="300"/>
              </a:spcAft>
            </a:pPr>
            <a:r>
              <a:rPr lang="en-US" sz="1200" b="1" dirty="0"/>
              <a:t>Both groups of rangatahi answered the same survey.</a:t>
            </a:r>
          </a:p>
        </p:txBody>
      </p:sp>
      <p:sp>
        <p:nvSpPr>
          <p:cNvPr id="19" name="Rectangle 18">
            <a:extLst>
              <a:ext uri="{FF2B5EF4-FFF2-40B4-BE49-F238E27FC236}">
                <a16:creationId xmlns:a16="http://schemas.microsoft.com/office/drawing/2014/main" id="{F0F78518-5852-BDD4-9379-8AE3E8732E19}"/>
              </a:ext>
            </a:extLst>
          </p:cNvPr>
          <p:cNvSpPr/>
          <p:nvPr/>
        </p:nvSpPr>
        <p:spPr>
          <a:xfrm>
            <a:off x="5875460" y="3150317"/>
            <a:ext cx="2311200" cy="135786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NZ" dirty="0">
              <a:solidFill>
                <a:srgbClr val="FFFFFF"/>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0" name="TextBox 19">
            <a:extLst>
              <a:ext uri="{FF2B5EF4-FFF2-40B4-BE49-F238E27FC236}">
                <a16:creationId xmlns:a16="http://schemas.microsoft.com/office/drawing/2014/main" id="{1372B154-395E-78AF-1276-45335C9A9F4B}"/>
              </a:ext>
            </a:extLst>
          </p:cNvPr>
          <p:cNvSpPr txBox="1"/>
          <p:nvPr/>
        </p:nvSpPr>
        <p:spPr>
          <a:xfrm>
            <a:off x="1029204" y="3199202"/>
            <a:ext cx="2304388" cy="1107996"/>
          </a:xfrm>
          <a:prstGeom prst="rect">
            <a:avLst/>
          </a:prstGeom>
          <a:noFill/>
        </p:spPr>
        <p:txBody>
          <a:bodyPr wrap="square">
            <a:spAutoFit/>
          </a:bodyPr>
          <a:lstStyle/>
          <a:p>
            <a:pPr>
              <a:spcBef>
                <a:spcPts val="300"/>
              </a:spcBef>
              <a:spcAft>
                <a:spcPts val="300"/>
              </a:spcAft>
            </a:pPr>
            <a:r>
              <a:rPr lang="en-US" sz="1200" b="1" dirty="0"/>
              <a:t>There were:</a:t>
            </a:r>
          </a:p>
          <a:p>
            <a:pPr marL="171450" indent="-171450">
              <a:spcBef>
                <a:spcPts val="300"/>
              </a:spcBef>
              <a:spcAft>
                <a:spcPts val="300"/>
              </a:spcAft>
              <a:buFont typeface="Arial" panose="020B0604020202020204" pitchFamily="34" charset="0"/>
              <a:buChar char="•"/>
            </a:pPr>
            <a:r>
              <a:rPr lang="en-US" sz="1100" b="1" dirty="0"/>
              <a:t>401</a:t>
            </a:r>
            <a:r>
              <a:rPr lang="en-US" sz="1100" dirty="0"/>
              <a:t> online responses for the </a:t>
            </a:r>
            <a:r>
              <a:rPr lang="en-US" sz="1100" b="1" dirty="0"/>
              <a:t>national </a:t>
            </a:r>
            <a:r>
              <a:rPr lang="en-US" sz="1100" dirty="0"/>
              <a:t>survey</a:t>
            </a:r>
          </a:p>
          <a:p>
            <a:pPr marL="171450" indent="-171450">
              <a:spcBef>
                <a:spcPts val="300"/>
              </a:spcBef>
              <a:spcAft>
                <a:spcPts val="300"/>
              </a:spcAft>
              <a:buFont typeface="Arial" panose="020B0604020202020204" pitchFamily="34" charset="0"/>
              <a:buChar char="•"/>
            </a:pPr>
            <a:r>
              <a:rPr lang="en-US" sz="1100" b="1" dirty="0"/>
              <a:t>335</a:t>
            </a:r>
            <a:r>
              <a:rPr lang="en-US" sz="1100" dirty="0"/>
              <a:t> online responses for the </a:t>
            </a:r>
            <a:r>
              <a:rPr lang="en-US" sz="1100" b="1" dirty="0"/>
              <a:t>Wellington region </a:t>
            </a:r>
            <a:r>
              <a:rPr lang="en-US" sz="1100" dirty="0"/>
              <a:t>survey</a:t>
            </a:r>
          </a:p>
        </p:txBody>
      </p:sp>
      <p:sp>
        <p:nvSpPr>
          <p:cNvPr id="21" name="TextBox 20">
            <a:extLst>
              <a:ext uri="{FF2B5EF4-FFF2-40B4-BE49-F238E27FC236}">
                <a16:creationId xmlns:a16="http://schemas.microsoft.com/office/drawing/2014/main" id="{0E152345-B711-E417-9EFB-692DFD5F0ED6}"/>
              </a:ext>
            </a:extLst>
          </p:cNvPr>
          <p:cNvSpPr txBox="1"/>
          <p:nvPr/>
        </p:nvSpPr>
        <p:spPr>
          <a:xfrm>
            <a:off x="3483483" y="3199202"/>
            <a:ext cx="2191208" cy="692497"/>
          </a:xfrm>
          <a:prstGeom prst="rect">
            <a:avLst/>
          </a:prstGeom>
          <a:noFill/>
        </p:spPr>
        <p:txBody>
          <a:bodyPr wrap="square">
            <a:spAutoFit/>
          </a:bodyPr>
          <a:lstStyle/>
          <a:p>
            <a:pPr>
              <a:spcBef>
                <a:spcPts val="300"/>
              </a:spcBef>
              <a:spcAft>
                <a:spcPts val="300"/>
              </a:spcAft>
            </a:pPr>
            <a:r>
              <a:rPr lang="en-US" sz="1200" b="1" dirty="0"/>
              <a:t>Fieldwork:</a:t>
            </a:r>
          </a:p>
          <a:p>
            <a:pPr marL="171450" indent="-171450">
              <a:spcBef>
                <a:spcPts val="300"/>
              </a:spcBef>
              <a:spcAft>
                <a:spcPts val="300"/>
              </a:spcAft>
              <a:buFont typeface="Arial" panose="020B0604020202020204" pitchFamily="34" charset="0"/>
              <a:buChar char="•"/>
            </a:pPr>
            <a:r>
              <a:rPr lang="en-US" sz="1100" dirty="0"/>
              <a:t>Monday 12</a:t>
            </a:r>
            <a:r>
              <a:rPr lang="en-US" sz="1100" baseline="30000" dirty="0"/>
              <a:t>th</a:t>
            </a:r>
            <a:r>
              <a:rPr lang="en-US" sz="1100" dirty="0"/>
              <a:t> September to Monday 17</a:t>
            </a:r>
            <a:r>
              <a:rPr lang="en-US" sz="1100" baseline="30000" dirty="0"/>
              <a:t>th</a:t>
            </a:r>
            <a:r>
              <a:rPr lang="en-US" sz="1100" dirty="0"/>
              <a:t> October 2022</a:t>
            </a:r>
          </a:p>
        </p:txBody>
      </p:sp>
      <p:sp>
        <p:nvSpPr>
          <p:cNvPr id="22" name="TextBox 21">
            <a:extLst>
              <a:ext uri="{FF2B5EF4-FFF2-40B4-BE49-F238E27FC236}">
                <a16:creationId xmlns:a16="http://schemas.microsoft.com/office/drawing/2014/main" id="{5B61B6D2-3C62-10C3-94B1-19B84FA14E4F}"/>
              </a:ext>
            </a:extLst>
          </p:cNvPr>
          <p:cNvSpPr txBox="1"/>
          <p:nvPr/>
        </p:nvSpPr>
        <p:spPr>
          <a:xfrm>
            <a:off x="6025351" y="3229445"/>
            <a:ext cx="1854911" cy="538609"/>
          </a:xfrm>
          <a:prstGeom prst="rect">
            <a:avLst/>
          </a:prstGeom>
          <a:noFill/>
        </p:spPr>
        <p:txBody>
          <a:bodyPr wrap="square">
            <a:spAutoFit/>
          </a:bodyPr>
          <a:lstStyle/>
          <a:p>
            <a:pPr>
              <a:spcBef>
                <a:spcPts val="300"/>
              </a:spcBef>
              <a:spcAft>
                <a:spcPts val="300"/>
              </a:spcAft>
            </a:pPr>
            <a:r>
              <a:rPr lang="en-US" sz="1200" b="1" dirty="0"/>
              <a:t>Survey duration:</a:t>
            </a:r>
          </a:p>
          <a:p>
            <a:pPr marL="171450" indent="-171450">
              <a:spcBef>
                <a:spcPts val="300"/>
              </a:spcBef>
              <a:spcAft>
                <a:spcPts val="300"/>
              </a:spcAft>
              <a:buFont typeface="Arial" panose="020B0604020202020204" pitchFamily="34" charset="0"/>
              <a:buChar char="•"/>
            </a:pPr>
            <a:r>
              <a:rPr lang="en-US" sz="1100" dirty="0"/>
              <a:t>9 minutes</a:t>
            </a:r>
          </a:p>
        </p:txBody>
      </p:sp>
      <p:sp>
        <p:nvSpPr>
          <p:cNvPr id="23" name="Rectangle 22">
            <a:extLst>
              <a:ext uri="{FF2B5EF4-FFF2-40B4-BE49-F238E27FC236}">
                <a16:creationId xmlns:a16="http://schemas.microsoft.com/office/drawing/2014/main" id="{58D67C2A-1C70-8EBE-B0C6-5A4F44382020}"/>
              </a:ext>
            </a:extLst>
          </p:cNvPr>
          <p:cNvSpPr/>
          <p:nvPr/>
        </p:nvSpPr>
        <p:spPr bwMode="ltGray">
          <a:xfrm>
            <a:off x="685800" y="3102529"/>
            <a:ext cx="7832558" cy="1496903"/>
          </a:xfrm>
          <a:prstGeom prst="rect">
            <a:avLst/>
          </a:prstGeom>
          <a:noFill/>
          <a:ln w="12700">
            <a:solidFill>
              <a:srgbClr val="4DC0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mj-lt"/>
              <a:ea typeface="+mn-ea"/>
              <a:cs typeface="+mn-cs"/>
            </a:endParaRPr>
          </a:p>
        </p:txBody>
      </p:sp>
      <p:sp>
        <p:nvSpPr>
          <p:cNvPr id="24" name="TextBox 23">
            <a:extLst>
              <a:ext uri="{FF2B5EF4-FFF2-40B4-BE49-F238E27FC236}">
                <a16:creationId xmlns:a16="http://schemas.microsoft.com/office/drawing/2014/main" id="{93390F58-430C-5BE6-0AE1-C88A85654B0A}"/>
              </a:ext>
            </a:extLst>
          </p:cNvPr>
          <p:cNvSpPr txBox="1"/>
          <p:nvPr/>
        </p:nvSpPr>
        <p:spPr>
          <a:xfrm>
            <a:off x="743278" y="4773833"/>
            <a:ext cx="5558818" cy="507831"/>
          </a:xfrm>
          <a:prstGeom prst="rect">
            <a:avLst/>
          </a:prstGeom>
          <a:noFill/>
        </p:spPr>
        <p:txBody>
          <a:bodyPr wrap="square">
            <a:spAutoFit/>
          </a:bodyPr>
          <a:lstStyle/>
          <a:p>
            <a:pPr>
              <a:spcBef>
                <a:spcPts val="300"/>
              </a:spcBef>
              <a:spcAft>
                <a:spcPts val="300"/>
              </a:spcAft>
            </a:pPr>
            <a:r>
              <a:rPr lang="en-US" sz="1500" b="1" dirty="0">
                <a:solidFill>
                  <a:srgbClr val="00A5B8"/>
                </a:solidFill>
              </a:rPr>
              <a:t>NOTES TO THE READER</a:t>
            </a:r>
            <a:br>
              <a:rPr lang="en-US" sz="1200" b="1" dirty="0">
                <a:solidFill>
                  <a:srgbClr val="85A8FF"/>
                </a:solidFill>
              </a:rPr>
            </a:br>
            <a:endParaRPr lang="en-US" sz="1200" b="1" dirty="0"/>
          </a:p>
        </p:txBody>
      </p:sp>
      <p:sp>
        <p:nvSpPr>
          <p:cNvPr id="25" name="TextBox 24">
            <a:extLst>
              <a:ext uri="{FF2B5EF4-FFF2-40B4-BE49-F238E27FC236}">
                <a16:creationId xmlns:a16="http://schemas.microsoft.com/office/drawing/2014/main" id="{F9273DDB-92E1-7548-C152-11A6CD0B46A9}"/>
              </a:ext>
            </a:extLst>
          </p:cNvPr>
          <p:cNvSpPr txBox="1"/>
          <p:nvPr/>
        </p:nvSpPr>
        <p:spPr>
          <a:xfrm>
            <a:off x="743278" y="5077461"/>
            <a:ext cx="7967336" cy="784830"/>
          </a:xfrm>
          <a:prstGeom prst="rect">
            <a:avLst/>
          </a:prstGeom>
          <a:noFill/>
        </p:spPr>
        <p:txBody>
          <a:bodyPr wrap="square">
            <a:spAutoFit/>
          </a:bodyPr>
          <a:lstStyle/>
          <a:p>
            <a:pPr>
              <a:spcBef>
                <a:spcPts val="300"/>
              </a:spcBef>
              <a:spcAft>
                <a:spcPts val="300"/>
              </a:spcAft>
            </a:pPr>
            <a:r>
              <a:rPr lang="en-US" sz="1000" dirty="0"/>
              <a:t>Any differences reported in this research are significant at the 95% confidence level, unless otherwise stated. This means we are 95% confident the difference is genuine, rather than a chance result that can occur from surveying a sample of the population.</a:t>
            </a:r>
          </a:p>
          <a:p>
            <a:pPr>
              <a:spcBef>
                <a:spcPts val="300"/>
              </a:spcBef>
              <a:spcAft>
                <a:spcPts val="300"/>
              </a:spcAft>
            </a:pPr>
            <a:r>
              <a:rPr lang="en-US" sz="1000" dirty="0"/>
              <a:t>Individual percentages do not always sum to the ‘nett percentages’ or to 100%. This is due to rounding or because people were able to give more than one answer to some questions.</a:t>
            </a:r>
          </a:p>
        </p:txBody>
      </p:sp>
      <p:sp>
        <p:nvSpPr>
          <p:cNvPr id="5" name="Slide Number Placeholder 4">
            <a:extLst>
              <a:ext uri="{FF2B5EF4-FFF2-40B4-BE49-F238E27FC236}">
                <a16:creationId xmlns:a16="http://schemas.microsoft.com/office/drawing/2014/main" id="{4CE269F3-4F9C-A526-A420-B30B298C056E}"/>
              </a:ext>
            </a:extLst>
          </p:cNvPr>
          <p:cNvSpPr>
            <a:spLocks noGrp="1"/>
          </p:cNvSpPr>
          <p:nvPr>
            <p:ph type="sldNum" sz="quarter" idx="10"/>
          </p:nvPr>
        </p:nvSpPr>
        <p:spPr/>
        <p:txBody>
          <a:bodyPr/>
          <a:lstStyle/>
          <a:p>
            <a:fld id="{4034BEE3-566C-4068-A777-C3A4762E861B}" type="slidenum">
              <a:rPr lang="en-GB" smtClean="0"/>
              <a:pPr/>
              <a:t>6</a:t>
            </a:fld>
            <a:endParaRPr lang="en-GB" dirty="0"/>
          </a:p>
        </p:txBody>
      </p:sp>
    </p:spTree>
    <p:extLst>
      <p:ext uri="{BB962C8B-B14F-4D97-AF65-F5344CB8AC3E}">
        <p14:creationId xmlns:p14="http://schemas.microsoft.com/office/powerpoint/2010/main" val="1775806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A7BF025-1738-16E0-2D26-F827B060133D}"/>
              </a:ext>
            </a:extLst>
          </p:cNvPr>
          <p:cNvSpPr>
            <a:spLocks noGrp="1"/>
          </p:cNvSpPr>
          <p:nvPr>
            <p:ph type="title"/>
          </p:nvPr>
        </p:nvSpPr>
        <p:spPr>
          <a:xfrm>
            <a:off x="359999" y="63255"/>
            <a:ext cx="11466875" cy="403200"/>
          </a:xfrm>
        </p:spPr>
        <p:txBody>
          <a:bodyPr/>
          <a:lstStyle/>
          <a:p>
            <a:r>
              <a:rPr lang="en-NZ" sz="1600" dirty="0"/>
              <a:t>All rangatahi believe a great sports coach has to display a range of behaviours. It is of particular importance that coaches acknowledge each player and works with them to improve their game. They also need to show enthusiasm, as well as a sense of fairness. The absence of these attributes reflects some of the frustration earlier expressed by lapsed players.</a:t>
            </a:r>
          </a:p>
        </p:txBody>
      </p:sp>
      <p:graphicFrame>
        <p:nvGraphicFramePr>
          <p:cNvPr id="12" name="Content Placeholder 11">
            <a:extLst>
              <a:ext uri="{FF2B5EF4-FFF2-40B4-BE49-F238E27FC236}">
                <a16:creationId xmlns:a16="http://schemas.microsoft.com/office/drawing/2014/main" id="{C7CF1C17-36B1-4B36-7D60-B8A03CC989E9}"/>
              </a:ext>
            </a:extLst>
          </p:cNvPr>
          <p:cNvGraphicFramePr>
            <a:graphicFrameLocks noGrp="1"/>
          </p:cNvGraphicFramePr>
          <p:nvPr>
            <p:ph sz="quarter" idx="14"/>
            <p:extLst>
              <p:ext uri="{D42A27DB-BD31-4B8C-83A1-F6EECF244321}">
                <p14:modId xmlns:p14="http://schemas.microsoft.com/office/powerpoint/2010/main" val="184221942"/>
              </p:ext>
            </p:extLst>
          </p:nvPr>
        </p:nvGraphicFramePr>
        <p:xfrm>
          <a:off x="1766656" y="1188665"/>
          <a:ext cx="10145244" cy="4284662"/>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06C3292C-D30A-6DDC-E5AC-CBF1681A5994}"/>
              </a:ext>
            </a:extLst>
          </p:cNvPr>
          <p:cNvSpPr txBox="1"/>
          <p:nvPr/>
        </p:nvSpPr>
        <p:spPr>
          <a:xfrm>
            <a:off x="10259568" y="1082791"/>
            <a:ext cx="1567306" cy="215444"/>
          </a:xfrm>
          <a:prstGeom prst="rect">
            <a:avLst/>
          </a:prstGeom>
          <a:solidFill>
            <a:schemeClr val="bg2"/>
          </a:solidFill>
        </p:spPr>
        <p:txBody>
          <a:bodyPr wrap="square" lIns="0" tIns="0" rIns="0" bIns="0" rtlCol="0">
            <a:spAutoFit/>
          </a:bodyPr>
          <a:lstStyle/>
          <a:p>
            <a:pPr algn="ctr"/>
            <a:r>
              <a:rPr lang="en-NZ" sz="1400" dirty="0">
                <a:solidFill>
                  <a:schemeClr val="bg1"/>
                </a:solidFill>
              </a:rPr>
              <a:t>All rangatahi</a:t>
            </a:r>
          </a:p>
        </p:txBody>
      </p:sp>
      <p:sp>
        <p:nvSpPr>
          <p:cNvPr id="11" name="Footer Placeholder 3">
            <a:extLst>
              <a:ext uri="{FF2B5EF4-FFF2-40B4-BE49-F238E27FC236}">
                <a16:creationId xmlns:a16="http://schemas.microsoft.com/office/drawing/2014/main" id="{F26A884C-D7B9-F2B6-FBE8-EE69A100ED0E}"/>
              </a:ext>
            </a:extLst>
          </p:cNvPr>
          <p:cNvSpPr>
            <a:spLocks noGrp="1"/>
          </p:cNvSpPr>
          <p:nvPr>
            <p:ph type="ftr" sz="quarter" idx="11"/>
          </p:nvPr>
        </p:nvSpPr>
        <p:spPr>
          <a:xfrm>
            <a:off x="3981599" y="6447150"/>
            <a:ext cx="6875313" cy="125100"/>
          </a:xfrm>
        </p:spPr>
        <p:txBody>
          <a:bodyPr/>
          <a:lstStyle/>
          <a:p>
            <a:r>
              <a:rPr lang="en-GB" dirty="0"/>
              <a:t>Q19. </a:t>
            </a:r>
            <a:r>
              <a:rPr lang="en-NZ" dirty="0"/>
              <a:t>What qualities do you think make a great sports coach? Please select up to three answers only </a:t>
            </a:r>
          </a:p>
          <a:p>
            <a:r>
              <a:rPr lang="en-GB" dirty="0"/>
              <a:t>Base: National survey n=401</a:t>
            </a:r>
          </a:p>
        </p:txBody>
      </p:sp>
      <p:sp>
        <p:nvSpPr>
          <p:cNvPr id="2" name="TextBox 1">
            <a:extLst>
              <a:ext uri="{FF2B5EF4-FFF2-40B4-BE49-F238E27FC236}">
                <a16:creationId xmlns:a16="http://schemas.microsoft.com/office/drawing/2014/main" id="{0747D690-6E9B-7DF0-47F1-4E91212925B8}"/>
              </a:ext>
            </a:extLst>
          </p:cNvPr>
          <p:cNvSpPr txBox="1"/>
          <p:nvPr/>
        </p:nvSpPr>
        <p:spPr>
          <a:xfrm>
            <a:off x="4826440" y="1188665"/>
            <a:ext cx="2539121" cy="369332"/>
          </a:xfrm>
          <a:prstGeom prst="rect">
            <a:avLst/>
          </a:prstGeom>
          <a:noFill/>
        </p:spPr>
        <p:txBody>
          <a:bodyPr wrap="square" lIns="0" tIns="0" rIns="0" bIns="0" rtlCol="0">
            <a:spAutoFit/>
          </a:bodyPr>
          <a:lstStyle/>
          <a:p>
            <a:pPr algn="ctr"/>
            <a:r>
              <a:rPr lang="en-NZ" sz="1200" b="1" dirty="0"/>
              <a:t>Qualities which make a great sports coach</a:t>
            </a:r>
            <a:endParaRPr lang="en-NZ" sz="1200" b="1" baseline="-25000" dirty="0"/>
          </a:p>
        </p:txBody>
      </p:sp>
      <p:sp>
        <p:nvSpPr>
          <p:cNvPr id="7" name="TextBox 6">
            <a:extLst>
              <a:ext uri="{FF2B5EF4-FFF2-40B4-BE49-F238E27FC236}">
                <a16:creationId xmlns:a16="http://schemas.microsoft.com/office/drawing/2014/main" id="{5BA2DFE3-AFB0-6055-A8AD-2EEC778EBFD4}"/>
              </a:ext>
            </a:extLst>
          </p:cNvPr>
          <p:cNvSpPr txBox="1"/>
          <p:nvPr/>
        </p:nvSpPr>
        <p:spPr>
          <a:xfrm>
            <a:off x="280100" y="5597253"/>
            <a:ext cx="1300125" cy="430887"/>
          </a:xfrm>
          <a:prstGeom prst="rect">
            <a:avLst/>
          </a:prstGeom>
          <a:noFill/>
        </p:spPr>
        <p:txBody>
          <a:bodyPr wrap="square" lIns="0" tIns="0" rIns="0" bIns="0" rtlCol="0">
            <a:spAutoFit/>
          </a:bodyPr>
          <a:lstStyle/>
          <a:p>
            <a:pPr algn="ctr"/>
            <a:r>
              <a:rPr lang="en-NZ" sz="1000" b="1" dirty="0"/>
              <a:t>Subgroup significant differences </a:t>
            </a:r>
          </a:p>
          <a:p>
            <a:pPr algn="ctr"/>
            <a:r>
              <a:rPr lang="en-NZ" sz="800" b="1" dirty="0"/>
              <a:t>(compared to average):</a:t>
            </a:r>
          </a:p>
        </p:txBody>
      </p:sp>
      <p:sp>
        <p:nvSpPr>
          <p:cNvPr id="8" name="TextBox 7">
            <a:extLst>
              <a:ext uri="{FF2B5EF4-FFF2-40B4-BE49-F238E27FC236}">
                <a16:creationId xmlns:a16="http://schemas.microsoft.com/office/drawing/2014/main" id="{E0409428-3D59-3E40-4039-CFFFD4C1FA7D}"/>
              </a:ext>
            </a:extLst>
          </p:cNvPr>
          <p:cNvSpPr txBox="1"/>
          <p:nvPr/>
        </p:nvSpPr>
        <p:spPr>
          <a:xfrm>
            <a:off x="8859914" y="5615600"/>
            <a:ext cx="1165388" cy="246221"/>
          </a:xfrm>
          <a:prstGeom prst="rect">
            <a:avLst/>
          </a:prstGeom>
          <a:noFill/>
        </p:spPr>
        <p:txBody>
          <a:bodyPr wrap="square" lIns="0" tIns="0" rIns="0" bIns="0" rtlCol="0">
            <a:spAutoFit/>
          </a:bodyPr>
          <a:lstStyle/>
          <a:p>
            <a:pPr algn="ctr"/>
            <a:r>
              <a:rPr lang="en-NZ" sz="800" dirty="0"/>
              <a:t>↓ Aged 15 – 16 (8%); </a:t>
            </a:r>
          </a:p>
          <a:p>
            <a:pPr algn="ctr"/>
            <a:r>
              <a:rPr lang="en-NZ" sz="800" dirty="0"/>
              <a:t>↑ Aged 17 – 18 (16%)</a:t>
            </a:r>
          </a:p>
        </p:txBody>
      </p:sp>
      <p:sp>
        <p:nvSpPr>
          <p:cNvPr id="9" name="TextBox 8">
            <a:extLst>
              <a:ext uri="{FF2B5EF4-FFF2-40B4-BE49-F238E27FC236}">
                <a16:creationId xmlns:a16="http://schemas.microsoft.com/office/drawing/2014/main" id="{E49520AC-BE57-E22C-1A94-E50E996FF4F3}"/>
              </a:ext>
            </a:extLst>
          </p:cNvPr>
          <p:cNvSpPr txBox="1"/>
          <p:nvPr/>
        </p:nvSpPr>
        <p:spPr>
          <a:xfrm>
            <a:off x="1665764" y="5615600"/>
            <a:ext cx="1165388" cy="369332"/>
          </a:xfrm>
          <a:prstGeom prst="rect">
            <a:avLst/>
          </a:prstGeom>
          <a:noFill/>
        </p:spPr>
        <p:txBody>
          <a:bodyPr wrap="square" lIns="0" tIns="0" rIns="0" bIns="0" rtlCol="0">
            <a:spAutoFit/>
          </a:bodyPr>
          <a:lstStyle/>
          <a:p>
            <a:pPr algn="ctr"/>
            <a:r>
              <a:rPr lang="en-NZ" sz="800" dirty="0"/>
              <a:t>↑ NZ European (58%);</a:t>
            </a:r>
          </a:p>
          <a:p>
            <a:pPr algn="ctr"/>
            <a:r>
              <a:rPr lang="en-NZ" sz="800" dirty="0"/>
              <a:t>↓ Live in Auckland (42%);</a:t>
            </a:r>
          </a:p>
          <a:p>
            <a:pPr algn="ctr"/>
            <a:r>
              <a:rPr lang="en-NZ" sz="800" dirty="0"/>
              <a:t>↓ Asian (33%) </a:t>
            </a:r>
          </a:p>
        </p:txBody>
      </p:sp>
      <p:sp>
        <p:nvSpPr>
          <p:cNvPr id="13" name="TextBox 12">
            <a:extLst>
              <a:ext uri="{FF2B5EF4-FFF2-40B4-BE49-F238E27FC236}">
                <a16:creationId xmlns:a16="http://schemas.microsoft.com/office/drawing/2014/main" id="{C67BEFE3-5C97-3CAE-CB1B-CF83EFF25565}"/>
              </a:ext>
            </a:extLst>
          </p:cNvPr>
          <p:cNvSpPr txBox="1"/>
          <p:nvPr/>
        </p:nvSpPr>
        <p:spPr>
          <a:xfrm>
            <a:off x="2787493" y="5615600"/>
            <a:ext cx="1165388" cy="123111"/>
          </a:xfrm>
          <a:prstGeom prst="rect">
            <a:avLst/>
          </a:prstGeom>
          <a:noFill/>
        </p:spPr>
        <p:txBody>
          <a:bodyPr wrap="square" lIns="0" tIns="0" rIns="0" bIns="0" rtlCol="0">
            <a:spAutoFit/>
          </a:bodyPr>
          <a:lstStyle/>
          <a:p>
            <a:pPr algn="ctr"/>
            <a:r>
              <a:rPr lang="en-NZ" sz="800" dirty="0"/>
              <a:t>↑ NZ European (53%)</a:t>
            </a:r>
          </a:p>
        </p:txBody>
      </p:sp>
      <p:sp>
        <p:nvSpPr>
          <p:cNvPr id="5" name="Slide Number Placeholder 4">
            <a:extLst>
              <a:ext uri="{FF2B5EF4-FFF2-40B4-BE49-F238E27FC236}">
                <a16:creationId xmlns:a16="http://schemas.microsoft.com/office/drawing/2014/main" id="{E1FA6A6B-5476-72DD-C140-B6555EED4CB7}"/>
              </a:ext>
            </a:extLst>
          </p:cNvPr>
          <p:cNvSpPr>
            <a:spLocks noGrp="1"/>
          </p:cNvSpPr>
          <p:nvPr>
            <p:ph type="sldNum" sz="quarter" idx="10"/>
          </p:nvPr>
        </p:nvSpPr>
        <p:spPr/>
        <p:txBody>
          <a:bodyPr/>
          <a:lstStyle/>
          <a:p>
            <a:fld id="{4034BEE3-566C-4068-A777-C3A4762E861B}" type="slidenum">
              <a:rPr lang="en-GB" smtClean="0"/>
              <a:pPr/>
              <a:t>60</a:t>
            </a:fld>
            <a:endParaRPr lang="en-GB" dirty="0"/>
          </a:p>
        </p:txBody>
      </p:sp>
    </p:spTree>
    <p:extLst>
      <p:ext uri="{BB962C8B-B14F-4D97-AF65-F5344CB8AC3E}">
        <p14:creationId xmlns:p14="http://schemas.microsoft.com/office/powerpoint/2010/main" val="925727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A7BF025-1738-16E0-2D26-F827B060133D}"/>
              </a:ext>
            </a:extLst>
          </p:cNvPr>
          <p:cNvSpPr>
            <a:spLocks noGrp="1"/>
          </p:cNvSpPr>
          <p:nvPr>
            <p:ph type="title"/>
          </p:nvPr>
        </p:nvSpPr>
        <p:spPr>
          <a:xfrm>
            <a:off x="359999" y="249743"/>
            <a:ext cx="11466875" cy="403200"/>
          </a:xfrm>
        </p:spPr>
        <p:txBody>
          <a:bodyPr/>
          <a:lstStyle/>
          <a:p>
            <a:r>
              <a:rPr lang="en-NZ" dirty="0"/>
              <a:t>The most popular time for training is during the week soon after school, or secondly on weekday evenings. </a:t>
            </a:r>
          </a:p>
        </p:txBody>
      </p:sp>
      <p:graphicFrame>
        <p:nvGraphicFramePr>
          <p:cNvPr id="12" name="Content Placeholder 11">
            <a:extLst>
              <a:ext uri="{FF2B5EF4-FFF2-40B4-BE49-F238E27FC236}">
                <a16:creationId xmlns:a16="http://schemas.microsoft.com/office/drawing/2014/main" id="{C7CF1C17-36B1-4B36-7D60-B8A03CC989E9}"/>
              </a:ext>
            </a:extLst>
          </p:cNvPr>
          <p:cNvGraphicFramePr>
            <a:graphicFrameLocks noGrp="1"/>
          </p:cNvGraphicFramePr>
          <p:nvPr>
            <p:ph sz="quarter" idx="14"/>
            <p:extLst>
              <p:ext uri="{D42A27DB-BD31-4B8C-83A1-F6EECF244321}">
                <p14:modId xmlns:p14="http://schemas.microsoft.com/office/powerpoint/2010/main" val="1848168510"/>
              </p:ext>
            </p:extLst>
          </p:nvPr>
        </p:nvGraphicFramePr>
        <p:xfrm>
          <a:off x="1438182" y="1350566"/>
          <a:ext cx="10388691" cy="4284662"/>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672A8F0F-AA91-08D4-FC34-324136BA910D}"/>
              </a:ext>
            </a:extLst>
          </p:cNvPr>
          <p:cNvSpPr txBox="1"/>
          <p:nvPr/>
        </p:nvSpPr>
        <p:spPr>
          <a:xfrm>
            <a:off x="10259568" y="1082791"/>
            <a:ext cx="1567306" cy="215444"/>
          </a:xfrm>
          <a:prstGeom prst="rect">
            <a:avLst/>
          </a:prstGeom>
          <a:solidFill>
            <a:schemeClr val="bg2"/>
          </a:solidFill>
        </p:spPr>
        <p:txBody>
          <a:bodyPr wrap="square" lIns="0" tIns="0" rIns="0" bIns="0" rtlCol="0">
            <a:spAutoFit/>
          </a:bodyPr>
          <a:lstStyle/>
          <a:p>
            <a:pPr algn="ctr"/>
            <a:r>
              <a:rPr lang="en-NZ" sz="1400" dirty="0">
                <a:solidFill>
                  <a:schemeClr val="bg1"/>
                </a:solidFill>
              </a:rPr>
              <a:t>All rangatahi</a:t>
            </a:r>
          </a:p>
        </p:txBody>
      </p:sp>
      <p:sp>
        <p:nvSpPr>
          <p:cNvPr id="11" name="Footer Placeholder 3">
            <a:extLst>
              <a:ext uri="{FF2B5EF4-FFF2-40B4-BE49-F238E27FC236}">
                <a16:creationId xmlns:a16="http://schemas.microsoft.com/office/drawing/2014/main" id="{A5253690-6654-0B31-B872-80AC5FA182DB}"/>
              </a:ext>
            </a:extLst>
          </p:cNvPr>
          <p:cNvSpPr>
            <a:spLocks noGrp="1"/>
          </p:cNvSpPr>
          <p:nvPr>
            <p:ph type="ftr" sz="quarter" idx="11"/>
          </p:nvPr>
        </p:nvSpPr>
        <p:spPr>
          <a:xfrm>
            <a:off x="3981599" y="6447150"/>
            <a:ext cx="6875313" cy="125100"/>
          </a:xfrm>
        </p:spPr>
        <p:txBody>
          <a:bodyPr/>
          <a:lstStyle/>
          <a:p>
            <a:r>
              <a:rPr lang="en-GB" dirty="0"/>
              <a:t>Q20. </a:t>
            </a:r>
            <a:r>
              <a:rPr lang="en-NZ" dirty="0"/>
              <a:t>This time think about when training takes place. Would you rather it takes place Please select up to three answers only</a:t>
            </a:r>
          </a:p>
          <a:p>
            <a:r>
              <a:rPr lang="en-GB" dirty="0"/>
              <a:t>Base: National survey n=401</a:t>
            </a:r>
          </a:p>
        </p:txBody>
      </p:sp>
      <p:sp>
        <p:nvSpPr>
          <p:cNvPr id="2" name="TextBox 1">
            <a:extLst>
              <a:ext uri="{FF2B5EF4-FFF2-40B4-BE49-F238E27FC236}">
                <a16:creationId xmlns:a16="http://schemas.microsoft.com/office/drawing/2014/main" id="{5BD3FAF6-DDE0-3F38-FC6D-DC877995E1E9}"/>
              </a:ext>
            </a:extLst>
          </p:cNvPr>
          <p:cNvSpPr txBox="1"/>
          <p:nvPr/>
        </p:nvSpPr>
        <p:spPr>
          <a:xfrm>
            <a:off x="4826440" y="1188665"/>
            <a:ext cx="2539121" cy="184666"/>
          </a:xfrm>
          <a:prstGeom prst="rect">
            <a:avLst/>
          </a:prstGeom>
          <a:noFill/>
        </p:spPr>
        <p:txBody>
          <a:bodyPr wrap="square" lIns="0" tIns="0" rIns="0" bIns="0" rtlCol="0">
            <a:spAutoFit/>
          </a:bodyPr>
          <a:lstStyle/>
          <a:p>
            <a:pPr algn="ctr"/>
            <a:r>
              <a:rPr lang="en-NZ" sz="1200" b="1" dirty="0"/>
              <a:t>Preferred time for training</a:t>
            </a:r>
            <a:endParaRPr lang="en-NZ" sz="1200" b="1" baseline="-25000" dirty="0"/>
          </a:p>
        </p:txBody>
      </p:sp>
      <p:sp>
        <p:nvSpPr>
          <p:cNvPr id="7" name="TextBox 6">
            <a:extLst>
              <a:ext uri="{FF2B5EF4-FFF2-40B4-BE49-F238E27FC236}">
                <a16:creationId xmlns:a16="http://schemas.microsoft.com/office/drawing/2014/main" id="{9BCFE1E8-58AB-F55F-E8E6-3A5F6AEB4877}"/>
              </a:ext>
            </a:extLst>
          </p:cNvPr>
          <p:cNvSpPr txBox="1"/>
          <p:nvPr/>
        </p:nvSpPr>
        <p:spPr>
          <a:xfrm>
            <a:off x="280100" y="5597253"/>
            <a:ext cx="1300125" cy="430887"/>
          </a:xfrm>
          <a:prstGeom prst="rect">
            <a:avLst/>
          </a:prstGeom>
          <a:noFill/>
        </p:spPr>
        <p:txBody>
          <a:bodyPr wrap="square" lIns="0" tIns="0" rIns="0" bIns="0" rtlCol="0">
            <a:spAutoFit/>
          </a:bodyPr>
          <a:lstStyle/>
          <a:p>
            <a:pPr algn="ctr"/>
            <a:r>
              <a:rPr lang="en-NZ" sz="1000" b="1" dirty="0"/>
              <a:t>Subgroup significant differences </a:t>
            </a:r>
          </a:p>
          <a:p>
            <a:pPr algn="ctr"/>
            <a:r>
              <a:rPr lang="en-NZ" sz="800" b="1" dirty="0"/>
              <a:t>(compared to average):</a:t>
            </a:r>
          </a:p>
        </p:txBody>
      </p:sp>
      <p:sp>
        <p:nvSpPr>
          <p:cNvPr id="8" name="TextBox 7">
            <a:extLst>
              <a:ext uri="{FF2B5EF4-FFF2-40B4-BE49-F238E27FC236}">
                <a16:creationId xmlns:a16="http://schemas.microsoft.com/office/drawing/2014/main" id="{9CA1B51D-E188-719B-CD6D-F9C48CC5B048}"/>
              </a:ext>
            </a:extLst>
          </p:cNvPr>
          <p:cNvSpPr txBox="1"/>
          <p:nvPr/>
        </p:nvSpPr>
        <p:spPr>
          <a:xfrm>
            <a:off x="4110359" y="5621504"/>
            <a:ext cx="1165388" cy="492443"/>
          </a:xfrm>
          <a:prstGeom prst="rect">
            <a:avLst/>
          </a:prstGeom>
          <a:noFill/>
        </p:spPr>
        <p:txBody>
          <a:bodyPr wrap="square" lIns="0" tIns="0" rIns="0" bIns="0" rtlCol="0">
            <a:spAutoFit/>
          </a:bodyPr>
          <a:lstStyle/>
          <a:p>
            <a:pPr algn="ctr"/>
            <a:r>
              <a:rPr lang="en-NZ" sz="800" dirty="0"/>
              <a:t>↑ Aged 15 – 16 (65%); </a:t>
            </a:r>
          </a:p>
          <a:p>
            <a:pPr algn="ctr"/>
            <a:r>
              <a:rPr lang="en-NZ" sz="800" dirty="0"/>
              <a:t>↓ Aged 17 – 18 (54%);</a:t>
            </a:r>
          </a:p>
          <a:p>
            <a:pPr algn="ctr"/>
            <a:r>
              <a:rPr lang="en-NZ" sz="800" dirty="0"/>
              <a:t>↑ NZ European (65%)</a:t>
            </a:r>
          </a:p>
          <a:p>
            <a:pPr algn="ctr"/>
            <a:endParaRPr lang="en-NZ" sz="800" dirty="0"/>
          </a:p>
        </p:txBody>
      </p:sp>
      <p:sp>
        <p:nvSpPr>
          <p:cNvPr id="9" name="TextBox 8">
            <a:extLst>
              <a:ext uri="{FF2B5EF4-FFF2-40B4-BE49-F238E27FC236}">
                <a16:creationId xmlns:a16="http://schemas.microsoft.com/office/drawing/2014/main" id="{AB84072F-F45A-1F78-0E76-E2140F4DC9BE}"/>
              </a:ext>
            </a:extLst>
          </p:cNvPr>
          <p:cNvSpPr txBox="1"/>
          <p:nvPr/>
        </p:nvSpPr>
        <p:spPr>
          <a:xfrm>
            <a:off x="7979906" y="5621504"/>
            <a:ext cx="1300125" cy="123111"/>
          </a:xfrm>
          <a:prstGeom prst="rect">
            <a:avLst/>
          </a:prstGeom>
          <a:noFill/>
        </p:spPr>
        <p:txBody>
          <a:bodyPr wrap="square" lIns="0" tIns="0" rIns="0" bIns="0" rtlCol="0">
            <a:spAutoFit/>
          </a:bodyPr>
          <a:lstStyle/>
          <a:p>
            <a:pPr algn="ctr"/>
            <a:r>
              <a:rPr lang="en-NZ" sz="800" dirty="0"/>
              <a:t>↑ Live in Christchurch (29%)</a:t>
            </a:r>
          </a:p>
        </p:txBody>
      </p:sp>
      <p:sp>
        <p:nvSpPr>
          <p:cNvPr id="13" name="TextBox 12">
            <a:extLst>
              <a:ext uri="{FF2B5EF4-FFF2-40B4-BE49-F238E27FC236}">
                <a16:creationId xmlns:a16="http://schemas.microsoft.com/office/drawing/2014/main" id="{F2AC8C53-ADB6-66DE-A958-51CDF0B48348}"/>
              </a:ext>
            </a:extLst>
          </p:cNvPr>
          <p:cNvSpPr txBox="1"/>
          <p:nvPr/>
        </p:nvSpPr>
        <p:spPr>
          <a:xfrm>
            <a:off x="6733048" y="5621504"/>
            <a:ext cx="1165389" cy="369332"/>
          </a:xfrm>
          <a:prstGeom prst="rect">
            <a:avLst/>
          </a:prstGeom>
          <a:noFill/>
        </p:spPr>
        <p:txBody>
          <a:bodyPr wrap="square" lIns="0" tIns="0" rIns="0" bIns="0" rtlCol="0">
            <a:spAutoFit/>
          </a:bodyPr>
          <a:lstStyle/>
          <a:p>
            <a:pPr algn="ctr"/>
            <a:r>
              <a:rPr lang="en-NZ" sz="800" dirty="0"/>
              <a:t>↓ Live in SI excluding </a:t>
            </a:r>
            <a:r>
              <a:rPr lang="en-NZ" sz="800" dirty="0" err="1"/>
              <a:t>Chch</a:t>
            </a:r>
            <a:r>
              <a:rPr lang="en-NZ" sz="800" dirty="0"/>
              <a:t> (3%);</a:t>
            </a:r>
          </a:p>
          <a:p>
            <a:pPr algn="ctr"/>
            <a:r>
              <a:rPr lang="en-NZ" sz="800" dirty="0"/>
              <a:t>↓ NZ European (7%)</a:t>
            </a:r>
          </a:p>
        </p:txBody>
      </p:sp>
      <p:sp>
        <p:nvSpPr>
          <p:cNvPr id="15" name="TextBox 14">
            <a:extLst>
              <a:ext uri="{FF2B5EF4-FFF2-40B4-BE49-F238E27FC236}">
                <a16:creationId xmlns:a16="http://schemas.microsoft.com/office/drawing/2014/main" id="{DE0E128B-5AAC-7C62-ED4E-D1DBEE4BB052}"/>
              </a:ext>
            </a:extLst>
          </p:cNvPr>
          <p:cNvSpPr txBox="1"/>
          <p:nvPr/>
        </p:nvSpPr>
        <p:spPr>
          <a:xfrm>
            <a:off x="9254967" y="5621504"/>
            <a:ext cx="1300125" cy="123111"/>
          </a:xfrm>
          <a:prstGeom prst="rect">
            <a:avLst/>
          </a:prstGeom>
          <a:noFill/>
        </p:spPr>
        <p:txBody>
          <a:bodyPr wrap="square" lIns="0" tIns="0" rIns="0" bIns="0" rtlCol="0">
            <a:spAutoFit/>
          </a:bodyPr>
          <a:lstStyle/>
          <a:p>
            <a:pPr algn="ctr"/>
            <a:r>
              <a:rPr lang="en-NZ" sz="800" dirty="0"/>
              <a:t>↑ Asian (21%)</a:t>
            </a:r>
          </a:p>
        </p:txBody>
      </p:sp>
      <p:sp>
        <p:nvSpPr>
          <p:cNvPr id="5" name="Slide Number Placeholder 4">
            <a:extLst>
              <a:ext uri="{FF2B5EF4-FFF2-40B4-BE49-F238E27FC236}">
                <a16:creationId xmlns:a16="http://schemas.microsoft.com/office/drawing/2014/main" id="{42E5A3B9-F649-567E-E119-F26C633328AD}"/>
              </a:ext>
            </a:extLst>
          </p:cNvPr>
          <p:cNvSpPr>
            <a:spLocks noGrp="1"/>
          </p:cNvSpPr>
          <p:nvPr>
            <p:ph type="sldNum" sz="quarter" idx="10"/>
          </p:nvPr>
        </p:nvSpPr>
        <p:spPr/>
        <p:txBody>
          <a:bodyPr/>
          <a:lstStyle/>
          <a:p>
            <a:fld id="{4034BEE3-566C-4068-A777-C3A4762E861B}" type="slidenum">
              <a:rPr lang="en-GB" smtClean="0"/>
              <a:pPr/>
              <a:t>61</a:t>
            </a:fld>
            <a:endParaRPr lang="en-GB" dirty="0"/>
          </a:p>
        </p:txBody>
      </p:sp>
    </p:spTree>
    <p:extLst>
      <p:ext uri="{BB962C8B-B14F-4D97-AF65-F5344CB8AC3E}">
        <p14:creationId xmlns:p14="http://schemas.microsoft.com/office/powerpoint/2010/main" val="242417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a:extLst>
              <a:ext uri="{FF2B5EF4-FFF2-40B4-BE49-F238E27FC236}">
                <a16:creationId xmlns:a16="http://schemas.microsoft.com/office/drawing/2014/main" id="{427A3B23-10D9-EE3F-9D0E-95D8B0079017}"/>
              </a:ext>
            </a:extLst>
          </p:cNvPr>
          <p:cNvGraphicFramePr>
            <a:graphicFrameLocks noGrp="1"/>
          </p:cNvGraphicFramePr>
          <p:nvPr>
            <p:ph sz="quarter" idx="14"/>
            <p:extLst>
              <p:ext uri="{D42A27DB-BD31-4B8C-83A1-F6EECF244321}">
                <p14:modId xmlns:p14="http://schemas.microsoft.com/office/powerpoint/2010/main" val="4183373793"/>
              </p:ext>
            </p:extLst>
          </p:nvPr>
        </p:nvGraphicFramePr>
        <p:xfrm>
          <a:off x="360362" y="1709738"/>
          <a:ext cx="11641137" cy="4284662"/>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7">
            <a:extLst>
              <a:ext uri="{FF2B5EF4-FFF2-40B4-BE49-F238E27FC236}">
                <a16:creationId xmlns:a16="http://schemas.microsoft.com/office/drawing/2014/main" id="{99429B3B-C9F3-6099-E4A1-51CD4429D310}"/>
              </a:ext>
            </a:extLst>
          </p:cNvPr>
          <p:cNvSpPr>
            <a:spLocks noGrp="1"/>
          </p:cNvSpPr>
          <p:nvPr>
            <p:ph type="title"/>
          </p:nvPr>
        </p:nvSpPr>
        <p:spPr>
          <a:xfrm>
            <a:off x="359999" y="64758"/>
            <a:ext cx="11466875" cy="403200"/>
          </a:xfrm>
        </p:spPr>
        <p:txBody>
          <a:bodyPr/>
          <a:lstStyle/>
          <a:p>
            <a:r>
              <a:rPr lang="en-NZ" sz="1600" dirty="0"/>
              <a:t>Rangatahi are positive about many of the suggested initiatives to encourage participation in organised sport. In particular they think it would be effective if the sports system could make it easier for rangatahi to play for clubs and schools; if there were less bad behaviour from adult supporters; more social leagues; and an increase in the numbers of rangatahi that can participate in development squads.</a:t>
            </a:r>
          </a:p>
        </p:txBody>
      </p:sp>
      <p:grpSp>
        <p:nvGrpSpPr>
          <p:cNvPr id="15" name="Group 14">
            <a:extLst>
              <a:ext uri="{FF2B5EF4-FFF2-40B4-BE49-F238E27FC236}">
                <a16:creationId xmlns:a16="http://schemas.microsoft.com/office/drawing/2014/main" id="{947E8EFC-E380-4153-1B0E-3BA3833BD1C6}"/>
              </a:ext>
            </a:extLst>
          </p:cNvPr>
          <p:cNvGrpSpPr/>
          <p:nvPr/>
        </p:nvGrpSpPr>
        <p:grpSpPr>
          <a:xfrm>
            <a:off x="1212214" y="3065780"/>
            <a:ext cx="305187" cy="1826260"/>
            <a:chOff x="1355089" y="2113280"/>
            <a:chExt cx="305187" cy="1826260"/>
          </a:xfrm>
        </p:grpSpPr>
        <p:sp>
          <p:nvSpPr>
            <p:cNvPr id="13" name="Right Bracket 12">
              <a:extLst>
                <a:ext uri="{FF2B5EF4-FFF2-40B4-BE49-F238E27FC236}">
                  <a16:creationId xmlns:a16="http://schemas.microsoft.com/office/drawing/2014/main" id="{8A9ACAB5-C5F9-BF33-A665-82CDD09F8A36}"/>
                </a:ext>
              </a:extLst>
            </p:cNvPr>
            <p:cNvSpPr/>
            <p:nvPr/>
          </p:nvSpPr>
          <p:spPr>
            <a:xfrm>
              <a:off x="1355089" y="2113280"/>
              <a:ext cx="163195" cy="1826260"/>
            </a:xfrm>
            <a:prstGeom prst="rightBracket">
              <a:avLst>
                <a:gd name="adj" fmla="val 44444"/>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14" name="TextBox 13">
              <a:extLst>
                <a:ext uri="{FF2B5EF4-FFF2-40B4-BE49-F238E27FC236}">
                  <a16:creationId xmlns:a16="http://schemas.microsoft.com/office/drawing/2014/main" id="{4DD9F3AE-7901-A750-38F9-D8EDD90B89A3}"/>
                </a:ext>
              </a:extLst>
            </p:cNvPr>
            <p:cNvSpPr txBox="1"/>
            <p:nvPr/>
          </p:nvSpPr>
          <p:spPr>
            <a:xfrm>
              <a:off x="1378147" y="2941772"/>
              <a:ext cx="282129" cy="169277"/>
            </a:xfrm>
            <a:prstGeom prst="rect">
              <a:avLst/>
            </a:prstGeom>
            <a:solidFill>
              <a:schemeClr val="bg1"/>
            </a:solidFill>
          </p:spPr>
          <p:txBody>
            <a:bodyPr wrap="none" lIns="0" tIns="0" rIns="0" bIns="0" rtlCol="0" anchor="ctr">
              <a:spAutoFit/>
            </a:bodyPr>
            <a:lstStyle/>
            <a:p>
              <a:pPr algn="ctr"/>
              <a:r>
                <a:rPr lang="en-NZ" sz="1100" dirty="0"/>
                <a:t>66%</a:t>
              </a:r>
            </a:p>
          </p:txBody>
        </p:sp>
      </p:grpSp>
      <p:grpSp>
        <p:nvGrpSpPr>
          <p:cNvPr id="41" name="Group 40">
            <a:extLst>
              <a:ext uri="{FF2B5EF4-FFF2-40B4-BE49-F238E27FC236}">
                <a16:creationId xmlns:a16="http://schemas.microsoft.com/office/drawing/2014/main" id="{AA6AB2E8-58A2-6399-BF99-064A23B9FFCF}"/>
              </a:ext>
            </a:extLst>
          </p:cNvPr>
          <p:cNvGrpSpPr/>
          <p:nvPr/>
        </p:nvGrpSpPr>
        <p:grpSpPr>
          <a:xfrm>
            <a:off x="2309986" y="3103880"/>
            <a:ext cx="305187" cy="1788160"/>
            <a:chOff x="2309986" y="3065780"/>
            <a:chExt cx="305187" cy="1788160"/>
          </a:xfrm>
        </p:grpSpPr>
        <p:sp>
          <p:nvSpPr>
            <p:cNvPr id="17" name="Right Bracket 16">
              <a:extLst>
                <a:ext uri="{FF2B5EF4-FFF2-40B4-BE49-F238E27FC236}">
                  <a16:creationId xmlns:a16="http://schemas.microsoft.com/office/drawing/2014/main" id="{C089F39A-493E-594D-4C17-0517548DC106}"/>
                </a:ext>
              </a:extLst>
            </p:cNvPr>
            <p:cNvSpPr/>
            <p:nvPr/>
          </p:nvSpPr>
          <p:spPr>
            <a:xfrm>
              <a:off x="2309986" y="3065780"/>
              <a:ext cx="163195" cy="1788160"/>
            </a:xfrm>
            <a:prstGeom prst="rightBracket">
              <a:avLst>
                <a:gd name="adj" fmla="val 44444"/>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18" name="TextBox 17">
              <a:extLst>
                <a:ext uri="{FF2B5EF4-FFF2-40B4-BE49-F238E27FC236}">
                  <a16:creationId xmlns:a16="http://schemas.microsoft.com/office/drawing/2014/main" id="{B9FED67A-5AA9-69E1-2692-1EF97554FC49}"/>
                </a:ext>
              </a:extLst>
            </p:cNvPr>
            <p:cNvSpPr txBox="1"/>
            <p:nvPr/>
          </p:nvSpPr>
          <p:spPr>
            <a:xfrm>
              <a:off x="2333044" y="3875222"/>
              <a:ext cx="282129" cy="169277"/>
            </a:xfrm>
            <a:prstGeom prst="rect">
              <a:avLst/>
            </a:prstGeom>
            <a:solidFill>
              <a:schemeClr val="bg1"/>
            </a:solidFill>
          </p:spPr>
          <p:txBody>
            <a:bodyPr wrap="none" lIns="0" tIns="0" rIns="0" bIns="0" rtlCol="0" anchor="ctr">
              <a:spAutoFit/>
            </a:bodyPr>
            <a:lstStyle/>
            <a:p>
              <a:pPr algn="ctr"/>
              <a:r>
                <a:rPr lang="en-NZ" sz="1100" dirty="0"/>
                <a:t>63%</a:t>
              </a:r>
            </a:p>
          </p:txBody>
        </p:sp>
      </p:grpSp>
      <p:grpSp>
        <p:nvGrpSpPr>
          <p:cNvPr id="37" name="Group 36">
            <a:extLst>
              <a:ext uri="{FF2B5EF4-FFF2-40B4-BE49-F238E27FC236}">
                <a16:creationId xmlns:a16="http://schemas.microsoft.com/office/drawing/2014/main" id="{FC43CC78-1D80-C858-F460-EE310B9E66F9}"/>
              </a:ext>
            </a:extLst>
          </p:cNvPr>
          <p:cNvGrpSpPr/>
          <p:nvPr/>
        </p:nvGrpSpPr>
        <p:grpSpPr>
          <a:xfrm>
            <a:off x="3426808" y="3324860"/>
            <a:ext cx="305187" cy="1567180"/>
            <a:chOff x="3426808" y="3065780"/>
            <a:chExt cx="305187" cy="1567180"/>
          </a:xfrm>
        </p:grpSpPr>
        <p:sp>
          <p:nvSpPr>
            <p:cNvPr id="20" name="Right Bracket 19">
              <a:extLst>
                <a:ext uri="{FF2B5EF4-FFF2-40B4-BE49-F238E27FC236}">
                  <a16:creationId xmlns:a16="http://schemas.microsoft.com/office/drawing/2014/main" id="{00F54C06-61E9-801D-7A16-A95B2114335B}"/>
                </a:ext>
              </a:extLst>
            </p:cNvPr>
            <p:cNvSpPr/>
            <p:nvPr/>
          </p:nvSpPr>
          <p:spPr>
            <a:xfrm>
              <a:off x="3426808" y="3065780"/>
              <a:ext cx="163195" cy="1567180"/>
            </a:xfrm>
            <a:prstGeom prst="rightBracket">
              <a:avLst>
                <a:gd name="adj" fmla="val 44444"/>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21" name="TextBox 20">
              <a:extLst>
                <a:ext uri="{FF2B5EF4-FFF2-40B4-BE49-F238E27FC236}">
                  <a16:creationId xmlns:a16="http://schemas.microsoft.com/office/drawing/2014/main" id="{A6C5F5A0-F697-7719-BC1A-AA9AD10A690D}"/>
                </a:ext>
              </a:extLst>
            </p:cNvPr>
            <p:cNvSpPr txBox="1"/>
            <p:nvPr/>
          </p:nvSpPr>
          <p:spPr>
            <a:xfrm>
              <a:off x="3449866" y="3764732"/>
              <a:ext cx="282129" cy="169277"/>
            </a:xfrm>
            <a:prstGeom prst="rect">
              <a:avLst/>
            </a:prstGeom>
            <a:solidFill>
              <a:schemeClr val="bg1"/>
            </a:solidFill>
          </p:spPr>
          <p:txBody>
            <a:bodyPr wrap="none" lIns="0" tIns="0" rIns="0" bIns="0" rtlCol="0" anchor="ctr">
              <a:spAutoFit/>
            </a:bodyPr>
            <a:lstStyle/>
            <a:p>
              <a:pPr algn="ctr"/>
              <a:r>
                <a:rPr lang="en-NZ" sz="1100" dirty="0"/>
                <a:t>55%</a:t>
              </a:r>
            </a:p>
          </p:txBody>
        </p:sp>
      </p:grpSp>
      <p:grpSp>
        <p:nvGrpSpPr>
          <p:cNvPr id="34" name="Group 33">
            <a:extLst>
              <a:ext uri="{FF2B5EF4-FFF2-40B4-BE49-F238E27FC236}">
                <a16:creationId xmlns:a16="http://schemas.microsoft.com/office/drawing/2014/main" id="{B3B6C9F8-CD07-E0D7-26BF-18BCD7844BF3}"/>
              </a:ext>
            </a:extLst>
          </p:cNvPr>
          <p:cNvGrpSpPr/>
          <p:nvPr/>
        </p:nvGrpSpPr>
        <p:grpSpPr>
          <a:xfrm>
            <a:off x="4505530" y="3370580"/>
            <a:ext cx="305187" cy="1521460"/>
            <a:chOff x="4505530" y="3065780"/>
            <a:chExt cx="305187" cy="1521460"/>
          </a:xfrm>
        </p:grpSpPr>
        <p:sp>
          <p:nvSpPr>
            <p:cNvPr id="23" name="Right Bracket 22">
              <a:extLst>
                <a:ext uri="{FF2B5EF4-FFF2-40B4-BE49-F238E27FC236}">
                  <a16:creationId xmlns:a16="http://schemas.microsoft.com/office/drawing/2014/main" id="{C89D855E-5167-2AEA-AB5E-6E8D2CC9BCDF}"/>
                </a:ext>
              </a:extLst>
            </p:cNvPr>
            <p:cNvSpPr/>
            <p:nvPr/>
          </p:nvSpPr>
          <p:spPr>
            <a:xfrm>
              <a:off x="4505530" y="3065780"/>
              <a:ext cx="163195" cy="1521460"/>
            </a:xfrm>
            <a:prstGeom prst="rightBracket">
              <a:avLst>
                <a:gd name="adj" fmla="val 44444"/>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24" name="TextBox 23">
              <a:extLst>
                <a:ext uri="{FF2B5EF4-FFF2-40B4-BE49-F238E27FC236}">
                  <a16:creationId xmlns:a16="http://schemas.microsoft.com/office/drawing/2014/main" id="{89E03DC1-5719-3FA3-00A7-E7AD97D8E91D}"/>
                </a:ext>
              </a:extLst>
            </p:cNvPr>
            <p:cNvSpPr txBox="1"/>
            <p:nvPr/>
          </p:nvSpPr>
          <p:spPr>
            <a:xfrm>
              <a:off x="4528588" y="3741872"/>
              <a:ext cx="282129" cy="169277"/>
            </a:xfrm>
            <a:prstGeom prst="rect">
              <a:avLst/>
            </a:prstGeom>
            <a:solidFill>
              <a:schemeClr val="bg1"/>
            </a:solidFill>
          </p:spPr>
          <p:txBody>
            <a:bodyPr wrap="none" lIns="0" tIns="0" rIns="0" bIns="0" rtlCol="0" anchor="ctr">
              <a:spAutoFit/>
            </a:bodyPr>
            <a:lstStyle/>
            <a:p>
              <a:pPr algn="ctr"/>
              <a:r>
                <a:rPr lang="en-NZ" sz="1100" dirty="0"/>
                <a:t>55%</a:t>
              </a:r>
            </a:p>
          </p:txBody>
        </p:sp>
      </p:grpSp>
      <p:grpSp>
        <p:nvGrpSpPr>
          <p:cNvPr id="31" name="Group 30">
            <a:extLst>
              <a:ext uri="{FF2B5EF4-FFF2-40B4-BE49-F238E27FC236}">
                <a16:creationId xmlns:a16="http://schemas.microsoft.com/office/drawing/2014/main" id="{F43D6EA7-053F-7234-5482-1AD90A35F265}"/>
              </a:ext>
            </a:extLst>
          </p:cNvPr>
          <p:cNvGrpSpPr/>
          <p:nvPr/>
        </p:nvGrpSpPr>
        <p:grpSpPr>
          <a:xfrm>
            <a:off x="5660452" y="3481070"/>
            <a:ext cx="305187" cy="1410970"/>
            <a:chOff x="5660452" y="3065780"/>
            <a:chExt cx="305187" cy="1410970"/>
          </a:xfrm>
        </p:grpSpPr>
        <p:sp>
          <p:nvSpPr>
            <p:cNvPr id="26" name="Right Bracket 25">
              <a:extLst>
                <a:ext uri="{FF2B5EF4-FFF2-40B4-BE49-F238E27FC236}">
                  <a16:creationId xmlns:a16="http://schemas.microsoft.com/office/drawing/2014/main" id="{E0F3564C-1845-1216-FABD-1013723842FD}"/>
                </a:ext>
              </a:extLst>
            </p:cNvPr>
            <p:cNvSpPr/>
            <p:nvPr/>
          </p:nvSpPr>
          <p:spPr>
            <a:xfrm>
              <a:off x="5660452" y="3065780"/>
              <a:ext cx="163195" cy="1410970"/>
            </a:xfrm>
            <a:prstGeom prst="rightBracket">
              <a:avLst>
                <a:gd name="adj" fmla="val 44444"/>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27" name="TextBox 26">
              <a:extLst>
                <a:ext uri="{FF2B5EF4-FFF2-40B4-BE49-F238E27FC236}">
                  <a16:creationId xmlns:a16="http://schemas.microsoft.com/office/drawing/2014/main" id="{9D612E6A-F2BC-C366-3CED-ECC5AA77F650}"/>
                </a:ext>
              </a:extLst>
            </p:cNvPr>
            <p:cNvSpPr txBox="1"/>
            <p:nvPr/>
          </p:nvSpPr>
          <p:spPr>
            <a:xfrm>
              <a:off x="5683510" y="3686627"/>
              <a:ext cx="282129" cy="169277"/>
            </a:xfrm>
            <a:prstGeom prst="rect">
              <a:avLst/>
            </a:prstGeom>
            <a:solidFill>
              <a:schemeClr val="bg1"/>
            </a:solidFill>
          </p:spPr>
          <p:txBody>
            <a:bodyPr wrap="none" lIns="0" tIns="0" rIns="0" bIns="0" rtlCol="0" anchor="ctr">
              <a:spAutoFit/>
            </a:bodyPr>
            <a:lstStyle/>
            <a:p>
              <a:pPr algn="ctr"/>
              <a:r>
                <a:rPr lang="en-NZ" sz="1100" dirty="0"/>
                <a:t>50%</a:t>
              </a:r>
            </a:p>
          </p:txBody>
        </p:sp>
      </p:grpSp>
      <p:grpSp>
        <p:nvGrpSpPr>
          <p:cNvPr id="28" name="Group 27">
            <a:extLst>
              <a:ext uri="{FF2B5EF4-FFF2-40B4-BE49-F238E27FC236}">
                <a16:creationId xmlns:a16="http://schemas.microsoft.com/office/drawing/2014/main" id="{D70E1583-31E3-75F7-A062-ABA8936323A1}"/>
              </a:ext>
            </a:extLst>
          </p:cNvPr>
          <p:cNvGrpSpPr/>
          <p:nvPr/>
        </p:nvGrpSpPr>
        <p:grpSpPr>
          <a:xfrm>
            <a:off x="6748699" y="3652520"/>
            <a:ext cx="305187" cy="1239520"/>
            <a:chOff x="6748699" y="3065780"/>
            <a:chExt cx="305187" cy="1239520"/>
          </a:xfrm>
        </p:grpSpPr>
        <p:sp>
          <p:nvSpPr>
            <p:cNvPr id="29" name="Right Bracket 28">
              <a:extLst>
                <a:ext uri="{FF2B5EF4-FFF2-40B4-BE49-F238E27FC236}">
                  <a16:creationId xmlns:a16="http://schemas.microsoft.com/office/drawing/2014/main" id="{FDAA9E6E-99F5-C87D-BD0C-EF8490B63404}"/>
                </a:ext>
              </a:extLst>
            </p:cNvPr>
            <p:cNvSpPr/>
            <p:nvPr/>
          </p:nvSpPr>
          <p:spPr>
            <a:xfrm>
              <a:off x="6748699" y="3065780"/>
              <a:ext cx="163195" cy="1239520"/>
            </a:xfrm>
            <a:prstGeom prst="rightBracket">
              <a:avLst>
                <a:gd name="adj" fmla="val 44444"/>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30" name="TextBox 29">
              <a:extLst>
                <a:ext uri="{FF2B5EF4-FFF2-40B4-BE49-F238E27FC236}">
                  <a16:creationId xmlns:a16="http://schemas.microsoft.com/office/drawing/2014/main" id="{FDA269A3-601C-DDC0-D343-B562F4399C02}"/>
                </a:ext>
              </a:extLst>
            </p:cNvPr>
            <p:cNvSpPr txBox="1"/>
            <p:nvPr/>
          </p:nvSpPr>
          <p:spPr>
            <a:xfrm>
              <a:off x="6771757" y="3600902"/>
              <a:ext cx="282129" cy="169277"/>
            </a:xfrm>
            <a:prstGeom prst="rect">
              <a:avLst/>
            </a:prstGeom>
            <a:solidFill>
              <a:schemeClr val="bg1"/>
            </a:solidFill>
          </p:spPr>
          <p:txBody>
            <a:bodyPr wrap="none" lIns="0" tIns="0" rIns="0" bIns="0" rtlCol="0" anchor="ctr">
              <a:spAutoFit/>
            </a:bodyPr>
            <a:lstStyle/>
            <a:p>
              <a:pPr algn="ctr"/>
              <a:r>
                <a:rPr lang="en-NZ" sz="1100" dirty="0"/>
                <a:t>45%</a:t>
              </a:r>
            </a:p>
          </p:txBody>
        </p:sp>
      </p:grpSp>
      <p:grpSp>
        <p:nvGrpSpPr>
          <p:cNvPr id="25" name="Group 24">
            <a:extLst>
              <a:ext uri="{FF2B5EF4-FFF2-40B4-BE49-F238E27FC236}">
                <a16:creationId xmlns:a16="http://schemas.microsoft.com/office/drawing/2014/main" id="{792F8431-6330-5FFF-85B0-9D5DB922C4A2}"/>
              </a:ext>
            </a:extLst>
          </p:cNvPr>
          <p:cNvGrpSpPr/>
          <p:nvPr/>
        </p:nvGrpSpPr>
        <p:grpSpPr>
          <a:xfrm>
            <a:off x="7865521" y="3672840"/>
            <a:ext cx="305187" cy="1219200"/>
            <a:chOff x="7865521" y="3065780"/>
            <a:chExt cx="305187" cy="1219200"/>
          </a:xfrm>
        </p:grpSpPr>
        <p:sp>
          <p:nvSpPr>
            <p:cNvPr id="32" name="Right Bracket 31">
              <a:extLst>
                <a:ext uri="{FF2B5EF4-FFF2-40B4-BE49-F238E27FC236}">
                  <a16:creationId xmlns:a16="http://schemas.microsoft.com/office/drawing/2014/main" id="{E9B061F9-29FD-B370-9D6D-116F5F74027A}"/>
                </a:ext>
              </a:extLst>
            </p:cNvPr>
            <p:cNvSpPr/>
            <p:nvPr/>
          </p:nvSpPr>
          <p:spPr>
            <a:xfrm>
              <a:off x="7865521" y="3065780"/>
              <a:ext cx="163195" cy="1219200"/>
            </a:xfrm>
            <a:prstGeom prst="rightBracket">
              <a:avLst>
                <a:gd name="adj" fmla="val 44444"/>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33" name="TextBox 32">
              <a:extLst>
                <a:ext uri="{FF2B5EF4-FFF2-40B4-BE49-F238E27FC236}">
                  <a16:creationId xmlns:a16="http://schemas.microsoft.com/office/drawing/2014/main" id="{70E2DD2F-F9ED-93BD-B2E9-DD926D68AC5F}"/>
                </a:ext>
              </a:extLst>
            </p:cNvPr>
            <p:cNvSpPr txBox="1"/>
            <p:nvPr/>
          </p:nvSpPr>
          <p:spPr>
            <a:xfrm>
              <a:off x="7888579" y="3590742"/>
              <a:ext cx="282129" cy="169277"/>
            </a:xfrm>
            <a:prstGeom prst="rect">
              <a:avLst/>
            </a:prstGeom>
            <a:solidFill>
              <a:schemeClr val="bg1"/>
            </a:solidFill>
          </p:spPr>
          <p:txBody>
            <a:bodyPr wrap="none" lIns="0" tIns="0" rIns="0" bIns="0" rtlCol="0" anchor="ctr">
              <a:spAutoFit/>
            </a:bodyPr>
            <a:lstStyle/>
            <a:p>
              <a:pPr algn="ctr"/>
              <a:r>
                <a:rPr lang="en-NZ" sz="1100" dirty="0"/>
                <a:t>44%</a:t>
              </a:r>
            </a:p>
          </p:txBody>
        </p:sp>
      </p:grpSp>
      <p:grpSp>
        <p:nvGrpSpPr>
          <p:cNvPr id="22" name="Group 21">
            <a:extLst>
              <a:ext uri="{FF2B5EF4-FFF2-40B4-BE49-F238E27FC236}">
                <a16:creationId xmlns:a16="http://schemas.microsoft.com/office/drawing/2014/main" id="{85B53679-4144-CFC5-A5BF-8C913FC8D1B1}"/>
              </a:ext>
            </a:extLst>
          </p:cNvPr>
          <p:cNvGrpSpPr/>
          <p:nvPr/>
        </p:nvGrpSpPr>
        <p:grpSpPr>
          <a:xfrm>
            <a:off x="8972818" y="4056380"/>
            <a:ext cx="305187" cy="835660"/>
            <a:chOff x="8972818" y="3065780"/>
            <a:chExt cx="305187" cy="835660"/>
          </a:xfrm>
        </p:grpSpPr>
        <p:sp>
          <p:nvSpPr>
            <p:cNvPr id="35" name="Right Bracket 34">
              <a:extLst>
                <a:ext uri="{FF2B5EF4-FFF2-40B4-BE49-F238E27FC236}">
                  <a16:creationId xmlns:a16="http://schemas.microsoft.com/office/drawing/2014/main" id="{CF94AF4D-9151-8B6E-7349-1395124BC6A2}"/>
                </a:ext>
              </a:extLst>
            </p:cNvPr>
            <p:cNvSpPr/>
            <p:nvPr/>
          </p:nvSpPr>
          <p:spPr>
            <a:xfrm>
              <a:off x="8972818" y="3065780"/>
              <a:ext cx="163195" cy="835660"/>
            </a:xfrm>
            <a:prstGeom prst="rightBracket">
              <a:avLst>
                <a:gd name="adj" fmla="val 44444"/>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36" name="TextBox 35">
              <a:extLst>
                <a:ext uri="{FF2B5EF4-FFF2-40B4-BE49-F238E27FC236}">
                  <a16:creationId xmlns:a16="http://schemas.microsoft.com/office/drawing/2014/main" id="{AA0FC66D-DD75-5093-018A-3850698FE950}"/>
                </a:ext>
              </a:extLst>
            </p:cNvPr>
            <p:cNvSpPr txBox="1"/>
            <p:nvPr/>
          </p:nvSpPr>
          <p:spPr>
            <a:xfrm>
              <a:off x="8995876" y="3398972"/>
              <a:ext cx="282129" cy="169277"/>
            </a:xfrm>
            <a:prstGeom prst="rect">
              <a:avLst/>
            </a:prstGeom>
            <a:solidFill>
              <a:schemeClr val="bg1"/>
            </a:solidFill>
          </p:spPr>
          <p:txBody>
            <a:bodyPr wrap="none" lIns="0" tIns="0" rIns="0" bIns="0" rtlCol="0" anchor="ctr">
              <a:spAutoFit/>
            </a:bodyPr>
            <a:lstStyle/>
            <a:p>
              <a:pPr algn="ctr"/>
              <a:r>
                <a:rPr lang="en-NZ" sz="1100" dirty="0"/>
                <a:t>30%</a:t>
              </a:r>
            </a:p>
          </p:txBody>
        </p:sp>
      </p:grpSp>
      <p:grpSp>
        <p:nvGrpSpPr>
          <p:cNvPr id="19" name="Group 18">
            <a:extLst>
              <a:ext uri="{FF2B5EF4-FFF2-40B4-BE49-F238E27FC236}">
                <a16:creationId xmlns:a16="http://schemas.microsoft.com/office/drawing/2014/main" id="{C9F93531-CC14-4DB3-C5BE-AD44D75397EE}"/>
              </a:ext>
            </a:extLst>
          </p:cNvPr>
          <p:cNvGrpSpPr/>
          <p:nvPr/>
        </p:nvGrpSpPr>
        <p:grpSpPr>
          <a:xfrm>
            <a:off x="10099164" y="4193088"/>
            <a:ext cx="305187" cy="698952"/>
            <a:chOff x="10099164" y="3065780"/>
            <a:chExt cx="305187" cy="698952"/>
          </a:xfrm>
        </p:grpSpPr>
        <p:sp>
          <p:nvSpPr>
            <p:cNvPr id="38" name="Right Bracket 37">
              <a:extLst>
                <a:ext uri="{FF2B5EF4-FFF2-40B4-BE49-F238E27FC236}">
                  <a16:creationId xmlns:a16="http://schemas.microsoft.com/office/drawing/2014/main" id="{54B7D610-6C02-741C-6755-D70582A9D195}"/>
                </a:ext>
              </a:extLst>
            </p:cNvPr>
            <p:cNvSpPr/>
            <p:nvPr/>
          </p:nvSpPr>
          <p:spPr>
            <a:xfrm>
              <a:off x="10099164" y="3065780"/>
              <a:ext cx="163195" cy="698952"/>
            </a:xfrm>
            <a:prstGeom prst="rightBracket">
              <a:avLst>
                <a:gd name="adj" fmla="val 44444"/>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39" name="TextBox 38">
              <a:extLst>
                <a:ext uri="{FF2B5EF4-FFF2-40B4-BE49-F238E27FC236}">
                  <a16:creationId xmlns:a16="http://schemas.microsoft.com/office/drawing/2014/main" id="{9CBEA777-A13D-C7AA-852E-8CD43222CECC}"/>
                </a:ext>
              </a:extLst>
            </p:cNvPr>
            <p:cNvSpPr txBox="1"/>
            <p:nvPr/>
          </p:nvSpPr>
          <p:spPr>
            <a:xfrm>
              <a:off x="10122222" y="3330618"/>
              <a:ext cx="282129" cy="169277"/>
            </a:xfrm>
            <a:prstGeom prst="rect">
              <a:avLst/>
            </a:prstGeom>
            <a:solidFill>
              <a:schemeClr val="bg1"/>
            </a:solidFill>
          </p:spPr>
          <p:txBody>
            <a:bodyPr wrap="none" lIns="0" tIns="0" rIns="0" bIns="0" rtlCol="0" anchor="ctr">
              <a:spAutoFit/>
            </a:bodyPr>
            <a:lstStyle/>
            <a:p>
              <a:pPr algn="ctr"/>
              <a:r>
                <a:rPr lang="en-NZ" sz="1100" dirty="0"/>
                <a:t>25%</a:t>
              </a:r>
            </a:p>
          </p:txBody>
        </p:sp>
      </p:grpSp>
      <p:sp>
        <p:nvSpPr>
          <p:cNvPr id="11" name="TextBox 10">
            <a:extLst>
              <a:ext uri="{FF2B5EF4-FFF2-40B4-BE49-F238E27FC236}">
                <a16:creationId xmlns:a16="http://schemas.microsoft.com/office/drawing/2014/main" id="{8880FB8E-16DF-7962-38A9-DD439A1EDDD5}"/>
              </a:ext>
            </a:extLst>
          </p:cNvPr>
          <p:cNvSpPr txBox="1"/>
          <p:nvPr/>
        </p:nvSpPr>
        <p:spPr>
          <a:xfrm>
            <a:off x="10259568" y="1082791"/>
            <a:ext cx="1567306" cy="215444"/>
          </a:xfrm>
          <a:prstGeom prst="rect">
            <a:avLst/>
          </a:prstGeom>
          <a:solidFill>
            <a:schemeClr val="bg2"/>
          </a:solidFill>
        </p:spPr>
        <p:txBody>
          <a:bodyPr wrap="square" lIns="0" tIns="0" rIns="0" bIns="0" rtlCol="0">
            <a:spAutoFit/>
          </a:bodyPr>
          <a:lstStyle/>
          <a:p>
            <a:pPr algn="ctr"/>
            <a:r>
              <a:rPr lang="en-NZ" sz="1400" dirty="0">
                <a:solidFill>
                  <a:schemeClr val="bg1"/>
                </a:solidFill>
              </a:rPr>
              <a:t>All rangatahi</a:t>
            </a:r>
          </a:p>
        </p:txBody>
      </p:sp>
      <p:sp>
        <p:nvSpPr>
          <p:cNvPr id="16" name="Footer Placeholder 3">
            <a:extLst>
              <a:ext uri="{FF2B5EF4-FFF2-40B4-BE49-F238E27FC236}">
                <a16:creationId xmlns:a16="http://schemas.microsoft.com/office/drawing/2014/main" id="{9A20B7C7-D4CC-BB29-BF45-86A67FEB2F43}"/>
              </a:ext>
            </a:extLst>
          </p:cNvPr>
          <p:cNvSpPr>
            <a:spLocks noGrp="1"/>
          </p:cNvSpPr>
          <p:nvPr>
            <p:ph type="ftr" sz="quarter" idx="11"/>
          </p:nvPr>
        </p:nvSpPr>
        <p:spPr>
          <a:xfrm>
            <a:off x="3981599" y="6447150"/>
            <a:ext cx="6875313" cy="125100"/>
          </a:xfrm>
        </p:spPr>
        <p:txBody>
          <a:bodyPr/>
          <a:lstStyle/>
          <a:p>
            <a:r>
              <a:rPr lang="en-GB" dirty="0"/>
              <a:t>Q22. </a:t>
            </a:r>
            <a:r>
              <a:rPr lang="en-NZ" dirty="0"/>
              <a:t>How effective do you think each of the following would be in encouraging young people like you to continue with organised sport?</a:t>
            </a:r>
          </a:p>
          <a:p>
            <a:r>
              <a:rPr lang="en-GB" dirty="0"/>
              <a:t>Base: National survey n=401</a:t>
            </a:r>
          </a:p>
        </p:txBody>
      </p:sp>
      <p:sp>
        <p:nvSpPr>
          <p:cNvPr id="2" name="TextBox 1">
            <a:extLst>
              <a:ext uri="{FF2B5EF4-FFF2-40B4-BE49-F238E27FC236}">
                <a16:creationId xmlns:a16="http://schemas.microsoft.com/office/drawing/2014/main" id="{72A32D4E-E62C-9E7B-D7DD-E1076BEE2DE3}"/>
              </a:ext>
            </a:extLst>
          </p:cNvPr>
          <p:cNvSpPr txBox="1"/>
          <p:nvPr/>
        </p:nvSpPr>
        <p:spPr>
          <a:xfrm>
            <a:off x="4334407" y="1188665"/>
            <a:ext cx="3523186" cy="369332"/>
          </a:xfrm>
          <a:prstGeom prst="rect">
            <a:avLst/>
          </a:prstGeom>
          <a:noFill/>
        </p:spPr>
        <p:txBody>
          <a:bodyPr wrap="square" lIns="0" tIns="0" rIns="0" bIns="0" rtlCol="0">
            <a:spAutoFit/>
          </a:bodyPr>
          <a:lstStyle/>
          <a:p>
            <a:pPr algn="ctr"/>
            <a:r>
              <a:rPr lang="en-NZ" sz="1200" b="1" dirty="0"/>
              <a:t>Effectiveness of initiatives in encouraging young people to continue with organised sport</a:t>
            </a:r>
            <a:endParaRPr lang="en-NZ" sz="1200" b="1" baseline="-25000" dirty="0"/>
          </a:p>
        </p:txBody>
      </p:sp>
      <p:sp>
        <p:nvSpPr>
          <p:cNvPr id="5" name="Slide Number Placeholder 4">
            <a:extLst>
              <a:ext uri="{FF2B5EF4-FFF2-40B4-BE49-F238E27FC236}">
                <a16:creationId xmlns:a16="http://schemas.microsoft.com/office/drawing/2014/main" id="{C2469BAD-E13C-31B4-134F-E56D364F67A4}"/>
              </a:ext>
            </a:extLst>
          </p:cNvPr>
          <p:cNvSpPr>
            <a:spLocks noGrp="1"/>
          </p:cNvSpPr>
          <p:nvPr>
            <p:ph type="sldNum" sz="quarter" idx="10"/>
          </p:nvPr>
        </p:nvSpPr>
        <p:spPr/>
        <p:txBody>
          <a:bodyPr/>
          <a:lstStyle/>
          <a:p>
            <a:fld id="{4034BEE3-566C-4068-A777-C3A4762E861B}" type="slidenum">
              <a:rPr lang="en-GB" smtClean="0"/>
              <a:pPr/>
              <a:t>62</a:t>
            </a:fld>
            <a:endParaRPr lang="en-GB" dirty="0"/>
          </a:p>
        </p:txBody>
      </p:sp>
    </p:spTree>
    <p:extLst>
      <p:ext uri="{BB962C8B-B14F-4D97-AF65-F5344CB8AC3E}">
        <p14:creationId xmlns:p14="http://schemas.microsoft.com/office/powerpoint/2010/main" val="718262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2" name="Content Placeholder 11">
            <a:extLst>
              <a:ext uri="{FF2B5EF4-FFF2-40B4-BE49-F238E27FC236}">
                <a16:creationId xmlns:a16="http://schemas.microsoft.com/office/drawing/2014/main" id="{427A3B23-10D9-EE3F-9D0E-95D8B0079017}"/>
              </a:ext>
            </a:extLst>
          </p:cNvPr>
          <p:cNvGraphicFramePr>
            <a:graphicFrameLocks noGrp="1"/>
          </p:cNvGraphicFramePr>
          <p:nvPr>
            <p:ph sz="quarter" idx="14"/>
            <p:extLst>
              <p:ext uri="{D42A27DB-BD31-4B8C-83A1-F6EECF244321}">
                <p14:modId xmlns:p14="http://schemas.microsoft.com/office/powerpoint/2010/main" val="4184896451"/>
              </p:ext>
            </p:extLst>
          </p:nvPr>
        </p:nvGraphicFramePr>
        <p:xfrm>
          <a:off x="1580225" y="866359"/>
          <a:ext cx="10421274" cy="4566775"/>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7">
            <a:extLst>
              <a:ext uri="{FF2B5EF4-FFF2-40B4-BE49-F238E27FC236}">
                <a16:creationId xmlns:a16="http://schemas.microsoft.com/office/drawing/2014/main" id="{99429B3B-C9F3-6099-E4A1-51CD4429D310}"/>
              </a:ext>
            </a:extLst>
          </p:cNvPr>
          <p:cNvSpPr>
            <a:spLocks noGrp="1"/>
          </p:cNvSpPr>
          <p:nvPr>
            <p:ph type="title"/>
          </p:nvPr>
        </p:nvSpPr>
        <p:spPr>
          <a:xfrm>
            <a:off x="359999" y="174486"/>
            <a:ext cx="11466875" cy="403200"/>
          </a:xfrm>
        </p:spPr>
        <p:txBody>
          <a:bodyPr/>
          <a:lstStyle/>
          <a:p>
            <a:r>
              <a:rPr lang="en-NZ" sz="1600" dirty="0"/>
              <a:t>How do the suggested initiatives differ by rangatahi: female rangatahi are more likely than males to think it would be effective to make it easier to play for club and school, and have a shorter pre-season. Agreement that some of the initiatives would be effective also differ by ethnicity. </a:t>
            </a:r>
          </a:p>
        </p:txBody>
      </p:sp>
      <p:grpSp>
        <p:nvGrpSpPr>
          <p:cNvPr id="15" name="Group 14">
            <a:extLst>
              <a:ext uri="{FF2B5EF4-FFF2-40B4-BE49-F238E27FC236}">
                <a16:creationId xmlns:a16="http://schemas.microsoft.com/office/drawing/2014/main" id="{947E8EFC-E380-4153-1B0E-3BA3833BD1C6}"/>
              </a:ext>
            </a:extLst>
          </p:cNvPr>
          <p:cNvGrpSpPr/>
          <p:nvPr/>
        </p:nvGrpSpPr>
        <p:grpSpPr>
          <a:xfrm>
            <a:off x="2372057" y="2296353"/>
            <a:ext cx="305187" cy="1980000"/>
            <a:chOff x="1355089" y="2113280"/>
            <a:chExt cx="305187" cy="1980000"/>
          </a:xfrm>
        </p:grpSpPr>
        <p:sp>
          <p:nvSpPr>
            <p:cNvPr id="13" name="Right Bracket 12">
              <a:extLst>
                <a:ext uri="{FF2B5EF4-FFF2-40B4-BE49-F238E27FC236}">
                  <a16:creationId xmlns:a16="http://schemas.microsoft.com/office/drawing/2014/main" id="{8A9ACAB5-C5F9-BF33-A665-82CDD09F8A36}"/>
                </a:ext>
              </a:extLst>
            </p:cNvPr>
            <p:cNvSpPr/>
            <p:nvPr/>
          </p:nvSpPr>
          <p:spPr>
            <a:xfrm>
              <a:off x="1355089" y="2113280"/>
              <a:ext cx="163195" cy="1980000"/>
            </a:xfrm>
            <a:prstGeom prst="rightBracket">
              <a:avLst>
                <a:gd name="adj" fmla="val 44444"/>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14" name="TextBox 13">
              <a:extLst>
                <a:ext uri="{FF2B5EF4-FFF2-40B4-BE49-F238E27FC236}">
                  <a16:creationId xmlns:a16="http://schemas.microsoft.com/office/drawing/2014/main" id="{4DD9F3AE-7901-A750-38F9-D8EDD90B89A3}"/>
                </a:ext>
              </a:extLst>
            </p:cNvPr>
            <p:cNvSpPr txBox="1"/>
            <p:nvPr/>
          </p:nvSpPr>
          <p:spPr>
            <a:xfrm>
              <a:off x="1378147" y="3012796"/>
              <a:ext cx="282129" cy="169277"/>
            </a:xfrm>
            <a:prstGeom prst="rect">
              <a:avLst/>
            </a:prstGeom>
            <a:solidFill>
              <a:schemeClr val="bg1"/>
            </a:solidFill>
          </p:spPr>
          <p:txBody>
            <a:bodyPr wrap="none" lIns="0" tIns="0" rIns="0" bIns="0" rtlCol="0" anchor="ctr">
              <a:spAutoFit/>
            </a:bodyPr>
            <a:lstStyle/>
            <a:p>
              <a:pPr algn="ctr"/>
              <a:r>
                <a:rPr lang="en-NZ" sz="1100" dirty="0"/>
                <a:t>66%</a:t>
              </a:r>
            </a:p>
          </p:txBody>
        </p:sp>
      </p:grpSp>
      <p:grpSp>
        <p:nvGrpSpPr>
          <p:cNvPr id="41" name="Group 40">
            <a:extLst>
              <a:ext uri="{FF2B5EF4-FFF2-40B4-BE49-F238E27FC236}">
                <a16:creationId xmlns:a16="http://schemas.microsoft.com/office/drawing/2014/main" id="{AA6AB2E8-58A2-6399-BF99-064A23B9FFCF}"/>
              </a:ext>
            </a:extLst>
          </p:cNvPr>
          <p:cNvGrpSpPr/>
          <p:nvPr/>
        </p:nvGrpSpPr>
        <p:grpSpPr>
          <a:xfrm>
            <a:off x="3372175" y="2396598"/>
            <a:ext cx="305187" cy="1872000"/>
            <a:chOff x="2309986" y="3065780"/>
            <a:chExt cx="305187" cy="1872000"/>
          </a:xfrm>
        </p:grpSpPr>
        <p:sp>
          <p:nvSpPr>
            <p:cNvPr id="17" name="Right Bracket 16">
              <a:extLst>
                <a:ext uri="{FF2B5EF4-FFF2-40B4-BE49-F238E27FC236}">
                  <a16:creationId xmlns:a16="http://schemas.microsoft.com/office/drawing/2014/main" id="{C089F39A-493E-594D-4C17-0517548DC106}"/>
                </a:ext>
              </a:extLst>
            </p:cNvPr>
            <p:cNvSpPr/>
            <p:nvPr/>
          </p:nvSpPr>
          <p:spPr>
            <a:xfrm>
              <a:off x="2309986" y="3065780"/>
              <a:ext cx="163195" cy="1872000"/>
            </a:xfrm>
            <a:prstGeom prst="rightBracket">
              <a:avLst>
                <a:gd name="adj" fmla="val 44444"/>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18" name="TextBox 17">
              <a:extLst>
                <a:ext uri="{FF2B5EF4-FFF2-40B4-BE49-F238E27FC236}">
                  <a16:creationId xmlns:a16="http://schemas.microsoft.com/office/drawing/2014/main" id="{B9FED67A-5AA9-69E1-2692-1EF97554FC49}"/>
                </a:ext>
              </a:extLst>
            </p:cNvPr>
            <p:cNvSpPr txBox="1"/>
            <p:nvPr/>
          </p:nvSpPr>
          <p:spPr>
            <a:xfrm>
              <a:off x="2333044" y="3919612"/>
              <a:ext cx="282129" cy="169277"/>
            </a:xfrm>
            <a:prstGeom prst="rect">
              <a:avLst/>
            </a:prstGeom>
            <a:solidFill>
              <a:schemeClr val="bg1"/>
            </a:solidFill>
          </p:spPr>
          <p:txBody>
            <a:bodyPr wrap="none" lIns="0" tIns="0" rIns="0" bIns="0" rtlCol="0" anchor="ctr">
              <a:spAutoFit/>
            </a:bodyPr>
            <a:lstStyle/>
            <a:p>
              <a:pPr algn="ctr"/>
              <a:r>
                <a:rPr lang="en-NZ" sz="1100" dirty="0"/>
                <a:t>63%</a:t>
              </a:r>
            </a:p>
          </p:txBody>
        </p:sp>
      </p:grpSp>
      <p:grpSp>
        <p:nvGrpSpPr>
          <p:cNvPr id="37" name="Group 36">
            <a:extLst>
              <a:ext uri="{FF2B5EF4-FFF2-40B4-BE49-F238E27FC236}">
                <a16:creationId xmlns:a16="http://schemas.microsoft.com/office/drawing/2014/main" id="{FC43CC78-1D80-C858-F460-EE310B9E66F9}"/>
              </a:ext>
            </a:extLst>
          </p:cNvPr>
          <p:cNvGrpSpPr/>
          <p:nvPr/>
        </p:nvGrpSpPr>
        <p:grpSpPr>
          <a:xfrm>
            <a:off x="4373587" y="2644212"/>
            <a:ext cx="305187" cy="1620000"/>
            <a:chOff x="3426808" y="3065780"/>
            <a:chExt cx="305187" cy="1620000"/>
          </a:xfrm>
        </p:grpSpPr>
        <p:sp>
          <p:nvSpPr>
            <p:cNvPr id="20" name="Right Bracket 19">
              <a:extLst>
                <a:ext uri="{FF2B5EF4-FFF2-40B4-BE49-F238E27FC236}">
                  <a16:creationId xmlns:a16="http://schemas.microsoft.com/office/drawing/2014/main" id="{00F54C06-61E9-801D-7A16-A95B2114335B}"/>
                </a:ext>
              </a:extLst>
            </p:cNvPr>
            <p:cNvSpPr/>
            <p:nvPr/>
          </p:nvSpPr>
          <p:spPr>
            <a:xfrm>
              <a:off x="3426808" y="3065780"/>
              <a:ext cx="163195" cy="1620000"/>
            </a:xfrm>
            <a:prstGeom prst="rightBracket">
              <a:avLst>
                <a:gd name="adj" fmla="val 44444"/>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21" name="TextBox 20">
              <a:extLst>
                <a:ext uri="{FF2B5EF4-FFF2-40B4-BE49-F238E27FC236}">
                  <a16:creationId xmlns:a16="http://schemas.microsoft.com/office/drawing/2014/main" id="{A6C5F5A0-F697-7719-BC1A-AA9AD10A690D}"/>
                </a:ext>
              </a:extLst>
            </p:cNvPr>
            <p:cNvSpPr txBox="1"/>
            <p:nvPr/>
          </p:nvSpPr>
          <p:spPr>
            <a:xfrm>
              <a:off x="3449866" y="3782488"/>
              <a:ext cx="282129" cy="169277"/>
            </a:xfrm>
            <a:prstGeom prst="rect">
              <a:avLst/>
            </a:prstGeom>
            <a:solidFill>
              <a:schemeClr val="bg1"/>
            </a:solidFill>
          </p:spPr>
          <p:txBody>
            <a:bodyPr wrap="none" lIns="0" tIns="0" rIns="0" bIns="0" rtlCol="0" anchor="ctr">
              <a:spAutoFit/>
            </a:bodyPr>
            <a:lstStyle/>
            <a:p>
              <a:pPr algn="ctr"/>
              <a:r>
                <a:rPr lang="en-NZ" sz="1100" dirty="0"/>
                <a:t>55%</a:t>
              </a:r>
            </a:p>
          </p:txBody>
        </p:sp>
      </p:grpSp>
      <p:grpSp>
        <p:nvGrpSpPr>
          <p:cNvPr id="34" name="Group 33">
            <a:extLst>
              <a:ext uri="{FF2B5EF4-FFF2-40B4-BE49-F238E27FC236}">
                <a16:creationId xmlns:a16="http://schemas.microsoft.com/office/drawing/2014/main" id="{B3B6C9F8-CD07-E0D7-26BF-18BCD7844BF3}"/>
              </a:ext>
            </a:extLst>
          </p:cNvPr>
          <p:cNvGrpSpPr/>
          <p:nvPr/>
        </p:nvGrpSpPr>
        <p:grpSpPr>
          <a:xfrm>
            <a:off x="5381287" y="2636664"/>
            <a:ext cx="305187" cy="1620000"/>
            <a:chOff x="4505530" y="3065780"/>
            <a:chExt cx="305187" cy="1620000"/>
          </a:xfrm>
        </p:grpSpPr>
        <p:sp>
          <p:nvSpPr>
            <p:cNvPr id="23" name="Right Bracket 22">
              <a:extLst>
                <a:ext uri="{FF2B5EF4-FFF2-40B4-BE49-F238E27FC236}">
                  <a16:creationId xmlns:a16="http://schemas.microsoft.com/office/drawing/2014/main" id="{C89D855E-5167-2AEA-AB5E-6E8D2CC9BCDF}"/>
                </a:ext>
              </a:extLst>
            </p:cNvPr>
            <p:cNvSpPr/>
            <p:nvPr/>
          </p:nvSpPr>
          <p:spPr>
            <a:xfrm>
              <a:off x="4505530" y="3065780"/>
              <a:ext cx="163195" cy="1620000"/>
            </a:xfrm>
            <a:prstGeom prst="rightBracket">
              <a:avLst>
                <a:gd name="adj" fmla="val 44444"/>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24" name="TextBox 23">
              <a:extLst>
                <a:ext uri="{FF2B5EF4-FFF2-40B4-BE49-F238E27FC236}">
                  <a16:creationId xmlns:a16="http://schemas.microsoft.com/office/drawing/2014/main" id="{89E03DC1-5719-3FA3-00A7-E7AD97D8E91D}"/>
                </a:ext>
              </a:extLst>
            </p:cNvPr>
            <p:cNvSpPr txBox="1"/>
            <p:nvPr/>
          </p:nvSpPr>
          <p:spPr>
            <a:xfrm>
              <a:off x="4528588" y="3786262"/>
              <a:ext cx="282129" cy="169277"/>
            </a:xfrm>
            <a:prstGeom prst="rect">
              <a:avLst/>
            </a:prstGeom>
            <a:solidFill>
              <a:schemeClr val="bg1"/>
            </a:solidFill>
          </p:spPr>
          <p:txBody>
            <a:bodyPr wrap="none" lIns="0" tIns="0" rIns="0" bIns="0" rtlCol="0" anchor="ctr">
              <a:spAutoFit/>
            </a:bodyPr>
            <a:lstStyle/>
            <a:p>
              <a:pPr algn="ctr"/>
              <a:r>
                <a:rPr lang="en-NZ" sz="1100" dirty="0"/>
                <a:t>55%</a:t>
              </a:r>
            </a:p>
          </p:txBody>
        </p:sp>
      </p:grpSp>
      <p:grpSp>
        <p:nvGrpSpPr>
          <p:cNvPr id="31" name="Group 30">
            <a:extLst>
              <a:ext uri="{FF2B5EF4-FFF2-40B4-BE49-F238E27FC236}">
                <a16:creationId xmlns:a16="http://schemas.microsoft.com/office/drawing/2014/main" id="{F43D6EA7-053F-7234-5482-1AD90A35F265}"/>
              </a:ext>
            </a:extLst>
          </p:cNvPr>
          <p:cNvGrpSpPr/>
          <p:nvPr/>
        </p:nvGrpSpPr>
        <p:grpSpPr>
          <a:xfrm>
            <a:off x="6385289" y="2791544"/>
            <a:ext cx="305187" cy="1476000"/>
            <a:chOff x="5660452" y="3065780"/>
            <a:chExt cx="305187" cy="1476000"/>
          </a:xfrm>
        </p:grpSpPr>
        <p:sp>
          <p:nvSpPr>
            <p:cNvPr id="26" name="Right Bracket 25">
              <a:extLst>
                <a:ext uri="{FF2B5EF4-FFF2-40B4-BE49-F238E27FC236}">
                  <a16:creationId xmlns:a16="http://schemas.microsoft.com/office/drawing/2014/main" id="{E0F3564C-1845-1216-FABD-1013723842FD}"/>
                </a:ext>
              </a:extLst>
            </p:cNvPr>
            <p:cNvSpPr/>
            <p:nvPr/>
          </p:nvSpPr>
          <p:spPr>
            <a:xfrm>
              <a:off x="5660452" y="3065780"/>
              <a:ext cx="163195" cy="1476000"/>
            </a:xfrm>
            <a:prstGeom prst="rightBracket">
              <a:avLst>
                <a:gd name="adj" fmla="val 44444"/>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27" name="TextBox 26">
              <a:extLst>
                <a:ext uri="{FF2B5EF4-FFF2-40B4-BE49-F238E27FC236}">
                  <a16:creationId xmlns:a16="http://schemas.microsoft.com/office/drawing/2014/main" id="{9D612E6A-F2BC-C366-3CED-ECC5AA77F650}"/>
                </a:ext>
              </a:extLst>
            </p:cNvPr>
            <p:cNvSpPr txBox="1"/>
            <p:nvPr/>
          </p:nvSpPr>
          <p:spPr>
            <a:xfrm>
              <a:off x="5683510" y="3722139"/>
              <a:ext cx="282129" cy="169277"/>
            </a:xfrm>
            <a:prstGeom prst="rect">
              <a:avLst/>
            </a:prstGeom>
            <a:solidFill>
              <a:schemeClr val="bg1"/>
            </a:solidFill>
          </p:spPr>
          <p:txBody>
            <a:bodyPr wrap="none" lIns="0" tIns="0" rIns="0" bIns="0" rtlCol="0" anchor="ctr">
              <a:spAutoFit/>
            </a:bodyPr>
            <a:lstStyle/>
            <a:p>
              <a:pPr algn="ctr"/>
              <a:r>
                <a:rPr lang="en-NZ" sz="1100" dirty="0"/>
                <a:t>50%</a:t>
              </a:r>
            </a:p>
          </p:txBody>
        </p:sp>
      </p:grpSp>
      <p:grpSp>
        <p:nvGrpSpPr>
          <p:cNvPr id="28" name="Group 27">
            <a:extLst>
              <a:ext uri="{FF2B5EF4-FFF2-40B4-BE49-F238E27FC236}">
                <a16:creationId xmlns:a16="http://schemas.microsoft.com/office/drawing/2014/main" id="{D70E1583-31E3-75F7-A062-ABA8936323A1}"/>
              </a:ext>
            </a:extLst>
          </p:cNvPr>
          <p:cNvGrpSpPr/>
          <p:nvPr/>
        </p:nvGrpSpPr>
        <p:grpSpPr>
          <a:xfrm>
            <a:off x="7384759" y="2936360"/>
            <a:ext cx="305187" cy="1332000"/>
            <a:chOff x="6748699" y="3065780"/>
            <a:chExt cx="305187" cy="1332000"/>
          </a:xfrm>
        </p:grpSpPr>
        <p:sp>
          <p:nvSpPr>
            <p:cNvPr id="29" name="Right Bracket 28">
              <a:extLst>
                <a:ext uri="{FF2B5EF4-FFF2-40B4-BE49-F238E27FC236}">
                  <a16:creationId xmlns:a16="http://schemas.microsoft.com/office/drawing/2014/main" id="{FDAA9E6E-99F5-C87D-BD0C-EF8490B63404}"/>
                </a:ext>
              </a:extLst>
            </p:cNvPr>
            <p:cNvSpPr/>
            <p:nvPr/>
          </p:nvSpPr>
          <p:spPr>
            <a:xfrm>
              <a:off x="6748699" y="3065780"/>
              <a:ext cx="163195" cy="1332000"/>
            </a:xfrm>
            <a:prstGeom prst="rightBracket">
              <a:avLst>
                <a:gd name="adj" fmla="val 44444"/>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30" name="TextBox 29">
              <a:extLst>
                <a:ext uri="{FF2B5EF4-FFF2-40B4-BE49-F238E27FC236}">
                  <a16:creationId xmlns:a16="http://schemas.microsoft.com/office/drawing/2014/main" id="{FDA269A3-601C-DDC0-D343-B562F4399C02}"/>
                </a:ext>
              </a:extLst>
            </p:cNvPr>
            <p:cNvSpPr txBox="1"/>
            <p:nvPr/>
          </p:nvSpPr>
          <p:spPr>
            <a:xfrm>
              <a:off x="6771757" y="3645292"/>
              <a:ext cx="282129" cy="169277"/>
            </a:xfrm>
            <a:prstGeom prst="rect">
              <a:avLst/>
            </a:prstGeom>
            <a:solidFill>
              <a:schemeClr val="bg1"/>
            </a:solidFill>
          </p:spPr>
          <p:txBody>
            <a:bodyPr wrap="none" lIns="0" tIns="0" rIns="0" bIns="0" rtlCol="0" anchor="ctr">
              <a:spAutoFit/>
            </a:bodyPr>
            <a:lstStyle/>
            <a:p>
              <a:pPr algn="ctr"/>
              <a:r>
                <a:rPr lang="en-NZ" sz="1100" dirty="0"/>
                <a:t>45%</a:t>
              </a:r>
            </a:p>
          </p:txBody>
        </p:sp>
      </p:grpSp>
      <p:grpSp>
        <p:nvGrpSpPr>
          <p:cNvPr id="25" name="Group 24">
            <a:extLst>
              <a:ext uri="{FF2B5EF4-FFF2-40B4-BE49-F238E27FC236}">
                <a16:creationId xmlns:a16="http://schemas.microsoft.com/office/drawing/2014/main" id="{792F8431-6330-5FFF-85B0-9D5DB922C4A2}"/>
              </a:ext>
            </a:extLst>
          </p:cNvPr>
          <p:cNvGrpSpPr/>
          <p:nvPr/>
        </p:nvGrpSpPr>
        <p:grpSpPr>
          <a:xfrm>
            <a:off x="8395051" y="2965558"/>
            <a:ext cx="305187" cy="1296000"/>
            <a:chOff x="7865521" y="3065780"/>
            <a:chExt cx="305187" cy="1296000"/>
          </a:xfrm>
        </p:grpSpPr>
        <p:sp>
          <p:nvSpPr>
            <p:cNvPr id="32" name="Right Bracket 31">
              <a:extLst>
                <a:ext uri="{FF2B5EF4-FFF2-40B4-BE49-F238E27FC236}">
                  <a16:creationId xmlns:a16="http://schemas.microsoft.com/office/drawing/2014/main" id="{E9B061F9-29FD-B370-9D6D-116F5F74027A}"/>
                </a:ext>
              </a:extLst>
            </p:cNvPr>
            <p:cNvSpPr/>
            <p:nvPr/>
          </p:nvSpPr>
          <p:spPr>
            <a:xfrm>
              <a:off x="7865521" y="3065780"/>
              <a:ext cx="163195" cy="1296000"/>
            </a:xfrm>
            <a:prstGeom prst="rightBracket">
              <a:avLst>
                <a:gd name="adj" fmla="val 44444"/>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33" name="TextBox 32">
              <a:extLst>
                <a:ext uri="{FF2B5EF4-FFF2-40B4-BE49-F238E27FC236}">
                  <a16:creationId xmlns:a16="http://schemas.microsoft.com/office/drawing/2014/main" id="{70E2DD2F-F9ED-93BD-B2E9-DD926D68AC5F}"/>
                </a:ext>
              </a:extLst>
            </p:cNvPr>
            <p:cNvSpPr txBox="1"/>
            <p:nvPr/>
          </p:nvSpPr>
          <p:spPr>
            <a:xfrm>
              <a:off x="7888579" y="3635132"/>
              <a:ext cx="282129" cy="169277"/>
            </a:xfrm>
            <a:prstGeom prst="rect">
              <a:avLst/>
            </a:prstGeom>
            <a:solidFill>
              <a:schemeClr val="bg1"/>
            </a:solidFill>
          </p:spPr>
          <p:txBody>
            <a:bodyPr wrap="none" lIns="0" tIns="0" rIns="0" bIns="0" rtlCol="0" anchor="ctr">
              <a:spAutoFit/>
            </a:bodyPr>
            <a:lstStyle/>
            <a:p>
              <a:pPr algn="ctr"/>
              <a:r>
                <a:rPr lang="en-NZ" sz="1100" dirty="0"/>
                <a:t>44%</a:t>
              </a:r>
            </a:p>
          </p:txBody>
        </p:sp>
      </p:grpSp>
      <p:grpSp>
        <p:nvGrpSpPr>
          <p:cNvPr id="22" name="Group 21">
            <a:extLst>
              <a:ext uri="{FF2B5EF4-FFF2-40B4-BE49-F238E27FC236}">
                <a16:creationId xmlns:a16="http://schemas.microsoft.com/office/drawing/2014/main" id="{85B53679-4144-CFC5-A5BF-8C913FC8D1B1}"/>
              </a:ext>
            </a:extLst>
          </p:cNvPr>
          <p:cNvGrpSpPr/>
          <p:nvPr/>
        </p:nvGrpSpPr>
        <p:grpSpPr>
          <a:xfrm>
            <a:off x="9395812" y="3393488"/>
            <a:ext cx="305187" cy="900000"/>
            <a:chOff x="8972818" y="3065780"/>
            <a:chExt cx="305187" cy="900000"/>
          </a:xfrm>
        </p:grpSpPr>
        <p:sp>
          <p:nvSpPr>
            <p:cNvPr id="35" name="Right Bracket 34">
              <a:extLst>
                <a:ext uri="{FF2B5EF4-FFF2-40B4-BE49-F238E27FC236}">
                  <a16:creationId xmlns:a16="http://schemas.microsoft.com/office/drawing/2014/main" id="{CF94AF4D-9151-8B6E-7349-1395124BC6A2}"/>
                </a:ext>
              </a:extLst>
            </p:cNvPr>
            <p:cNvSpPr/>
            <p:nvPr/>
          </p:nvSpPr>
          <p:spPr>
            <a:xfrm>
              <a:off x="8972818" y="3065780"/>
              <a:ext cx="163195" cy="900000"/>
            </a:xfrm>
            <a:prstGeom prst="rightBracket">
              <a:avLst>
                <a:gd name="adj" fmla="val 44444"/>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36" name="TextBox 35">
              <a:extLst>
                <a:ext uri="{FF2B5EF4-FFF2-40B4-BE49-F238E27FC236}">
                  <a16:creationId xmlns:a16="http://schemas.microsoft.com/office/drawing/2014/main" id="{AA0FC66D-DD75-5093-018A-3850698FE950}"/>
                </a:ext>
              </a:extLst>
            </p:cNvPr>
            <p:cNvSpPr txBox="1"/>
            <p:nvPr/>
          </p:nvSpPr>
          <p:spPr>
            <a:xfrm>
              <a:off x="8995876" y="3434484"/>
              <a:ext cx="282129" cy="169277"/>
            </a:xfrm>
            <a:prstGeom prst="rect">
              <a:avLst/>
            </a:prstGeom>
            <a:solidFill>
              <a:schemeClr val="bg1"/>
            </a:solidFill>
          </p:spPr>
          <p:txBody>
            <a:bodyPr wrap="none" lIns="0" tIns="0" rIns="0" bIns="0" rtlCol="0" anchor="ctr">
              <a:spAutoFit/>
            </a:bodyPr>
            <a:lstStyle/>
            <a:p>
              <a:pPr algn="ctr"/>
              <a:r>
                <a:rPr lang="en-NZ" sz="1100" dirty="0"/>
                <a:t>30%</a:t>
              </a:r>
            </a:p>
          </p:txBody>
        </p:sp>
      </p:grpSp>
      <p:grpSp>
        <p:nvGrpSpPr>
          <p:cNvPr id="19" name="Group 18">
            <a:extLst>
              <a:ext uri="{FF2B5EF4-FFF2-40B4-BE49-F238E27FC236}">
                <a16:creationId xmlns:a16="http://schemas.microsoft.com/office/drawing/2014/main" id="{C9F93531-CC14-4DB3-C5BE-AD44D75397EE}"/>
              </a:ext>
            </a:extLst>
          </p:cNvPr>
          <p:cNvGrpSpPr/>
          <p:nvPr/>
        </p:nvGrpSpPr>
        <p:grpSpPr>
          <a:xfrm>
            <a:off x="10397866" y="3539074"/>
            <a:ext cx="305187" cy="720000"/>
            <a:chOff x="10099164" y="3065780"/>
            <a:chExt cx="305187" cy="720000"/>
          </a:xfrm>
        </p:grpSpPr>
        <p:sp>
          <p:nvSpPr>
            <p:cNvPr id="38" name="Right Bracket 37">
              <a:extLst>
                <a:ext uri="{FF2B5EF4-FFF2-40B4-BE49-F238E27FC236}">
                  <a16:creationId xmlns:a16="http://schemas.microsoft.com/office/drawing/2014/main" id="{54B7D610-6C02-741C-6755-D70582A9D195}"/>
                </a:ext>
              </a:extLst>
            </p:cNvPr>
            <p:cNvSpPr/>
            <p:nvPr/>
          </p:nvSpPr>
          <p:spPr>
            <a:xfrm>
              <a:off x="10099164" y="3065780"/>
              <a:ext cx="163195" cy="720000"/>
            </a:xfrm>
            <a:prstGeom prst="rightBracket">
              <a:avLst>
                <a:gd name="adj" fmla="val 44444"/>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39" name="TextBox 38">
              <a:extLst>
                <a:ext uri="{FF2B5EF4-FFF2-40B4-BE49-F238E27FC236}">
                  <a16:creationId xmlns:a16="http://schemas.microsoft.com/office/drawing/2014/main" id="{9CBEA777-A13D-C7AA-852E-8CD43222CECC}"/>
                </a:ext>
              </a:extLst>
            </p:cNvPr>
            <p:cNvSpPr txBox="1"/>
            <p:nvPr/>
          </p:nvSpPr>
          <p:spPr>
            <a:xfrm>
              <a:off x="10122222" y="3339496"/>
              <a:ext cx="282129" cy="169277"/>
            </a:xfrm>
            <a:prstGeom prst="rect">
              <a:avLst/>
            </a:prstGeom>
            <a:solidFill>
              <a:schemeClr val="bg1"/>
            </a:solidFill>
          </p:spPr>
          <p:txBody>
            <a:bodyPr wrap="none" lIns="0" tIns="0" rIns="0" bIns="0" rtlCol="0" anchor="ctr">
              <a:spAutoFit/>
            </a:bodyPr>
            <a:lstStyle/>
            <a:p>
              <a:pPr algn="ctr"/>
              <a:r>
                <a:rPr lang="en-NZ" sz="1100" dirty="0"/>
                <a:t>25%</a:t>
              </a:r>
            </a:p>
          </p:txBody>
        </p:sp>
      </p:grpSp>
      <p:sp>
        <p:nvSpPr>
          <p:cNvPr id="11" name="TextBox 10">
            <a:extLst>
              <a:ext uri="{FF2B5EF4-FFF2-40B4-BE49-F238E27FC236}">
                <a16:creationId xmlns:a16="http://schemas.microsoft.com/office/drawing/2014/main" id="{8880FB8E-16DF-7962-38A9-DD439A1EDDD5}"/>
              </a:ext>
            </a:extLst>
          </p:cNvPr>
          <p:cNvSpPr txBox="1"/>
          <p:nvPr/>
        </p:nvSpPr>
        <p:spPr>
          <a:xfrm>
            <a:off x="10259568" y="1082791"/>
            <a:ext cx="1567306" cy="215444"/>
          </a:xfrm>
          <a:prstGeom prst="rect">
            <a:avLst/>
          </a:prstGeom>
          <a:solidFill>
            <a:schemeClr val="bg2"/>
          </a:solidFill>
        </p:spPr>
        <p:txBody>
          <a:bodyPr wrap="square" lIns="0" tIns="0" rIns="0" bIns="0" rtlCol="0">
            <a:spAutoFit/>
          </a:bodyPr>
          <a:lstStyle/>
          <a:p>
            <a:pPr algn="ctr"/>
            <a:r>
              <a:rPr lang="en-NZ" sz="1400" dirty="0">
                <a:solidFill>
                  <a:schemeClr val="bg1"/>
                </a:solidFill>
              </a:rPr>
              <a:t>All rangatahi</a:t>
            </a:r>
          </a:p>
        </p:txBody>
      </p:sp>
      <p:sp>
        <p:nvSpPr>
          <p:cNvPr id="16" name="Footer Placeholder 3">
            <a:extLst>
              <a:ext uri="{FF2B5EF4-FFF2-40B4-BE49-F238E27FC236}">
                <a16:creationId xmlns:a16="http://schemas.microsoft.com/office/drawing/2014/main" id="{9A20B7C7-D4CC-BB29-BF45-86A67FEB2F43}"/>
              </a:ext>
            </a:extLst>
          </p:cNvPr>
          <p:cNvSpPr>
            <a:spLocks noGrp="1"/>
          </p:cNvSpPr>
          <p:nvPr>
            <p:ph type="ftr" sz="quarter" idx="11"/>
          </p:nvPr>
        </p:nvSpPr>
        <p:spPr>
          <a:xfrm>
            <a:off x="3981599" y="6447150"/>
            <a:ext cx="6875313" cy="125100"/>
          </a:xfrm>
        </p:spPr>
        <p:txBody>
          <a:bodyPr/>
          <a:lstStyle/>
          <a:p>
            <a:r>
              <a:rPr lang="en-GB" dirty="0"/>
              <a:t>Q22. </a:t>
            </a:r>
            <a:r>
              <a:rPr lang="en-NZ" dirty="0"/>
              <a:t>How effective do you think each of the following would be in encouraging young people like you to continue with organised sport?</a:t>
            </a:r>
          </a:p>
          <a:p>
            <a:r>
              <a:rPr lang="en-GB" dirty="0"/>
              <a:t>Base: National survey n=401</a:t>
            </a:r>
          </a:p>
        </p:txBody>
      </p:sp>
      <p:sp>
        <p:nvSpPr>
          <p:cNvPr id="2" name="TextBox 1">
            <a:extLst>
              <a:ext uri="{FF2B5EF4-FFF2-40B4-BE49-F238E27FC236}">
                <a16:creationId xmlns:a16="http://schemas.microsoft.com/office/drawing/2014/main" id="{72A32D4E-E62C-9E7B-D7DD-E1076BEE2DE3}"/>
              </a:ext>
            </a:extLst>
          </p:cNvPr>
          <p:cNvSpPr txBox="1"/>
          <p:nvPr/>
        </p:nvSpPr>
        <p:spPr>
          <a:xfrm>
            <a:off x="4334407" y="1188665"/>
            <a:ext cx="3523186" cy="553998"/>
          </a:xfrm>
          <a:prstGeom prst="rect">
            <a:avLst/>
          </a:prstGeom>
          <a:noFill/>
        </p:spPr>
        <p:txBody>
          <a:bodyPr wrap="square" lIns="0" tIns="0" rIns="0" bIns="0" rtlCol="0">
            <a:spAutoFit/>
          </a:bodyPr>
          <a:lstStyle/>
          <a:p>
            <a:pPr algn="ctr"/>
            <a:r>
              <a:rPr lang="en-NZ" sz="1200" b="1" dirty="0"/>
              <a:t>Effectiveness of initiatives in encouraging young people to continue with organised sport: subgroup differences compared to the average </a:t>
            </a:r>
            <a:endParaRPr lang="en-NZ" sz="1200" b="1" baseline="-25000" dirty="0"/>
          </a:p>
        </p:txBody>
      </p:sp>
      <p:sp>
        <p:nvSpPr>
          <p:cNvPr id="3" name="TextBox 2">
            <a:extLst>
              <a:ext uri="{FF2B5EF4-FFF2-40B4-BE49-F238E27FC236}">
                <a16:creationId xmlns:a16="http://schemas.microsoft.com/office/drawing/2014/main" id="{E7C402D1-DBDB-C4DD-F3FE-8791843F67AD}"/>
              </a:ext>
            </a:extLst>
          </p:cNvPr>
          <p:cNvSpPr txBox="1"/>
          <p:nvPr/>
        </p:nvSpPr>
        <p:spPr>
          <a:xfrm>
            <a:off x="359999" y="1127463"/>
            <a:ext cx="3621601" cy="184666"/>
          </a:xfrm>
          <a:prstGeom prst="rect">
            <a:avLst/>
          </a:prstGeom>
          <a:noFill/>
          <a:ln>
            <a:solidFill>
              <a:schemeClr val="tx1"/>
            </a:solidFill>
          </a:ln>
        </p:spPr>
        <p:txBody>
          <a:bodyPr wrap="square" lIns="0" tIns="0" rIns="0" bIns="0" rtlCol="0">
            <a:spAutoFit/>
          </a:bodyPr>
          <a:lstStyle/>
          <a:p>
            <a:r>
              <a:rPr lang="en-NZ" sz="1200" i="1" dirty="0"/>
              <a:t>% rated 4 or 5 out of 5, where 5=extremely effective</a:t>
            </a:r>
          </a:p>
        </p:txBody>
      </p:sp>
      <p:sp>
        <p:nvSpPr>
          <p:cNvPr id="7" name="TextBox 6">
            <a:extLst>
              <a:ext uri="{FF2B5EF4-FFF2-40B4-BE49-F238E27FC236}">
                <a16:creationId xmlns:a16="http://schemas.microsoft.com/office/drawing/2014/main" id="{ADC147CC-EC6A-16B7-EDF2-08647DFB605E}"/>
              </a:ext>
            </a:extLst>
          </p:cNvPr>
          <p:cNvSpPr txBox="1"/>
          <p:nvPr/>
        </p:nvSpPr>
        <p:spPr>
          <a:xfrm>
            <a:off x="280100" y="5597253"/>
            <a:ext cx="1300125" cy="430887"/>
          </a:xfrm>
          <a:prstGeom prst="rect">
            <a:avLst/>
          </a:prstGeom>
          <a:noFill/>
        </p:spPr>
        <p:txBody>
          <a:bodyPr wrap="square" lIns="0" tIns="0" rIns="0" bIns="0" rtlCol="0">
            <a:spAutoFit/>
          </a:bodyPr>
          <a:lstStyle/>
          <a:p>
            <a:pPr algn="ctr"/>
            <a:r>
              <a:rPr lang="en-NZ" sz="1000" b="1" dirty="0"/>
              <a:t>Subgroup significant differences </a:t>
            </a:r>
          </a:p>
          <a:p>
            <a:pPr algn="ctr"/>
            <a:r>
              <a:rPr lang="en-NZ" sz="800" b="1" dirty="0"/>
              <a:t>(compared to average):</a:t>
            </a:r>
          </a:p>
        </p:txBody>
      </p:sp>
      <p:sp>
        <p:nvSpPr>
          <p:cNvPr id="9" name="TextBox 8">
            <a:extLst>
              <a:ext uri="{FF2B5EF4-FFF2-40B4-BE49-F238E27FC236}">
                <a16:creationId xmlns:a16="http://schemas.microsoft.com/office/drawing/2014/main" id="{BE8FBB61-1949-6060-D0F8-3A802EEDBD94}"/>
              </a:ext>
            </a:extLst>
          </p:cNvPr>
          <p:cNvSpPr txBox="1"/>
          <p:nvPr/>
        </p:nvSpPr>
        <p:spPr>
          <a:xfrm>
            <a:off x="3542189" y="5597253"/>
            <a:ext cx="1165388" cy="246221"/>
          </a:xfrm>
          <a:prstGeom prst="rect">
            <a:avLst/>
          </a:prstGeom>
          <a:noFill/>
        </p:spPr>
        <p:txBody>
          <a:bodyPr wrap="square" lIns="0" tIns="0" rIns="0" bIns="0" rtlCol="0">
            <a:spAutoFit/>
          </a:bodyPr>
          <a:lstStyle/>
          <a:p>
            <a:pPr algn="ctr"/>
            <a:r>
              <a:rPr lang="en-NZ" sz="800" dirty="0"/>
              <a:t>↑ NZ European (60%)</a:t>
            </a:r>
          </a:p>
          <a:p>
            <a:pPr algn="ctr"/>
            <a:endParaRPr lang="en-NZ" sz="800" dirty="0"/>
          </a:p>
        </p:txBody>
      </p:sp>
      <p:sp>
        <p:nvSpPr>
          <p:cNvPr id="10" name="TextBox 9">
            <a:extLst>
              <a:ext uri="{FF2B5EF4-FFF2-40B4-BE49-F238E27FC236}">
                <a16:creationId xmlns:a16="http://schemas.microsoft.com/office/drawing/2014/main" id="{7888A273-FA9A-24AF-ECAF-6A58911560FA}"/>
              </a:ext>
            </a:extLst>
          </p:cNvPr>
          <p:cNvSpPr txBox="1"/>
          <p:nvPr/>
        </p:nvSpPr>
        <p:spPr>
          <a:xfrm>
            <a:off x="6562073" y="5597253"/>
            <a:ext cx="1165388" cy="246221"/>
          </a:xfrm>
          <a:prstGeom prst="rect">
            <a:avLst/>
          </a:prstGeom>
          <a:noFill/>
        </p:spPr>
        <p:txBody>
          <a:bodyPr wrap="square" lIns="0" tIns="0" rIns="0" bIns="0" rtlCol="0">
            <a:spAutoFit/>
          </a:bodyPr>
          <a:lstStyle/>
          <a:p>
            <a:pPr algn="ctr"/>
            <a:r>
              <a:rPr lang="en-NZ" sz="800" dirty="0"/>
              <a:t>↑ Asian (59%)</a:t>
            </a:r>
          </a:p>
          <a:p>
            <a:pPr algn="ctr"/>
            <a:endParaRPr lang="en-NZ" sz="800" dirty="0"/>
          </a:p>
        </p:txBody>
      </p:sp>
      <p:sp>
        <p:nvSpPr>
          <p:cNvPr id="40" name="TextBox 39">
            <a:extLst>
              <a:ext uri="{FF2B5EF4-FFF2-40B4-BE49-F238E27FC236}">
                <a16:creationId xmlns:a16="http://schemas.microsoft.com/office/drawing/2014/main" id="{FDF83BB3-F0EF-AC1E-8C89-7F9B5B023FC6}"/>
              </a:ext>
            </a:extLst>
          </p:cNvPr>
          <p:cNvSpPr txBox="1"/>
          <p:nvPr/>
        </p:nvSpPr>
        <p:spPr>
          <a:xfrm>
            <a:off x="9539528" y="5597253"/>
            <a:ext cx="1165388" cy="369332"/>
          </a:xfrm>
          <a:prstGeom prst="rect">
            <a:avLst/>
          </a:prstGeom>
          <a:noFill/>
        </p:spPr>
        <p:txBody>
          <a:bodyPr wrap="square" lIns="0" tIns="0" rIns="0" bIns="0" rtlCol="0">
            <a:spAutoFit/>
          </a:bodyPr>
          <a:lstStyle/>
          <a:p>
            <a:pPr algn="ctr"/>
            <a:r>
              <a:rPr lang="en-NZ" sz="800" dirty="0"/>
              <a:t>↑ Asian (43%)</a:t>
            </a:r>
          </a:p>
          <a:p>
            <a:pPr algn="ctr"/>
            <a:r>
              <a:rPr lang="en-NZ" sz="800" dirty="0"/>
              <a:t> ↓ NZ European (19%)</a:t>
            </a:r>
          </a:p>
          <a:p>
            <a:pPr algn="ctr"/>
            <a:endParaRPr lang="en-NZ" sz="800" dirty="0"/>
          </a:p>
        </p:txBody>
      </p:sp>
      <p:sp>
        <p:nvSpPr>
          <p:cNvPr id="42" name="TextBox 41">
            <a:extLst>
              <a:ext uri="{FF2B5EF4-FFF2-40B4-BE49-F238E27FC236}">
                <a16:creationId xmlns:a16="http://schemas.microsoft.com/office/drawing/2014/main" id="{3B045398-DF2B-74B2-DF46-B22EC955FE3D}"/>
              </a:ext>
            </a:extLst>
          </p:cNvPr>
          <p:cNvSpPr txBox="1"/>
          <p:nvPr/>
        </p:nvSpPr>
        <p:spPr>
          <a:xfrm>
            <a:off x="8553319" y="5597253"/>
            <a:ext cx="1165388" cy="492443"/>
          </a:xfrm>
          <a:prstGeom prst="rect">
            <a:avLst/>
          </a:prstGeom>
          <a:noFill/>
        </p:spPr>
        <p:txBody>
          <a:bodyPr wrap="square" lIns="0" tIns="0" rIns="0" bIns="0" rtlCol="0">
            <a:spAutoFit/>
          </a:bodyPr>
          <a:lstStyle/>
          <a:p>
            <a:pPr algn="ctr"/>
            <a:r>
              <a:rPr lang="en-NZ" sz="800" dirty="0"/>
              <a:t>↑ Female (35%)</a:t>
            </a:r>
          </a:p>
          <a:p>
            <a:pPr algn="ctr"/>
            <a:r>
              <a:rPr lang="en-NZ" sz="800" dirty="0"/>
              <a:t>↓ Male (26%)</a:t>
            </a:r>
          </a:p>
          <a:p>
            <a:pPr algn="ctr"/>
            <a:r>
              <a:rPr lang="en-NZ" sz="800" dirty="0"/>
              <a:t>↓ Māori (19%)</a:t>
            </a:r>
          </a:p>
          <a:p>
            <a:pPr algn="ctr"/>
            <a:endParaRPr lang="en-NZ" sz="800" dirty="0"/>
          </a:p>
        </p:txBody>
      </p:sp>
      <p:sp>
        <p:nvSpPr>
          <p:cNvPr id="43" name="TextBox 42">
            <a:extLst>
              <a:ext uri="{FF2B5EF4-FFF2-40B4-BE49-F238E27FC236}">
                <a16:creationId xmlns:a16="http://schemas.microsoft.com/office/drawing/2014/main" id="{B5129EC8-DC47-B41D-BCA6-519EBC236318}"/>
              </a:ext>
            </a:extLst>
          </p:cNvPr>
          <p:cNvSpPr txBox="1"/>
          <p:nvPr/>
        </p:nvSpPr>
        <p:spPr>
          <a:xfrm>
            <a:off x="5549659" y="5597253"/>
            <a:ext cx="1165388" cy="246221"/>
          </a:xfrm>
          <a:prstGeom prst="rect">
            <a:avLst/>
          </a:prstGeom>
          <a:noFill/>
        </p:spPr>
        <p:txBody>
          <a:bodyPr wrap="square" lIns="0" tIns="0" rIns="0" bIns="0" rtlCol="0">
            <a:spAutoFit/>
          </a:bodyPr>
          <a:lstStyle/>
          <a:p>
            <a:pPr algn="ctr"/>
            <a:r>
              <a:rPr lang="en-NZ" sz="800" dirty="0"/>
              <a:t>↑ Asian (64%)</a:t>
            </a:r>
          </a:p>
          <a:p>
            <a:pPr algn="ctr"/>
            <a:endParaRPr lang="en-NZ" sz="800" dirty="0"/>
          </a:p>
        </p:txBody>
      </p:sp>
      <p:sp>
        <p:nvSpPr>
          <p:cNvPr id="44" name="TextBox 43">
            <a:extLst>
              <a:ext uri="{FF2B5EF4-FFF2-40B4-BE49-F238E27FC236}">
                <a16:creationId xmlns:a16="http://schemas.microsoft.com/office/drawing/2014/main" id="{29BDEFD5-4125-ECBB-F3D2-F4EEE45288B3}"/>
              </a:ext>
            </a:extLst>
          </p:cNvPr>
          <p:cNvSpPr txBox="1"/>
          <p:nvPr/>
        </p:nvSpPr>
        <p:spPr>
          <a:xfrm>
            <a:off x="1503738" y="5597252"/>
            <a:ext cx="1165388" cy="369332"/>
          </a:xfrm>
          <a:prstGeom prst="rect">
            <a:avLst/>
          </a:prstGeom>
          <a:noFill/>
        </p:spPr>
        <p:txBody>
          <a:bodyPr wrap="square" lIns="0" tIns="0" rIns="0" bIns="0" rtlCol="0">
            <a:spAutoFit/>
          </a:bodyPr>
          <a:lstStyle/>
          <a:p>
            <a:pPr algn="ctr"/>
            <a:r>
              <a:rPr lang="en-NZ" sz="800" dirty="0"/>
              <a:t>↓ Male (61%)</a:t>
            </a:r>
          </a:p>
          <a:p>
            <a:pPr algn="ctr"/>
            <a:r>
              <a:rPr lang="en-NZ" sz="800" dirty="0"/>
              <a:t>↑ Female (71%)</a:t>
            </a:r>
          </a:p>
          <a:p>
            <a:pPr algn="ctr"/>
            <a:endParaRPr lang="en-NZ" sz="800" dirty="0"/>
          </a:p>
        </p:txBody>
      </p:sp>
      <p:sp>
        <p:nvSpPr>
          <p:cNvPr id="6" name="Slide Number Placeholder 5">
            <a:extLst>
              <a:ext uri="{FF2B5EF4-FFF2-40B4-BE49-F238E27FC236}">
                <a16:creationId xmlns:a16="http://schemas.microsoft.com/office/drawing/2014/main" id="{165C44F9-9A5B-E837-B57D-36B6A8A687F3}"/>
              </a:ext>
            </a:extLst>
          </p:cNvPr>
          <p:cNvSpPr>
            <a:spLocks noGrp="1"/>
          </p:cNvSpPr>
          <p:nvPr>
            <p:ph type="sldNum" sz="quarter" idx="10"/>
          </p:nvPr>
        </p:nvSpPr>
        <p:spPr/>
        <p:txBody>
          <a:bodyPr/>
          <a:lstStyle/>
          <a:p>
            <a:fld id="{4034BEE3-566C-4068-A777-C3A4762E861B}" type="slidenum">
              <a:rPr lang="en-GB" smtClean="0"/>
              <a:pPr/>
              <a:t>63</a:t>
            </a:fld>
            <a:endParaRPr lang="en-GB" dirty="0"/>
          </a:p>
        </p:txBody>
      </p:sp>
    </p:spTree>
    <p:extLst>
      <p:ext uri="{BB962C8B-B14F-4D97-AF65-F5344CB8AC3E}">
        <p14:creationId xmlns:p14="http://schemas.microsoft.com/office/powerpoint/2010/main" val="3054906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844D615-267E-BCE9-9429-698771977061}"/>
              </a:ext>
            </a:extLst>
          </p:cNvPr>
          <p:cNvSpPr/>
          <p:nvPr/>
        </p:nvSpPr>
        <p:spPr bwMode="ltGray">
          <a:xfrm>
            <a:off x="6860010" y="1357458"/>
            <a:ext cx="4822635" cy="4687940"/>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a:p>
        </p:txBody>
      </p:sp>
      <p:sp>
        <p:nvSpPr>
          <p:cNvPr id="16" name="Title 15">
            <a:extLst>
              <a:ext uri="{FF2B5EF4-FFF2-40B4-BE49-F238E27FC236}">
                <a16:creationId xmlns:a16="http://schemas.microsoft.com/office/drawing/2014/main" id="{766FF41C-76E8-1AE0-AF35-23749D3DD1C2}"/>
              </a:ext>
            </a:extLst>
          </p:cNvPr>
          <p:cNvSpPr>
            <a:spLocks noGrp="1"/>
          </p:cNvSpPr>
          <p:nvPr>
            <p:ph type="title"/>
          </p:nvPr>
        </p:nvSpPr>
        <p:spPr>
          <a:xfrm>
            <a:off x="359999" y="143858"/>
            <a:ext cx="11466875" cy="403200"/>
          </a:xfrm>
        </p:spPr>
        <p:txBody>
          <a:bodyPr/>
          <a:lstStyle/>
          <a:p>
            <a:r>
              <a:rPr lang="en-NZ" dirty="0"/>
              <a:t>When asked (spontaneously) what could make the difference to continued participation in organised sport, rangatahi mention making playing organised sport more affordable (reducing fees, free or cheap equipment) and keeping it fun and enjoyable.</a:t>
            </a:r>
          </a:p>
        </p:txBody>
      </p:sp>
      <p:graphicFrame>
        <p:nvGraphicFramePr>
          <p:cNvPr id="12" name="Content Placeholder 11">
            <a:extLst>
              <a:ext uri="{FF2B5EF4-FFF2-40B4-BE49-F238E27FC236}">
                <a16:creationId xmlns:a16="http://schemas.microsoft.com/office/drawing/2014/main" id="{C7CF1C17-36B1-4B36-7D60-B8A03CC989E9}"/>
              </a:ext>
            </a:extLst>
          </p:cNvPr>
          <p:cNvGraphicFramePr>
            <a:graphicFrameLocks noGrp="1"/>
          </p:cNvGraphicFramePr>
          <p:nvPr>
            <p:ph sz="quarter" idx="14"/>
            <p:extLst>
              <p:ext uri="{D42A27DB-BD31-4B8C-83A1-F6EECF244321}">
                <p14:modId xmlns:p14="http://schemas.microsoft.com/office/powerpoint/2010/main" val="3209839499"/>
              </p:ext>
            </p:extLst>
          </p:nvPr>
        </p:nvGraphicFramePr>
        <p:xfrm>
          <a:off x="-609598" y="1686757"/>
          <a:ext cx="11404846" cy="4201596"/>
        </p:xfrm>
        <a:graphic>
          <a:graphicData uri="http://schemas.openxmlformats.org/drawingml/2006/chart">
            <c:chart xmlns:c="http://schemas.openxmlformats.org/drawingml/2006/chart" xmlns:r="http://schemas.openxmlformats.org/officeDocument/2006/relationships" r:id="rId2"/>
          </a:graphicData>
        </a:graphic>
      </p:graphicFrame>
      <p:sp>
        <p:nvSpPr>
          <p:cNvPr id="10" name="Footer Placeholder 3">
            <a:extLst>
              <a:ext uri="{FF2B5EF4-FFF2-40B4-BE49-F238E27FC236}">
                <a16:creationId xmlns:a16="http://schemas.microsoft.com/office/drawing/2014/main" id="{2880070B-5FC6-B5CF-FDEA-B868B40BA38F}"/>
              </a:ext>
            </a:extLst>
          </p:cNvPr>
          <p:cNvSpPr>
            <a:spLocks noGrp="1"/>
          </p:cNvSpPr>
          <p:nvPr>
            <p:ph type="ftr" sz="quarter" idx="11"/>
          </p:nvPr>
        </p:nvSpPr>
        <p:spPr>
          <a:xfrm>
            <a:off x="3981599" y="6447150"/>
            <a:ext cx="6875313" cy="125100"/>
          </a:xfrm>
        </p:spPr>
        <p:txBody>
          <a:bodyPr/>
          <a:lstStyle/>
          <a:p>
            <a:r>
              <a:rPr lang="en-GB" dirty="0"/>
              <a:t>*Only reasons 3% or higher are shown, otherwise they are combined under ‘other’. Excludes ‘don’t knows’.</a:t>
            </a:r>
          </a:p>
          <a:p>
            <a:r>
              <a:rPr lang="en-GB" dirty="0"/>
              <a:t>Q21. </a:t>
            </a:r>
            <a:r>
              <a:rPr lang="en-NZ" dirty="0"/>
              <a:t>What do you think organised sport should do to encourage other young people to keep playing?</a:t>
            </a:r>
          </a:p>
          <a:p>
            <a:r>
              <a:rPr lang="en-GB" dirty="0"/>
              <a:t>Base: National survey, excludes DKs n=245</a:t>
            </a:r>
          </a:p>
        </p:txBody>
      </p:sp>
      <p:sp>
        <p:nvSpPr>
          <p:cNvPr id="11" name="TextBox 10">
            <a:extLst>
              <a:ext uri="{FF2B5EF4-FFF2-40B4-BE49-F238E27FC236}">
                <a16:creationId xmlns:a16="http://schemas.microsoft.com/office/drawing/2014/main" id="{5EC2E786-1318-26F5-DC07-D9579399277C}"/>
              </a:ext>
            </a:extLst>
          </p:cNvPr>
          <p:cNvSpPr txBox="1"/>
          <p:nvPr/>
        </p:nvSpPr>
        <p:spPr>
          <a:xfrm>
            <a:off x="10259568" y="1082791"/>
            <a:ext cx="1567306" cy="215444"/>
          </a:xfrm>
          <a:prstGeom prst="rect">
            <a:avLst/>
          </a:prstGeom>
          <a:solidFill>
            <a:schemeClr val="bg2"/>
          </a:solidFill>
        </p:spPr>
        <p:txBody>
          <a:bodyPr wrap="square" lIns="0" tIns="0" rIns="0" bIns="0" rtlCol="0">
            <a:spAutoFit/>
          </a:bodyPr>
          <a:lstStyle/>
          <a:p>
            <a:pPr algn="ctr"/>
            <a:r>
              <a:rPr lang="en-NZ" sz="1400" dirty="0">
                <a:solidFill>
                  <a:schemeClr val="bg1"/>
                </a:solidFill>
              </a:rPr>
              <a:t>All rangatahi</a:t>
            </a:r>
          </a:p>
        </p:txBody>
      </p:sp>
      <p:sp>
        <p:nvSpPr>
          <p:cNvPr id="5" name="TextBox 4">
            <a:extLst>
              <a:ext uri="{FF2B5EF4-FFF2-40B4-BE49-F238E27FC236}">
                <a16:creationId xmlns:a16="http://schemas.microsoft.com/office/drawing/2014/main" id="{932CAFDA-6520-B6F1-9A94-4C3F4828F331}"/>
              </a:ext>
            </a:extLst>
          </p:cNvPr>
          <p:cNvSpPr txBox="1"/>
          <p:nvPr/>
        </p:nvSpPr>
        <p:spPr>
          <a:xfrm>
            <a:off x="6928210" y="1400175"/>
            <a:ext cx="4696170" cy="4308872"/>
          </a:xfrm>
          <a:prstGeom prst="rect">
            <a:avLst/>
          </a:prstGeom>
          <a:noFill/>
        </p:spPr>
        <p:txBody>
          <a:bodyPr wrap="square" lIns="0" tIns="0" rIns="0" bIns="0" rtlCol="0">
            <a:spAutoFit/>
          </a:bodyPr>
          <a:lstStyle/>
          <a:p>
            <a:pPr algn="ctr"/>
            <a:r>
              <a:rPr lang="en-NZ" sz="1000" i="1" dirty="0"/>
              <a:t>Affordable price, and provide basic gear for free. (Male)</a:t>
            </a:r>
          </a:p>
          <a:p>
            <a:pPr algn="ctr"/>
            <a:endParaRPr lang="en-NZ" sz="1000" i="1" dirty="0"/>
          </a:p>
          <a:p>
            <a:pPr algn="ctr"/>
            <a:r>
              <a:rPr lang="en-NZ" sz="1000" i="1" dirty="0"/>
              <a:t>Reducing costs, more promotion of the different kinds of sports there are. (Female)</a:t>
            </a:r>
          </a:p>
          <a:p>
            <a:pPr algn="ctr"/>
            <a:endParaRPr lang="en-NZ" sz="1000" i="1" dirty="0"/>
          </a:p>
          <a:p>
            <a:pPr algn="ctr"/>
            <a:r>
              <a:rPr lang="en-NZ" sz="1000" i="1" dirty="0"/>
              <a:t>Be inclusive, helping newcomers know how to play the game, not assume we know. Have less competitive groups. Make sure everyone gets a fair go and time on the court. Help with costs for those who have not got the funds. (M)</a:t>
            </a:r>
          </a:p>
          <a:p>
            <a:pPr algn="ctr"/>
            <a:endParaRPr lang="en-NZ" sz="1000" i="1" dirty="0"/>
          </a:p>
          <a:p>
            <a:pPr algn="ctr"/>
            <a:r>
              <a:rPr lang="en-NZ" sz="1000" i="1" dirty="0"/>
              <a:t>For team sports I think a huge reason people drop out is because of the coaching and the selection of teams. So to encourage kids to continue sports we need to improve these aspects. (F)</a:t>
            </a:r>
          </a:p>
          <a:p>
            <a:pPr algn="ctr"/>
            <a:endParaRPr lang="en-NZ" sz="1000" i="1" dirty="0"/>
          </a:p>
          <a:p>
            <a:pPr algn="ctr"/>
            <a:r>
              <a:rPr lang="en-NZ" sz="1000" i="1" dirty="0"/>
              <a:t>Keep in mind the times that suit the majority of the team, have some fun days where people can have a go and advertising. (M)</a:t>
            </a:r>
          </a:p>
          <a:p>
            <a:pPr algn="ctr"/>
            <a:endParaRPr lang="en-NZ" sz="1000" i="1" dirty="0"/>
          </a:p>
          <a:p>
            <a:pPr algn="ctr"/>
            <a:r>
              <a:rPr lang="en-NZ" sz="1000" i="1" dirty="0"/>
              <a:t>Make it more fun for the guys that love it but aren't in the top teams. (M)</a:t>
            </a:r>
          </a:p>
          <a:p>
            <a:pPr algn="ctr"/>
            <a:endParaRPr lang="en-NZ" sz="1000" i="1" dirty="0"/>
          </a:p>
          <a:p>
            <a:pPr algn="ctr"/>
            <a:r>
              <a:rPr lang="en-NZ" sz="1000" i="1" dirty="0"/>
              <a:t>Have social and competitive teams, so if you have to play a sport you can play in a team more focussed on fun. (M)</a:t>
            </a:r>
          </a:p>
          <a:p>
            <a:pPr algn="ctr"/>
            <a:endParaRPr lang="en-NZ" sz="1000" i="1" dirty="0"/>
          </a:p>
          <a:p>
            <a:pPr algn="ctr"/>
            <a:r>
              <a:rPr lang="en-NZ" sz="1000" i="1" dirty="0"/>
              <a:t>Start later in the day make it fun and free indoor netball was great, give parents somewhere to go while playing with coffee. (F)</a:t>
            </a:r>
          </a:p>
          <a:p>
            <a:pPr algn="ctr"/>
            <a:endParaRPr lang="en-NZ" sz="1000" i="1" dirty="0"/>
          </a:p>
          <a:p>
            <a:pPr algn="ctr"/>
            <a:r>
              <a:rPr lang="en-NZ" sz="1000" i="1" dirty="0"/>
              <a:t>Provide options for game and training times and allow mates to organise their teams so that they have mates in their teams. (M)</a:t>
            </a:r>
          </a:p>
          <a:p>
            <a:pPr algn="ctr"/>
            <a:endParaRPr lang="en-NZ" sz="1000" i="1" dirty="0"/>
          </a:p>
          <a:p>
            <a:pPr algn="ctr"/>
            <a:r>
              <a:rPr lang="en-NZ" sz="1000" i="1" dirty="0"/>
              <a:t>Keeping teams together, incentivising players at schools to be involved and committed. (F)</a:t>
            </a:r>
          </a:p>
        </p:txBody>
      </p:sp>
      <p:grpSp>
        <p:nvGrpSpPr>
          <p:cNvPr id="6" name="Group 5">
            <a:extLst>
              <a:ext uri="{FF2B5EF4-FFF2-40B4-BE49-F238E27FC236}">
                <a16:creationId xmlns:a16="http://schemas.microsoft.com/office/drawing/2014/main" id="{B20DEE1D-A5B5-EF63-B478-AA9F5006ED3D}"/>
              </a:ext>
            </a:extLst>
          </p:cNvPr>
          <p:cNvGrpSpPr/>
          <p:nvPr/>
        </p:nvGrpSpPr>
        <p:grpSpPr>
          <a:xfrm>
            <a:off x="6765673" y="1284792"/>
            <a:ext cx="317312" cy="317312"/>
            <a:chOff x="8883583" y="395223"/>
            <a:chExt cx="600075" cy="600075"/>
          </a:xfrm>
        </p:grpSpPr>
        <p:sp>
          <p:nvSpPr>
            <p:cNvPr id="7" name="Rectangle 6">
              <a:extLst>
                <a:ext uri="{FF2B5EF4-FFF2-40B4-BE49-F238E27FC236}">
                  <a16:creationId xmlns:a16="http://schemas.microsoft.com/office/drawing/2014/main" id="{1F0A63D7-DFB1-9B4F-7A6C-29E64F02015B}"/>
                </a:ext>
              </a:extLst>
            </p:cNvPr>
            <p:cNvSpPr/>
            <p:nvPr/>
          </p:nvSpPr>
          <p:spPr bwMode="ltGray">
            <a:xfrm>
              <a:off x="8883583" y="395223"/>
              <a:ext cx="600075" cy="600075"/>
            </a:xfrm>
            <a:prstGeom prst="rect">
              <a:avLst/>
            </a:prstGeom>
            <a:solidFill>
              <a:schemeClr val="bg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8" name="Graphic 20">
              <a:extLst>
                <a:ext uri="{FF2B5EF4-FFF2-40B4-BE49-F238E27FC236}">
                  <a16:creationId xmlns:a16="http://schemas.microsoft.com/office/drawing/2014/main" id="{71F27F3F-72FD-8EE6-2D80-10BF45E1B8E6}"/>
                </a:ext>
              </a:extLst>
            </p:cNvPr>
            <p:cNvGrpSpPr/>
            <p:nvPr/>
          </p:nvGrpSpPr>
          <p:grpSpPr>
            <a:xfrm>
              <a:off x="8944460" y="518482"/>
              <a:ext cx="474419" cy="335478"/>
              <a:chOff x="-309623" y="1966848"/>
              <a:chExt cx="852607" cy="602907"/>
            </a:xfrm>
            <a:solidFill>
              <a:srgbClr val="FFFFFF"/>
            </a:solidFill>
          </p:grpSpPr>
          <p:sp>
            <p:nvSpPr>
              <p:cNvPr id="9" name="Freeform: Shape 8">
                <a:extLst>
                  <a:ext uri="{FF2B5EF4-FFF2-40B4-BE49-F238E27FC236}">
                    <a16:creationId xmlns:a16="http://schemas.microsoft.com/office/drawing/2014/main" id="{ED3BEE3C-CF05-314C-F2B0-6F4219D2619C}"/>
                  </a:ext>
                </a:extLst>
              </p:cNvPr>
              <p:cNvSpPr/>
              <p:nvPr/>
            </p:nvSpPr>
            <p:spPr>
              <a:xfrm>
                <a:off x="-309623" y="1966848"/>
                <a:ext cx="400614" cy="602907"/>
              </a:xfrm>
              <a:custGeom>
                <a:avLst/>
                <a:gdLst>
                  <a:gd name="connsiteX0" fmla="*/ 233993 w 400614"/>
                  <a:gd name="connsiteY0" fmla="*/ 263785 h 602907"/>
                  <a:gd name="connsiteX1" fmla="*/ 185435 w 400614"/>
                  <a:gd name="connsiteY1" fmla="*/ 276580 h 602907"/>
                  <a:gd name="connsiteX2" fmla="*/ 140801 w 400614"/>
                  <a:gd name="connsiteY2" fmla="*/ 289488 h 602907"/>
                  <a:gd name="connsiteX3" fmla="*/ 122993 w 400614"/>
                  <a:gd name="connsiteY3" fmla="*/ 249907 h 602907"/>
                  <a:gd name="connsiteX4" fmla="*/ 202269 w 400614"/>
                  <a:gd name="connsiteY4" fmla="*/ 96642 h 602907"/>
                  <a:gd name="connsiteX5" fmla="*/ 376711 w 400614"/>
                  <a:gd name="connsiteY5" fmla="*/ 29853 h 602907"/>
                  <a:gd name="connsiteX6" fmla="*/ 372731 w 400614"/>
                  <a:gd name="connsiteY6" fmla="*/ 64 h 602907"/>
                  <a:gd name="connsiteX7" fmla="*/ 109124 w 400614"/>
                  <a:gd name="connsiteY7" fmla="*/ 105139 h 602907"/>
                  <a:gd name="connsiteX8" fmla="*/ 61 w 400614"/>
                  <a:gd name="connsiteY8" fmla="*/ 356920 h 602907"/>
                  <a:gd name="connsiteX9" fmla="*/ 62503 w 400614"/>
                  <a:gd name="connsiteY9" fmla="*/ 530403 h 602907"/>
                  <a:gd name="connsiteX10" fmla="*/ 222110 w 400614"/>
                  <a:gd name="connsiteY10" fmla="*/ 602784 h 602907"/>
                  <a:gd name="connsiteX11" fmla="*/ 350951 w 400614"/>
                  <a:gd name="connsiteY11" fmla="*/ 551158 h 602907"/>
                  <a:gd name="connsiteX12" fmla="*/ 400534 w 400614"/>
                  <a:gd name="connsiteY12" fmla="*/ 422316 h 602907"/>
                  <a:gd name="connsiteX13" fmla="*/ 349982 w 400614"/>
                  <a:gd name="connsiteY13" fmla="*/ 308302 h 602907"/>
                  <a:gd name="connsiteX14" fmla="*/ 233993 w 400614"/>
                  <a:gd name="connsiteY14" fmla="*/ 263785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233993" y="263785"/>
                    </a:moveTo>
                    <a:cubicBezTo>
                      <a:pt x="217149" y="264975"/>
                      <a:pt x="200678" y="269315"/>
                      <a:pt x="185435" y="276580"/>
                    </a:cubicBezTo>
                    <a:cubicBezTo>
                      <a:pt x="171419" y="283440"/>
                      <a:pt x="156316" y="287808"/>
                      <a:pt x="140801" y="289488"/>
                    </a:cubicBezTo>
                    <a:cubicBezTo>
                      <a:pt x="128910" y="289488"/>
                      <a:pt x="122993" y="276253"/>
                      <a:pt x="122993" y="249907"/>
                    </a:cubicBezTo>
                    <a:cubicBezTo>
                      <a:pt x="124434" y="189344"/>
                      <a:pt x="153673" y="132814"/>
                      <a:pt x="202269" y="96642"/>
                    </a:cubicBezTo>
                    <a:cubicBezTo>
                      <a:pt x="250347" y="53884"/>
                      <a:pt x="312372" y="30136"/>
                      <a:pt x="376711" y="29853"/>
                    </a:cubicBezTo>
                    <a:lnTo>
                      <a:pt x="372731" y="64"/>
                    </a:lnTo>
                    <a:cubicBezTo>
                      <a:pt x="274310" y="-1770"/>
                      <a:pt x="179296" y="36103"/>
                      <a:pt x="109124" y="105139"/>
                    </a:cubicBezTo>
                    <a:cubicBezTo>
                      <a:pt x="38722" y="169811"/>
                      <a:pt x="-920" y="261327"/>
                      <a:pt x="61" y="356920"/>
                    </a:cubicBezTo>
                    <a:cubicBezTo>
                      <a:pt x="-1321" y="420484"/>
                      <a:pt x="20928" y="482301"/>
                      <a:pt x="62503" y="530403"/>
                    </a:cubicBezTo>
                    <a:cubicBezTo>
                      <a:pt x="101887" y="577602"/>
                      <a:pt x="160655" y="604253"/>
                      <a:pt x="222110" y="602784"/>
                    </a:cubicBezTo>
                    <a:cubicBezTo>
                      <a:pt x="270435" y="604625"/>
                      <a:pt x="317268" y="585859"/>
                      <a:pt x="350951" y="551158"/>
                    </a:cubicBezTo>
                    <a:cubicBezTo>
                      <a:pt x="384106" y="516609"/>
                      <a:pt x="401974" y="470178"/>
                      <a:pt x="400534" y="422316"/>
                    </a:cubicBezTo>
                    <a:cubicBezTo>
                      <a:pt x="401659" y="378649"/>
                      <a:pt x="383099" y="336788"/>
                      <a:pt x="349982" y="308302"/>
                    </a:cubicBezTo>
                    <a:cubicBezTo>
                      <a:pt x="318296" y="279401"/>
                      <a:pt x="276879" y="263505"/>
                      <a:pt x="233993" y="263785"/>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sp>
            <p:nvSpPr>
              <p:cNvPr id="14" name="Freeform: Shape 13">
                <a:extLst>
                  <a:ext uri="{FF2B5EF4-FFF2-40B4-BE49-F238E27FC236}">
                    <a16:creationId xmlns:a16="http://schemas.microsoft.com/office/drawing/2014/main" id="{2F0126D8-CCB9-1D90-E6C0-E5CBC1F7A9CF}"/>
                  </a:ext>
                </a:extLst>
              </p:cNvPr>
              <p:cNvSpPr/>
              <p:nvPr/>
            </p:nvSpPr>
            <p:spPr>
              <a:xfrm>
                <a:off x="142368" y="1966848"/>
                <a:ext cx="400614" cy="602907"/>
              </a:xfrm>
              <a:custGeom>
                <a:avLst/>
                <a:gdLst>
                  <a:gd name="connsiteX0" fmla="*/ 348955 w 400614"/>
                  <a:gd name="connsiteY0" fmla="*/ 309380 h 602907"/>
                  <a:gd name="connsiteX1" fmla="*/ 233987 w 400614"/>
                  <a:gd name="connsiteY1" fmla="*/ 263784 h 602907"/>
                  <a:gd name="connsiteX2" fmla="*/ 185420 w 400614"/>
                  <a:gd name="connsiteY2" fmla="*/ 276579 h 602907"/>
                  <a:gd name="connsiteX3" fmla="*/ 140786 w 400614"/>
                  <a:gd name="connsiteY3" fmla="*/ 289488 h 602907"/>
                  <a:gd name="connsiteX4" fmla="*/ 122993 w 400614"/>
                  <a:gd name="connsiteY4" fmla="*/ 249907 h 602907"/>
                  <a:gd name="connsiteX5" fmla="*/ 202251 w 400614"/>
                  <a:gd name="connsiteY5" fmla="*/ 96642 h 602907"/>
                  <a:gd name="connsiteX6" fmla="*/ 376705 w 400614"/>
                  <a:gd name="connsiteY6" fmla="*/ 29853 h 602907"/>
                  <a:gd name="connsiteX7" fmla="*/ 372731 w 400614"/>
                  <a:gd name="connsiteY7" fmla="*/ 64 h 602907"/>
                  <a:gd name="connsiteX8" fmla="*/ 109116 w 400614"/>
                  <a:gd name="connsiteY8" fmla="*/ 105139 h 602907"/>
                  <a:gd name="connsiteX9" fmla="*/ 61 w 400614"/>
                  <a:gd name="connsiteY9" fmla="*/ 356919 h 602907"/>
                  <a:gd name="connsiteX10" fmla="*/ 62488 w 400614"/>
                  <a:gd name="connsiteY10" fmla="*/ 530403 h 602907"/>
                  <a:gd name="connsiteX11" fmla="*/ 222092 w 400614"/>
                  <a:gd name="connsiteY11" fmla="*/ 602784 h 602907"/>
                  <a:gd name="connsiteX12" fmla="*/ 350949 w 400614"/>
                  <a:gd name="connsiteY12" fmla="*/ 551158 h 602907"/>
                  <a:gd name="connsiteX13" fmla="*/ 400535 w 400614"/>
                  <a:gd name="connsiteY13" fmla="*/ 422316 h 602907"/>
                  <a:gd name="connsiteX14" fmla="*/ 348955 w 400614"/>
                  <a:gd name="connsiteY14" fmla="*/ 309380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348955" y="309380"/>
                    </a:moveTo>
                    <a:cubicBezTo>
                      <a:pt x="317764" y="280209"/>
                      <a:pt x="276693" y="263920"/>
                      <a:pt x="233987" y="263784"/>
                    </a:cubicBezTo>
                    <a:cubicBezTo>
                      <a:pt x="217138" y="264975"/>
                      <a:pt x="200666" y="269315"/>
                      <a:pt x="185420" y="276579"/>
                    </a:cubicBezTo>
                    <a:cubicBezTo>
                      <a:pt x="171405" y="283444"/>
                      <a:pt x="156301" y="287811"/>
                      <a:pt x="140786" y="289488"/>
                    </a:cubicBezTo>
                    <a:cubicBezTo>
                      <a:pt x="128903" y="289488"/>
                      <a:pt x="122993" y="276253"/>
                      <a:pt x="122993" y="249907"/>
                    </a:cubicBezTo>
                    <a:cubicBezTo>
                      <a:pt x="124430" y="189347"/>
                      <a:pt x="153662" y="132819"/>
                      <a:pt x="202251" y="96642"/>
                    </a:cubicBezTo>
                    <a:cubicBezTo>
                      <a:pt x="250336" y="53885"/>
                      <a:pt x="312364" y="30138"/>
                      <a:pt x="376705" y="29853"/>
                    </a:cubicBezTo>
                    <a:lnTo>
                      <a:pt x="372731" y="64"/>
                    </a:lnTo>
                    <a:cubicBezTo>
                      <a:pt x="274306" y="-1768"/>
                      <a:pt x="179293" y="36104"/>
                      <a:pt x="109116" y="105139"/>
                    </a:cubicBezTo>
                    <a:cubicBezTo>
                      <a:pt x="38716" y="169811"/>
                      <a:pt x="-923" y="261327"/>
                      <a:pt x="61" y="356919"/>
                    </a:cubicBezTo>
                    <a:cubicBezTo>
                      <a:pt x="-1327" y="420482"/>
                      <a:pt x="20917" y="482299"/>
                      <a:pt x="62488" y="530403"/>
                    </a:cubicBezTo>
                    <a:cubicBezTo>
                      <a:pt x="101875" y="577598"/>
                      <a:pt x="160640" y="604248"/>
                      <a:pt x="222092" y="602784"/>
                    </a:cubicBezTo>
                    <a:cubicBezTo>
                      <a:pt x="270425" y="604624"/>
                      <a:pt x="317264" y="585859"/>
                      <a:pt x="350949" y="551158"/>
                    </a:cubicBezTo>
                    <a:cubicBezTo>
                      <a:pt x="384106" y="516607"/>
                      <a:pt x="401968" y="470178"/>
                      <a:pt x="400535" y="422316"/>
                    </a:cubicBezTo>
                    <a:cubicBezTo>
                      <a:pt x="401195" y="378831"/>
                      <a:pt x="382252" y="337356"/>
                      <a:pt x="348955" y="309380"/>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grpSp>
      </p:grpSp>
      <p:sp>
        <p:nvSpPr>
          <p:cNvPr id="2" name="TextBox 1">
            <a:extLst>
              <a:ext uri="{FF2B5EF4-FFF2-40B4-BE49-F238E27FC236}">
                <a16:creationId xmlns:a16="http://schemas.microsoft.com/office/drawing/2014/main" id="{C7B40FA6-2463-A492-1236-3E353386162C}"/>
              </a:ext>
            </a:extLst>
          </p:cNvPr>
          <p:cNvSpPr txBox="1"/>
          <p:nvPr/>
        </p:nvSpPr>
        <p:spPr>
          <a:xfrm>
            <a:off x="2289350" y="1158034"/>
            <a:ext cx="3184339" cy="369332"/>
          </a:xfrm>
          <a:prstGeom prst="rect">
            <a:avLst/>
          </a:prstGeom>
          <a:noFill/>
        </p:spPr>
        <p:txBody>
          <a:bodyPr wrap="square" lIns="0" tIns="0" rIns="0" bIns="0" rtlCol="0">
            <a:spAutoFit/>
          </a:bodyPr>
          <a:lstStyle/>
          <a:p>
            <a:pPr algn="ctr"/>
            <a:r>
              <a:rPr lang="en-NZ" sz="1200" b="1" dirty="0"/>
              <a:t>How organised sport should encourage young people to keep playing – open-ended</a:t>
            </a:r>
          </a:p>
        </p:txBody>
      </p:sp>
      <p:sp>
        <p:nvSpPr>
          <p:cNvPr id="13" name="Slide Number Placeholder 12">
            <a:extLst>
              <a:ext uri="{FF2B5EF4-FFF2-40B4-BE49-F238E27FC236}">
                <a16:creationId xmlns:a16="http://schemas.microsoft.com/office/drawing/2014/main" id="{30C91C4B-F918-084F-8650-36348503D871}"/>
              </a:ext>
            </a:extLst>
          </p:cNvPr>
          <p:cNvSpPr>
            <a:spLocks noGrp="1"/>
          </p:cNvSpPr>
          <p:nvPr>
            <p:ph type="sldNum" sz="quarter" idx="10"/>
          </p:nvPr>
        </p:nvSpPr>
        <p:spPr/>
        <p:txBody>
          <a:bodyPr/>
          <a:lstStyle/>
          <a:p>
            <a:fld id="{4034BEE3-566C-4068-A777-C3A4762E861B}" type="slidenum">
              <a:rPr lang="en-GB" smtClean="0"/>
              <a:pPr/>
              <a:t>64</a:t>
            </a:fld>
            <a:endParaRPr lang="en-GB" dirty="0"/>
          </a:p>
        </p:txBody>
      </p:sp>
    </p:spTree>
    <p:extLst>
      <p:ext uri="{BB962C8B-B14F-4D97-AF65-F5344CB8AC3E}">
        <p14:creationId xmlns:p14="http://schemas.microsoft.com/office/powerpoint/2010/main" val="110990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picture containing person, sport&#10;&#10;Description automatically generated">
            <a:extLst>
              <a:ext uri="{FF2B5EF4-FFF2-40B4-BE49-F238E27FC236}">
                <a16:creationId xmlns:a16="http://schemas.microsoft.com/office/drawing/2014/main" id="{94697C85-1D51-58BD-5E6B-867D3690145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20403"/>
            <a:ext cx="12192000" cy="6878401"/>
          </a:xfrm>
          <a:prstGeom prst="rect">
            <a:avLst/>
          </a:prstGeom>
        </p:spPr>
      </p:pic>
      <p:sp>
        <p:nvSpPr>
          <p:cNvPr id="3" name="Rectangle 2">
            <a:extLst>
              <a:ext uri="{FF2B5EF4-FFF2-40B4-BE49-F238E27FC236}">
                <a16:creationId xmlns:a16="http://schemas.microsoft.com/office/drawing/2014/main" id="{D4F84FCD-9F08-14AA-7268-0D268194BB4D}"/>
              </a:ext>
            </a:extLst>
          </p:cNvPr>
          <p:cNvSpPr/>
          <p:nvPr/>
        </p:nvSpPr>
        <p:spPr bwMode="ltGray">
          <a:xfrm rot="16200000">
            <a:off x="5397306" y="63303"/>
            <a:ext cx="6762749" cy="6826642"/>
          </a:xfrm>
          <a:prstGeom prst="rect">
            <a:avLst/>
          </a:prstGeom>
          <a:gradFill flip="none" rotWithShape="1">
            <a:gsLst>
              <a:gs pos="0">
                <a:srgbClr val="000000"/>
              </a:gs>
              <a:gs pos="40000">
                <a:srgbClr val="000000">
                  <a:alpha val="0"/>
                </a:srgbClr>
              </a:gs>
            </a:gsLst>
            <a:lin ang="189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endParaRPr>
          </a:p>
        </p:txBody>
      </p:sp>
      <p:sp>
        <p:nvSpPr>
          <p:cNvPr id="4" name="Rectangle 3">
            <a:extLst>
              <a:ext uri="{FF2B5EF4-FFF2-40B4-BE49-F238E27FC236}">
                <a16:creationId xmlns:a16="http://schemas.microsoft.com/office/drawing/2014/main" id="{9F8D0044-8785-7B11-0206-CA17168216C7}"/>
              </a:ext>
            </a:extLst>
          </p:cNvPr>
          <p:cNvSpPr/>
          <p:nvPr/>
        </p:nvSpPr>
        <p:spPr bwMode="ltGray">
          <a:xfrm>
            <a:off x="-68" y="-20402"/>
            <a:ext cx="7039043" cy="6878401"/>
          </a:xfrm>
          <a:prstGeom prst="rect">
            <a:avLst/>
          </a:prstGeom>
          <a:gradFill flip="none" rotWithShape="1">
            <a:gsLst>
              <a:gs pos="0">
                <a:srgbClr val="000000"/>
              </a:gs>
              <a:gs pos="100000">
                <a:srgbClr val="000000">
                  <a:alpha val="0"/>
                </a:srgb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endParaRPr>
          </a:p>
        </p:txBody>
      </p:sp>
      <p:grpSp>
        <p:nvGrpSpPr>
          <p:cNvPr id="5" name="Group 4">
            <a:extLst>
              <a:ext uri="{FF2B5EF4-FFF2-40B4-BE49-F238E27FC236}">
                <a16:creationId xmlns:a16="http://schemas.microsoft.com/office/drawing/2014/main" id="{D07FDB01-14F7-AFD4-12AA-7CDE73595F65}"/>
              </a:ext>
            </a:extLst>
          </p:cNvPr>
          <p:cNvGrpSpPr/>
          <p:nvPr/>
        </p:nvGrpSpPr>
        <p:grpSpPr>
          <a:xfrm>
            <a:off x="523876" y="549833"/>
            <a:ext cx="3373870" cy="330026"/>
            <a:chOff x="459821" y="549832"/>
            <a:chExt cx="3798933" cy="371605"/>
          </a:xfrm>
        </p:grpSpPr>
        <p:sp>
          <p:nvSpPr>
            <p:cNvPr id="6" name="Freeform: Shape 5">
              <a:extLst>
                <a:ext uri="{FF2B5EF4-FFF2-40B4-BE49-F238E27FC236}">
                  <a16:creationId xmlns:a16="http://schemas.microsoft.com/office/drawing/2014/main" id="{C05D7CCF-0F0A-5EB8-EB31-2400E58986E8}"/>
                </a:ext>
              </a:extLst>
            </p:cNvPr>
            <p:cNvSpPr/>
            <p:nvPr/>
          </p:nvSpPr>
          <p:spPr>
            <a:xfrm>
              <a:off x="2534989" y="555150"/>
              <a:ext cx="247690" cy="361103"/>
            </a:xfrm>
            <a:custGeom>
              <a:avLst/>
              <a:gdLst>
                <a:gd name="connsiteX0" fmla="*/ 51556 w 247690"/>
                <a:gd name="connsiteY0" fmla="*/ 361541 h 361103"/>
                <a:gd name="connsiteX1" fmla="*/ -57 w 247690"/>
                <a:gd name="connsiteY1" fmla="*/ 361541 h 361103"/>
                <a:gd name="connsiteX2" fmla="*/ -57 w 247690"/>
                <a:gd name="connsiteY2" fmla="*/ 438 h 361103"/>
                <a:gd name="connsiteX3" fmla="*/ 132573 w 247690"/>
                <a:gd name="connsiteY3" fmla="*/ 438 h 361103"/>
                <a:gd name="connsiteX4" fmla="*/ 216703 w 247690"/>
                <a:gd name="connsiteY4" fmla="*/ 30392 h 361103"/>
                <a:gd name="connsiteX5" fmla="*/ 247634 w 247690"/>
                <a:gd name="connsiteY5" fmla="*/ 104699 h 361103"/>
                <a:gd name="connsiteX6" fmla="*/ 216703 w 247690"/>
                <a:gd name="connsiteY6" fmla="*/ 179555 h 361103"/>
                <a:gd name="connsiteX7" fmla="*/ 132573 w 247690"/>
                <a:gd name="connsiteY7" fmla="*/ 209449 h 361103"/>
                <a:gd name="connsiteX8" fmla="*/ 51556 w 247690"/>
                <a:gd name="connsiteY8" fmla="*/ 209449 h 361103"/>
                <a:gd name="connsiteX9" fmla="*/ 51556 w 247690"/>
                <a:gd name="connsiteY9" fmla="*/ 160216 h 361103"/>
                <a:gd name="connsiteX10" fmla="*/ 129950 w 247690"/>
                <a:gd name="connsiteY10" fmla="*/ 160216 h 361103"/>
                <a:gd name="connsiteX11" fmla="*/ 180586 w 247690"/>
                <a:gd name="connsiteY11" fmla="*/ 143683 h 361103"/>
                <a:gd name="connsiteX12" fmla="*/ 196021 w 247690"/>
                <a:gd name="connsiteY12" fmla="*/ 104455 h 361103"/>
                <a:gd name="connsiteX13" fmla="*/ 180586 w 247690"/>
                <a:gd name="connsiteY13" fmla="*/ 65776 h 361103"/>
                <a:gd name="connsiteX14" fmla="*/ 129950 w 247690"/>
                <a:gd name="connsiteY14" fmla="*/ 49243 h 361103"/>
                <a:gd name="connsiteX15" fmla="*/ 51556 w 247690"/>
                <a:gd name="connsiteY15" fmla="*/ 49243 h 36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7690" h="361103">
                  <a:moveTo>
                    <a:pt x="51556" y="361541"/>
                  </a:moveTo>
                  <a:lnTo>
                    <a:pt x="-57" y="361541"/>
                  </a:lnTo>
                  <a:lnTo>
                    <a:pt x="-57" y="438"/>
                  </a:lnTo>
                  <a:lnTo>
                    <a:pt x="132573" y="438"/>
                  </a:lnTo>
                  <a:cubicBezTo>
                    <a:pt x="172289" y="438"/>
                    <a:pt x="198095" y="11785"/>
                    <a:pt x="216703" y="30392"/>
                  </a:cubicBezTo>
                  <a:cubicBezTo>
                    <a:pt x="236567" y="50006"/>
                    <a:pt x="247713" y="76782"/>
                    <a:pt x="247634" y="104699"/>
                  </a:cubicBezTo>
                  <a:cubicBezTo>
                    <a:pt x="247719" y="132775"/>
                    <a:pt x="236579" y="159728"/>
                    <a:pt x="216703" y="179555"/>
                  </a:cubicBezTo>
                  <a:cubicBezTo>
                    <a:pt x="198095" y="197858"/>
                    <a:pt x="172289" y="209449"/>
                    <a:pt x="132573" y="209449"/>
                  </a:cubicBezTo>
                  <a:lnTo>
                    <a:pt x="51556" y="209449"/>
                  </a:lnTo>
                  <a:close/>
                  <a:moveTo>
                    <a:pt x="51556" y="160216"/>
                  </a:moveTo>
                  <a:lnTo>
                    <a:pt x="129950" y="160216"/>
                  </a:lnTo>
                  <a:cubicBezTo>
                    <a:pt x="156793" y="160216"/>
                    <a:pt x="170764" y="154115"/>
                    <a:pt x="180586" y="143683"/>
                  </a:cubicBezTo>
                  <a:cubicBezTo>
                    <a:pt x="190744" y="133184"/>
                    <a:pt x="196302" y="119067"/>
                    <a:pt x="196021" y="104455"/>
                  </a:cubicBezTo>
                  <a:cubicBezTo>
                    <a:pt x="196290" y="90009"/>
                    <a:pt x="190726" y="76068"/>
                    <a:pt x="180586" y="65776"/>
                  </a:cubicBezTo>
                  <a:cubicBezTo>
                    <a:pt x="170764" y="55405"/>
                    <a:pt x="156793" y="49243"/>
                    <a:pt x="129950" y="49243"/>
                  </a:cubicBezTo>
                  <a:lnTo>
                    <a:pt x="51556" y="49243"/>
                  </a:ln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7" name="Freeform: Shape 6">
              <a:extLst>
                <a:ext uri="{FF2B5EF4-FFF2-40B4-BE49-F238E27FC236}">
                  <a16:creationId xmlns:a16="http://schemas.microsoft.com/office/drawing/2014/main" id="{6AF50481-DB6E-7204-F3BA-FDBBEDA37518}"/>
                </a:ext>
              </a:extLst>
            </p:cNvPr>
            <p:cNvSpPr/>
            <p:nvPr/>
          </p:nvSpPr>
          <p:spPr>
            <a:xfrm>
              <a:off x="2839477" y="555150"/>
              <a:ext cx="299363" cy="366054"/>
            </a:xfrm>
            <a:custGeom>
              <a:avLst/>
              <a:gdLst>
                <a:gd name="connsiteX0" fmla="*/ 37646 w 299363"/>
                <a:gd name="connsiteY0" fmla="*/ 319201 h 366054"/>
                <a:gd name="connsiteX1" fmla="*/ -57 w 299363"/>
                <a:gd name="connsiteY1" fmla="*/ 211889 h 366054"/>
                <a:gd name="connsiteX2" fmla="*/ -57 w 299363"/>
                <a:gd name="connsiteY2" fmla="*/ 438 h 366054"/>
                <a:gd name="connsiteX3" fmla="*/ 51556 w 299363"/>
                <a:gd name="connsiteY3" fmla="*/ 438 h 366054"/>
                <a:gd name="connsiteX4" fmla="*/ 51556 w 299363"/>
                <a:gd name="connsiteY4" fmla="*/ 214635 h 366054"/>
                <a:gd name="connsiteX5" fmla="*/ 74250 w 299363"/>
                <a:gd name="connsiteY5" fmla="*/ 285830 h 366054"/>
                <a:gd name="connsiteX6" fmla="*/ 149655 w 299363"/>
                <a:gd name="connsiteY6" fmla="*/ 317676 h 366054"/>
                <a:gd name="connsiteX7" fmla="*/ 225000 w 299363"/>
                <a:gd name="connsiteY7" fmla="*/ 285647 h 366054"/>
                <a:gd name="connsiteX8" fmla="*/ 247694 w 299363"/>
                <a:gd name="connsiteY8" fmla="*/ 214452 h 366054"/>
                <a:gd name="connsiteX9" fmla="*/ 247694 w 299363"/>
                <a:gd name="connsiteY9" fmla="*/ 438 h 366054"/>
                <a:gd name="connsiteX10" fmla="*/ 299307 w 299363"/>
                <a:gd name="connsiteY10" fmla="*/ 438 h 366054"/>
                <a:gd name="connsiteX11" fmla="*/ 299307 w 299363"/>
                <a:gd name="connsiteY11" fmla="*/ 212072 h 366054"/>
                <a:gd name="connsiteX12" fmla="*/ 261604 w 299363"/>
                <a:gd name="connsiteY12" fmla="*/ 319384 h 366054"/>
                <a:gd name="connsiteX13" fmla="*/ 149655 w 299363"/>
                <a:gd name="connsiteY13" fmla="*/ 366482 h 366054"/>
                <a:gd name="connsiteX14" fmla="*/ 37646 w 299363"/>
                <a:gd name="connsiteY14" fmla="*/ 319201 h 36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363" h="366054">
                  <a:moveTo>
                    <a:pt x="37646" y="319201"/>
                  </a:moveTo>
                  <a:cubicBezTo>
                    <a:pt x="14402" y="293944"/>
                    <a:pt x="-57" y="260390"/>
                    <a:pt x="-57" y="211889"/>
                  </a:cubicBezTo>
                  <a:lnTo>
                    <a:pt x="-57" y="438"/>
                  </a:lnTo>
                  <a:lnTo>
                    <a:pt x="51556" y="438"/>
                  </a:lnTo>
                  <a:lnTo>
                    <a:pt x="51556" y="214635"/>
                  </a:lnTo>
                  <a:cubicBezTo>
                    <a:pt x="51556" y="248677"/>
                    <a:pt x="59852" y="269846"/>
                    <a:pt x="74250" y="285830"/>
                  </a:cubicBezTo>
                  <a:cubicBezTo>
                    <a:pt x="93687" y="306719"/>
                    <a:pt x="121128" y="318305"/>
                    <a:pt x="149655" y="317676"/>
                  </a:cubicBezTo>
                  <a:cubicBezTo>
                    <a:pt x="178195" y="318256"/>
                    <a:pt x="205618" y="306597"/>
                    <a:pt x="225000" y="285647"/>
                  </a:cubicBezTo>
                  <a:cubicBezTo>
                    <a:pt x="239458" y="269663"/>
                    <a:pt x="247694" y="248494"/>
                    <a:pt x="247694" y="214452"/>
                  </a:cubicBezTo>
                  <a:lnTo>
                    <a:pt x="247694" y="438"/>
                  </a:lnTo>
                  <a:lnTo>
                    <a:pt x="299307" y="438"/>
                  </a:lnTo>
                  <a:lnTo>
                    <a:pt x="299307" y="212072"/>
                  </a:lnTo>
                  <a:cubicBezTo>
                    <a:pt x="299307" y="260573"/>
                    <a:pt x="284848" y="294127"/>
                    <a:pt x="261604" y="319384"/>
                  </a:cubicBezTo>
                  <a:cubicBezTo>
                    <a:pt x="232418" y="349906"/>
                    <a:pt x="191885" y="366958"/>
                    <a:pt x="149655" y="366482"/>
                  </a:cubicBezTo>
                  <a:cubicBezTo>
                    <a:pt x="107377" y="366928"/>
                    <a:pt x="66814" y="349803"/>
                    <a:pt x="37646" y="319201"/>
                  </a:cubicBez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8" name="Freeform: Shape 7">
              <a:extLst>
                <a:ext uri="{FF2B5EF4-FFF2-40B4-BE49-F238E27FC236}">
                  <a16:creationId xmlns:a16="http://schemas.microsoft.com/office/drawing/2014/main" id="{0B8E57DE-6FE7-34D0-54A2-B44A6D8FCCAF}"/>
                </a:ext>
              </a:extLst>
            </p:cNvPr>
            <p:cNvSpPr/>
            <p:nvPr/>
          </p:nvSpPr>
          <p:spPr>
            <a:xfrm>
              <a:off x="3226569" y="555150"/>
              <a:ext cx="252938" cy="360920"/>
            </a:xfrm>
            <a:custGeom>
              <a:avLst/>
              <a:gdLst>
                <a:gd name="connsiteX0" fmla="*/ 198645 w 252938"/>
                <a:gd name="connsiteY0" fmla="*/ 166988 h 360920"/>
                <a:gd name="connsiteX1" fmla="*/ 252880 w 252938"/>
                <a:gd name="connsiteY1" fmla="*/ 255754 h 360920"/>
                <a:gd name="connsiteX2" fmla="*/ 222926 w 252938"/>
                <a:gd name="connsiteY2" fmla="*/ 329878 h 360920"/>
                <a:gd name="connsiteX3" fmla="*/ 136722 w 252938"/>
                <a:gd name="connsiteY3" fmla="*/ 361358 h 360920"/>
                <a:gd name="connsiteX4" fmla="*/ -57 w 252938"/>
                <a:gd name="connsiteY4" fmla="*/ 361358 h 360920"/>
                <a:gd name="connsiteX5" fmla="*/ -57 w 252938"/>
                <a:gd name="connsiteY5" fmla="*/ 438 h 360920"/>
                <a:gd name="connsiteX6" fmla="*/ 119701 w 252938"/>
                <a:gd name="connsiteY6" fmla="*/ 438 h 360920"/>
                <a:gd name="connsiteX7" fmla="*/ 200231 w 252938"/>
                <a:gd name="connsiteY7" fmla="*/ 27830 h 360920"/>
                <a:gd name="connsiteX8" fmla="*/ 229636 w 252938"/>
                <a:gd name="connsiteY8" fmla="*/ 100063 h 360920"/>
                <a:gd name="connsiteX9" fmla="*/ 198645 w 252938"/>
                <a:gd name="connsiteY9" fmla="*/ 166988 h 360920"/>
                <a:gd name="connsiteX10" fmla="*/ 51556 w 252938"/>
                <a:gd name="connsiteY10" fmla="*/ 149967 h 360920"/>
                <a:gd name="connsiteX11" fmla="*/ 117139 w 252938"/>
                <a:gd name="connsiteY11" fmla="*/ 149967 h 360920"/>
                <a:gd name="connsiteX12" fmla="*/ 164603 w 252938"/>
                <a:gd name="connsiteY12" fmla="*/ 134471 h 360920"/>
                <a:gd name="connsiteX13" fmla="*/ 178024 w 252938"/>
                <a:gd name="connsiteY13" fmla="*/ 99331 h 360920"/>
                <a:gd name="connsiteX14" fmla="*/ 164603 w 252938"/>
                <a:gd name="connsiteY14" fmla="*/ 64800 h 360920"/>
                <a:gd name="connsiteX15" fmla="*/ 117139 w 252938"/>
                <a:gd name="connsiteY15" fmla="*/ 49305 h 360920"/>
                <a:gd name="connsiteX16" fmla="*/ 51556 w 252938"/>
                <a:gd name="connsiteY16" fmla="*/ 49305 h 360920"/>
                <a:gd name="connsiteX17" fmla="*/ 51556 w 252938"/>
                <a:gd name="connsiteY17" fmla="*/ 312491 h 360920"/>
                <a:gd name="connsiteX18" fmla="*/ 134160 w 252938"/>
                <a:gd name="connsiteY18" fmla="*/ 312491 h 360920"/>
                <a:gd name="connsiteX19" fmla="*/ 187297 w 252938"/>
                <a:gd name="connsiteY19" fmla="*/ 294188 h 360920"/>
                <a:gd name="connsiteX20" fmla="*/ 201268 w 252938"/>
                <a:gd name="connsiteY20" fmla="*/ 255998 h 360920"/>
                <a:gd name="connsiteX21" fmla="*/ 187297 w 252938"/>
                <a:gd name="connsiteY21" fmla="*/ 217807 h 360920"/>
                <a:gd name="connsiteX22" fmla="*/ 134160 w 252938"/>
                <a:gd name="connsiteY22" fmla="*/ 199505 h 360920"/>
                <a:gd name="connsiteX23" fmla="*/ 51556 w 252938"/>
                <a:gd name="connsiteY23" fmla="*/ 199505 h 36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938" h="360920">
                  <a:moveTo>
                    <a:pt x="198645" y="166988"/>
                  </a:moveTo>
                  <a:cubicBezTo>
                    <a:pt x="231942" y="184064"/>
                    <a:pt x="252880" y="218332"/>
                    <a:pt x="252880" y="255754"/>
                  </a:cubicBezTo>
                  <a:cubicBezTo>
                    <a:pt x="253033" y="283439"/>
                    <a:pt x="242271" y="310075"/>
                    <a:pt x="222926" y="329878"/>
                  </a:cubicBezTo>
                  <a:cubicBezTo>
                    <a:pt x="203830" y="349461"/>
                    <a:pt x="176987" y="361358"/>
                    <a:pt x="136722" y="361358"/>
                  </a:cubicBezTo>
                  <a:lnTo>
                    <a:pt x="-57" y="361358"/>
                  </a:lnTo>
                  <a:lnTo>
                    <a:pt x="-57" y="438"/>
                  </a:lnTo>
                  <a:lnTo>
                    <a:pt x="119701" y="438"/>
                  </a:lnTo>
                  <a:cubicBezTo>
                    <a:pt x="157891" y="438"/>
                    <a:pt x="182660" y="10748"/>
                    <a:pt x="200231" y="27830"/>
                  </a:cubicBezTo>
                  <a:cubicBezTo>
                    <a:pt x="219643" y="46773"/>
                    <a:pt x="230295" y="72945"/>
                    <a:pt x="229636" y="100063"/>
                  </a:cubicBezTo>
                  <a:cubicBezTo>
                    <a:pt x="229325" y="125771"/>
                    <a:pt x="218051" y="150119"/>
                    <a:pt x="198645" y="166988"/>
                  </a:cubicBezTo>
                  <a:close/>
                  <a:moveTo>
                    <a:pt x="51556" y="149967"/>
                  </a:moveTo>
                  <a:lnTo>
                    <a:pt x="117139" y="149967"/>
                  </a:lnTo>
                  <a:cubicBezTo>
                    <a:pt x="142396" y="149967"/>
                    <a:pt x="155329" y="144232"/>
                    <a:pt x="164603" y="134471"/>
                  </a:cubicBezTo>
                  <a:cubicBezTo>
                    <a:pt x="173595" y="125021"/>
                    <a:pt x="178427" y="112368"/>
                    <a:pt x="178024" y="99331"/>
                  </a:cubicBezTo>
                  <a:cubicBezTo>
                    <a:pt x="178433" y="86476"/>
                    <a:pt x="173589" y="74006"/>
                    <a:pt x="164603" y="64800"/>
                  </a:cubicBezTo>
                  <a:cubicBezTo>
                    <a:pt x="155329" y="54978"/>
                    <a:pt x="142396" y="49305"/>
                    <a:pt x="117139" y="49305"/>
                  </a:cubicBezTo>
                  <a:lnTo>
                    <a:pt x="51556" y="49305"/>
                  </a:lnTo>
                  <a:close/>
                  <a:moveTo>
                    <a:pt x="51556" y="312491"/>
                  </a:moveTo>
                  <a:lnTo>
                    <a:pt x="134160" y="312491"/>
                  </a:lnTo>
                  <a:cubicBezTo>
                    <a:pt x="162040" y="312491"/>
                    <a:pt x="176865" y="305292"/>
                    <a:pt x="187297" y="294188"/>
                  </a:cubicBezTo>
                  <a:cubicBezTo>
                    <a:pt x="196503" y="283616"/>
                    <a:pt x="201475" y="270017"/>
                    <a:pt x="201268" y="255998"/>
                  </a:cubicBezTo>
                  <a:cubicBezTo>
                    <a:pt x="201494" y="241978"/>
                    <a:pt x="196516" y="228374"/>
                    <a:pt x="187297" y="217807"/>
                  </a:cubicBezTo>
                  <a:cubicBezTo>
                    <a:pt x="176987" y="206460"/>
                    <a:pt x="162040" y="199505"/>
                    <a:pt x="134160" y="199505"/>
                  </a:cubicBezTo>
                  <a:lnTo>
                    <a:pt x="51556" y="199505"/>
                  </a:ln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9" name="Freeform: Shape 8">
              <a:extLst>
                <a:ext uri="{FF2B5EF4-FFF2-40B4-BE49-F238E27FC236}">
                  <a16:creationId xmlns:a16="http://schemas.microsoft.com/office/drawing/2014/main" id="{F7BF201A-7147-3399-FC97-DC84765586DB}"/>
                </a:ext>
              </a:extLst>
            </p:cNvPr>
            <p:cNvSpPr/>
            <p:nvPr/>
          </p:nvSpPr>
          <p:spPr>
            <a:xfrm>
              <a:off x="3546614" y="555150"/>
              <a:ext cx="211573" cy="360858"/>
            </a:xfrm>
            <a:custGeom>
              <a:avLst/>
              <a:gdLst>
                <a:gd name="connsiteX0" fmla="*/ 51556 w 211573"/>
                <a:gd name="connsiteY0" fmla="*/ 312491 h 360858"/>
                <a:gd name="connsiteX1" fmla="*/ 211517 w 211573"/>
                <a:gd name="connsiteY1" fmla="*/ 312491 h 360858"/>
                <a:gd name="connsiteX2" fmla="*/ 211517 w 211573"/>
                <a:gd name="connsiteY2" fmla="*/ 361297 h 360858"/>
                <a:gd name="connsiteX3" fmla="*/ -57 w 211573"/>
                <a:gd name="connsiteY3" fmla="*/ 361297 h 360858"/>
                <a:gd name="connsiteX4" fmla="*/ -57 w 211573"/>
                <a:gd name="connsiteY4" fmla="*/ 438 h 360858"/>
                <a:gd name="connsiteX5" fmla="*/ 51556 w 211573"/>
                <a:gd name="connsiteY5" fmla="*/ 438 h 36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573" h="360858">
                  <a:moveTo>
                    <a:pt x="51556" y="312491"/>
                  </a:moveTo>
                  <a:lnTo>
                    <a:pt x="211517" y="312491"/>
                  </a:lnTo>
                  <a:lnTo>
                    <a:pt x="211517" y="361297"/>
                  </a:lnTo>
                  <a:lnTo>
                    <a:pt x="-57" y="361297"/>
                  </a:lnTo>
                  <a:lnTo>
                    <a:pt x="-57" y="438"/>
                  </a:lnTo>
                  <a:lnTo>
                    <a:pt x="51556" y="438"/>
                  </a:ln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10" name="Freeform: Shape 9">
              <a:extLst>
                <a:ext uri="{FF2B5EF4-FFF2-40B4-BE49-F238E27FC236}">
                  <a16:creationId xmlns:a16="http://schemas.microsoft.com/office/drawing/2014/main" id="{DE674519-46A2-66BB-095C-770E153B60E1}"/>
                </a:ext>
              </a:extLst>
            </p:cNvPr>
            <p:cNvSpPr/>
            <p:nvPr/>
          </p:nvSpPr>
          <p:spPr>
            <a:xfrm>
              <a:off x="3814986" y="555150"/>
              <a:ext cx="51612" cy="361286"/>
            </a:xfrm>
            <a:custGeom>
              <a:avLst/>
              <a:gdLst>
                <a:gd name="connsiteX0" fmla="*/ -57 w 51612"/>
                <a:gd name="connsiteY0" fmla="*/ 438 h 361286"/>
                <a:gd name="connsiteX1" fmla="*/ 51556 w 51612"/>
                <a:gd name="connsiteY1" fmla="*/ 438 h 361286"/>
                <a:gd name="connsiteX2" fmla="*/ 51556 w 51612"/>
                <a:gd name="connsiteY2" fmla="*/ 361724 h 361286"/>
                <a:gd name="connsiteX3" fmla="*/ -57 w 51612"/>
                <a:gd name="connsiteY3" fmla="*/ 361724 h 361286"/>
              </a:gdLst>
              <a:ahLst/>
              <a:cxnLst>
                <a:cxn ang="0">
                  <a:pos x="connsiteX0" y="connsiteY0"/>
                </a:cxn>
                <a:cxn ang="0">
                  <a:pos x="connsiteX1" y="connsiteY1"/>
                </a:cxn>
                <a:cxn ang="0">
                  <a:pos x="connsiteX2" y="connsiteY2"/>
                </a:cxn>
                <a:cxn ang="0">
                  <a:pos x="connsiteX3" y="connsiteY3"/>
                </a:cxn>
              </a:cxnLst>
              <a:rect l="l" t="t" r="r" b="b"/>
              <a:pathLst>
                <a:path w="51612" h="361286">
                  <a:moveTo>
                    <a:pt x="-57" y="438"/>
                  </a:moveTo>
                  <a:lnTo>
                    <a:pt x="51556" y="438"/>
                  </a:lnTo>
                  <a:lnTo>
                    <a:pt x="51556" y="361724"/>
                  </a:lnTo>
                  <a:lnTo>
                    <a:pt x="-57" y="361724"/>
                  </a:ln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11" name="Freeform: Shape 10">
              <a:extLst>
                <a:ext uri="{FF2B5EF4-FFF2-40B4-BE49-F238E27FC236}">
                  <a16:creationId xmlns:a16="http://schemas.microsoft.com/office/drawing/2014/main" id="{3C9C968D-2E62-E0F8-C4F4-FC56E835A1CC}"/>
                </a:ext>
              </a:extLst>
            </p:cNvPr>
            <p:cNvSpPr/>
            <p:nvPr/>
          </p:nvSpPr>
          <p:spPr>
            <a:xfrm>
              <a:off x="3931083" y="549832"/>
              <a:ext cx="327671" cy="371605"/>
            </a:xfrm>
            <a:custGeom>
              <a:avLst/>
              <a:gdLst>
                <a:gd name="connsiteX0" fmla="*/ 182661 w 327671"/>
                <a:gd name="connsiteY0" fmla="*/ 447 h 371605"/>
                <a:gd name="connsiteX1" fmla="*/ 314803 w 327671"/>
                <a:gd name="connsiteY1" fmla="*/ 56147 h 371605"/>
                <a:gd name="connsiteX2" fmla="*/ 280212 w 327671"/>
                <a:gd name="connsiteY2" fmla="*/ 90250 h 371605"/>
                <a:gd name="connsiteX3" fmla="*/ 182600 w 327671"/>
                <a:gd name="connsiteY3" fmla="*/ 49436 h 371605"/>
                <a:gd name="connsiteX4" fmla="*/ 51556 w 327671"/>
                <a:gd name="connsiteY4" fmla="*/ 186215 h 371605"/>
                <a:gd name="connsiteX5" fmla="*/ 187297 w 327671"/>
                <a:gd name="connsiteY5" fmla="*/ 322993 h 371605"/>
                <a:gd name="connsiteX6" fmla="*/ 291010 w 327671"/>
                <a:gd name="connsiteY6" fmla="*/ 271869 h 371605"/>
                <a:gd name="connsiteX7" fmla="*/ 327614 w 327671"/>
                <a:gd name="connsiteY7" fmla="*/ 304935 h 371605"/>
                <a:gd name="connsiteX8" fmla="*/ 187297 w 327671"/>
                <a:gd name="connsiteY8" fmla="*/ 372043 h 371605"/>
                <a:gd name="connsiteX9" fmla="*/ -57 w 327671"/>
                <a:gd name="connsiteY9" fmla="*/ 186215 h 371605"/>
                <a:gd name="connsiteX10" fmla="*/ 182661 w 327671"/>
                <a:gd name="connsiteY10" fmla="*/ 447 h 371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7671" h="371605">
                  <a:moveTo>
                    <a:pt x="182661" y="447"/>
                  </a:moveTo>
                  <a:cubicBezTo>
                    <a:pt x="232516" y="-65"/>
                    <a:pt x="280358" y="20098"/>
                    <a:pt x="314803" y="56147"/>
                  </a:cubicBezTo>
                  <a:lnTo>
                    <a:pt x="280212" y="90250"/>
                  </a:lnTo>
                  <a:cubicBezTo>
                    <a:pt x="254460" y="64114"/>
                    <a:pt x="219289" y="49412"/>
                    <a:pt x="182600" y="49436"/>
                  </a:cubicBezTo>
                  <a:cubicBezTo>
                    <a:pt x="108841" y="49436"/>
                    <a:pt x="51556" y="108308"/>
                    <a:pt x="51556" y="186215"/>
                  </a:cubicBezTo>
                  <a:cubicBezTo>
                    <a:pt x="51556" y="267782"/>
                    <a:pt x="110367" y="322993"/>
                    <a:pt x="187297" y="322993"/>
                  </a:cubicBezTo>
                  <a:cubicBezTo>
                    <a:pt x="227782" y="322341"/>
                    <a:pt x="265838" y="303581"/>
                    <a:pt x="291010" y="271869"/>
                  </a:cubicBezTo>
                  <a:lnTo>
                    <a:pt x="327614" y="304935"/>
                  </a:lnTo>
                  <a:cubicBezTo>
                    <a:pt x="293218" y="347146"/>
                    <a:pt x="241746" y="371763"/>
                    <a:pt x="187297" y="372043"/>
                  </a:cubicBezTo>
                  <a:cubicBezTo>
                    <a:pt x="79436" y="372043"/>
                    <a:pt x="-57" y="292734"/>
                    <a:pt x="-57" y="186215"/>
                  </a:cubicBezTo>
                  <a:cubicBezTo>
                    <a:pt x="4" y="81953"/>
                    <a:pt x="78460" y="447"/>
                    <a:pt x="182661" y="447"/>
                  </a:cubicBez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12" name="Freeform: Shape 11">
              <a:extLst>
                <a:ext uri="{FF2B5EF4-FFF2-40B4-BE49-F238E27FC236}">
                  <a16:creationId xmlns:a16="http://schemas.microsoft.com/office/drawing/2014/main" id="{1380978B-15AB-DBD4-A73D-8E9AAEC7C7F7}"/>
                </a:ext>
              </a:extLst>
            </p:cNvPr>
            <p:cNvSpPr/>
            <p:nvPr/>
          </p:nvSpPr>
          <p:spPr>
            <a:xfrm>
              <a:off x="459821" y="554479"/>
              <a:ext cx="1934728" cy="364641"/>
            </a:xfrm>
            <a:custGeom>
              <a:avLst/>
              <a:gdLst>
                <a:gd name="connsiteX0" fmla="*/ 311447 w 1934728"/>
                <a:gd name="connsiteY0" fmla="*/ 365079 h 364641"/>
                <a:gd name="connsiteX1" fmla="*/ 444932 w 1934728"/>
                <a:gd name="connsiteY1" fmla="*/ 438 h 364641"/>
                <a:gd name="connsiteX2" fmla="*/ 512040 w 1934728"/>
                <a:gd name="connsiteY2" fmla="*/ 438 h 364641"/>
                <a:gd name="connsiteX3" fmla="*/ 645829 w 1934728"/>
                <a:gd name="connsiteY3" fmla="*/ 365079 h 364641"/>
                <a:gd name="connsiteX4" fmla="*/ 575243 w 1934728"/>
                <a:gd name="connsiteY4" fmla="*/ 365079 h 364641"/>
                <a:gd name="connsiteX5" fmla="*/ 543642 w 1934728"/>
                <a:gd name="connsiteY5" fmla="*/ 278997 h 364641"/>
                <a:gd name="connsiteX6" fmla="*/ 413147 w 1934728"/>
                <a:gd name="connsiteY6" fmla="*/ 278997 h 364641"/>
                <a:gd name="connsiteX7" fmla="*/ 381667 w 1934728"/>
                <a:gd name="connsiteY7" fmla="*/ 365079 h 364641"/>
                <a:gd name="connsiteX8" fmla="*/ 435963 w 1934728"/>
                <a:gd name="connsiteY8" fmla="*/ 216587 h 364641"/>
                <a:gd name="connsiteX9" fmla="*/ 521008 w 1934728"/>
                <a:gd name="connsiteY9" fmla="*/ 216587 h 364641"/>
                <a:gd name="connsiteX10" fmla="*/ 478303 w 1934728"/>
                <a:gd name="connsiteY10" fmla="*/ 99880 h 364641"/>
                <a:gd name="connsiteX11" fmla="*/ 1256514 w 1934728"/>
                <a:gd name="connsiteY11" fmla="*/ 365079 h 364641"/>
                <a:gd name="connsiteX12" fmla="*/ 1389998 w 1934728"/>
                <a:gd name="connsiteY12" fmla="*/ 498 h 364641"/>
                <a:gd name="connsiteX13" fmla="*/ 1457106 w 1934728"/>
                <a:gd name="connsiteY13" fmla="*/ 498 h 364641"/>
                <a:gd name="connsiteX14" fmla="*/ 1590834 w 1934728"/>
                <a:gd name="connsiteY14" fmla="*/ 365079 h 364641"/>
                <a:gd name="connsiteX15" fmla="*/ 1520859 w 1934728"/>
                <a:gd name="connsiteY15" fmla="*/ 365079 h 364641"/>
                <a:gd name="connsiteX16" fmla="*/ 1489318 w 1934728"/>
                <a:gd name="connsiteY16" fmla="*/ 278997 h 364641"/>
                <a:gd name="connsiteX17" fmla="*/ 1358213 w 1934728"/>
                <a:gd name="connsiteY17" fmla="*/ 278997 h 364641"/>
                <a:gd name="connsiteX18" fmla="*/ 1326733 w 1934728"/>
                <a:gd name="connsiteY18" fmla="*/ 365079 h 364641"/>
                <a:gd name="connsiteX19" fmla="*/ 1381030 w 1934728"/>
                <a:gd name="connsiteY19" fmla="*/ 216587 h 364641"/>
                <a:gd name="connsiteX20" fmla="*/ 1465952 w 1934728"/>
                <a:gd name="connsiteY20" fmla="*/ 216587 h 364641"/>
                <a:gd name="connsiteX21" fmla="*/ 1423552 w 1934728"/>
                <a:gd name="connsiteY21" fmla="*/ 99880 h 364641"/>
                <a:gd name="connsiteX22" fmla="*/ 678956 w 1934728"/>
                <a:gd name="connsiteY22" fmla="*/ 498 h 364641"/>
                <a:gd name="connsiteX23" fmla="*/ 732582 w 1934728"/>
                <a:gd name="connsiteY23" fmla="*/ 498 h 364641"/>
                <a:gd name="connsiteX24" fmla="*/ 919325 w 1934728"/>
                <a:gd name="connsiteY24" fmla="*/ 232327 h 364641"/>
                <a:gd name="connsiteX25" fmla="*/ 919325 w 1934728"/>
                <a:gd name="connsiteY25" fmla="*/ 498 h 364641"/>
                <a:gd name="connsiteX26" fmla="*/ 989545 w 1934728"/>
                <a:gd name="connsiteY26" fmla="*/ 498 h 364641"/>
                <a:gd name="connsiteX27" fmla="*/ 989545 w 1934728"/>
                <a:gd name="connsiteY27" fmla="*/ 365079 h 364641"/>
                <a:gd name="connsiteX28" fmla="*/ 940739 w 1934728"/>
                <a:gd name="connsiteY28" fmla="*/ 365079 h 364641"/>
                <a:gd name="connsiteX29" fmla="*/ 749237 w 1934728"/>
                <a:gd name="connsiteY29" fmla="*/ 127150 h 364641"/>
                <a:gd name="connsiteX30" fmla="*/ 749237 w 1934728"/>
                <a:gd name="connsiteY30" fmla="*/ 365079 h 364641"/>
                <a:gd name="connsiteX31" fmla="*/ 678956 w 1934728"/>
                <a:gd name="connsiteY31" fmla="*/ 365079 h 364641"/>
                <a:gd name="connsiteX32" fmla="*/ 1294094 w 1934728"/>
                <a:gd name="connsiteY32" fmla="*/ 498 h 364641"/>
                <a:gd name="connsiteX33" fmla="*/ 1294094 w 1934728"/>
                <a:gd name="connsiteY33" fmla="*/ 62848 h 364641"/>
                <a:gd name="connsiteX34" fmla="*/ 1197947 w 1934728"/>
                <a:gd name="connsiteY34" fmla="*/ 62848 h 364641"/>
                <a:gd name="connsiteX35" fmla="*/ 1197947 w 1934728"/>
                <a:gd name="connsiteY35" fmla="*/ 365079 h 364641"/>
                <a:gd name="connsiteX36" fmla="*/ 1127727 w 1934728"/>
                <a:gd name="connsiteY36" fmla="*/ 365079 h 364641"/>
                <a:gd name="connsiteX37" fmla="*/ 1127727 w 1934728"/>
                <a:gd name="connsiteY37" fmla="*/ 62848 h 364641"/>
                <a:gd name="connsiteX38" fmla="*/ 1031518 w 1934728"/>
                <a:gd name="connsiteY38" fmla="*/ 62848 h 364641"/>
                <a:gd name="connsiteX39" fmla="*/ 1031518 w 1934728"/>
                <a:gd name="connsiteY39" fmla="*/ 498 h 364641"/>
                <a:gd name="connsiteX40" fmla="*/ 1934672 w 1934728"/>
                <a:gd name="connsiteY40" fmla="*/ 365079 h 364641"/>
                <a:gd name="connsiteX41" fmla="*/ 1820710 w 1934728"/>
                <a:gd name="connsiteY41" fmla="*/ 207375 h 364641"/>
                <a:gd name="connsiteX42" fmla="*/ 1855790 w 1934728"/>
                <a:gd name="connsiteY42" fmla="*/ 184314 h 364641"/>
                <a:gd name="connsiteX43" fmla="*/ 1884402 w 1934728"/>
                <a:gd name="connsiteY43" fmla="*/ 108787 h 364641"/>
                <a:gd name="connsiteX44" fmla="*/ 1855790 w 1934728"/>
                <a:gd name="connsiteY44" fmla="*/ 33259 h 364641"/>
                <a:gd name="connsiteX45" fmla="*/ 1760984 w 1934728"/>
                <a:gd name="connsiteY45" fmla="*/ 498 h 364641"/>
                <a:gd name="connsiteX46" fmla="*/ 1624022 w 1934728"/>
                <a:gd name="connsiteY46" fmla="*/ 498 h 364641"/>
                <a:gd name="connsiteX47" fmla="*/ 1624022 w 1934728"/>
                <a:gd name="connsiteY47" fmla="*/ 365079 h 364641"/>
                <a:gd name="connsiteX48" fmla="*/ 1694364 w 1934728"/>
                <a:gd name="connsiteY48" fmla="*/ 365079 h 364641"/>
                <a:gd name="connsiteX49" fmla="*/ 1694364 w 1934728"/>
                <a:gd name="connsiteY49" fmla="*/ 216587 h 364641"/>
                <a:gd name="connsiteX50" fmla="*/ 1751711 w 1934728"/>
                <a:gd name="connsiteY50" fmla="*/ 216587 h 364641"/>
                <a:gd name="connsiteX51" fmla="*/ 1858108 w 1934728"/>
                <a:gd name="connsiteY51" fmla="*/ 365079 h 364641"/>
                <a:gd name="connsiteX52" fmla="*/ 1694303 w 1934728"/>
                <a:gd name="connsiteY52" fmla="*/ 62970 h 364641"/>
                <a:gd name="connsiteX53" fmla="*/ 1757812 w 1934728"/>
                <a:gd name="connsiteY53" fmla="*/ 62970 h 364641"/>
                <a:gd name="connsiteX54" fmla="*/ 1802103 w 1934728"/>
                <a:gd name="connsiteY54" fmla="*/ 77551 h 364641"/>
                <a:gd name="connsiteX55" fmla="*/ 1814305 w 1934728"/>
                <a:gd name="connsiteY55" fmla="*/ 108787 h 364641"/>
                <a:gd name="connsiteX56" fmla="*/ 1802103 w 1934728"/>
                <a:gd name="connsiteY56" fmla="*/ 139290 h 364641"/>
                <a:gd name="connsiteX57" fmla="*/ 1757812 w 1934728"/>
                <a:gd name="connsiteY57" fmla="*/ 153871 h 364641"/>
                <a:gd name="connsiteX58" fmla="*/ 1694364 w 1934728"/>
                <a:gd name="connsiteY58" fmla="*/ 153871 h 364641"/>
                <a:gd name="connsiteX59" fmla="*/ 294609 w 1934728"/>
                <a:gd name="connsiteY59" fmla="*/ 498 h 364641"/>
                <a:gd name="connsiteX60" fmla="*/ 218228 w 1934728"/>
                <a:gd name="connsiteY60" fmla="*/ 498 h 364641"/>
                <a:gd name="connsiteX61" fmla="*/ 87550 w 1934728"/>
                <a:gd name="connsiteY61" fmla="*/ 182789 h 364641"/>
                <a:gd name="connsiteX62" fmla="*/ 218289 w 1934728"/>
                <a:gd name="connsiteY62" fmla="*/ 365079 h 364641"/>
                <a:gd name="connsiteX63" fmla="*/ 294609 w 1934728"/>
                <a:gd name="connsiteY63" fmla="*/ 365079 h 364641"/>
                <a:gd name="connsiteX64" fmla="*/ 163931 w 1934728"/>
                <a:gd name="connsiteY64" fmla="*/ 182789 h 364641"/>
                <a:gd name="connsiteX65" fmla="*/ 47224 w 1934728"/>
                <a:gd name="connsiteY65" fmla="*/ 498 h 364641"/>
                <a:gd name="connsiteX66" fmla="*/ -57 w 1934728"/>
                <a:gd name="connsiteY66" fmla="*/ 498 h 364641"/>
                <a:gd name="connsiteX67" fmla="*/ -57 w 1934728"/>
                <a:gd name="connsiteY67" fmla="*/ 365079 h 364641"/>
                <a:gd name="connsiteX68" fmla="*/ 47163 w 1934728"/>
                <a:gd name="connsiteY68" fmla="*/ 365079 h 364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934728" h="364641">
                  <a:moveTo>
                    <a:pt x="311447" y="365079"/>
                  </a:moveTo>
                  <a:lnTo>
                    <a:pt x="444932" y="438"/>
                  </a:lnTo>
                  <a:lnTo>
                    <a:pt x="512040" y="438"/>
                  </a:lnTo>
                  <a:lnTo>
                    <a:pt x="645829" y="365079"/>
                  </a:lnTo>
                  <a:lnTo>
                    <a:pt x="575243" y="365079"/>
                  </a:lnTo>
                  <a:lnTo>
                    <a:pt x="543642" y="278997"/>
                  </a:lnTo>
                  <a:lnTo>
                    <a:pt x="413147" y="278997"/>
                  </a:lnTo>
                  <a:lnTo>
                    <a:pt x="381667" y="365079"/>
                  </a:lnTo>
                  <a:close/>
                  <a:moveTo>
                    <a:pt x="435963" y="216587"/>
                  </a:moveTo>
                  <a:lnTo>
                    <a:pt x="521008" y="216587"/>
                  </a:lnTo>
                  <a:lnTo>
                    <a:pt x="478303" y="99880"/>
                  </a:lnTo>
                  <a:close/>
                  <a:moveTo>
                    <a:pt x="1256514" y="365079"/>
                  </a:moveTo>
                  <a:lnTo>
                    <a:pt x="1389998" y="498"/>
                  </a:lnTo>
                  <a:lnTo>
                    <a:pt x="1457106" y="498"/>
                  </a:lnTo>
                  <a:lnTo>
                    <a:pt x="1590834" y="365079"/>
                  </a:lnTo>
                  <a:lnTo>
                    <a:pt x="1520859" y="365079"/>
                  </a:lnTo>
                  <a:lnTo>
                    <a:pt x="1489318" y="278997"/>
                  </a:lnTo>
                  <a:lnTo>
                    <a:pt x="1358213" y="278997"/>
                  </a:lnTo>
                  <a:lnTo>
                    <a:pt x="1326733" y="365079"/>
                  </a:lnTo>
                  <a:close/>
                  <a:moveTo>
                    <a:pt x="1381030" y="216587"/>
                  </a:moveTo>
                  <a:lnTo>
                    <a:pt x="1465952" y="216587"/>
                  </a:lnTo>
                  <a:lnTo>
                    <a:pt x="1423552" y="99880"/>
                  </a:lnTo>
                  <a:close/>
                  <a:moveTo>
                    <a:pt x="678956" y="498"/>
                  </a:moveTo>
                  <a:lnTo>
                    <a:pt x="732582" y="498"/>
                  </a:lnTo>
                  <a:lnTo>
                    <a:pt x="919325" y="232327"/>
                  </a:lnTo>
                  <a:lnTo>
                    <a:pt x="919325" y="498"/>
                  </a:lnTo>
                  <a:lnTo>
                    <a:pt x="989545" y="498"/>
                  </a:lnTo>
                  <a:lnTo>
                    <a:pt x="989545" y="365079"/>
                  </a:lnTo>
                  <a:lnTo>
                    <a:pt x="940739" y="365079"/>
                  </a:lnTo>
                  <a:lnTo>
                    <a:pt x="749237" y="127150"/>
                  </a:lnTo>
                  <a:lnTo>
                    <a:pt x="749237" y="365079"/>
                  </a:lnTo>
                  <a:lnTo>
                    <a:pt x="678956" y="365079"/>
                  </a:lnTo>
                  <a:close/>
                  <a:moveTo>
                    <a:pt x="1294094" y="498"/>
                  </a:moveTo>
                  <a:lnTo>
                    <a:pt x="1294094" y="62848"/>
                  </a:lnTo>
                  <a:lnTo>
                    <a:pt x="1197947" y="62848"/>
                  </a:lnTo>
                  <a:lnTo>
                    <a:pt x="1197947" y="365079"/>
                  </a:lnTo>
                  <a:lnTo>
                    <a:pt x="1127727" y="365079"/>
                  </a:lnTo>
                  <a:lnTo>
                    <a:pt x="1127727" y="62848"/>
                  </a:lnTo>
                  <a:lnTo>
                    <a:pt x="1031518" y="62848"/>
                  </a:lnTo>
                  <a:lnTo>
                    <a:pt x="1031518" y="498"/>
                  </a:lnTo>
                  <a:close/>
                  <a:moveTo>
                    <a:pt x="1934672" y="365079"/>
                  </a:moveTo>
                  <a:lnTo>
                    <a:pt x="1820710" y="207375"/>
                  </a:lnTo>
                  <a:cubicBezTo>
                    <a:pt x="1833998" y="202445"/>
                    <a:pt x="1845992" y="194557"/>
                    <a:pt x="1855790" y="184314"/>
                  </a:cubicBezTo>
                  <a:cubicBezTo>
                    <a:pt x="1874574" y="163687"/>
                    <a:pt x="1884805" y="136685"/>
                    <a:pt x="1884402" y="108787"/>
                  </a:cubicBezTo>
                  <a:cubicBezTo>
                    <a:pt x="1884805" y="80888"/>
                    <a:pt x="1874574" y="53886"/>
                    <a:pt x="1855790" y="33259"/>
                  </a:cubicBezTo>
                  <a:cubicBezTo>
                    <a:pt x="1835474" y="11907"/>
                    <a:pt x="1807838" y="498"/>
                    <a:pt x="1760984" y="498"/>
                  </a:cubicBezTo>
                  <a:lnTo>
                    <a:pt x="1624022" y="498"/>
                  </a:lnTo>
                  <a:lnTo>
                    <a:pt x="1624022" y="365079"/>
                  </a:lnTo>
                  <a:lnTo>
                    <a:pt x="1694364" y="365079"/>
                  </a:lnTo>
                  <a:lnTo>
                    <a:pt x="1694364" y="216587"/>
                  </a:lnTo>
                  <a:lnTo>
                    <a:pt x="1751711" y="216587"/>
                  </a:lnTo>
                  <a:lnTo>
                    <a:pt x="1858108" y="365079"/>
                  </a:lnTo>
                  <a:close/>
                  <a:moveTo>
                    <a:pt x="1694303" y="62970"/>
                  </a:moveTo>
                  <a:lnTo>
                    <a:pt x="1757812" y="62970"/>
                  </a:lnTo>
                  <a:cubicBezTo>
                    <a:pt x="1781788" y="62970"/>
                    <a:pt x="1793806" y="68644"/>
                    <a:pt x="1802103" y="77551"/>
                  </a:cubicBezTo>
                  <a:cubicBezTo>
                    <a:pt x="1810040" y="86000"/>
                    <a:pt x="1814408" y="97189"/>
                    <a:pt x="1814305" y="108787"/>
                  </a:cubicBezTo>
                  <a:cubicBezTo>
                    <a:pt x="1814335" y="120152"/>
                    <a:pt x="1809961" y="131085"/>
                    <a:pt x="1802103" y="139290"/>
                  </a:cubicBezTo>
                  <a:cubicBezTo>
                    <a:pt x="1793806" y="148136"/>
                    <a:pt x="1781788" y="153871"/>
                    <a:pt x="1757812" y="153871"/>
                  </a:cubicBezTo>
                  <a:lnTo>
                    <a:pt x="1694364" y="153871"/>
                  </a:lnTo>
                  <a:close/>
                  <a:moveTo>
                    <a:pt x="294609" y="498"/>
                  </a:moveTo>
                  <a:lnTo>
                    <a:pt x="218228" y="498"/>
                  </a:lnTo>
                  <a:lnTo>
                    <a:pt x="87550" y="182789"/>
                  </a:lnTo>
                  <a:lnTo>
                    <a:pt x="218289" y="365079"/>
                  </a:lnTo>
                  <a:lnTo>
                    <a:pt x="294609" y="365079"/>
                  </a:lnTo>
                  <a:lnTo>
                    <a:pt x="163931" y="182789"/>
                  </a:lnTo>
                  <a:close/>
                  <a:moveTo>
                    <a:pt x="47224" y="498"/>
                  </a:moveTo>
                  <a:lnTo>
                    <a:pt x="-57" y="498"/>
                  </a:lnTo>
                  <a:lnTo>
                    <a:pt x="-57" y="365079"/>
                  </a:lnTo>
                  <a:lnTo>
                    <a:pt x="47163" y="365079"/>
                  </a:ln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13" name="Freeform: Shape 12">
              <a:extLst>
                <a:ext uri="{FF2B5EF4-FFF2-40B4-BE49-F238E27FC236}">
                  <a16:creationId xmlns:a16="http://schemas.microsoft.com/office/drawing/2014/main" id="{05090ABE-A69C-8B36-A11E-407120C8B327}"/>
                </a:ext>
              </a:extLst>
            </p:cNvPr>
            <p:cNvSpPr/>
            <p:nvPr/>
          </p:nvSpPr>
          <p:spPr>
            <a:xfrm>
              <a:off x="507101" y="554539"/>
              <a:ext cx="38678" cy="364580"/>
            </a:xfrm>
            <a:custGeom>
              <a:avLst/>
              <a:gdLst>
                <a:gd name="connsiteX0" fmla="*/ 0 w 38678"/>
                <a:gd name="connsiteY0" fmla="*/ 0 h 364580"/>
                <a:gd name="connsiteX1" fmla="*/ 38679 w 38678"/>
                <a:gd name="connsiteY1" fmla="*/ 0 h 364580"/>
                <a:gd name="connsiteX2" fmla="*/ 38679 w 38678"/>
                <a:gd name="connsiteY2" fmla="*/ 364580 h 364580"/>
                <a:gd name="connsiteX3" fmla="*/ 0 w 38678"/>
                <a:gd name="connsiteY3" fmla="*/ 364580 h 364580"/>
              </a:gdLst>
              <a:ahLst/>
              <a:cxnLst>
                <a:cxn ang="0">
                  <a:pos x="connsiteX0" y="connsiteY0"/>
                </a:cxn>
                <a:cxn ang="0">
                  <a:pos x="connsiteX1" y="connsiteY1"/>
                </a:cxn>
                <a:cxn ang="0">
                  <a:pos x="connsiteX2" y="connsiteY2"/>
                </a:cxn>
                <a:cxn ang="0">
                  <a:pos x="connsiteX3" y="connsiteY3"/>
                </a:cxn>
              </a:cxnLst>
              <a:rect l="l" t="t" r="r" b="b"/>
              <a:pathLst>
                <a:path w="38678" h="364580">
                  <a:moveTo>
                    <a:pt x="0" y="0"/>
                  </a:moveTo>
                  <a:lnTo>
                    <a:pt x="38679" y="0"/>
                  </a:lnTo>
                  <a:lnTo>
                    <a:pt x="38679" y="364580"/>
                  </a:lnTo>
                  <a:lnTo>
                    <a:pt x="0" y="364580"/>
                  </a:lnTo>
                  <a:close/>
                </a:path>
              </a:pathLst>
            </a:custGeom>
            <a:solidFill>
              <a:srgbClr val="B28300"/>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grpSp>
      <p:sp>
        <p:nvSpPr>
          <p:cNvPr id="14" name="Title 2">
            <a:extLst>
              <a:ext uri="{FF2B5EF4-FFF2-40B4-BE49-F238E27FC236}">
                <a16:creationId xmlns:a16="http://schemas.microsoft.com/office/drawing/2014/main" id="{2069A608-A7B8-E6F4-52FD-FCBF1AD7E487}"/>
              </a:ext>
            </a:extLst>
          </p:cNvPr>
          <p:cNvSpPr txBox="1">
            <a:spLocks/>
          </p:cNvSpPr>
          <p:nvPr/>
        </p:nvSpPr>
        <p:spPr>
          <a:xfrm>
            <a:off x="359999" y="2690550"/>
            <a:ext cx="4147345" cy="1976400"/>
          </a:xfrm>
          <a:prstGeom prst="rect">
            <a:avLst/>
          </a:prstGeom>
        </p:spPr>
        <p:txBody>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GB" sz="3200" b="0" i="0" u="none" strike="noStrike" kern="1200" cap="none" spc="0" normalizeH="0" baseline="0" noProof="0" dirty="0">
              <a:ln>
                <a:noFill/>
              </a:ln>
              <a:solidFill>
                <a:srgbClr val="FFFFFF"/>
              </a:solidFill>
              <a:effectLst/>
              <a:uLnTx/>
              <a:uFillTx/>
              <a:latin typeface="Arial"/>
              <a:ea typeface="+mj-ea"/>
              <a:cs typeface="Kantar Brown" panose="020B0504020101010102" pitchFamily="34" charset="0"/>
            </a:endParaRPr>
          </a:p>
        </p:txBody>
      </p:sp>
      <p:sp>
        <p:nvSpPr>
          <p:cNvPr id="16" name="Text Placeholder 71">
            <a:extLst>
              <a:ext uri="{FF2B5EF4-FFF2-40B4-BE49-F238E27FC236}">
                <a16:creationId xmlns:a16="http://schemas.microsoft.com/office/drawing/2014/main" id="{A6D4CB7E-A592-4846-D45B-CAE9F8543202}"/>
              </a:ext>
            </a:extLst>
          </p:cNvPr>
          <p:cNvSpPr txBox="1">
            <a:spLocks/>
          </p:cNvSpPr>
          <p:nvPr/>
        </p:nvSpPr>
        <p:spPr>
          <a:xfrm>
            <a:off x="909331" y="3343103"/>
            <a:ext cx="3958011" cy="233638"/>
          </a:xfrm>
          <a:prstGeom prst="rect">
            <a:avLst/>
          </a:prstGeom>
        </p:spPr>
        <p:txBody>
          <a:bodyPr lIns="0" tIns="0" rIns="0" bIns="27000" anchor="t"/>
          <a:lstStyle>
            <a:lvl1pPr marL="228600" indent="-228600" algn="l" defTabSz="914400" rtl="0" eaLnBrk="1" latinLnBrk="0" hangingPunct="1">
              <a:spcBef>
                <a:spcPct val="20000"/>
              </a:spcBef>
              <a:buClr>
                <a:schemeClr val="accent1"/>
              </a:buClr>
              <a:buSzPct val="99000"/>
              <a:buFont typeface="Arial" pitchFamily="34" charset="0"/>
              <a:buChar char="•"/>
              <a:defRPr lang="en-US" sz="2000" i="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1pPr>
            <a:lvl2pPr marL="400050" indent="-171450" algn="l" defTabSz="914400" rtl="0" eaLnBrk="1" latinLnBrk="0" hangingPunct="1">
              <a:spcBef>
                <a:spcPct val="20000"/>
              </a:spcBef>
              <a:buClr>
                <a:schemeClr val="accent1"/>
              </a:buClr>
              <a:buSzPct val="99000"/>
              <a:buFont typeface="Arial" pitchFamily="34" charset="0"/>
              <a:buChar char="•"/>
              <a:defRPr lang="en-US" sz="1600" i="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2pPr>
            <a:lvl3pPr marL="571500" indent="-171450" algn="l" defTabSz="914400" rtl="0" eaLnBrk="1" latinLnBrk="0" hangingPunct="1">
              <a:spcBef>
                <a:spcPct val="20000"/>
              </a:spcBef>
              <a:buClr>
                <a:schemeClr val="accent1"/>
              </a:buClr>
              <a:buSzPct val="99000"/>
              <a:buFont typeface="Arial" pitchFamily="34" charset="0"/>
              <a:buChar char="•"/>
              <a:defRPr lang="en-US" sz="1600" i="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3pPr>
            <a:lvl4pPr marL="742950" indent="-171450" algn="l" defTabSz="914400" rtl="0" eaLnBrk="1" latinLnBrk="0" hangingPunct="1">
              <a:spcBef>
                <a:spcPct val="20000"/>
              </a:spcBef>
              <a:buClr>
                <a:schemeClr val="accent1"/>
              </a:buClr>
              <a:buSzPct val="99000"/>
              <a:buFont typeface="Arial" pitchFamily="34" charset="0"/>
              <a:buChar char="•"/>
              <a:tabLst/>
              <a:defRPr lang="en-US" sz="1600" i="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4pPr>
            <a:lvl5pPr marL="914400" indent="-171450" algn="l" defTabSz="914400" rtl="0" eaLnBrk="1" latinLnBrk="0" hangingPunct="1">
              <a:spcBef>
                <a:spcPct val="20000"/>
              </a:spcBef>
              <a:buClr>
                <a:schemeClr val="accent1"/>
              </a:buClr>
              <a:buSzPct val="99000"/>
              <a:buFont typeface="Arial" pitchFamily="34" charset="0"/>
              <a:buChar char="•"/>
              <a:defRPr lang="en-US" sz="1600" i="0" kern="1200" dirty="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ctr" latinLnBrk="0" hangingPunct="1">
              <a:lnSpc>
                <a:spcPct val="90000"/>
              </a:lnSpc>
              <a:spcBef>
                <a:spcPts val="0"/>
              </a:spcBef>
              <a:spcAft>
                <a:spcPts val="0"/>
              </a:spcAft>
              <a:buClrTx/>
              <a:buSzTx/>
              <a:buFontTx/>
              <a:buNone/>
              <a:tabLst/>
              <a:defRPr/>
            </a:pPr>
            <a:r>
              <a:rPr lang="en-NZ" sz="2800" cap="all" dirty="0">
                <a:solidFill>
                  <a:srgbClr val="FFFFFF"/>
                </a:solidFill>
                <a:latin typeface="Arial"/>
              </a:rPr>
              <a:t>Wellington Region quantitative findings</a:t>
            </a:r>
            <a:r>
              <a:rPr kumimoji="0" lang="en-NZ" sz="2800" b="0" i="0" u="none" strike="noStrike" kern="1200" cap="all" spc="0" normalizeH="0" baseline="0" noProof="0" dirty="0">
                <a:ln>
                  <a:noFill/>
                </a:ln>
                <a:solidFill>
                  <a:srgbClr val="FFFFFF"/>
                </a:solidFill>
                <a:effectLst/>
                <a:uLnTx/>
                <a:uFillTx/>
                <a:latin typeface="Arial"/>
                <a:ea typeface="+mn-ea"/>
                <a:cs typeface="Arial" panose="020B0604020202020204" pitchFamily="34" charset="0"/>
              </a:rPr>
              <a:t>: survey of 335 rangatahi in the Wellington region sourced through the RSOs</a:t>
            </a:r>
            <a:endParaRPr lang="en-NZ" sz="2800" cap="all" dirty="0">
              <a:solidFill>
                <a:srgbClr val="FFFFFF"/>
              </a:solidFill>
              <a:latin typeface="Arial"/>
            </a:endParaRPr>
          </a:p>
        </p:txBody>
      </p:sp>
      <p:sp>
        <p:nvSpPr>
          <p:cNvPr id="17" name="Text Placeholder 2">
            <a:extLst>
              <a:ext uri="{FF2B5EF4-FFF2-40B4-BE49-F238E27FC236}">
                <a16:creationId xmlns:a16="http://schemas.microsoft.com/office/drawing/2014/main" id="{C4BFDC32-1DEB-F68C-10ED-A94763CC6FB9}"/>
              </a:ext>
            </a:extLst>
          </p:cNvPr>
          <p:cNvSpPr txBox="1">
            <a:spLocks/>
          </p:cNvSpPr>
          <p:nvPr/>
        </p:nvSpPr>
        <p:spPr>
          <a:xfrm>
            <a:off x="785766" y="2133020"/>
            <a:ext cx="1271633" cy="1266549"/>
          </a:xfrm>
          <a:prstGeom prst="rect">
            <a:avLst/>
          </a:prstGeom>
        </p:spPr>
        <p:txBody>
          <a:bodyPr wrap="square" lIns="0" tIns="0" rIns="0" bIns="35100" anchor="ctr" anchorCtr="0">
            <a:spAutoFit/>
          </a:bodyPr>
          <a:lstStyle>
            <a:lvl1pPr marL="228600" indent="-228600" algn="l" defTabSz="914400" rtl="0" eaLnBrk="1" latinLnBrk="0" hangingPunct="1">
              <a:spcBef>
                <a:spcPct val="20000"/>
              </a:spcBef>
              <a:buClr>
                <a:schemeClr val="accent1"/>
              </a:buClr>
              <a:buSzPct val="99000"/>
              <a:buFont typeface="Arial" pitchFamily="34" charset="0"/>
              <a:buChar char="•"/>
              <a:defRPr lang="en-US" sz="2000" i="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1pPr>
            <a:lvl2pPr marL="400050" indent="-171450" algn="l" defTabSz="914400" rtl="0" eaLnBrk="1" latinLnBrk="0" hangingPunct="1">
              <a:spcBef>
                <a:spcPct val="20000"/>
              </a:spcBef>
              <a:buClr>
                <a:schemeClr val="accent1"/>
              </a:buClr>
              <a:buSzPct val="99000"/>
              <a:buFont typeface="Arial" pitchFamily="34" charset="0"/>
              <a:buChar char="•"/>
              <a:defRPr lang="en-US" sz="1600" i="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2pPr>
            <a:lvl3pPr marL="571500" indent="-171450" algn="l" defTabSz="914400" rtl="0" eaLnBrk="1" latinLnBrk="0" hangingPunct="1">
              <a:spcBef>
                <a:spcPct val="20000"/>
              </a:spcBef>
              <a:buClr>
                <a:schemeClr val="accent1"/>
              </a:buClr>
              <a:buSzPct val="99000"/>
              <a:buFont typeface="Arial" pitchFamily="34" charset="0"/>
              <a:buChar char="•"/>
              <a:defRPr lang="en-US" sz="1600" i="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3pPr>
            <a:lvl4pPr marL="742950" indent="-171450" algn="l" defTabSz="914400" rtl="0" eaLnBrk="1" latinLnBrk="0" hangingPunct="1">
              <a:spcBef>
                <a:spcPct val="20000"/>
              </a:spcBef>
              <a:buClr>
                <a:schemeClr val="accent1"/>
              </a:buClr>
              <a:buSzPct val="99000"/>
              <a:buFont typeface="Arial" pitchFamily="34" charset="0"/>
              <a:buChar char="•"/>
              <a:tabLst/>
              <a:defRPr lang="en-US" sz="1600" i="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4pPr>
            <a:lvl5pPr marL="914400" indent="-171450" algn="l" defTabSz="914400" rtl="0" eaLnBrk="1" latinLnBrk="0" hangingPunct="1">
              <a:spcBef>
                <a:spcPct val="20000"/>
              </a:spcBef>
              <a:buClr>
                <a:schemeClr val="accent1"/>
              </a:buClr>
              <a:buSzPct val="99000"/>
              <a:buFont typeface="Arial" pitchFamily="34" charset="0"/>
              <a:buChar char="•"/>
              <a:defRPr lang="en-US" sz="1600" i="0" kern="1200" dirty="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C50017"/>
              </a:buClr>
              <a:buSzPct val="99000"/>
              <a:buFont typeface="Arial" pitchFamily="34" charset="0"/>
              <a:buNone/>
              <a:tabLst/>
              <a:defRPr/>
            </a:pPr>
            <a:r>
              <a:rPr kumimoji="0" lang="en-GB" sz="8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06</a:t>
            </a:r>
          </a:p>
        </p:txBody>
      </p:sp>
      <p:cxnSp>
        <p:nvCxnSpPr>
          <p:cNvPr id="18" name="Straight Connector 17">
            <a:extLst>
              <a:ext uri="{FF2B5EF4-FFF2-40B4-BE49-F238E27FC236}">
                <a16:creationId xmlns:a16="http://schemas.microsoft.com/office/drawing/2014/main" id="{B469131F-D4CD-DC74-DB8E-1E66E5D056D7}"/>
              </a:ext>
            </a:extLst>
          </p:cNvPr>
          <p:cNvCxnSpPr/>
          <p:nvPr/>
        </p:nvCxnSpPr>
        <p:spPr>
          <a:xfrm>
            <a:off x="612146" y="2463789"/>
            <a:ext cx="0" cy="4356000"/>
          </a:xfrm>
          <a:prstGeom prst="line">
            <a:avLst/>
          </a:prstGeom>
          <a:ln w="12700">
            <a:solidFill>
              <a:srgbClr val="FFFFFF">
                <a:alpha val="50196"/>
              </a:srgbClr>
            </a:solidFill>
            <a:tailEnd type="none"/>
          </a:ln>
        </p:spPr>
        <p:style>
          <a:lnRef idx="1">
            <a:schemeClr val="accent1"/>
          </a:lnRef>
          <a:fillRef idx="0">
            <a:schemeClr val="accent1"/>
          </a:fillRef>
          <a:effectRef idx="0">
            <a:schemeClr val="accent1"/>
          </a:effectRef>
          <a:fontRef idx="minor">
            <a:schemeClr val="tx1"/>
          </a:fontRef>
        </p:style>
      </p:cxnSp>
      <p:pic>
        <p:nvPicPr>
          <p:cNvPr id="19" name="Picture 2" descr="Home | Nuku Ora">
            <a:extLst>
              <a:ext uri="{FF2B5EF4-FFF2-40B4-BE49-F238E27FC236}">
                <a16:creationId xmlns:a16="http://schemas.microsoft.com/office/drawing/2014/main" id="{0437A188-8268-D5D0-491D-32961CF7D01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115858" y="5574765"/>
            <a:ext cx="2895486" cy="1073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387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766FF41C-76E8-1AE0-AF35-23749D3DD1C2}"/>
              </a:ext>
            </a:extLst>
          </p:cNvPr>
          <p:cNvSpPr>
            <a:spLocks noGrp="1"/>
          </p:cNvSpPr>
          <p:nvPr>
            <p:ph type="title"/>
          </p:nvPr>
        </p:nvSpPr>
        <p:spPr>
          <a:xfrm>
            <a:off x="359999" y="278192"/>
            <a:ext cx="11466875" cy="403200"/>
          </a:xfrm>
        </p:spPr>
        <p:txBody>
          <a:bodyPr/>
          <a:lstStyle/>
          <a:p>
            <a:r>
              <a:rPr lang="en-NZ" sz="1800" dirty="0"/>
              <a:t>The three key words rangatahi in the Wellington region associate with sports are competitive, fitness, and fun.</a:t>
            </a:r>
            <a:endParaRPr lang="en-NZ" dirty="0"/>
          </a:p>
        </p:txBody>
      </p:sp>
      <p:graphicFrame>
        <p:nvGraphicFramePr>
          <p:cNvPr id="12" name="Content Placeholder 11">
            <a:extLst>
              <a:ext uri="{FF2B5EF4-FFF2-40B4-BE49-F238E27FC236}">
                <a16:creationId xmlns:a16="http://schemas.microsoft.com/office/drawing/2014/main" id="{C7CF1C17-36B1-4B36-7D60-B8A03CC989E9}"/>
              </a:ext>
            </a:extLst>
          </p:cNvPr>
          <p:cNvGraphicFramePr>
            <a:graphicFrameLocks noGrp="1"/>
          </p:cNvGraphicFramePr>
          <p:nvPr>
            <p:ph sz="quarter" idx="14"/>
            <p:extLst>
              <p:ext uri="{D42A27DB-BD31-4B8C-83A1-F6EECF244321}">
                <p14:modId xmlns:p14="http://schemas.microsoft.com/office/powerpoint/2010/main" val="1746584614"/>
              </p:ext>
            </p:extLst>
          </p:nvPr>
        </p:nvGraphicFramePr>
        <p:xfrm>
          <a:off x="360363" y="1623408"/>
          <a:ext cx="11466512" cy="442108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28C5C2CA-D9C5-63CB-AD67-F23DB6086A3F}"/>
              </a:ext>
            </a:extLst>
          </p:cNvPr>
          <p:cNvSpPr txBox="1"/>
          <p:nvPr/>
        </p:nvSpPr>
        <p:spPr>
          <a:xfrm>
            <a:off x="4643021" y="1159620"/>
            <a:ext cx="3184339" cy="369332"/>
          </a:xfrm>
          <a:prstGeom prst="rect">
            <a:avLst/>
          </a:prstGeom>
          <a:noFill/>
        </p:spPr>
        <p:txBody>
          <a:bodyPr wrap="square" lIns="0" tIns="0" rIns="0" bIns="0" rtlCol="0">
            <a:spAutoFit/>
          </a:bodyPr>
          <a:lstStyle/>
          <a:p>
            <a:pPr algn="ctr"/>
            <a:r>
              <a:rPr lang="en-NZ" sz="1200" b="1" dirty="0"/>
              <a:t>Feelings or phrases associate most with playing sport</a:t>
            </a:r>
          </a:p>
        </p:txBody>
      </p:sp>
      <p:sp>
        <p:nvSpPr>
          <p:cNvPr id="6" name="Footer Placeholder 3">
            <a:extLst>
              <a:ext uri="{FF2B5EF4-FFF2-40B4-BE49-F238E27FC236}">
                <a16:creationId xmlns:a16="http://schemas.microsoft.com/office/drawing/2014/main" id="{AC204032-FB93-7B3B-5BBC-A9B97EAD0034}"/>
              </a:ext>
            </a:extLst>
          </p:cNvPr>
          <p:cNvSpPr txBox="1">
            <a:spLocks/>
          </p:cNvSpPr>
          <p:nvPr/>
        </p:nvSpPr>
        <p:spPr>
          <a:xfrm>
            <a:off x="3981600" y="6400443"/>
            <a:ext cx="6744312" cy="196850"/>
          </a:xfrm>
          <a:prstGeom prst="rect">
            <a:avLst/>
          </a:prstGeom>
        </p:spPr>
        <p:txBody>
          <a:bodyPr vert="horz" lIns="0" tIns="0" rIns="0" bIns="0" rtlCol="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Q7. </a:t>
            </a:r>
            <a:r>
              <a:rPr lang="en-NZ" dirty="0"/>
              <a:t>Now let’s think about all kinds of sports and being physically active in general. Which of these feelings or phrases do you associate most with playing sport? Please select up to three answers.</a:t>
            </a:r>
          </a:p>
          <a:p>
            <a:r>
              <a:rPr lang="en-GB" dirty="0"/>
              <a:t>Base: Wellington region survey, n=335</a:t>
            </a:r>
          </a:p>
        </p:txBody>
      </p:sp>
      <p:sp>
        <p:nvSpPr>
          <p:cNvPr id="11" name="Rectangle 10">
            <a:extLst>
              <a:ext uri="{FF2B5EF4-FFF2-40B4-BE49-F238E27FC236}">
                <a16:creationId xmlns:a16="http://schemas.microsoft.com/office/drawing/2014/main" id="{74ACA027-F670-C45F-3DF5-CB5ECC4278DE}"/>
              </a:ext>
            </a:extLst>
          </p:cNvPr>
          <p:cNvSpPr/>
          <p:nvPr/>
        </p:nvSpPr>
        <p:spPr bwMode="ltGray">
          <a:xfrm>
            <a:off x="359999" y="1709738"/>
            <a:ext cx="1786098" cy="26332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r>
              <a:rPr lang="en-NZ" sz="1200" b="1" dirty="0"/>
              <a:t>Net positive: 97%</a:t>
            </a:r>
          </a:p>
        </p:txBody>
      </p:sp>
      <p:sp>
        <p:nvSpPr>
          <p:cNvPr id="14" name="TextBox 13">
            <a:extLst>
              <a:ext uri="{FF2B5EF4-FFF2-40B4-BE49-F238E27FC236}">
                <a16:creationId xmlns:a16="http://schemas.microsoft.com/office/drawing/2014/main" id="{789AE491-0509-64D8-433E-A3147D7E8138}"/>
              </a:ext>
            </a:extLst>
          </p:cNvPr>
          <p:cNvSpPr txBox="1"/>
          <p:nvPr/>
        </p:nvSpPr>
        <p:spPr>
          <a:xfrm>
            <a:off x="9515475" y="1082791"/>
            <a:ext cx="2311399" cy="184666"/>
          </a:xfrm>
          <a:prstGeom prst="rect">
            <a:avLst/>
          </a:prstGeom>
          <a:solidFill>
            <a:schemeClr val="bg2"/>
          </a:solidFill>
        </p:spPr>
        <p:txBody>
          <a:bodyPr wrap="square" lIns="0" tIns="0" rIns="0" bIns="0" rtlCol="0">
            <a:spAutoFit/>
          </a:bodyPr>
          <a:lstStyle/>
          <a:p>
            <a:pPr algn="ctr"/>
            <a:r>
              <a:rPr lang="en-NZ" sz="1200" dirty="0">
                <a:solidFill>
                  <a:schemeClr val="bg1"/>
                </a:solidFill>
              </a:rPr>
              <a:t>Wellington region: All rangatahi</a:t>
            </a:r>
          </a:p>
        </p:txBody>
      </p:sp>
      <p:sp>
        <p:nvSpPr>
          <p:cNvPr id="9" name="TextBox 8">
            <a:extLst>
              <a:ext uri="{FF2B5EF4-FFF2-40B4-BE49-F238E27FC236}">
                <a16:creationId xmlns:a16="http://schemas.microsoft.com/office/drawing/2014/main" id="{B6AEAEB4-3BFB-6E55-CD07-6DBF23C3E6E3}"/>
              </a:ext>
            </a:extLst>
          </p:cNvPr>
          <p:cNvSpPr txBox="1"/>
          <p:nvPr/>
        </p:nvSpPr>
        <p:spPr>
          <a:xfrm>
            <a:off x="9700998" y="1346409"/>
            <a:ext cx="2125875" cy="276999"/>
          </a:xfrm>
          <a:prstGeom prst="rect">
            <a:avLst/>
          </a:prstGeom>
          <a:noFill/>
        </p:spPr>
        <p:txBody>
          <a:bodyPr wrap="square" lIns="0" tIns="0" rIns="0" bIns="0" rtlCol="0">
            <a:spAutoFit/>
          </a:bodyPr>
          <a:lstStyle/>
          <a:p>
            <a:pPr algn="ctr"/>
            <a:r>
              <a:rPr lang="en-NZ" sz="1000" b="1" dirty="0"/>
              <a:t>Subgroup significant differences </a:t>
            </a:r>
            <a:r>
              <a:rPr lang="en-NZ" sz="800" b="1" dirty="0"/>
              <a:t>(compared to average):</a:t>
            </a:r>
          </a:p>
        </p:txBody>
      </p:sp>
      <p:sp>
        <p:nvSpPr>
          <p:cNvPr id="10" name="TextBox 9">
            <a:extLst>
              <a:ext uri="{FF2B5EF4-FFF2-40B4-BE49-F238E27FC236}">
                <a16:creationId xmlns:a16="http://schemas.microsoft.com/office/drawing/2014/main" id="{56010C12-5520-06A6-14E5-8A7E96169BC8}"/>
              </a:ext>
            </a:extLst>
          </p:cNvPr>
          <p:cNvSpPr txBox="1"/>
          <p:nvPr/>
        </p:nvSpPr>
        <p:spPr>
          <a:xfrm>
            <a:off x="5566276" y="3989744"/>
            <a:ext cx="3110796" cy="123111"/>
          </a:xfrm>
          <a:prstGeom prst="rect">
            <a:avLst/>
          </a:prstGeom>
          <a:noFill/>
        </p:spPr>
        <p:txBody>
          <a:bodyPr wrap="square" lIns="0" tIns="0" rIns="0" bIns="0" rtlCol="0">
            <a:spAutoFit/>
          </a:bodyPr>
          <a:lstStyle/>
          <a:p>
            <a:r>
              <a:rPr lang="en-NZ" sz="800" dirty="0"/>
              <a:t>↑ Aged 15 – 16 (10%); ↓ Aged 17 – 18 (3%); ↓ NZ European (5%)</a:t>
            </a:r>
          </a:p>
        </p:txBody>
      </p:sp>
      <p:sp>
        <p:nvSpPr>
          <p:cNvPr id="15" name="TextBox 14">
            <a:extLst>
              <a:ext uri="{FF2B5EF4-FFF2-40B4-BE49-F238E27FC236}">
                <a16:creationId xmlns:a16="http://schemas.microsoft.com/office/drawing/2014/main" id="{96F61F78-10E2-7A20-60A8-003A81BF6E91}"/>
              </a:ext>
            </a:extLst>
          </p:cNvPr>
          <p:cNvSpPr txBox="1"/>
          <p:nvPr/>
        </p:nvSpPr>
        <p:spPr>
          <a:xfrm>
            <a:off x="5932685" y="3140195"/>
            <a:ext cx="2441195" cy="123111"/>
          </a:xfrm>
          <a:prstGeom prst="rect">
            <a:avLst/>
          </a:prstGeom>
          <a:noFill/>
        </p:spPr>
        <p:txBody>
          <a:bodyPr wrap="square" lIns="0" tIns="0" rIns="0" bIns="0" rtlCol="0">
            <a:spAutoFit/>
          </a:bodyPr>
          <a:lstStyle/>
          <a:p>
            <a:r>
              <a:rPr lang="en-NZ" sz="800" dirty="0"/>
              <a:t>↑ Female (21%); ↓ Male (10%)</a:t>
            </a:r>
          </a:p>
        </p:txBody>
      </p:sp>
      <p:sp>
        <p:nvSpPr>
          <p:cNvPr id="17" name="TextBox 16">
            <a:extLst>
              <a:ext uri="{FF2B5EF4-FFF2-40B4-BE49-F238E27FC236}">
                <a16:creationId xmlns:a16="http://schemas.microsoft.com/office/drawing/2014/main" id="{36D848EE-34BA-55DF-9AF6-0F463B6D6124}"/>
              </a:ext>
            </a:extLst>
          </p:cNvPr>
          <p:cNvSpPr txBox="1"/>
          <p:nvPr/>
        </p:nvSpPr>
        <p:spPr>
          <a:xfrm>
            <a:off x="7827360" y="1648182"/>
            <a:ext cx="2441195" cy="123111"/>
          </a:xfrm>
          <a:prstGeom prst="rect">
            <a:avLst/>
          </a:prstGeom>
          <a:noFill/>
        </p:spPr>
        <p:txBody>
          <a:bodyPr wrap="square" lIns="0" tIns="0" rIns="0" bIns="0" rtlCol="0">
            <a:spAutoFit/>
          </a:bodyPr>
          <a:lstStyle/>
          <a:p>
            <a:r>
              <a:rPr lang="en-NZ" sz="800" dirty="0"/>
              <a:t>↑ Male (55%); ↓ Female (26%)</a:t>
            </a:r>
          </a:p>
        </p:txBody>
      </p:sp>
      <p:sp>
        <p:nvSpPr>
          <p:cNvPr id="18" name="TextBox 17">
            <a:extLst>
              <a:ext uri="{FF2B5EF4-FFF2-40B4-BE49-F238E27FC236}">
                <a16:creationId xmlns:a16="http://schemas.microsoft.com/office/drawing/2014/main" id="{26556BAF-D97A-E7D1-DECD-1D87B2112D12}"/>
              </a:ext>
            </a:extLst>
          </p:cNvPr>
          <p:cNvSpPr txBox="1"/>
          <p:nvPr/>
        </p:nvSpPr>
        <p:spPr>
          <a:xfrm>
            <a:off x="5781309" y="3367444"/>
            <a:ext cx="3421057" cy="246221"/>
          </a:xfrm>
          <a:prstGeom prst="rect">
            <a:avLst/>
          </a:prstGeom>
          <a:noFill/>
        </p:spPr>
        <p:txBody>
          <a:bodyPr wrap="square" lIns="0" tIns="0" rIns="0" bIns="0" rtlCol="0">
            <a:spAutoFit/>
          </a:bodyPr>
          <a:lstStyle/>
          <a:p>
            <a:r>
              <a:rPr lang="en-NZ" sz="800" dirty="0"/>
              <a:t>↑ Male (17%); ↓ Female (6%); ↓ NZ European (10%)</a:t>
            </a:r>
          </a:p>
          <a:p>
            <a:endParaRPr lang="en-NZ" sz="800" dirty="0"/>
          </a:p>
        </p:txBody>
      </p:sp>
      <p:sp>
        <p:nvSpPr>
          <p:cNvPr id="19" name="TextBox 18">
            <a:extLst>
              <a:ext uri="{FF2B5EF4-FFF2-40B4-BE49-F238E27FC236}">
                <a16:creationId xmlns:a16="http://schemas.microsoft.com/office/drawing/2014/main" id="{0461B8F4-596F-503E-B6D9-6E29B44FF784}"/>
              </a:ext>
            </a:extLst>
          </p:cNvPr>
          <p:cNvSpPr txBox="1"/>
          <p:nvPr/>
        </p:nvSpPr>
        <p:spPr>
          <a:xfrm>
            <a:off x="6606762" y="2320246"/>
            <a:ext cx="2441195" cy="123111"/>
          </a:xfrm>
          <a:prstGeom prst="rect">
            <a:avLst/>
          </a:prstGeom>
          <a:noFill/>
        </p:spPr>
        <p:txBody>
          <a:bodyPr wrap="square" lIns="0" tIns="0" rIns="0" bIns="0" rtlCol="0">
            <a:spAutoFit/>
          </a:bodyPr>
          <a:lstStyle/>
          <a:p>
            <a:r>
              <a:rPr lang="en-NZ" sz="800" dirty="0"/>
              <a:t>↑ Female (29%); ↓ Male (18%)</a:t>
            </a:r>
          </a:p>
        </p:txBody>
      </p:sp>
      <p:sp>
        <p:nvSpPr>
          <p:cNvPr id="20" name="TextBox 19">
            <a:extLst>
              <a:ext uri="{FF2B5EF4-FFF2-40B4-BE49-F238E27FC236}">
                <a16:creationId xmlns:a16="http://schemas.microsoft.com/office/drawing/2014/main" id="{E26C7D58-80D9-1F40-6191-E3D0C75035DC}"/>
              </a:ext>
            </a:extLst>
          </p:cNvPr>
          <p:cNvSpPr txBox="1"/>
          <p:nvPr/>
        </p:nvSpPr>
        <p:spPr>
          <a:xfrm>
            <a:off x="5692737" y="3557701"/>
            <a:ext cx="2441195" cy="123111"/>
          </a:xfrm>
          <a:prstGeom prst="rect">
            <a:avLst/>
          </a:prstGeom>
          <a:noFill/>
        </p:spPr>
        <p:txBody>
          <a:bodyPr wrap="square" lIns="0" tIns="0" rIns="0" bIns="0" rtlCol="0">
            <a:spAutoFit/>
          </a:bodyPr>
          <a:lstStyle/>
          <a:p>
            <a:r>
              <a:rPr lang="en-NZ" sz="800" dirty="0"/>
              <a:t>↑ NZ European (14%)</a:t>
            </a:r>
          </a:p>
        </p:txBody>
      </p:sp>
      <p:sp>
        <p:nvSpPr>
          <p:cNvPr id="21" name="TextBox 20">
            <a:extLst>
              <a:ext uri="{FF2B5EF4-FFF2-40B4-BE49-F238E27FC236}">
                <a16:creationId xmlns:a16="http://schemas.microsoft.com/office/drawing/2014/main" id="{E886F0F0-8D1D-3DEE-38FA-A9486132008D}"/>
              </a:ext>
            </a:extLst>
          </p:cNvPr>
          <p:cNvSpPr txBox="1"/>
          <p:nvPr/>
        </p:nvSpPr>
        <p:spPr>
          <a:xfrm>
            <a:off x="6141835" y="2729431"/>
            <a:ext cx="2441195" cy="123111"/>
          </a:xfrm>
          <a:prstGeom prst="rect">
            <a:avLst/>
          </a:prstGeom>
          <a:noFill/>
        </p:spPr>
        <p:txBody>
          <a:bodyPr wrap="square" lIns="0" tIns="0" rIns="0" bIns="0" rtlCol="0">
            <a:spAutoFit/>
          </a:bodyPr>
          <a:lstStyle/>
          <a:p>
            <a:r>
              <a:rPr lang="en-NZ" sz="800" dirty="0"/>
              <a:t>↑ NZ European (22%)</a:t>
            </a:r>
          </a:p>
        </p:txBody>
      </p:sp>
      <p:sp>
        <p:nvSpPr>
          <p:cNvPr id="22" name="TextBox 21">
            <a:extLst>
              <a:ext uri="{FF2B5EF4-FFF2-40B4-BE49-F238E27FC236}">
                <a16:creationId xmlns:a16="http://schemas.microsoft.com/office/drawing/2014/main" id="{F70602C8-2BE1-BD36-27DF-2237897C53CC}"/>
              </a:ext>
            </a:extLst>
          </p:cNvPr>
          <p:cNvSpPr txBox="1"/>
          <p:nvPr/>
        </p:nvSpPr>
        <p:spPr>
          <a:xfrm>
            <a:off x="5101104" y="4387137"/>
            <a:ext cx="2441195" cy="123111"/>
          </a:xfrm>
          <a:prstGeom prst="rect">
            <a:avLst/>
          </a:prstGeom>
          <a:noFill/>
        </p:spPr>
        <p:txBody>
          <a:bodyPr wrap="square" lIns="0" tIns="0" rIns="0" bIns="0" rtlCol="0">
            <a:spAutoFit/>
          </a:bodyPr>
          <a:lstStyle/>
          <a:p>
            <a:r>
              <a:rPr lang="en-NZ" sz="800" dirty="0"/>
              <a:t>↑ Pacific peoples (12%)</a:t>
            </a:r>
          </a:p>
        </p:txBody>
      </p:sp>
      <p:grpSp>
        <p:nvGrpSpPr>
          <p:cNvPr id="24" name="Group 23">
            <a:extLst>
              <a:ext uri="{FF2B5EF4-FFF2-40B4-BE49-F238E27FC236}">
                <a16:creationId xmlns:a16="http://schemas.microsoft.com/office/drawing/2014/main" id="{B849B615-5316-FB1B-AA42-A2020EA7574A}"/>
              </a:ext>
            </a:extLst>
          </p:cNvPr>
          <p:cNvGrpSpPr/>
          <p:nvPr/>
        </p:nvGrpSpPr>
        <p:grpSpPr>
          <a:xfrm>
            <a:off x="359999" y="2109982"/>
            <a:ext cx="1786098" cy="619273"/>
            <a:chOff x="359999" y="2109982"/>
            <a:chExt cx="1786098" cy="619273"/>
          </a:xfrm>
        </p:grpSpPr>
        <p:sp>
          <p:nvSpPr>
            <p:cNvPr id="13" name="Rectangle 12">
              <a:extLst>
                <a:ext uri="{FF2B5EF4-FFF2-40B4-BE49-F238E27FC236}">
                  <a16:creationId xmlns:a16="http://schemas.microsoft.com/office/drawing/2014/main" id="{EA65D8A4-1C0B-5C7A-2DB0-89AA697BA09D}"/>
                </a:ext>
              </a:extLst>
            </p:cNvPr>
            <p:cNvSpPr/>
            <p:nvPr/>
          </p:nvSpPr>
          <p:spPr bwMode="ltGray">
            <a:xfrm>
              <a:off x="359999" y="2109982"/>
              <a:ext cx="1786098" cy="263322"/>
            </a:xfrm>
            <a:prstGeom prst="rect">
              <a:avLst/>
            </a:prstGeom>
            <a:solidFill>
              <a:schemeClr val="bg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r>
                <a:rPr lang="en-NZ" sz="1200" b="1" dirty="0"/>
                <a:t>Net negative: 17%</a:t>
              </a:r>
            </a:p>
            <a:p>
              <a:pPr algn="l"/>
              <a:r>
                <a:rPr lang="en-NZ" sz="1200" b="1" dirty="0"/>
                <a:t>↑ Female (26%)</a:t>
              </a:r>
            </a:p>
            <a:p>
              <a:pPr algn="l"/>
              <a:r>
                <a:rPr lang="en-NZ" sz="1200" b="1" dirty="0"/>
                <a:t>↓ Male (9%)</a:t>
              </a:r>
            </a:p>
          </p:txBody>
        </p:sp>
        <p:sp>
          <p:nvSpPr>
            <p:cNvPr id="23" name="Rectangle 22">
              <a:extLst>
                <a:ext uri="{FF2B5EF4-FFF2-40B4-BE49-F238E27FC236}">
                  <a16:creationId xmlns:a16="http://schemas.microsoft.com/office/drawing/2014/main" id="{8ABF0AD7-1F1F-846E-450E-91C0432A8006}"/>
                </a:ext>
              </a:extLst>
            </p:cNvPr>
            <p:cNvSpPr/>
            <p:nvPr/>
          </p:nvSpPr>
          <p:spPr bwMode="ltGray">
            <a:xfrm>
              <a:off x="359999" y="2386980"/>
              <a:ext cx="1786098" cy="342275"/>
            </a:xfrm>
            <a:prstGeom prst="rect">
              <a:avLst/>
            </a:prstGeom>
            <a:solidFill>
              <a:schemeClr val="bg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r>
                <a:rPr lang="en-NZ" sz="900" b="1" dirty="0">
                  <a:solidFill>
                    <a:schemeClr val="tx1"/>
                  </a:solidFill>
                </a:rPr>
                <a:t>↑ Female (26%)</a:t>
              </a:r>
            </a:p>
            <a:p>
              <a:pPr algn="l"/>
              <a:r>
                <a:rPr lang="en-NZ" sz="900" b="1" dirty="0">
                  <a:solidFill>
                    <a:schemeClr val="tx1"/>
                  </a:solidFill>
                </a:rPr>
                <a:t>↓ Male (9%)</a:t>
              </a:r>
            </a:p>
          </p:txBody>
        </p:sp>
      </p:grpSp>
      <p:sp>
        <p:nvSpPr>
          <p:cNvPr id="4" name="Slide Number Placeholder 3">
            <a:extLst>
              <a:ext uri="{FF2B5EF4-FFF2-40B4-BE49-F238E27FC236}">
                <a16:creationId xmlns:a16="http://schemas.microsoft.com/office/drawing/2014/main" id="{081AB5D3-7A8B-EBE8-9EFD-2E15D2D20DF5}"/>
              </a:ext>
            </a:extLst>
          </p:cNvPr>
          <p:cNvSpPr>
            <a:spLocks noGrp="1"/>
          </p:cNvSpPr>
          <p:nvPr>
            <p:ph type="sldNum" sz="quarter" idx="10"/>
          </p:nvPr>
        </p:nvSpPr>
        <p:spPr/>
        <p:txBody>
          <a:bodyPr/>
          <a:lstStyle/>
          <a:p>
            <a:fld id="{4034BEE3-566C-4068-A777-C3A4762E861B}" type="slidenum">
              <a:rPr lang="en-GB" smtClean="0"/>
              <a:pPr/>
              <a:t>66</a:t>
            </a:fld>
            <a:endParaRPr lang="en-GB" dirty="0"/>
          </a:p>
        </p:txBody>
      </p:sp>
    </p:spTree>
    <p:extLst>
      <p:ext uri="{BB962C8B-B14F-4D97-AF65-F5344CB8AC3E}">
        <p14:creationId xmlns:p14="http://schemas.microsoft.com/office/powerpoint/2010/main" val="2403636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766FF41C-76E8-1AE0-AF35-23749D3DD1C2}"/>
              </a:ext>
            </a:extLst>
          </p:cNvPr>
          <p:cNvSpPr>
            <a:spLocks noGrp="1"/>
          </p:cNvSpPr>
          <p:nvPr>
            <p:ph type="title"/>
          </p:nvPr>
        </p:nvSpPr>
        <p:spPr>
          <a:xfrm>
            <a:off x="359999" y="278192"/>
            <a:ext cx="11466875" cy="403200"/>
          </a:xfrm>
        </p:spPr>
        <p:txBody>
          <a:bodyPr/>
          <a:lstStyle/>
          <a:p>
            <a:r>
              <a:rPr lang="en-NZ" dirty="0"/>
              <a:t>A lack of interest or enjoyment, and other competing priorities help explain why rangatahi in the Wellington region stop playing organised sport. </a:t>
            </a:r>
          </a:p>
        </p:txBody>
      </p:sp>
      <p:graphicFrame>
        <p:nvGraphicFramePr>
          <p:cNvPr id="12" name="Content Placeholder 11">
            <a:extLst>
              <a:ext uri="{FF2B5EF4-FFF2-40B4-BE49-F238E27FC236}">
                <a16:creationId xmlns:a16="http://schemas.microsoft.com/office/drawing/2014/main" id="{C7CF1C17-36B1-4B36-7D60-B8A03CC989E9}"/>
              </a:ext>
            </a:extLst>
          </p:cNvPr>
          <p:cNvGraphicFramePr>
            <a:graphicFrameLocks noGrp="1"/>
          </p:cNvGraphicFramePr>
          <p:nvPr>
            <p:ph sz="quarter" idx="14"/>
            <p:extLst>
              <p:ext uri="{D42A27DB-BD31-4B8C-83A1-F6EECF244321}">
                <p14:modId xmlns:p14="http://schemas.microsoft.com/office/powerpoint/2010/main" val="522353760"/>
              </p:ext>
            </p:extLst>
          </p:nvPr>
        </p:nvGraphicFramePr>
        <p:xfrm>
          <a:off x="360363" y="1709738"/>
          <a:ext cx="11466512" cy="4284662"/>
        </p:xfrm>
        <a:graphic>
          <a:graphicData uri="http://schemas.openxmlformats.org/drawingml/2006/chart">
            <c:chart xmlns:c="http://schemas.openxmlformats.org/drawingml/2006/chart" xmlns:r="http://schemas.openxmlformats.org/officeDocument/2006/relationships" r:id="rId2"/>
          </a:graphicData>
        </a:graphic>
      </p:graphicFrame>
      <p:sp>
        <p:nvSpPr>
          <p:cNvPr id="7" name="Footer Placeholder 3">
            <a:extLst>
              <a:ext uri="{FF2B5EF4-FFF2-40B4-BE49-F238E27FC236}">
                <a16:creationId xmlns:a16="http://schemas.microsoft.com/office/drawing/2014/main" id="{CEB8C2E4-2091-4EB7-7167-9F556B52935B}"/>
              </a:ext>
            </a:extLst>
          </p:cNvPr>
          <p:cNvSpPr>
            <a:spLocks noGrp="1"/>
          </p:cNvSpPr>
          <p:nvPr>
            <p:ph type="ftr" sz="quarter" idx="11"/>
          </p:nvPr>
        </p:nvSpPr>
        <p:spPr>
          <a:xfrm>
            <a:off x="3981600" y="6390000"/>
            <a:ext cx="6744312" cy="196850"/>
          </a:xfrm>
        </p:spPr>
        <p:txBody>
          <a:bodyPr/>
          <a:lstStyle/>
          <a:p>
            <a:r>
              <a:rPr lang="en-GB" dirty="0"/>
              <a:t>*Only reasons 2% or higher are shown, otherwise they are combined under ‘other’.</a:t>
            </a:r>
          </a:p>
          <a:p>
            <a:r>
              <a:rPr lang="en-GB" dirty="0"/>
              <a:t>Q9. </a:t>
            </a:r>
            <a:r>
              <a:rPr lang="en-NZ" dirty="0"/>
              <a:t>You mentioned you used to play / do [DP: INSERT SPORT FROM Q5=YES] as part of a team or club, but don’t currently. Can you please let us know why this is?</a:t>
            </a:r>
          </a:p>
          <a:p>
            <a:r>
              <a:rPr lang="en-GB" dirty="0"/>
              <a:t>Base: Wellington region survey who have lapsed from organised sport, n=207</a:t>
            </a:r>
          </a:p>
        </p:txBody>
      </p:sp>
      <p:sp>
        <p:nvSpPr>
          <p:cNvPr id="8" name="TextBox 7">
            <a:extLst>
              <a:ext uri="{FF2B5EF4-FFF2-40B4-BE49-F238E27FC236}">
                <a16:creationId xmlns:a16="http://schemas.microsoft.com/office/drawing/2014/main" id="{57BEC893-7DBF-949A-1AEA-FF6A756118CD}"/>
              </a:ext>
            </a:extLst>
          </p:cNvPr>
          <p:cNvSpPr txBox="1"/>
          <p:nvPr/>
        </p:nvSpPr>
        <p:spPr>
          <a:xfrm>
            <a:off x="9294920" y="1082791"/>
            <a:ext cx="2531954" cy="184666"/>
          </a:xfrm>
          <a:prstGeom prst="rect">
            <a:avLst/>
          </a:prstGeom>
          <a:solidFill>
            <a:schemeClr val="accent2"/>
          </a:solidFill>
        </p:spPr>
        <p:txBody>
          <a:bodyPr wrap="square" lIns="0" tIns="0" rIns="0" bIns="0" rtlCol="0">
            <a:spAutoFit/>
          </a:bodyPr>
          <a:lstStyle/>
          <a:p>
            <a:pPr algn="ctr"/>
            <a:r>
              <a:rPr lang="en-NZ" sz="1200" dirty="0"/>
              <a:t>Wellington region: Lapsed rangatahi</a:t>
            </a:r>
          </a:p>
        </p:txBody>
      </p:sp>
      <p:sp>
        <p:nvSpPr>
          <p:cNvPr id="9" name="Right Brace 8">
            <a:extLst>
              <a:ext uri="{FF2B5EF4-FFF2-40B4-BE49-F238E27FC236}">
                <a16:creationId xmlns:a16="http://schemas.microsoft.com/office/drawing/2014/main" id="{3454CDCB-BF0B-B635-9FFB-11D8A2CE3162}"/>
              </a:ext>
            </a:extLst>
          </p:cNvPr>
          <p:cNvSpPr/>
          <p:nvPr/>
        </p:nvSpPr>
        <p:spPr>
          <a:xfrm>
            <a:off x="6686550" y="2000250"/>
            <a:ext cx="133350" cy="1080000"/>
          </a:xfrm>
          <a:prstGeom prst="rightBrac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10" name="TextBox 9">
            <a:extLst>
              <a:ext uri="{FF2B5EF4-FFF2-40B4-BE49-F238E27FC236}">
                <a16:creationId xmlns:a16="http://schemas.microsoft.com/office/drawing/2014/main" id="{A752FAA0-2E21-4BB1-814A-135DA0284FE5}"/>
              </a:ext>
            </a:extLst>
          </p:cNvPr>
          <p:cNvSpPr txBox="1"/>
          <p:nvPr/>
        </p:nvSpPr>
        <p:spPr>
          <a:xfrm>
            <a:off x="6924675" y="2286335"/>
            <a:ext cx="2962275" cy="507831"/>
          </a:xfrm>
          <a:prstGeom prst="rect">
            <a:avLst/>
          </a:prstGeom>
          <a:solidFill>
            <a:schemeClr val="bg1"/>
          </a:solidFill>
        </p:spPr>
        <p:txBody>
          <a:bodyPr wrap="square" lIns="0" tIns="0" rIns="0" bIns="0" rtlCol="0">
            <a:spAutoFit/>
          </a:bodyPr>
          <a:lstStyle/>
          <a:p>
            <a:pPr algn="l"/>
            <a:r>
              <a:rPr lang="en-NZ" sz="1100" dirty="0"/>
              <a:t>Net ‘busy’:</a:t>
            </a:r>
          </a:p>
          <a:p>
            <a:pPr marL="171450" indent="-171450" algn="l">
              <a:buFont typeface="Arial" panose="020B0604020202020204" pitchFamily="34" charset="0"/>
              <a:buChar char="•"/>
            </a:pPr>
            <a:r>
              <a:rPr lang="en-NZ" sz="1100" dirty="0"/>
              <a:t>Including ‘prioritised another sport’: 37%</a:t>
            </a:r>
          </a:p>
          <a:p>
            <a:pPr marL="171450" indent="-171450" algn="l">
              <a:buFont typeface="Arial" panose="020B0604020202020204" pitchFamily="34" charset="0"/>
              <a:buChar char="•"/>
            </a:pPr>
            <a:r>
              <a:rPr lang="en-NZ" sz="1100" dirty="0"/>
              <a:t>Excluding above: 18% </a:t>
            </a:r>
          </a:p>
        </p:txBody>
      </p:sp>
      <p:sp>
        <p:nvSpPr>
          <p:cNvPr id="2" name="TextBox 1">
            <a:extLst>
              <a:ext uri="{FF2B5EF4-FFF2-40B4-BE49-F238E27FC236}">
                <a16:creationId xmlns:a16="http://schemas.microsoft.com/office/drawing/2014/main" id="{3A41AEC8-E852-AF74-7B07-59EACFCAF0B0}"/>
              </a:ext>
            </a:extLst>
          </p:cNvPr>
          <p:cNvSpPr txBox="1"/>
          <p:nvPr/>
        </p:nvSpPr>
        <p:spPr>
          <a:xfrm>
            <a:off x="4643021" y="1188665"/>
            <a:ext cx="3184339" cy="369332"/>
          </a:xfrm>
          <a:prstGeom prst="rect">
            <a:avLst/>
          </a:prstGeom>
          <a:noFill/>
        </p:spPr>
        <p:txBody>
          <a:bodyPr wrap="square" lIns="0" tIns="0" rIns="0" bIns="0" rtlCol="0">
            <a:spAutoFit/>
          </a:bodyPr>
          <a:lstStyle/>
          <a:p>
            <a:pPr algn="ctr"/>
            <a:r>
              <a:rPr lang="en-NZ" sz="1200" b="1" dirty="0"/>
              <a:t>Why don’t currently play particular sport – open-ended</a:t>
            </a:r>
          </a:p>
        </p:txBody>
      </p:sp>
      <p:sp>
        <p:nvSpPr>
          <p:cNvPr id="5" name="Slide Number Placeholder 4">
            <a:extLst>
              <a:ext uri="{FF2B5EF4-FFF2-40B4-BE49-F238E27FC236}">
                <a16:creationId xmlns:a16="http://schemas.microsoft.com/office/drawing/2014/main" id="{706649B5-15A5-B160-1310-C1FFF4F17CCA}"/>
              </a:ext>
            </a:extLst>
          </p:cNvPr>
          <p:cNvSpPr>
            <a:spLocks noGrp="1"/>
          </p:cNvSpPr>
          <p:nvPr>
            <p:ph type="sldNum" sz="quarter" idx="10"/>
          </p:nvPr>
        </p:nvSpPr>
        <p:spPr/>
        <p:txBody>
          <a:bodyPr/>
          <a:lstStyle/>
          <a:p>
            <a:fld id="{4034BEE3-566C-4068-A777-C3A4762E861B}" type="slidenum">
              <a:rPr lang="en-GB" smtClean="0"/>
              <a:pPr/>
              <a:t>67</a:t>
            </a:fld>
            <a:endParaRPr lang="en-GB" dirty="0"/>
          </a:p>
        </p:txBody>
      </p:sp>
    </p:spTree>
    <p:extLst>
      <p:ext uri="{BB962C8B-B14F-4D97-AF65-F5344CB8AC3E}">
        <p14:creationId xmlns:p14="http://schemas.microsoft.com/office/powerpoint/2010/main" val="133052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CED602-5729-739D-AFB8-906AB7D13737}"/>
              </a:ext>
            </a:extLst>
          </p:cNvPr>
          <p:cNvSpPr>
            <a:spLocks noGrp="1"/>
          </p:cNvSpPr>
          <p:nvPr>
            <p:ph type="title"/>
          </p:nvPr>
        </p:nvSpPr>
        <p:spPr>
          <a:xfrm>
            <a:off x="359999" y="430718"/>
            <a:ext cx="11466875" cy="403200"/>
          </a:xfrm>
        </p:spPr>
        <p:txBody>
          <a:bodyPr/>
          <a:lstStyle/>
          <a:p>
            <a:r>
              <a:rPr lang="en-NZ" dirty="0"/>
              <a:t>Some of the verbatim comments about why they stopped playing a particular organised sport…</a:t>
            </a:r>
          </a:p>
        </p:txBody>
      </p:sp>
      <p:sp>
        <p:nvSpPr>
          <p:cNvPr id="8" name="Rectangle 7">
            <a:extLst>
              <a:ext uri="{FF2B5EF4-FFF2-40B4-BE49-F238E27FC236}">
                <a16:creationId xmlns:a16="http://schemas.microsoft.com/office/drawing/2014/main" id="{2D22B046-BCD3-1826-5BA7-4E86A58CFA46}"/>
              </a:ext>
            </a:extLst>
          </p:cNvPr>
          <p:cNvSpPr/>
          <p:nvPr/>
        </p:nvSpPr>
        <p:spPr bwMode="ltGray">
          <a:xfrm>
            <a:off x="8279276" y="1295639"/>
            <a:ext cx="3672000" cy="580785"/>
          </a:xfrm>
          <a:prstGeom prst="rect">
            <a:avLst/>
          </a:prstGeom>
          <a:solidFill>
            <a:srgbClr val="F9C61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3C940C13-75D1-2BC2-E829-FBE99371CFF0}"/>
              </a:ext>
            </a:extLst>
          </p:cNvPr>
          <p:cNvSpPr/>
          <p:nvPr/>
        </p:nvSpPr>
        <p:spPr bwMode="ltGray">
          <a:xfrm>
            <a:off x="4382021" y="1295639"/>
            <a:ext cx="3672000" cy="580785"/>
          </a:xfrm>
          <a:prstGeom prst="rect">
            <a:avLst/>
          </a:prstGeom>
          <a:solidFill>
            <a:srgbClr val="F9C61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27AE3FEC-9219-1673-DE9B-28BD1C6C25EC}"/>
              </a:ext>
            </a:extLst>
          </p:cNvPr>
          <p:cNvSpPr/>
          <p:nvPr/>
        </p:nvSpPr>
        <p:spPr bwMode="ltGray">
          <a:xfrm>
            <a:off x="484765" y="1295639"/>
            <a:ext cx="3672000" cy="580785"/>
          </a:xfrm>
          <a:prstGeom prst="rect">
            <a:avLst/>
          </a:prstGeom>
          <a:solidFill>
            <a:srgbClr val="F9C61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59" name="Group 58">
            <a:extLst>
              <a:ext uri="{FF2B5EF4-FFF2-40B4-BE49-F238E27FC236}">
                <a16:creationId xmlns:a16="http://schemas.microsoft.com/office/drawing/2014/main" id="{4778D7A7-6742-7EF4-7130-12B64CECE8FD}"/>
              </a:ext>
            </a:extLst>
          </p:cNvPr>
          <p:cNvGrpSpPr/>
          <p:nvPr/>
        </p:nvGrpSpPr>
        <p:grpSpPr>
          <a:xfrm>
            <a:off x="310992" y="1145903"/>
            <a:ext cx="317312" cy="317312"/>
            <a:chOff x="8883583" y="395223"/>
            <a:chExt cx="600075" cy="600075"/>
          </a:xfrm>
        </p:grpSpPr>
        <p:sp>
          <p:nvSpPr>
            <p:cNvPr id="60" name="Rectangle 59">
              <a:extLst>
                <a:ext uri="{FF2B5EF4-FFF2-40B4-BE49-F238E27FC236}">
                  <a16:creationId xmlns:a16="http://schemas.microsoft.com/office/drawing/2014/main" id="{743CECD7-1503-47AD-8CCD-508CC0CECB1D}"/>
                </a:ext>
              </a:extLst>
            </p:cNvPr>
            <p:cNvSpPr/>
            <p:nvPr/>
          </p:nvSpPr>
          <p:spPr bwMode="ltGray">
            <a:xfrm>
              <a:off x="8883583" y="395223"/>
              <a:ext cx="600075" cy="600075"/>
            </a:xfrm>
            <a:prstGeom prst="rect">
              <a:avLst/>
            </a:prstGeom>
            <a:solidFill>
              <a:schemeClr val="accent2">
                <a:lumMod val="75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61" name="Graphic 20">
              <a:extLst>
                <a:ext uri="{FF2B5EF4-FFF2-40B4-BE49-F238E27FC236}">
                  <a16:creationId xmlns:a16="http://schemas.microsoft.com/office/drawing/2014/main" id="{DF99446E-38CB-49D2-9223-11B4429200BC}"/>
                </a:ext>
              </a:extLst>
            </p:cNvPr>
            <p:cNvGrpSpPr/>
            <p:nvPr/>
          </p:nvGrpSpPr>
          <p:grpSpPr>
            <a:xfrm>
              <a:off x="8944460" y="518482"/>
              <a:ext cx="474419" cy="335478"/>
              <a:chOff x="-309623" y="1966848"/>
              <a:chExt cx="852607" cy="602907"/>
            </a:xfrm>
            <a:solidFill>
              <a:srgbClr val="FFFFFF"/>
            </a:solidFill>
          </p:grpSpPr>
          <p:sp>
            <p:nvSpPr>
              <p:cNvPr id="62" name="Freeform: Shape 61">
                <a:extLst>
                  <a:ext uri="{FF2B5EF4-FFF2-40B4-BE49-F238E27FC236}">
                    <a16:creationId xmlns:a16="http://schemas.microsoft.com/office/drawing/2014/main" id="{9609C6A4-5CD4-CB73-4B4A-265A76D2FDE1}"/>
                  </a:ext>
                </a:extLst>
              </p:cNvPr>
              <p:cNvSpPr/>
              <p:nvPr/>
            </p:nvSpPr>
            <p:spPr>
              <a:xfrm>
                <a:off x="-309623" y="1966848"/>
                <a:ext cx="400614" cy="602907"/>
              </a:xfrm>
              <a:custGeom>
                <a:avLst/>
                <a:gdLst>
                  <a:gd name="connsiteX0" fmla="*/ 233993 w 400614"/>
                  <a:gd name="connsiteY0" fmla="*/ 263785 h 602907"/>
                  <a:gd name="connsiteX1" fmla="*/ 185435 w 400614"/>
                  <a:gd name="connsiteY1" fmla="*/ 276580 h 602907"/>
                  <a:gd name="connsiteX2" fmla="*/ 140801 w 400614"/>
                  <a:gd name="connsiteY2" fmla="*/ 289488 h 602907"/>
                  <a:gd name="connsiteX3" fmla="*/ 122993 w 400614"/>
                  <a:gd name="connsiteY3" fmla="*/ 249907 h 602907"/>
                  <a:gd name="connsiteX4" fmla="*/ 202269 w 400614"/>
                  <a:gd name="connsiteY4" fmla="*/ 96642 h 602907"/>
                  <a:gd name="connsiteX5" fmla="*/ 376711 w 400614"/>
                  <a:gd name="connsiteY5" fmla="*/ 29853 h 602907"/>
                  <a:gd name="connsiteX6" fmla="*/ 372731 w 400614"/>
                  <a:gd name="connsiteY6" fmla="*/ 64 h 602907"/>
                  <a:gd name="connsiteX7" fmla="*/ 109124 w 400614"/>
                  <a:gd name="connsiteY7" fmla="*/ 105139 h 602907"/>
                  <a:gd name="connsiteX8" fmla="*/ 61 w 400614"/>
                  <a:gd name="connsiteY8" fmla="*/ 356920 h 602907"/>
                  <a:gd name="connsiteX9" fmla="*/ 62503 w 400614"/>
                  <a:gd name="connsiteY9" fmla="*/ 530403 h 602907"/>
                  <a:gd name="connsiteX10" fmla="*/ 222110 w 400614"/>
                  <a:gd name="connsiteY10" fmla="*/ 602784 h 602907"/>
                  <a:gd name="connsiteX11" fmla="*/ 350951 w 400614"/>
                  <a:gd name="connsiteY11" fmla="*/ 551158 h 602907"/>
                  <a:gd name="connsiteX12" fmla="*/ 400534 w 400614"/>
                  <a:gd name="connsiteY12" fmla="*/ 422316 h 602907"/>
                  <a:gd name="connsiteX13" fmla="*/ 349982 w 400614"/>
                  <a:gd name="connsiteY13" fmla="*/ 308302 h 602907"/>
                  <a:gd name="connsiteX14" fmla="*/ 233993 w 400614"/>
                  <a:gd name="connsiteY14" fmla="*/ 263785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233993" y="263785"/>
                    </a:moveTo>
                    <a:cubicBezTo>
                      <a:pt x="217149" y="264975"/>
                      <a:pt x="200678" y="269315"/>
                      <a:pt x="185435" y="276580"/>
                    </a:cubicBezTo>
                    <a:cubicBezTo>
                      <a:pt x="171419" y="283440"/>
                      <a:pt x="156316" y="287808"/>
                      <a:pt x="140801" y="289488"/>
                    </a:cubicBezTo>
                    <a:cubicBezTo>
                      <a:pt x="128910" y="289488"/>
                      <a:pt x="122993" y="276253"/>
                      <a:pt x="122993" y="249907"/>
                    </a:cubicBezTo>
                    <a:cubicBezTo>
                      <a:pt x="124434" y="189344"/>
                      <a:pt x="153673" y="132814"/>
                      <a:pt x="202269" y="96642"/>
                    </a:cubicBezTo>
                    <a:cubicBezTo>
                      <a:pt x="250347" y="53884"/>
                      <a:pt x="312372" y="30136"/>
                      <a:pt x="376711" y="29853"/>
                    </a:cubicBezTo>
                    <a:lnTo>
                      <a:pt x="372731" y="64"/>
                    </a:lnTo>
                    <a:cubicBezTo>
                      <a:pt x="274310" y="-1770"/>
                      <a:pt x="179296" y="36103"/>
                      <a:pt x="109124" y="105139"/>
                    </a:cubicBezTo>
                    <a:cubicBezTo>
                      <a:pt x="38722" y="169811"/>
                      <a:pt x="-920" y="261327"/>
                      <a:pt x="61" y="356920"/>
                    </a:cubicBezTo>
                    <a:cubicBezTo>
                      <a:pt x="-1321" y="420484"/>
                      <a:pt x="20928" y="482301"/>
                      <a:pt x="62503" y="530403"/>
                    </a:cubicBezTo>
                    <a:cubicBezTo>
                      <a:pt x="101887" y="577602"/>
                      <a:pt x="160655" y="604253"/>
                      <a:pt x="222110" y="602784"/>
                    </a:cubicBezTo>
                    <a:cubicBezTo>
                      <a:pt x="270435" y="604625"/>
                      <a:pt x="317268" y="585859"/>
                      <a:pt x="350951" y="551158"/>
                    </a:cubicBezTo>
                    <a:cubicBezTo>
                      <a:pt x="384106" y="516609"/>
                      <a:pt x="401974" y="470178"/>
                      <a:pt x="400534" y="422316"/>
                    </a:cubicBezTo>
                    <a:cubicBezTo>
                      <a:pt x="401659" y="378649"/>
                      <a:pt x="383099" y="336788"/>
                      <a:pt x="349982" y="308302"/>
                    </a:cubicBezTo>
                    <a:cubicBezTo>
                      <a:pt x="318296" y="279401"/>
                      <a:pt x="276879" y="263505"/>
                      <a:pt x="233993" y="263785"/>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sp>
            <p:nvSpPr>
              <p:cNvPr id="63" name="Freeform: Shape 62">
                <a:extLst>
                  <a:ext uri="{FF2B5EF4-FFF2-40B4-BE49-F238E27FC236}">
                    <a16:creationId xmlns:a16="http://schemas.microsoft.com/office/drawing/2014/main" id="{ECD985CD-12ED-6D5B-234C-26FFA0A0BA59}"/>
                  </a:ext>
                </a:extLst>
              </p:cNvPr>
              <p:cNvSpPr/>
              <p:nvPr/>
            </p:nvSpPr>
            <p:spPr>
              <a:xfrm>
                <a:off x="142368" y="1966848"/>
                <a:ext cx="400614" cy="602907"/>
              </a:xfrm>
              <a:custGeom>
                <a:avLst/>
                <a:gdLst>
                  <a:gd name="connsiteX0" fmla="*/ 348955 w 400614"/>
                  <a:gd name="connsiteY0" fmla="*/ 309380 h 602907"/>
                  <a:gd name="connsiteX1" fmla="*/ 233987 w 400614"/>
                  <a:gd name="connsiteY1" fmla="*/ 263784 h 602907"/>
                  <a:gd name="connsiteX2" fmla="*/ 185420 w 400614"/>
                  <a:gd name="connsiteY2" fmla="*/ 276579 h 602907"/>
                  <a:gd name="connsiteX3" fmla="*/ 140786 w 400614"/>
                  <a:gd name="connsiteY3" fmla="*/ 289488 h 602907"/>
                  <a:gd name="connsiteX4" fmla="*/ 122993 w 400614"/>
                  <a:gd name="connsiteY4" fmla="*/ 249907 h 602907"/>
                  <a:gd name="connsiteX5" fmla="*/ 202251 w 400614"/>
                  <a:gd name="connsiteY5" fmla="*/ 96642 h 602907"/>
                  <a:gd name="connsiteX6" fmla="*/ 376705 w 400614"/>
                  <a:gd name="connsiteY6" fmla="*/ 29853 h 602907"/>
                  <a:gd name="connsiteX7" fmla="*/ 372731 w 400614"/>
                  <a:gd name="connsiteY7" fmla="*/ 64 h 602907"/>
                  <a:gd name="connsiteX8" fmla="*/ 109116 w 400614"/>
                  <a:gd name="connsiteY8" fmla="*/ 105139 h 602907"/>
                  <a:gd name="connsiteX9" fmla="*/ 61 w 400614"/>
                  <a:gd name="connsiteY9" fmla="*/ 356919 h 602907"/>
                  <a:gd name="connsiteX10" fmla="*/ 62488 w 400614"/>
                  <a:gd name="connsiteY10" fmla="*/ 530403 h 602907"/>
                  <a:gd name="connsiteX11" fmla="*/ 222092 w 400614"/>
                  <a:gd name="connsiteY11" fmla="*/ 602784 h 602907"/>
                  <a:gd name="connsiteX12" fmla="*/ 350949 w 400614"/>
                  <a:gd name="connsiteY12" fmla="*/ 551158 h 602907"/>
                  <a:gd name="connsiteX13" fmla="*/ 400535 w 400614"/>
                  <a:gd name="connsiteY13" fmla="*/ 422316 h 602907"/>
                  <a:gd name="connsiteX14" fmla="*/ 348955 w 400614"/>
                  <a:gd name="connsiteY14" fmla="*/ 309380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348955" y="309380"/>
                    </a:moveTo>
                    <a:cubicBezTo>
                      <a:pt x="317764" y="280209"/>
                      <a:pt x="276693" y="263920"/>
                      <a:pt x="233987" y="263784"/>
                    </a:cubicBezTo>
                    <a:cubicBezTo>
                      <a:pt x="217138" y="264975"/>
                      <a:pt x="200666" y="269315"/>
                      <a:pt x="185420" y="276579"/>
                    </a:cubicBezTo>
                    <a:cubicBezTo>
                      <a:pt x="171405" y="283444"/>
                      <a:pt x="156301" y="287811"/>
                      <a:pt x="140786" y="289488"/>
                    </a:cubicBezTo>
                    <a:cubicBezTo>
                      <a:pt x="128903" y="289488"/>
                      <a:pt x="122993" y="276253"/>
                      <a:pt x="122993" y="249907"/>
                    </a:cubicBezTo>
                    <a:cubicBezTo>
                      <a:pt x="124430" y="189347"/>
                      <a:pt x="153662" y="132819"/>
                      <a:pt x="202251" y="96642"/>
                    </a:cubicBezTo>
                    <a:cubicBezTo>
                      <a:pt x="250336" y="53885"/>
                      <a:pt x="312364" y="30138"/>
                      <a:pt x="376705" y="29853"/>
                    </a:cubicBezTo>
                    <a:lnTo>
                      <a:pt x="372731" y="64"/>
                    </a:lnTo>
                    <a:cubicBezTo>
                      <a:pt x="274306" y="-1768"/>
                      <a:pt x="179293" y="36104"/>
                      <a:pt x="109116" y="105139"/>
                    </a:cubicBezTo>
                    <a:cubicBezTo>
                      <a:pt x="38716" y="169811"/>
                      <a:pt x="-923" y="261327"/>
                      <a:pt x="61" y="356919"/>
                    </a:cubicBezTo>
                    <a:cubicBezTo>
                      <a:pt x="-1327" y="420482"/>
                      <a:pt x="20917" y="482299"/>
                      <a:pt x="62488" y="530403"/>
                    </a:cubicBezTo>
                    <a:cubicBezTo>
                      <a:pt x="101875" y="577598"/>
                      <a:pt x="160640" y="604248"/>
                      <a:pt x="222092" y="602784"/>
                    </a:cubicBezTo>
                    <a:cubicBezTo>
                      <a:pt x="270425" y="604624"/>
                      <a:pt x="317264" y="585859"/>
                      <a:pt x="350949" y="551158"/>
                    </a:cubicBezTo>
                    <a:cubicBezTo>
                      <a:pt x="384106" y="516607"/>
                      <a:pt x="401968" y="470178"/>
                      <a:pt x="400535" y="422316"/>
                    </a:cubicBezTo>
                    <a:cubicBezTo>
                      <a:pt x="401195" y="378831"/>
                      <a:pt x="382252" y="337356"/>
                      <a:pt x="348955" y="309380"/>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grpSp>
      </p:grpSp>
      <p:grpSp>
        <p:nvGrpSpPr>
          <p:cNvPr id="54" name="Group 53">
            <a:extLst>
              <a:ext uri="{FF2B5EF4-FFF2-40B4-BE49-F238E27FC236}">
                <a16:creationId xmlns:a16="http://schemas.microsoft.com/office/drawing/2014/main" id="{A31BE2EF-3F2C-BD8B-16EB-FDCFFDD9B9D9}"/>
              </a:ext>
            </a:extLst>
          </p:cNvPr>
          <p:cNvGrpSpPr/>
          <p:nvPr/>
        </p:nvGrpSpPr>
        <p:grpSpPr>
          <a:xfrm>
            <a:off x="4273520" y="1145903"/>
            <a:ext cx="317312" cy="317312"/>
            <a:chOff x="8883583" y="395223"/>
            <a:chExt cx="600075" cy="600075"/>
          </a:xfrm>
        </p:grpSpPr>
        <p:sp>
          <p:nvSpPr>
            <p:cNvPr id="55" name="Rectangle 54">
              <a:extLst>
                <a:ext uri="{FF2B5EF4-FFF2-40B4-BE49-F238E27FC236}">
                  <a16:creationId xmlns:a16="http://schemas.microsoft.com/office/drawing/2014/main" id="{1D9F5463-374C-30EE-E231-CDE31012E0B8}"/>
                </a:ext>
              </a:extLst>
            </p:cNvPr>
            <p:cNvSpPr/>
            <p:nvPr/>
          </p:nvSpPr>
          <p:spPr bwMode="ltGray">
            <a:xfrm>
              <a:off x="8883583" y="395223"/>
              <a:ext cx="600075" cy="600075"/>
            </a:xfrm>
            <a:prstGeom prst="rect">
              <a:avLst/>
            </a:prstGeom>
            <a:solidFill>
              <a:schemeClr val="accent2">
                <a:lumMod val="75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56" name="Graphic 20">
              <a:extLst>
                <a:ext uri="{FF2B5EF4-FFF2-40B4-BE49-F238E27FC236}">
                  <a16:creationId xmlns:a16="http://schemas.microsoft.com/office/drawing/2014/main" id="{F2339658-7370-6B6B-E7BA-8B449A38F2BD}"/>
                </a:ext>
              </a:extLst>
            </p:cNvPr>
            <p:cNvGrpSpPr/>
            <p:nvPr/>
          </p:nvGrpSpPr>
          <p:grpSpPr>
            <a:xfrm>
              <a:off x="8944460" y="518482"/>
              <a:ext cx="474419" cy="335478"/>
              <a:chOff x="-309623" y="1966848"/>
              <a:chExt cx="852607" cy="602907"/>
            </a:xfrm>
            <a:solidFill>
              <a:srgbClr val="FFFFFF"/>
            </a:solidFill>
          </p:grpSpPr>
          <p:sp>
            <p:nvSpPr>
              <p:cNvPr id="57" name="Freeform: Shape 56">
                <a:extLst>
                  <a:ext uri="{FF2B5EF4-FFF2-40B4-BE49-F238E27FC236}">
                    <a16:creationId xmlns:a16="http://schemas.microsoft.com/office/drawing/2014/main" id="{EA072ABD-0C9C-8D53-67B0-0D2E454B2968}"/>
                  </a:ext>
                </a:extLst>
              </p:cNvPr>
              <p:cNvSpPr/>
              <p:nvPr/>
            </p:nvSpPr>
            <p:spPr>
              <a:xfrm>
                <a:off x="-309623" y="1966848"/>
                <a:ext cx="400614" cy="602907"/>
              </a:xfrm>
              <a:custGeom>
                <a:avLst/>
                <a:gdLst>
                  <a:gd name="connsiteX0" fmla="*/ 233993 w 400614"/>
                  <a:gd name="connsiteY0" fmla="*/ 263785 h 602907"/>
                  <a:gd name="connsiteX1" fmla="*/ 185435 w 400614"/>
                  <a:gd name="connsiteY1" fmla="*/ 276580 h 602907"/>
                  <a:gd name="connsiteX2" fmla="*/ 140801 w 400614"/>
                  <a:gd name="connsiteY2" fmla="*/ 289488 h 602907"/>
                  <a:gd name="connsiteX3" fmla="*/ 122993 w 400614"/>
                  <a:gd name="connsiteY3" fmla="*/ 249907 h 602907"/>
                  <a:gd name="connsiteX4" fmla="*/ 202269 w 400614"/>
                  <a:gd name="connsiteY4" fmla="*/ 96642 h 602907"/>
                  <a:gd name="connsiteX5" fmla="*/ 376711 w 400614"/>
                  <a:gd name="connsiteY5" fmla="*/ 29853 h 602907"/>
                  <a:gd name="connsiteX6" fmla="*/ 372731 w 400614"/>
                  <a:gd name="connsiteY6" fmla="*/ 64 h 602907"/>
                  <a:gd name="connsiteX7" fmla="*/ 109124 w 400614"/>
                  <a:gd name="connsiteY7" fmla="*/ 105139 h 602907"/>
                  <a:gd name="connsiteX8" fmla="*/ 61 w 400614"/>
                  <a:gd name="connsiteY8" fmla="*/ 356920 h 602907"/>
                  <a:gd name="connsiteX9" fmla="*/ 62503 w 400614"/>
                  <a:gd name="connsiteY9" fmla="*/ 530403 h 602907"/>
                  <a:gd name="connsiteX10" fmla="*/ 222110 w 400614"/>
                  <a:gd name="connsiteY10" fmla="*/ 602784 h 602907"/>
                  <a:gd name="connsiteX11" fmla="*/ 350951 w 400614"/>
                  <a:gd name="connsiteY11" fmla="*/ 551158 h 602907"/>
                  <a:gd name="connsiteX12" fmla="*/ 400534 w 400614"/>
                  <a:gd name="connsiteY12" fmla="*/ 422316 h 602907"/>
                  <a:gd name="connsiteX13" fmla="*/ 349982 w 400614"/>
                  <a:gd name="connsiteY13" fmla="*/ 308302 h 602907"/>
                  <a:gd name="connsiteX14" fmla="*/ 233993 w 400614"/>
                  <a:gd name="connsiteY14" fmla="*/ 263785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233993" y="263785"/>
                    </a:moveTo>
                    <a:cubicBezTo>
                      <a:pt x="217149" y="264975"/>
                      <a:pt x="200678" y="269315"/>
                      <a:pt x="185435" y="276580"/>
                    </a:cubicBezTo>
                    <a:cubicBezTo>
                      <a:pt x="171419" y="283440"/>
                      <a:pt x="156316" y="287808"/>
                      <a:pt x="140801" y="289488"/>
                    </a:cubicBezTo>
                    <a:cubicBezTo>
                      <a:pt x="128910" y="289488"/>
                      <a:pt x="122993" y="276253"/>
                      <a:pt x="122993" y="249907"/>
                    </a:cubicBezTo>
                    <a:cubicBezTo>
                      <a:pt x="124434" y="189344"/>
                      <a:pt x="153673" y="132814"/>
                      <a:pt x="202269" y="96642"/>
                    </a:cubicBezTo>
                    <a:cubicBezTo>
                      <a:pt x="250347" y="53884"/>
                      <a:pt x="312372" y="30136"/>
                      <a:pt x="376711" y="29853"/>
                    </a:cubicBezTo>
                    <a:lnTo>
                      <a:pt x="372731" y="64"/>
                    </a:lnTo>
                    <a:cubicBezTo>
                      <a:pt x="274310" y="-1770"/>
                      <a:pt x="179296" y="36103"/>
                      <a:pt x="109124" y="105139"/>
                    </a:cubicBezTo>
                    <a:cubicBezTo>
                      <a:pt x="38722" y="169811"/>
                      <a:pt x="-920" y="261327"/>
                      <a:pt x="61" y="356920"/>
                    </a:cubicBezTo>
                    <a:cubicBezTo>
                      <a:pt x="-1321" y="420484"/>
                      <a:pt x="20928" y="482301"/>
                      <a:pt x="62503" y="530403"/>
                    </a:cubicBezTo>
                    <a:cubicBezTo>
                      <a:pt x="101887" y="577602"/>
                      <a:pt x="160655" y="604253"/>
                      <a:pt x="222110" y="602784"/>
                    </a:cubicBezTo>
                    <a:cubicBezTo>
                      <a:pt x="270435" y="604625"/>
                      <a:pt x="317268" y="585859"/>
                      <a:pt x="350951" y="551158"/>
                    </a:cubicBezTo>
                    <a:cubicBezTo>
                      <a:pt x="384106" y="516609"/>
                      <a:pt x="401974" y="470178"/>
                      <a:pt x="400534" y="422316"/>
                    </a:cubicBezTo>
                    <a:cubicBezTo>
                      <a:pt x="401659" y="378649"/>
                      <a:pt x="383099" y="336788"/>
                      <a:pt x="349982" y="308302"/>
                    </a:cubicBezTo>
                    <a:cubicBezTo>
                      <a:pt x="318296" y="279401"/>
                      <a:pt x="276879" y="263505"/>
                      <a:pt x="233993" y="263785"/>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sp>
            <p:nvSpPr>
              <p:cNvPr id="58" name="Freeform: Shape 57">
                <a:extLst>
                  <a:ext uri="{FF2B5EF4-FFF2-40B4-BE49-F238E27FC236}">
                    <a16:creationId xmlns:a16="http://schemas.microsoft.com/office/drawing/2014/main" id="{ABF59256-A60F-FC8D-668C-B3CB7F7098FD}"/>
                  </a:ext>
                </a:extLst>
              </p:cNvPr>
              <p:cNvSpPr/>
              <p:nvPr/>
            </p:nvSpPr>
            <p:spPr>
              <a:xfrm>
                <a:off x="142368" y="1966848"/>
                <a:ext cx="400614" cy="602907"/>
              </a:xfrm>
              <a:custGeom>
                <a:avLst/>
                <a:gdLst>
                  <a:gd name="connsiteX0" fmla="*/ 348955 w 400614"/>
                  <a:gd name="connsiteY0" fmla="*/ 309380 h 602907"/>
                  <a:gd name="connsiteX1" fmla="*/ 233987 w 400614"/>
                  <a:gd name="connsiteY1" fmla="*/ 263784 h 602907"/>
                  <a:gd name="connsiteX2" fmla="*/ 185420 w 400614"/>
                  <a:gd name="connsiteY2" fmla="*/ 276579 h 602907"/>
                  <a:gd name="connsiteX3" fmla="*/ 140786 w 400614"/>
                  <a:gd name="connsiteY3" fmla="*/ 289488 h 602907"/>
                  <a:gd name="connsiteX4" fmla="*/ 122993 w 400614"/>
                  <a:gd name="connsiteY4" fmla="*/ 249907 h 602907"/>
                  <a:gd name="connsiteX5" fmla="*/ 202251 w 400614"/>
                  <a:gd name="connsiteY5" fmla="*/ 96642 h 602907"/>
                  <a:gd name="connsiteX6" fmla="*/ 376705 w 400614"/>
                  <a:gd name="connsiteY6" fmla="*/ 29853 h 602907"/>
                  <a:gd name="connsiteX7" fmla="*/ 372731 w 400614"/>
                  <a:gd name="connsiteY7" fmla="*/ 64 h 602907"/>
                  <a:gd name="connsiteX8" fmla="*/ 109116 w 400614"/>
                  <a:gd name="connsiteY8" fmla="*/ 105139 h 602907"/>
                  <a:gd name="connsiteX9" fmla="*/ 61 w 400614"/>
                  <a:gd name="connsiteY9" fmla="*/ 356919 h 602907"/>
                  <a:gd name="connsiteX10" fmla="*/ 62488 w 400614"/>
                  <a:gd name="connsiteY10" fmla="*/ 530403 h 602907"/>
                  <a:gd name="connsiteX11" fmla="*/ 222092 w 400614"/>
                  <a:gd name="connsiteY11" fmla="*/ 602784 h 602907"/>
                  <a:gd name="connsiteX12" fmla="*/ 350949 w 400614"/>
                  <a:gd name="connsiteY12" fmla="*/ 551158 h 602907"/>
                  <a:gd name="connsiteX13" fmla="*/ 400535 w 400614"/>
                  <a:gd name="connsiteY13" fmla="*/ 422316 h 602907"/>
                  <a:gd name="connsiteX14" fmla="*/ 348955 w 400614"/>
                  <a:gd name="connsiteY14" fmla="*/ 309380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348955" y="309380"/>
                    </a:moveTo>
                    <a:cubicBezTo>
                      <a:pt x="317764" y="280209"/>
                      <a:pt x="276693" y="263920"/>
                      <a:pt x="233987" y="263784"/>
                    </a:cubicBezTo>
                    <a:cubicBezTo>
                      <a:pt x="217138" y="264975"/>
                      <a:pt x="200666" y="269315"/>
                      <a:pt x="185420" y="276579"/>
                    </a:cubicBezTo>
                    <a:cubicBezTo>
                      <a:pt x="171405" y="283444"/>
                      <a:pt x="156301" y="287811"/>
                      <a:pt x="140786" y="289488"/>
                    </a:cubicBezTo>
                    <a:cubicBezTo>
                      <a:pt x="128903" y="289488"/>
                      <a:pt x="122993" y="276253"/>
                      <a:pt x="122993" y="249907"/>
                    </a:cubicBezTo>
                    <a:cubicBezTo>
                      <a:pt x="124430" y="189347"/>
                      <a:pt x="153662" y="132819"/>
                      <a:pt x="202251" y="96642"/>
                    </a:cubicBezTo>
                    <a:cubicBezTo>
                      <a:pt x="250336" y="53885"/>
                      <a:pt x="312364" y="30138"/>
                      <a:pt x="376705" y="29853"/>
                    </a:cubicBezTo>
                    <a:lnTo>
                      <a:pt x="372731" y="64"/>
                    </a:lnTo>
                    <a:cubicBezTo>
                      <a:pt x="274306" y="-1768"/>
                      <a:pt x="179293" y="36104"/>
                      <a:pt x="109116" y="105139"/>
                    </a:cubicBezTo>
                    <a:cubicBezTo>
                      <a:pt x="38716" y="169811"/>
                      <a:pt x="-923" y="261327"/>
                      <a:pt x="61" y="356919"/>
                    </a:cubicBezTo>
                    <a:cubicBezTo>
                      <a:pt x="-1327" y="420482"/>
                      <a:pt x="20917" y="482299"/>
                      <a:pt x="62488" y="530403"/>
                    </a:cubicBezTo>
                    <a:cubicBezTo>
                      <a:pt x="101875" y="577598"/>
                      <a:pt x="160640" y="604248"/>
                      <a:pt x="222092" y="602784"/>
                    </a:cubicBezTo>
                    <a:cubicBezTo>
                      <a:pt x="270425" y="604624"/>
                      <a:pt x="317264" y="585859"/>
                      <a:pt x="350949" y="551158"/>
                    </a:cubicBezTo>
                    <a:cubicBezTo>
                      <a:pt x="384106" y="516607"/>
                      <a:pt x="401968" y="470178"/>
                      <a:pt x="400535" y="422316"/>
                    </a:cubicBezTo>
                    <a:cubicBezTo>
                      <a:pt x="401195" y="378831"/>
                      <a:pt x="382252" y="337356"/>
                      <a:pt x="348955" y="309380"/>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grpSp>
      </p:grpSp>
      <p:grpSp>
        <p:nvGrpSpPr>
          <p:cNvPr id="49" name="Group 48">
            <a:extLst>
              <a:ext uri="{FF2B5EF4-FFF2-40B4-BE49-F238E27FC236}">
                <a16:creationId xmlns:a16="http://schemas.microsoft.com/office/drawing/2014/main" id="{233CE627-CB23-01BF-D517-A8AA1357FF97}"/>
              </a:ext>
            </a:extLst>
          </p:cNvPr>
          <p:cNvGrpSpPr/>
          <p:nvPr/>
        </p:nvGrpSpPr>
        <p:grpSpPr>
          <a:xfrm>
            <a:off x="8130331" y="1145903"/>
            <a:ext cx="317312" cy="317312"/>
            <a:chOff x="8883583" y="395223"/>
            <a:chExt cx="600075" cy="600075"/>
          </a:xfrm>
        </p:grpSpPr>
        <p:sp>
          <p:nvSpPr>
            <p:cNvPr id="50" name="Rectangle 49">
              <a:extLst>
                <a:ext uri="{FF2B5EF4-FFF2-40B4-BE49-F238E27FC236}">
                  <a16:creationId xmlns:a16="http://schemas.microsoft.com/office/drawing/2014/main" id="{C8CBC609-0AA9-02C3-1581-F8BDBC263EF0}"/>
                </a:ext>
              </a:extLst>
            </p:cNvPr>
            <p:cNvSpPr/>
            <p:nvPr/>
          </p:nvSpPr>
          <p:spPr bwMode="ltGray">
            <a:xfrm>
              <a:off x="8883583" y="395223"/>
              <a:ext cx="600075" cy="600075"/>
            </a:xfrm>
            <a:prstGeom prst="rect">
              <a:avLst/>
            </a:prstGeom>
            <a:solidFill>
              <a:schemeClr val="accent2">
                <a:lumMod val="75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51" name="Graphic 20">
              <a:extLst>
                <a:ext uri="{FF2B5EF4-FFF2-40B4-BE49-F238E27FC236}">
                  <a16:creationId xmlns:a16="http://schemas.microsoft.com/office/drawing/2014/main" id="{B72747CE-B955-2E4C-6699-86AB755FA17B}"/>
                </a:ext>
              </a:extLst>
            </p:cNvPr>
            <p:cNvGrpSpPr/>
            <p:nvPr/>
          </p:nvGrpSpPr>
          <p:grpSpPr>
            <a:xfrm>
              <a:off x="8944460" y="518482"/>
              <a:ext cx="474419" cy="335478"/>
              <a:chOff x="-309623" y="1966848"/>
              <a:chExt cx="852607" cy="602907"/>
            </a:xfrm>
            <a:solidFill>
              <a:srgbClr val="FFFFFF"/>
            </a:solidFill>
          </p:grpSpPr>
          <p:sp>
            <p:nvSpPr>
              <p:cNvPr id="52" name="Freeform: Shape 51">
                <a:extLst>
                  <a:ext uri="{FF2B5EF4-FFF2-40B4-BE49-F238E27FC236}">
                    <a16:creationId xmlns:a16="http://schemas.microsoft.com/office/drawing/2014/main" id="{8EBDFAC8-7B75-DA75-DE5A-E08F8DA6D68B}"/>
                  </a:ext>
                </a:extLst>
              </p:cNvPr>
              <p:cNvSpPr/>
              <p:nvPr/>
            </p:nvSpPr>
            <p:spPr>
              <a:xfrm>
                <a:off x="-309623" y="1966848"/>
                <a:ext cx="400614" cy="602907"/>
              </a:xfrm>
              <a:custGeom>
                <a:avLst/>
                <a:gdLst>
                  <a:gd name="connsiteX0" fmla="*/ 233993 w 400614"/>
                  <a:gd name="connsiteY0" fmla="*/ 263785 h 602907"/>
                  <a:gd name="connsiteX1" fmla="*/ 185435 w 400614"/>
                  <a:gd name="connsiteY1" fmla="*/ 276580 h 602907"/>
                  <a:gd name="connsiteX2" fmla="*/ 140801 w 400614"/>
                  <a:gd name="connsiteY2" fmla="*/ 289488 h 602907"/>
                  <a:gd name="connsiteX3" fmla="*/ 122993 w 400614"/>
                  <a:gd name="connsiteY3" fmla="*/ 249907 h 602907"/>
                  <a:gd name="connsiteX4" fmla="*/ 202269 w 400614"/>
                  <a:gd name="connsiteY4" fmla="*/ 96642 h 602907"/>
                  <a:gd name="connsiteX5" fmla="*/ 376711 w 400614"/>
                  <a:gd name="connsiteY5" fmla="*/ 29853 h 602907"/>
                  <a:gd name="connsiteX6" fmla="*/ 372731 w 400614"/>
                  <a:gd name="connsiteY6" fmla="*/ 64 h 602907"/>
                  <a:gd name="connsiteX7" fmla="*/ 109124 w 400614"/>
                  <a:gd name="connsiteY7" fmla="*/ 105139 h 602907"/>
                  <a:gd name="connsiteX8" fmla="*/ 61 w 400614"/>
                  <a:gd name="connsiteY8" fmla="*/ 356920 h 602907"/>
                  <a:gd name="connsiteX9" fmla="*/ 62503 w 400614"/>
                  <a:gd name="connsiteY9" fmla="*/ 530403 h 602907"/>
                  <a:gd name="connsiteX10" fmla="*/ 222110 w 400614"/>
                  <a:gd name="connsiteY10" fmla="*/ 602784 h 602907"/>
                  <a:gd name="connsiteX11" fmla="*/ 350951 w 400614"/>
                  <a:gd name="connsiteY11" fmla="*/ 551158 h 602907"/>
                  <a:gd name="connsiteX12" fmla="*/ 400534 w 400614"/>
                  <a:gd name="connsiteY12" fmla="*/ 422316 h 602907"/>
                  <a:gd name="connsiteX13" fmla="*/ 349982 w 400614"/>
                  <a:gd name="connsiteY13" fmla="*/ 308302 h 602907"/>
                  <a:gd name="connsiteX14" fmla="*/ 233993 w 400614"/>
                  <a:gd name="connsiteY14" fmla="*/ 263785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233993" y="263785"/>
                    </a:moveTo>
                    <a:cubicBezTo>
                      <a:pt x="217149" y="264975"/>
                      <a:pt x="200678" y="269315"/>
                      <a:pt x="185435" y="276580"/>
                    </a:cubicBezTo>
                    <a:cubicBezTo>
                      <a:pt x="171419" y="283440"/>
                      <a:pt x="156316" y="287808"/>
                      <a:pt x="140801" y="289488"/>
                    </a:cubicBezTo>
                    <a:cubicBezTo>
                      <a:pt x="128910" y="289488"/>
                      <a:pt x="122993" y="276253"/>
                      <a:pt x="122993" y="249907"/>
                    </a:cubicBezTo>
                    <a:cubicBezTo>
                      <a:pt x="124434" y="189344"/>
                      <a:pt x="153673" y="132814"/>
                      <a:pt x="202269" y="96642"/>
                    </a:cubicBezTo>
                    <a:cubicBezTo>
                      <a:pt x="250347" y="53884"/>
                      <a:pt x="312372" y="30136"/>
                      <a:pt x="376711" y="29853"/>
                    </a:cubicBezTo>
                    <a:lnTo>
                      <a:pt x="372731" y="64"/>
                    </a:lnTo>
                    <a:cubicBezTo>
                      <a:pt x="274310" y="-1770"/>
                      <a:pt x="179296" y="36103"/>
                      <a:pt x="109124" y="105139"/>
                    </a:cubicBezTo>
                    <a:cubicBezTo>
                      <a:pt x="38722" y="169811"/>
                      <a:pt x="-920" y="261327"/>
                      <a:pt x="61" y="356920"/>
                    </a:cubicBezTo>
                    <a:cubicBezTo>
                      <a:pt x="-1321" y="420484"/>
                      <a:pt x="20928" y="482301"/>
                      <a:pt x="62503" y="530403"/>
                    </a:cubicBezTo>
                    <a:cubicBezTo>
                      <a:pt x="101887" y="577602"/>
                      <a:pt x="160655" y="604253"/>
                      <a:pt x="222110" y="602784"/>
                    </a:cubicBezTo>
                    <a:cubicBezTo>
                      <a:pt x="270435" y="604625"/>
                      <a:pt x="317268" y="585859"/>
                      <a:pt x="350951" y="551158"/>
                    </a:cubicBezTo>
                    <a:cubicBezTo>
                      <a:pt x="384106" y="516609"/>
                      <a:pt x="401974" y="470178"/>
                      <a:pt x="400534" y="422316"/>
                    </a:cubicBezTo>
                    <a:cubicBezTo>
                      <a:pt x="401659" y="378649"/>
                      <a:pt x="383099" y="336788"/>
                      <a:pt x="349982" y="308302"/>
                    </a:cubicBezTo>
                    <a:cubicBezTo>
                      <a:pt x="318296" y="279401"/>
                      <a:pt x="276879" y="263505"/>
                      <a:pt x="233993" y="263785"/>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sp>
            <p:nvSpPr>
              <p:cNvPr id="53" name="Freeform: Shape 52">
                <a:extLst>
                  <a:ext uri="{FF2B5EF4-FFF2-40B4-BE49-F238E27FC236}">
                    <a16:creationId xmlns:a16="http://schemas.microsoft.com/office/drawing/2014/main" id="{00BF3582-B59D-B612-FD2B-BE33A24E3693}"/>
                  </a:ext>
                </a:extLst>
              </p:cNvPr>
              <p:cNvSpPr/>
              <p:nvPr/>
            </p:nvSpPr>
            <p:spPr>
              <a:xfrm>
                <a:off x="142368" y="1966848"/>
                <a:ext cx="400614" cy="602907"/>
              </a:xfrm>
              <a:custGeom>
                <a:avLst/>
                <a:gdLst>
                  <a:gd name="connsiteX0" fmla="*/ 348955 w 400614"/>
                  <a:gd name="connsiteY0" fmla="*/ 309380 h 602907"/>
                  <a:gd name="connsiteX1" fmla="*/ 233987 w 400614"/>
                  <a:gd name="connsiteY1" fmla="*/ 263784 h 602907"/>
                  <a:gd name="connsiteX2" fmla="*/ 185420 w 400614"/>
                  <a:gd name="connsiteY2" fmla="*/ 276579 h 602907"/>
                  <a:gd name="connsiteX3" fmla="*/ 140786 w 400614"/>
                  <a:gd name="connsiteY3" fmla="*/ 289488 h 602907"/>
                  <a:gd name="connsiteX4" fmla="*/ 122993 w 400614"/>
                  <a:gd name="connsiteY4" fmla="*/ 249907 h 602907"/>
                  <a:gd name="connsiteX5" fmla="*/ 202251 w 400614"/>
                  <a:gd name="connsiteY5" fmla="*/ 96642 h 602907"/>
                  <a:gd name="connsiteX6" fmla="*/ 376705 w 400614"/>
                  <a:gd name="connsiteY6" fmla="*/ 29853 h 602907"/>
                  <a:gd name="connsiteX7" fmla="*/ 372731 w 400614"/>
                  <a:gd name="connsiteY7" fmla="*/ 64 h 602907"/>
                  <a:gd name="connsiteX8" fmla="*/ 109116 w 400614"/>
                  <a:gd name="connsiteY8" fmla="*/ 105139 h 602907"/>
                  <a:gd name="connsiteX9" fmla="*/ 61 w 400614"/>
                  <a:gd name="connsiteY9" fmla="*/ 356919 h 602907"/>
                  <a:gd name="connsiteX10" fmla="*/ 62488 w 400614"/>
                  <a:gd name="connsiteY10" fmla="*/ 530403 h 602907"/>
                  <a:gd name="connsiteX11" fmla="*/ 222092 w 400614"/>
                  <a:gd name="connsiteY11" fmla="*/ 602784 h 602907"/>
                  <a:gd name="connsiteX12" fmla="*/ 350949 w 400614"/>
                  <a:gd name="connsiteY12" fmla="*/ 551158 h 602907"/>
                  <a:gd name="connsiteX13" fmla="*/ 400535 w 400614"/>
                  <a:gd name="connsiteY13" fmla="*/ 422316 h 602907"/>
                  <a:gd name="connsiteX14" fmla="*/ 348955 w 400614"/>
                  <a:gd name="connsiteY14" fmla="*/ 309380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348955" y="309380"/>
                    </a:moveTo>
                    <a:cubicBezTo>
                      <a:pt x="317764" y="280209"/>
                      <a:pt x="276693" y="263920"/>
                      <a:pt x="233987" y="263784"/>
                    </a:cubicBezTo>
                    <a:cubicBezTo>
                      <a:pt x="217138" y="264975"/>
                      <a:pt x="200666" y="269315"/>
                      <a:pt x="185420" y="276579"/>
                    </a:cubicBezTo>
                    <a:cubicBezTo>
                      <a:pt x="171405" y="283444"/>
                      <a:pt x="156301" y="287811"/>
                      <a:pt x="140786" y="289488"/>
                    </a:cubicBezTo>
                    <a:cubicBezTo>
                      <a:pt x="128903" y="289488"/>
                      <a:pt x="122993" y="276253"/>
                      <a:pt x="122993" y="249907"/>
                    </a:cubicBezTo>
                    <a:cubicBezTo>
                      <a:pt x="124430" y="189347"/>
                      <a:pt x="153662" y="132819"/>
                      <a:pt x="202251" y="96642"/>
                    </a:cubicBezTo>
                    <a:cubicBezTo>
                      <a:pt x="250336" y="53885"/>
                      <a:pt x="312364" y="30138"/>
                      <a:pt x="376705" y="29853"/>
                    </a:cubicBezTo>
                    <a:lnTo>
                      <a:pt x="372731" y="64"/>
                    </a:lnTo>
                    <a:cubicBezTo>
                      <a:pt x="274306" y="-1768"/>
                      <a:pt x="179293" y="36104"/>
                      <a:pt x="109116" y="105139"/>
                    </a:cubicBezTo>
                    <a:cubicBezTo>
                      <a:pt x="38716" y="169811"/>
                      <a:pt x="-923" y="261327"/>
                      <a:pt x="61" y="356919"/>
                    </a:cubicBezTo>
                    <a:cubicBezTo>
                      <a:pt x="-1327" y="420482"/>
                      <a:pt x="20917" y="482299"/>
                      <a:pt x="62488" y="530403"/>
                    </a:cubicBezTo>
                    <a:cubicBezTo>
                      <a:pt x="101875" y="577598"/>
                      <a:pt x="160640" y="604248"/>
                      <a:pt x="222092" y="602784"/>
                    </a:cubicBezTo>
                    <a:cubicBezTo>
                      <a:pt x="270425" y="604624"/>
                      <a:pt x="317264" y="585859"/>
                      <a:pt x="350949" y="551158"/>
                    </a:cubicBezTo>
                    <a:cubicBezTo>
                      <a:pt x="384106" y="516607"/>
                      <a:pt x="401968" y="470178"/>
                      <a:pt x="400535" y="422316"/>
                    </a:cubicBezTo>
                    <a:cubicBezTo>
                      <a:pt x="401195" y="378831"/>
                      <a:pt x="382252" y="337356"/>
                      <a:pt x="348955" y="309380"/>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grpSp>
      </p:grpSp>
      <p:sp>
        <p:nvSpPr>
          <p:cNvPr id="28" name="Rectangle 27">
            <a:extLst>
              <a:ext uri="{FF2B5EF4-FFF2-40B4-BE49-F238E27FC236}">
                <a16:creationId xmlns:a16="http://schemas.microsoft.com/office/drawing/2014/main" id="{F2509217-26C2-5D39-FDE6-3BA3C76E454E}"/>
              </a:ext>
            </a:extLst>
          </p:cNvPr>
          <p:cNvSpPr/>
          <p:nvPr/>
        </p:nvSpPr>
        <p:spPr bwMode="ltGray">
          <a:xfrm>
            <a:off x="484765" y="1876424"/>
            <a:ext cx="3672000" cy="4100367"/>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a:p>
        </p:txBody>
      </p:sp>
      <p:sp>
        <p:nvSpPr>
          <p:cNvPr id="29" name="Rectangle 28">
            <a:extLst>
              <a:ext uri="{FF2B5EF4-FFF2-40B4-BE49-F238E27FC236}">
                <a16:creationId xmlns:a16="http://schemas.microsoft.com/office/drawing/2014/main" id="{6CBEDD4E-EA29-EC00-CC0D-E3E9E4D6CB65}"/>
              </a:ext>
            </a:extLst>
          </p:cNvPr>
          <p:cNvSpPr/>
          <p:nvPr/>
        </p:nvSpPr>
        <p:spPr bwMode="ltGray">
          <a:xfrm>
            <a:off x="4382020" y="1876424"/>
            <a:ext cx="3672000" cy="4100367"/>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a:p>
        </p:txBody>
      </p:sp>
      <p:sp>
        <p:nvSpPr>
          <p:cNvPr id="30" name="Rectangle 29">
            <a:extLst>
              <a:ext uri="{FF2B5EF4-FFF2-40B4-BE49-F238E27FC236}">
                <a16:creationId xmlns:a16="http://schemas.microsoft.com/office/drawing/2014/main" id="{ABE28BDD-B396-8181-2B75-5F9D3CB57A3B}"/>
              </a:ext>
            </a:extLst>
          </p:cNvPr>
          <p:cNvSpPr/>
          <p:nvPr/>
        </p:nvSpPr>
        <p:spPr bwMode="ltGray">
          <a:xfrm>
            <a:off x="8279275" y="1876424"/>
            <a:ext cx="3672000" cy="4100367"/>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a:p>
        </p:txBody>
      </p:sp>
      <p:sp>
        <p:nvSpPr>
          <p:cNvPr id="31" name="TextBox 30">
            <a:extLst>
              <a:ext uri="{FF2B5EF4-FFF2-40B4-BE49-F238E27FC236}">
                <a16:creationId xmlns:a16="http://schemas.microsoft.com/office/drawing/2014/main" id="{3136CDD6-5646-243C-E877-8E62EAFDCE27}"/>
              </a:ext>
            </a:extLst>
          </p:cNvPr>
          <p:cNvSpPr txBox="1"/>
          <p:nvPr/>
        </p:nvSpPr>
        <p:spPr>
          <a:xfrm>
            <a:off x="781050" y="1301290"/>
            <a:ext cx="3152925" cy="553998"/>
          </a:xfrm>
          <a:prstGeom prst="rect">
            <a:avLst/>
          </a:prstGeom>
          <a:noFill/>
        </p:spPr>
        <p:txBody>
          <a:bodyPr wrap="square" lIns="0" tIns="0" rIns="0" bIns="0" rtlCol="0">
            <a:spAutoFit/>
          </a:bodyPr>
          <a:lstStyle/>
          <a:p>
            <a:pPr algn="ctr"/>
            <a:r>
              <a:rPr lang="en-NZ" dirty="0"/>
              <a:t>Not interested/didn’t enjoy it  anymore</a:t>
            </a:r>
          </a:p>
        </p:txBody>
      </p:sp>
      <p:sp>
        <p:nvSpPr>
          <p:cNvPr id="32" name="TextBox 31">
            <a:extLst>
              <a:ext uri="{FF2B5EF4-FFF2-40B4-BE49-F238E27FC236}">
                <a16:creationId xmlns:a16="http://schemas.microsoft.com/office/drawing/2014/main" id="{DA6C6507-ADA3-4E02-CB27-90CF77E48216}"/>
              </a:ext>
            </a:extLst>
          </p:cNvPr>
          <p:cNvSpPr txBox="1"/>
          <p:nvPr/>
        </p:nvSpPr>
        <p:spPr>
          <a:xfrm>
            <a:off x="4649056" y="1458065"/>
            <a:ext cx="3152925" cy="276999"/>
          </a:xfrm>
          <a:prstGeom prst="rect">
            <a:avLst/>
          </a:prstGeom>
          <a:noFill/>
        </p:spPr>
        <p:txBody>
          <a:bodyPr wrap="square" lIns="0" tIns="0" rIns="0" bIns="0" rtlCol="0">
            <a:spAutoFit/>
          </a:bodyPr>
          <a:lstStyle/>
          <a:p>
            <a:pPr algn="ctr"/>
            <a:r>
              <a:rPr lang="en-NZ" dirty="0"/>
              <a:t>Prioritised another sport</a:t>
            </a:r>
          </a:p>
        </p:txBody>
      </p:sp>
      <p:sp>
        <p:nvSpPr>
          <p:cNvPr id="33" name="TextBox 32">
            <a:extLst>
              <a:ext uri="{FF2B5EF4-FFF2-40B4-BE49-F238E27FC236}">
                <a16:creationId xmlns:a16="http://schemas.microsoft.com/office/drawing/2014/main" id="{F8C79109-EAFC-5666-7474-937D21D52201}"/>
              </a:ext>
            </a:extLst>
          </p:cNvPr>
          <p:cNvSpPr txBox="1"/>
          <p:nvPr/>
        </p:nvSpPr>
        <p:spPr>
          <a:xfrm>
            <a:off x="8554310" y="1444164"/>
            <a:ext cx="3152925" cy="276999"/>
          </a:xfrm>
          <a:prstGeom prst="rect">
            <a:avLst/>
          </a:prstGeom>
          <a:noFill/>
        </p:spPr>
        <p:txBody>
          <a:bodyPr wrap="square" lIns="0" tIns="0" rIns="0" bIns="0" rtlCol="0">
            <a:spAutoFit/>
          </a:bodyPr>
          <a:lstStyle/>
          <a:p>
            <a:pPr algn="ctr"/>
            <a:r>
              <a:rPr lang="en-NZ" dirty="0"/>
              <a:t>Too busy (general)</a:t>
            </a:r>
          </a:p>
        </p:txBody>
      </p:sp>
      <p:sp>
        <p:nvSpPr>
          <p:cNvPr id="34" name="TextBox 33">
            <a:extLst>
              <a:ext uri="{FF2B5EF4-FFF2-40B4-BE49-F238E27FC236}">
                <a16:creationId xmlns:a16="http://schemas.microsoft.com/office/drawing/2014/main" id="{CAEE6EA7-593F-B2F8-99AD-2F5BB2F3C2F3}"/>
              </a:ext>
            </a:extLst>
          </p:cNvPr>
          <p:cNvSpPr txBox="1"/>
          <p:nvPr/>
        </p:nvSpPr>
        <p:spPr>
          <a:xfrm>
            <a:off x="628304" y="2098162"/>
            <a:ext cx="3353295" cy="3693319"/>
          </a:xfrm>
          <a:prstGeom prst="rect">
            <a:avLst/>
          </a:prstGeom>
          <a:noFill/>
        </p:spPr>
        <p:txBody>
          <a:bodyPr wrap="square" lIns="0" tIns="0" rIns="0" bIns="0" rtlCol="0">
            <a:spAutoFit/>
          </a:bodyPr>
          <a:lstStyle/>
          <a:p>
            <a:pPr algn="ctr"/>
            <a:r>
              <a:rPr lang="en-NZ" sz="1200" i="1" dirty="0"/>
              <a:t>“I decided I wanted to focus on other sports I enjoy more. In the winter I focus on hockey obviously. But then in summer last year I was doing tennis, volleyball and touch and it was just a bit too much so I decided to narrow it down in the summer to my two favourites.” (Female, lapsed touch rugby)</a:t>
            </a:r>
          </a:p>
          <a:p>
            <a:pPr algn="ctr"/>
            <a:endParaRPr lang="en-NZ" sz="1200" i="1" dirty="0"/>
          </a:p>
          <a:p>
            <a:pPr algn="ctr"/>
            <a:r>
              <a:rPr lang="en-NZ" sz="1200" i="1" dirty="0"/>
              <a:t>“They kept putting us in the wrong grade so it wasn’t fun. The refs were biased and the other girls from the other team were sometimes real rude.” (F, lapsed netball)</a:t>
            </a:r>
          </a:p>
          <a:p>
            <a:pPr algn="ctr"/>
            <a:endParaRPr lang="en-NZ" sz="1200" i="1" dirty="0"/>
          </a:p>
          <a:p>
            <a:pPr algn="ctr"/>
            <a:r>
              <a:rPr lang="en-NZ" sz="1200" i="1" dirty="0"/>
              <a:t>“Negative culture. I loved the game but it wasn't fun anymore so I decided it best to stop playing.” </a:t>
            </a:r>
          </a:p>
          <a:p>
            <a:pPr algn="ctr"/>
            <a:r>
              <a:rPr lang="en-NZ" sz="1200" i="1" dirty="0"/>
              <a:t>(Male, lapsed football)</a:t>
            </a:r>
          </a:p>
          <a:p>
            <a:pPr algn="ctr"/>
            <a:endParaRPr lang="en-NZ" sz="1200" i="1" dirty="0"/>
          </a:p>
          <a:p>
            <a:pPr algn="ctr"/>
            <a:r>
              <a:rPr lang="en-NZ" sz="1200" i="1" dirty="0"/>
              <a:t>“Loss of enjoyment, began to get injured frequently. Standing down from the sport was the safest option.” (F, lapsed rugby union)</a:t>
            </a:r>
          </a:p>
        </p:txBody>
      </p:sp>
      <p:sp>
        <p:nvSpPr>
          <p:cNvPr id="35" name="TextBox 34">
            <a:extLst>
              <a:ext uri="{FF2B5EF4-FFF2-40B4-BE49-F238E27FC236}">
                <a16:creationId xmlns:a16="http://schemas.microsoft.com/office/drawing/2014/main" id="{46B766E7-2A35-DE18-E831-547A9134A053}"/>
              </a:ext>
            </a:extLst>
          </p:cNvPr>
          <p:cNvSpPr txBox="1"/>
          <p:nvPr/>
        </p:nvSpPr>
        <p:spPr>
          <a:xfrm>
            <a:off x="4482772" y="2098162"/>
            <a:ext cx="3457522" cy="3877985"/>
          </a:xfrm>
          <a:prstGeom prst="rect">
            <a:avLst/>
          </a:prstGeom>
          <a:noFill/>
        </p:spPr>
        <p:txBody>
          <a:bodyPr wrap="square" lIns="0" tIns="0" rIns="0" bIns="0" rtlCol="0">
            <a:spAutoFit/>
          </a:bodyPr>
          <a:lstStyle/>
          <a:p>
            <a:pPr algn="ctr"/>
            <a:r>
              <a:rPr lang="en-NZ" sz="1200" i="1" dirty="0"/>
              <a:t>“I had to stop to do rowing as it was a big time commitment.” (M, lapsed cricket)</a:t>
            </a:r>
          </a:p>
          <a:p>
            <a:pPr algn="ctr"/>
            <a:endParaRPr lang="en-NZ" sz="1200" i="1" dirty="0"/>
          </a:p>
          <a:p>
            <a:pPr algn="ctr"/>
            <a:r>
              <a:rPr lang="en-NZ" sz="1200" i="1" dirty="0"/>
              <a:t>“The culture wasn’t the best, hockey and netball clashed.” (F, lapsed netball)</a:t>
            </a:r>
          </a:p>
          <a:p>
            <a:pPr algn="ctr"/>
            <a:endParaRPr lang="en-NZ" sz="1200" i="1" dirty="0"/>
          </a:p>
          <a:p>
            <a:pPr algn="ctr"/>
            <a:r>
              <a:rPr lang="en-NZ" sz="1200" i="1" dirty="0"/>
              <a:t>“As it is a high-intensity and also time-consuming sport, I didn't have much time to do my school work or any other sports that I was wanting to do.” </a:t>
            </a:r>
          </a:p>
          <a:p>
            <a:pPr algn="ctr"/>
            <a:r>
              <a:rPr lang="en-NZ" sz="1200" i="1" dirty="0"/>
              <a:t>(F, lapsed rowing)</a:t>
            </a:r>
          </a:p>
          <a:p>
            <a:pPr algn="ctr"/>
            <a:endParaRPr lang="en-NZ" sz="1200" i="1" dirty="0"/>
          </a:p>
          <a:p>
            <a:pPr algn="ctr"/>
            <a:r>
              <a:rPr lang="en-NZ" sz="1200" i="1" dirty="0"/>
              <a:t>“I stopped doing dance because I didn’t have many friends in the class and I only did it for fun, I also wanted to free up some time to do other sports.” </a:t>
            </a:r>
          </a:p>
          <a:p>
            <a:pPr algn="ctr"/>
            <a:r>
              <a:rPr lang="en-NZ" sz="1200" i="1" dirty="0"/>
              <a:t>(F, lapsed dance)</a:t>
            </a:r>
          </a:p>
          <a:p>
            <a:pPr algn="ctr"/>
            <a:endParaRPr lang="en-NZ" sz="1200" i="1" dirty="0"/>
          </a:p>
          <a:p>
            <a:pPr algn="ctr"/>
            <a:r>
              <a:rPr lang="en-NZ" sz="1200" i="1" dirty="0"/>
              <a:t>“The days/times didn't work anymore, and netball was getting more important.” (F, lapsed hockey)</a:t>
            </a:r>
          </a:p>
          <a:p>
            <a:pPr algn="ctr"/>
            <a:endParaRPr lang="en-NZ" sz="1200" i="1" dirty="0"/>
          </a:p>
          <a:p>
            <a:pPr algn="ctr"/>
            <a:r>
              <a:rPr lang="en-NZ" sz="1200" i="1" dirty="0"/>
              <a:t>“Takes too long, prefer to focus on basketball.” </a:t>
            </a:r>
          </a:p>
          <a:p>
            <a:pPr algn="ctr"/>
            <a:r>
              <a:rPr lang="en-NZ" sz="1200" i="1" dirty="0"/>
              <a:t>(M, lapsed cricket)</a:t>
            </a:r>
          </a:p>
        </p:txBody>
      </p:sp>
      <p:sp>
        <p:nvSpPr>
          <p:cNvPr id="36" name="TextBox 35">
            <a:extLst>
              <a:ext uri="{FF2B5EF4-FFF2-40B4-BE49-F238E27FC236}">
                <a16:creationId xmlns:a16="http://schemas.microsoft.com/office/drawing/2014/main" id="{F58B75D8-E8C9-6123-27F4-84AD71E97D83}"/>
              </a:ext>
            </a:extLst>
          </p:cNvPr>
          <p:cNvSpPr txBox="1"/>
          <p:nvPr/>
        </p:nvSpPr>
        <p:spPr>
          <a:xfrm>
            <a:off x="8413389" y="2098162"/>
            <a:ext cx="3375073" cy="3877985"/>
          </a:xfrm>
          <a:prstGeom prst="rect">
            <a:avLst/>
          </a:prstGeom>
          <a:noFill/>
        </p:spPr>
        <p:txBody>
          <a:bodyPr wrap="square" lIns="0" tIns="0" rIns="0" bIns="0" rtlCol="0">
            <a:spAutoFit/>
          </a:bodyPr>
          <a:lstStyle/>
          <a:p>
            <a:pPr algn="ctr"/>
            <a:r>
              <a:rPr lang="en-NZ" sz="1200" i="1" dirty="0"/>
              <a:t>“Had too many trainings, I didn't have enough time to do all my sports, so had to decide which sports to focus on.” (F, lapsed triathlon)</a:t>
            </a:r>
          </a:p>
          <a:p>
            <a:pPr algn="ctr"/>
            <a:endParaRPr lang="en-NZ" sz="1200" i="1" dirty="0"/>
          </a:p>
          <a:p>
            <a:pPr algn="ctr"/>
            <a:r>
              <a:rPr lang="en-NZ" sz="1200" i="1" dirty="0"/>
              <a:t>“I was apart of at team at [XX] college in year 10 with a group of friends and it was an amazing experience but the next year when we all went up to play again there weren't enough people that wanted to play so [XX] decide to not go forward with the team and after that myself and my friends became year 12's and then year 13's and it got too much as the floorball season was in term 4 which is when exams start. So we never went back to playing it.” (F, lapsed floorball)</a:t>
            </a:r>
          </a:p>
          <a:p>
            <a:pPr algn="ctr"/>
            <a:endParaRPr lang="en-NZ" sz="1200" i="1" dirty="0"/>
          </a:p>
          <a:p>
            <a:pPr algn="ctr"/>
            <a:r>
              <a:rPr lang="en-NZ" sz="1200" i="1" dirty="0"/>
              <a:t>“I got a job and no longer have time for this.” </a:t>
            </a:r>
          </a:p>
          <a:p>
            <a:pPr algn="ctr"/>
            <a:r>
              <a:rPr lang="en-NZ" sz="1200" i="1" dirty="0"/>
              <a:t>(M, lapsed Climbing)</a:t>
            </a:r>
          </a:p>
          <a:p>
            <a:pPr algn="ctr"/>
            <a:endParaRPr lang="en-NZ" sz="1200" i="1" dirty="0"/>
          </a:p>
          <a:p>
            <a:pPr algn="ctr"/>
            <a:r>
              <a:rPr lang="en-NZ" sz="1200" i="1" dirty="0"/>
              <a:t>“Because I have other sports I need to prioritise and lots of exams as well so I don't have time.” </a:t>
            </a:r>
          </a:p>
          <a:p>
            <a:pPr algn="ctr"/>
            <a:r>
              <a:rPr lang="en-NZ" sz="1200" i="1" dirty="0"/>
              <a:t>(F, lapsed netball)</a:t>
            </a:r>
          </a:p>
        </p:txBody>
      </p:sp>
      <p:sp>
        <p:nvSpPr>
          <p:cNvPr id="37" name="Footer Placeholder 3">
            <a:extLst>
              <a:ext uri="{FF2B5EF4-FFF2-40B4-BE49-F238E27FC236}">
                <a16:creationId xmlns:a16="http://schemas.microsoft.com/office/drawing/2014/main" id="{7108D0D8-DCA9-CD1A-529A-20C78C4164DD}"/>
              </a:ext>
            </a:extLst>
          </p:cNvPr>
          <p:cNvSpPr>
            <a:spLocks noGrp="1"/>
          </p:cNvSpPr>
          <p:nvPr>
            <p:ph type="ftr" sz="quarter" idx="11"/>
          </p:nvPr>
        </p:nvSpPr>
        <p:spPr>
          <a:xfrm>
            <a:off x="3981600" y="6390000"/>
            <a:ext cx="6744312" cy="196850"/>
          </a:xfrm>
        </p:spPr>
        <p:txBody>
          <a:bodyPr/>
          <a:lstStyle/>
          <a:p>
            <a:r>
              <a:rPr lang="en-GB" dirty="0"/>
              <a:t>Q9. </a:t>
            </a:r>
            <a:r>
              <a:rPr lang="en-NZ" dirty="0"/>
              <a:t>You mentioned you used to play / do [DP: INSERT SPORT FROM Q5=YES] as part of a team or club, but don’t currently. Can you please let us know why this is?</a:t>
            </a:r>
          </a:p>
          <a:p>
            <a:r>
              <a:rPr lang="en-GB" dirty="0"/>
              <a:t>Base: National survey who have lapsed from organised sport, n=207</a:t>
            </a:r>
          </a:p>
        </p:txBody>
      </p:sp>
      <p:sp>
        <p:nvSpPr>
          <p:cNvPr id="4" name="Slide Number Placeholder 3">
            <a:extLst>
              <a:ext uri="{FF2B5EF4-FFF2-40B4-BE49-F238E27FC236}">
                <a16:creationId xmlns:a16="http://schemas.microsoft.com/office/drawing/2014/main" id="{913C3A8E-215C-4BA4-2654-0B0D64A453A0}"/>
              </a:ext>
            </a:extLst>
          </p:cNvPr>
          <p:cNvSpPr>
            <a:spLocks noGrp="1"/>
          </p:cNvSpPr>
          <p:nvPr>
            <p:ph type="sldNum" sz="quarter" idx="10"/>
          </p:nvPr>
        </p:nvSpPr>
        <p:spPr/>
        <p:txBody>
          <a:bodyPr/>
          <a:lstStyle/>
          <a:p>
            <a:fld id="{4034BEE3-566C-4068-A777-C3A4762E861B}" type="slidenum">
              <a:rPr lang="en-GB" smtClean="0"/>
              <a:pPr/>
              <a:t>68</a:t>
            </a:fld>
            <a:endParaRPr lang="en-GB" dirty="0"/>
          </a:p>
        </p:txBody>
      </p:sp>
    </p:spTree>
    <p:extLst>
      <p:ext uri="{BB962C8B-B14F-4D97-AF65-F5344CB8AC3E}">
        <p14:creationId xmlns:p14="http://schemas.microsoft.com/office/powerpoint/2010/main" val="362685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28F0498-4EDD-0CA2-4132-E19FC1DC3209}"/>
              </a:ext>
            </a:extLst>
          </p:cNvPr>
          <p:cNvSpPr txBox="1"/>
          <p:nvPr/>
        </p:nvSpPr>
        <p:spPr>
          <a:xfrm>
            <a:off x="360000" y="1138480"/>
            <a:ext cx="3330414" cy="184666"/>
          </a:xfrm>
          <a:prstGeom prst="rect">
            <a:avLst/>
          </a:prstGeom>
          <a:noFill/>
          <a:ln>
            <a:solidFill>
              <a:schemeClr val="tx1"/>
            </a:solidFill>
          </a:ln>
        </p:spPr>
        <p:txBody>
          <a:bodyPr wrap="square" lIns="0" tIns="0" rIns="0" bIns="0" rtlCol="0">
            <a:spAutoFit/>
          </a:bodyPr>
          <a:lstStyle/>
          <a:p>
            <a:r>
              <a:rPr lang="en-NZ" sz="1200" i="1" dirty="0"/>
              <a:t>Top reasons why have stopped playing sport</a:t>
            </a:r>
          </a:p>
        </p:txBody>
      </p:sp>
      <p:graphicFrame>
        <p:nvGraphicFramePr>
          <p:cNvPr id="13" name="Content Placeholder 11">
            <a:extLst>
              <a:ext uri="{FF2B5EF4-FFF2-40B4-BE49-F238E27FC236}">
                <a16:creationId xmlns:a16="http://schemas.microsoft.com/office/drawing/2014/main" id="{2CA8051C-68EE-5019-5F42-C638A5962909}"/>
              </a:ext>
            </a:extLst>
          </p:cNvPr>
          <p:cNvGraphicFramePr>
            <a:graphicFrameLocks/>
          </p:cNvGraphicFramePr>
          <p:nvPr>
            <p:extLst>
              <p:ext uri="{D42A27DB-BD31-4B8C-83A1-F6EECF244321}">
                <p14:modId xmlns:p14="http://schemas.microsoft.com/office/powerpoint/2010/main" val="757346615"/>
              </p:ext>
            </p:extLst>
          </p:nvPr>
        </p:nvGraphicFramePr>
        <p:xfrm>
          <a:off x="544749" y="1890946"/>
          <a:ext cx="11157625" cy="3753460"/>
        </p:xfrm>
        <a:graphic>
          <a:graphicData uri="http://schemas.openxmlformats.org/drawingml/2006/chart">
            <c:chart xmlns:c="http://schemas.openxmlformats.org/drawingml/2006/chart" xmlns:r="http://schemas.openxmlformats.org/officeDocument/2006/relationships" r:id="rId2"/>
          </a:graphicData>
        </a:graphic>
      </p:graphicFrame>
      <p:grpSp>
        <p:nvGrpSpPr>
          <p:cNvPr id="14" name="Group 13">
            <a:extLst>
              <a:ext uri="{FF2B5EF4-FFF2-40B4-BE49-F238E27FC236}">
                <a16:creationId xmlns:a16="http://schemas.microsoft.com/office/drawing/2014/main" id="{39CEFA26-0A24-B017-39A4-1BCA9786CCD6}"/>
              </a:ext>
            </a:extLst>
          </p:cNvPr>
          <p:cNvGrpSpPr/>
          <p:nvPr/>
        </p:nvGrpSpPr>
        <p:grpSpPr>
          <a:xfrm>
            <a:off x="1581208" y="3334678"/>
            <a:ext cx="244804" cy="1116000"/>
            <a:chOff x="4199135" y="1544714"/>
            <a:chExt cx="244804" cy="1116000"/>
          </a:xfrm>
        </p:grpSpPr>
        <p:sp>
          <p:nvSpPr>
            <p:cNvPr id="15" name="Right Brace 14">
              <a:extLst>
                <a:ext uri="{FF2B5EF4-FFF2-40B4-BE49-F238E27FC236}">
                  <a16:creationId xmlns:a16="http://schemas.microsoft.com/office/drawing/2014/main" id="{25892566-396B-8E5A-B461-E6924E5BE215}"/>
                </a:ext>
              </a:extLst>
            </p:cNvPr>
            <p:cNvSpPr/>
            <p:nvPr/>
          </p:nvSpPr>
          <p:spPr>
            <a:xfrm>
              <a:off x="4199135" y="1544714"/>
              <a:ext cx="72000" cy="1116000"/>
            </a:xfrm>
            <a:prstGeom prst="rightBrac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16" name="TextBox 15">
              <a:extLst>
                <a:ext uri="{FF2B5EF4-FFF2-40B4-BE49-F238E27FC236}">
                  <a16:creationId xmlns:a16="http://schemas.microsoft.com/office/drawing/2014/main" id="{91EE3ACD-1856-1A10-4292-18E1219DD58F}"/>
                </a:ext>
              </a:extLst>
            </p:cNvPr>
            <p:cNvSpPr txBox="1"/>
            <p:nvPr/>
          </p:nvSpPr>
          <p:spPr>
            <a:xfrm>
              <a:off x="4199135" y="2039885"/>
              <a:ext cx="244804" cy="138499"/>
            </a:xfrm>
            <a:prstGeom prst="rect">
              <a:avLst/>
            </a:prstGeom>
            <a:solidFill>
              <a:schemeClr val="bg1"/>
            </a:solidFill>
          </p:spPr>
          <p:txBody>
            <a:bodyPr wrap="square" lIns="0" tIns="0" rIns="0" bIns="0" rtlCol="0">
              <a:spAutoFit/>
            </a:bodyPr>
            <a:lstStyle/>
            <a:p>
              <a:pPr algn="ctr"/>
              <a:r>
                <a:rPr lang="en-NZ" sz="900" dirty="0"/>
                <a:t>43%</a:t>
              </a:r>
            </a:p>
          </p:txBody>
        </p:sp>
      </p:grpSp>
      <p:grpSp>
        <p:nvGrpSpPr>
          <p:cNvPr id="33" name="Group 32">
            <a:extLst>
              <a:ext uri="{FF2B5EF4-FFF2-40B4-BE49-F238E27FC236}">
                <a16:creationId xmlns:a16="http://schemas.microsoft.com/office/drawing/2014/main" id="{4FB810BF-2BD4-658B-5025-1E5DBCC376E1}"/>
              </a:ext>
            </a:extLst>
          </p:cNvPr>
          <p:cNvGrpSpPr/>
          <p:nvPr/>
        </p:nvGrpSpPr>
        <p:grpSpPr>
          <a:xfrm>
            <a:off x="5314952" y="3905890"/>
            <a:ext cx="244804" cy="504000"/>
            <a:chOff x="6027630" y="1949337"/>
            <a:chExt cx="244804" cy="504000"/>
          </a:xfrm>
        </p:grpSpPr>
        <p:sp>
          <p:nvSpPr>
            <p:cNvPr id="34" name="Right Brace 33">
              <a:extLst>
                <a:ext uri="{FF2B5EF4-FFF2-40B4-BE49-F238E27FC236}">
                  <a16:creationId xmlns:a16="http://schemas.microsoft.com/office/drawing/2014/main" id="{28B84A1D-FCA7-25CD-1106-4EF37EC398C6}"/>
                </a:ext>
              </a:extLst>
            </p:cNvPr>
            <p:cNvSpPr/>
            <p:nvPr/>
          </p:nvSpPr>
          <p:spPr>
            <a:xfrm>
              <a:off x="6027630" y="1949337"/>
              <a:ext cx="72000" cy="504000"/>
            </a:xfrm>
            <a:prstGeom prst="rightBrac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35" name="TextBox 34">
              <a:extLst>
                <a:ext uri="{FF2B5EF4-FFF2-40B4-BE49-F238E27FC236}">
                  <a16:creationId xmlns:a16="http://schemas.microsoft.com/office/drawing/2014/main" id="{79B42BF0-DCCC-514F-24D2-D8B87E821D63}"/>
                </a:ext>
              </a:extLst>
            </p:cNvPr>
            <p:cNvSpPr txBox="1"/>
            <p:nvPr/>
          </p:nvSpPr>
          <p:spPr>
            <a:xfrm>
              <a:off x="6027630" y="2127804"/>
              <a:ext cx="244804" cy="138499"/>
            </a:xfrm>
            <a:prstGeom prst="rect">
              <a:avLst/>
            </a:prstGeom>
            <a:solidFill>
              <a:schemeClr val="bg1"/>
            </a:solidFill>
          </p:spPr>
          <p:txBody>
            <a:bodyPr wrap="square" lIns="0" tIns="0" rIns="0" bIns="0" rtlCol="0">
              <a:spAutoFit/>
            </a:bodyPr>
            <a:lstStyle/>
            <a:p>
              <a:pPr algn="ctr"/>
              <a:r>
                <a:rPr lang="en-NZ" sz="900" dirty="0"/>
                <a:t>21%</a:t>
              </a:r>
            </a:p>
          </p:txBody>
        </p:sp>
      </p:grpSp>
      <p:sp>
        <p:nvSpPr>
          <p:cNvPr id="48" name="Rectangle 47">
            <a:extLst>
              <a:ext uri="{FF2B5EF4-FFF2-40B4-BE49-F238E27FC236}">
                <a16:creationId xmlns:a16="http://schemas.microsoft.com/office/drawing/2014/main" id="{CA60ED8A-A94A-14E9-8D81-6D381AF0BFCC}"/>
              </a:ext>
            </a:extLst>
          </p:cNvPr>
          <p:cNvSpPr/>
          <p:nvPr/>
        </p:nvSpPr>
        <p:spPr bwMode="ltGray">
          <a:xfrm>
            <a:off x="6295798" y="5410364"/>
            <a:ext cx="90734" cy="90734"/>
          </a:xfrm>
          <a:prstGeom prst="rect">
            <a:avLst/>
          </a:prstGeom>
          <a:solidFill>
            <a:srgbClr val="007C8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a:p>
        </p:txBody>
      </p:sp>
      <p:sp>
        <p:nvSpPr>
          <p:cNvPr id="8" name="Title 1">
            <a:extLst>
              <a:ext uri="{FF2B5EF4-FFF2-40B4-BE49-F238E27FC236}">
                <a16:creationId xmlns:a16="http://schemas.microsoft.com/office/drawing/2014/main" id="{935E7785-1440-2D28-81C0-F458CF3014A6}"/>
              </a:ext>
            </a:extLst>
          </p:cNvPr>
          <p:cNvSpPr>
            <a:spLocks noGrp="1"/>
          </p:cNvSpPr>
          <p:nvPr>
            <p:ph type="title"/>
          </p:nvPr>
        </p:nvSpPr>
        <p:spPr>
          <a:xfrm>
            <a:off x="359999" y="59243"/>
            <a:ext cx="11466875" cy="403200"/>
          </a:xfrm>
        </p:spPr>
        <p:txBody>
          <a:bodyPr/>
          <a:lstStyle/>
          <a:p>
            <a:r>
              <a:rPr lang="en-NZ" sz="1600" dirty="0"/>
              <a:t>We prompted rangatahi in the Wellington region with different barriers (identified in the qualitative stage) and asked them to rate how important each one was in their decision to stop playing. There are a range of reasons why they stopped playing a particular sport, in particular because they were playing numerous sports and had to drop one/some, or had too many other things going on (e.g., exams, work, socialising, or other hobbies).</a:t>
            </a:r>
          </a:p>
        </p:txBody>
      </p:sp>
      <p:sp>
        <p:nvSpPr>
          <p:cNvPr id="9" name="Footer Placeholder 3">
            <a:extLst>
              <a:ext uri="{FF2B5EF4-FFF2-40B4-BE49-F238E27FC236}">
                <a16:creationId xmlns:a16="http://schemas.microsoft.com/office/drawing/2014/main" id="{95EF7EF5-699A-1701-F720-15A148454B15}"/>
              </a:ext>
            </a:extLst>
          </p:cNvPr>
          <p:cNvSpPr>
            <a:spLocks noGrp="1"/>
          </p:cNvSpPr>
          <p:nvPr>
            <p:ph type="ftr" sz="quarter" idx="11"/>
          </p:nvPr>
        </p:nvSpPr>
        <p:spPr>
          <a:xfrm>
            <a:off x="3981600" y="6390000"/>
            <a:ext cx="6744312" cy="196850"/>
          </a:xfrm>
        </p:spPr>
        <p:txBody>
          <a:bodyPr/>
          <a:lstStyle/>
          <a:p>
            <a:r>
              <a:rPr lang="en-GB" dirty="0"/>
              <a:t>Q10. </a:t>
            </a:r>
            <a:r>
              <a:rPr lang="en-NZ" dirty="0"/>
              <a:t>People have given us many reasons why they’ve stopped playing organised sport. Please  let us know how important, or not, each of the following reasons were in your decision to stop playing / doing [DP: INSERT SPORT FROM Q5=YES]…</a:t>
            </a:r>
          </a:p>
          <a:p>
            <a:r>
              <a:rPr lang="en-GB" dirty="0"/>
              <a:t>Base: Wellington region survey who have lapsed from organised sport, n=207</a:t>
            </a:r>
          </a:p>
        </p:txBody>
      </p:sp>
      <p:grpSp>
        <p:nvGrpSpPr>
          <p:cNvPr id="10" name="Group 9">
            <a:extLst>
              <a:ext uri="{FF2B5EF4-FFF2-40B4-BE49-F238E27FC236}">
                <a16:creationId xmlns:a16="http://schemas.microsoft.com/office/drawing/2014/main" id="{CB7D1480-D7EF-575E-CA9E-4D961290949B}"/>
              </a:ext>
            </a:extLst>
          </p:cNvPr>
          <p:cNvGrpSpPr/>
          <p:nvPr/>
        </p:nvGrpSpPr>
        <p:grpSpPr>
          <a:xfrm>
            <a:off x="2373278" y="3383041"/>
            <a:ext cx="244804" cy="1044000"/>
            <a:chOff x="4199135" y="1544714"/>
            <a:chExt cx="244804" cy="1044000"/>
          </a:xfrm>
        </p:grpSpPr>
        <p:sp>
          <p:nvSpPr>
            <p:cNvPr id="11" name="Right Brace 10">
              <a:extLst>
                <a:ext uri="{FF2B5EF4-FFF2-40B4-BE49-F238E27FC236}">
                  <a16:creationId xmlns:a16="http://schemas.microsoft.com/office/drawing/2014/main" id="{0E41D281-F0EB-448D-EC96-3D2AE2EAFFEA}"/>
                </a:ext>
              </a:extLst>
            </p:cNvPr>
            <p:cNvSpPr/>
            <p:nvPr/>
          </p:nvSpPr>
          <p:spPr>
            <a:xfrm>
              <a:off x="4199135" y="1544714"/>
              <a:ext cx="72000" cy="1044000"/>
            </a:xfrm>
            <a:prstGeom prst="rightBrac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12" name="TextBox 11">
              <a:extLst>
                <a:ext uri="{FF2B5EF4-FFF2-40B4-BE49-F238E27FC236}">
                  <a16:creationId xmlns:a16="http://schemas.microsoft.com/office/drawing/2014/main" id="{B486EFBE-97CE-47A7-1372-EB903A07F5DD}"/>
                </a:ext>
              </a:extLst>
            </p:cNvPr>
            <p:cNvSpPr txBox="1"/>
            <p:nvPr/>
          </p:nvSpPr>
          <p:spPr>
            <a:xfrm>
              <a:off x="4199135" y="2039885"/>
              <a:ext cx="244804" cy="138499"/>
            </a:xfrm>
            <a:prstGeom prst="rect">
              <a:avLst/>
            </a:prstGeom>
            <a:solidFill>
              <a:schemeClr val="bg1"/>
            </a:solidFill>
          </p:spPr>
          <p:txBody>
            <a:bodyPr wrap="square" lIns="0" tIns="0" rIns="0" bIns="0" rtlCol="0">
              <a:spAutoFit/>
            </a:bodyPr>
            <a:lstStyle/>
            <a:p>
              <a:pPr algn="ctr"/>
              <a:r>
                <a:rPr lang="en-NZ" sz="900" dirty="0"/>
                <a:t>43%</a:t>
              </a:r>
            </a:p>
          </p:txBody>
        </p:sp>
      </p:grpSp>
      <p:grpSp>
        <p:nvGrpSpPr>
          <p:cNvPr id="21" name="Group 20">
            <a:extLst>
              <a:ext uri="{FF2B5EF4-FFF2-40B4-BE49-F238E27FC236}">
                <a16:creationId xmlns:a16="http://schemas.microsoft.com/office/drawing/2014/main" id="{D3AC1B08-F061-F5D5-9BF6-4A2D0172F4F4}"/>
              </a:ext>
            </a:extLst>
          </p:cNvPr>
          <p:cNvGrpSpPr/>
          <p:nvPr/>
        </p:nvGrpSpPr>
        <p:grpSpPr>
          <a:xfrm>
            <a:off x="3087241" y="3844451"/>
            <a:ext cx="244804" cy="540000"/>
            <a:chOff x="6027630" y="1949337"/>
            <a:chExt cx="244804" cy="540000"/>
          </a:xfrm>
        </p:grpSpPr>
        <p:sp>
          <p:nvSpPr>
            <p:cNvPr id="22" name="Right Brace 21">
              <a:extLst>
                <a:ext uri="{FF2B5EF4-FFF2-40B4-BE49-F238E27FC236}">
                  <a16:creationId xmlns:a16="http://schemas.microsoft.com/office/drawing/2014/main" id="{4AF3107B-D67A-99E0-75A2-0687FDD95765}"/>
                </a:ext>
              </a:extLst>
            </p:cNvPr>
            <p:cNvSpPr/>
            <p:nvPr/>
          </p:nvSpPr>
          <p:spPr>
            <a:xfrm>
              <a:off x="6027630" y="1949337"/>
              <a:ext cx="72000" cy="540000"/>
            </a:xfrm>
            <a:prstGeom prst="rightBrac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23" name="TextBox 22">
              <a:extLst>
                <a:ext uri="{FF2B5EF4-FFF2-40B4-BE49-F238E27FC236}">
                  <a16:creationId xmlns:a16="http://schemas.microsoft.com/office/drawing/2014/main" id="{6C0DCA38-C0FB-C9C8-25AF-ACD026938DAF}"/>
                </a:ext>
              </a:extLst>
            </p:cNvPr>
            <p:cNvSpPr txBox="1"/>
            <p:nvPr/>
          </p:nvSpPr>
          <p:spPr>
            <a:xfrm>
              <a:off x="6027630" y="2143008"/>
              <a:ext cx="244804" cy="138499"/>
            </a:xfrm>
            <a:prstGeom prst="rect">
              <a:avLst/>
            </a:prstGeom>
            <a:solidFill>
              <a:schemeClr val="bg1"/>
            </a:solidFill>
          </p:spPr>
          <p:txBody>
            <a:bodyPr wrap="square" lIns="0" tIns="0" rIns="0" bIns="0" rtlCol="0">
              <a:spAutoFit/>
            </a:bodyPr>
            <a:lstStyle/>
            <a:p>
              <a:pPr algn="ctr"/>
              <a:r>
                <a:rPr lang="en-NZ" sz="900" dirty="0"/>
                <a:t>24%</a:t>
              </a:r>
            </a:p>
          </p:txBody>
        </p:sp>
      </p:grpSp>
      <p:grpSp>
        <p:nvGrpSpPr>
          <p:cNvPr id="61" name="Group 60">
            <a:extLst>
              <a:ext uri="{FF2B5EF4-FFF2-40B4-BE49-F238E27FC236}">
                <a16:creationId xmlns:a16="http://schemas.microsoft.com/office/drawing/2014/main" id="{F924F413-3191-4FC3-47B3-D90F3C818A8E}"/>
              </a:ext>
            </a:extLst>
          </p:cNvPr>
          <p:cNvGrpSpPr/>
          <p:nvPr/>
        </p:nvGrpSpPr>
        <p:grpSpPr>
          <a:xfrm>
            <a:off x="3851606" y="3869041"/>
            <a:ext cx="244804" cy="540000"/>
            <a:chOff x="6027630" y="1949337"/>
            <a:chExt cx="244804" cy="540000"/>
          </a:xfrm>
        </p:grpSpPr>
        <p:sp>
          <p:nvSpPr>
            <p:cNvPr id="62" name="Right Brace 61">
              <a:extLst>
                <a:ext uri="{FF2B5EF4-FFF2-40B4-BE49-F238E27FC236}">
                  <a16:creationId xmlns:a16="http://schemas.microsoft.com/office/drawing/2014/main" id="{CBD9FDB7-1301-83AA-A28C-B2E0E8DAAAA0}"/>
                </a:ext>
              </a:extLst>
            </p:cNvPr>
            <p:cNvSpPr/>
            <p:nvPr/>
          </p:nvSpPr>
          <p:spPr>
            <a:xfrm>
              <a:off x="6027630" y="1949337"/>
              <a:ext cx="72000" cy="540000"/>
            </a:xfrm>
            <a:prstGeom prst="rightBrac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63" name="TextBox 62">
              <a:extLst>
                <a:ext uri="{FF2B5EF4-FFF2-40B4-BE49-F238E27FC236}">
                  <a16:creationId xmlns:a16="http://schemas.microsoft.com/office/drawing/2014/main" id="{910AEB69-801F-710B-FE15-406C37F3958C}"/>
                </a:ext>
              </a:extLst>
            </p:cNvPr>
            <p:cNvSpPr txBox="1"/>
            <p:nvPr/>
          </p:nvSpPr>
          <p:spPr>
            <a:xfrm>
              <a:off x="6027630" y="2143008"/>
              <a:ext cx="244804" cy="138499"/>
            </a:xfrm>
            <a:prstGeom prst="rect">
              <a:avLst/>
            </a:prstGeom>
            <a:solidFill>
              <a:schemeClr val="bg1"/>
            </a:solidFill>
          </p:spPr>
          <p:txBody>
            <a:bodyPr wrap="square" lIns="0" tIns="0" rIns="0" bIns="0" rtlCol="0">
              <a:spAutoFit/>
            </a:bodyPr>
            <a:lstStyle/>
            <a:p>
              <a:pPr algn="ctr"/>
              <a:r>
                <a:rPr lang="en-NZ" sz="900" dirty="0"/>
                <a:t>23%</a:t>
              </a:r>
            </a:p>
          </p:txBody>
        </p:sp>
      </p:grpSp>
      <p:grpSp>
        <p:nvGrpSpPr>
          <p:cNvPr id="64" name="Group 63">
            <a:extLst>
              <a:ext uri="{FF2B5EF4-FFF2-40B4-BE49-F238E27FC236}">
                <a16:creationId xmlns:a16="http://schemas.microsoft.com/office/drawing/2014/main" id="{ED44C3D5-D789-D060-A1EA-9213503CD470}"/>
              </a:ext>
            </a:extLst>
          </p:cNvPr>
          <p:cNvGrpSpPr/>
          <p:nvPr/>
        </p:nvGrpSpPr>
        <p:grpSpPr>
          <a:xfrm>
            <a:off x="4580414" y="3880294"/>
            <a:ext cx="244804" cy="540000"/>
            <a:chOff x="6027630" y="1949337"/>
            <a:chExt cx="244804" cy="540000"/>
          </a:xfrm>
        </p:grpSpPr>
        <p:sp>
          <p:nvSpPr>
            <p:cNvPr id="65" name="Right Brace 64">
              <a:extLst>
                <a:ext uri="{FF2B5EF4-FFF2-40B4-BE49-F238E27FC236}">
                  <a16:creationId xmlns:a16="http://schemas.microsoft.com/office/drawing/2014/main" id="{67187257-C23F-C730-4171-44F87B0C5720}"/>
                </a:ext>
              </a:extLst>
            </p:cNvPr>
            <p:cNvSpPr/>
            <p:nvPr/>
          </p:nvSpPr>
          <p:spPr>
            <a:xfrm>
              <a:off x="6027630" y="1949337"/>
              <a:ext cx="72000" cy="540000"/>
            </a:xfrm>
            <a:prstGeom prst="rightBrac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66" name="TextBox 65">
              <a:extLst>
                <a:ext uri="{FF2B5EF4-FFF2-40B4-BE49-F238E27FC236}">
                  <a16:creationId xmlns:a16="http://schemas.microsoft.com/office/drawing/2014/main" id="{E5E14006-7981-0953-4982-CF002120B72B}"/>
                </a:ext>
              </a:extLst>
            </p:cNvPr>
            <p:cNvSpPr txBox="1"/>
            <p:nvPr/>
          </p:nvSpPr>
          <p:spPr>
            <a:xfrm>
              <a:off x="6027630" y="2143008"/>
              <a:ext cx="244804" cy="138499"/>
            </a:xfrm>
            <a:prstGeom prst="rect">
              <a:avLst/>
            </a:prstGeom>
            <a:solidFill>
              <a:schemeClr val="bg1"/>
            </a:solidFill>
          </p:spPr>
          <p:txBody>
            <a:bodyPr wrap="square" lIns="0" tIns="0" rIns="0" bIns="0" rtlCol="0">
              <a:spAutoFit/>
            </a:bodyPr>
            <a:lstStyle/>
            <a:p>
              <a:pPr algn="ctr"/>
              <a:r>
                <a:rPr lang="en-NZ" sz="900" dirty="0"/>
                <a:t>23%</a:t>
              </a:r>
            </a:p>
          </p:txBody>
        </p:sp>
      </p:grpSp>
      <p:grpSp>
        <p:nvGrpSpPr>
          <p:cNvPr id="67" name="Group 66">
            <a:extLst>
              <a:ext uri="{FF2B5EF4-FFF2-40B4-BE49-F238E27FC236}">
                <a16:creationId xmlns:a16="http://schemas.microsoft.com/office/drawing/2014/main" id="{A2268E9C-1B00-0760-64EB-E995953D2C38}"/>
              </a:ext>
            </a:extLst>
          </p:cNvPr>
          <p:cNvGrpSpPr/>
          <p:nvPr/>
        </p:nvGrpSpPr>
        <p:grpSpPr>
          <a:xfrm>
            <a:off x="6089858" y="3916294"/>
            <a:ext cx="244804" cy="504000"/>
            <a:chOff x="6027630" y="1949337"/>
            <a:chExt cx="244804" cy="504000"/>
          </a:xfrm>
        </p:grpSpPr>
        <p:sp>
          <p:nvSpPr>
            <p:cNvPr id="68" name="Right Brace 67">
              <a:extLst>
                <a:ext uri="{FF2B5EF4-FFF2-40B4-BE49-F238E27FC236}">
                  <a16:creationId xmlns:a16="http://schemas.microsoft.com/office/drawing/2014/main" id="{5EC70BBE-C1C7-F242-636E-F2FE78A6C7CE}"/>
                </a:ext>
              </a:extLst>
            </p:cNvPr>
            <p:cNvSpPr/>
            <p:nvPr/>
          </p:nvSpPr>
          <p:spPr>
            <a:xfrm>
              <a:off x="6027630" y="1949337"/>
              <a:ext cx="72000" cy="504000"/>
            </a:xfrm>
            <a:prstGeom prst="rightBrac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69" name="TextBox 68">
              <a:extLst>
                <a:ext uri="{FF2B5EF4-FFF2-40B4-BE49-F238E27FC236}">
                  <a16:creationId xmlns:a16="http://schemas.microsoft.com/office/drawing/2014/main" id="{C9FF5CE9-DE0F-BC37-3F91-3FA78DA6DA8B}"/>
                </a:ext>
              </a:extLst>
            </p:cNvPr>
            <p:cNvSpPr txBox="1"/>
            <p:nvPr/>
          </p:nvSpPr>
          <p:spPr>
            <a:xfrm>
              <a:off x="6027630" y="2127804"/>
              <a:ext cx="244804" cy="138499"/>
            </a:xfrm>
            <a:prstGeom prst="rect">
              <a:avLst/>
            </a:prstGeom>
            <a:solidFill>
              <a:schemeClr val="bg1"/>
            </a:solidFill>
          </p:spPr>
          <p:txBody>
            <a:bodyPr wrap="square" lIns="0" tIns="0" rIns="0" bIns="0" rtlCol="0">
              <a:spAutoFit/>
            </a:bodyPr>
            <a:lstStyle/>
            <a:p>
              <a:pPr algn="ctr"/>
              <a:r>
                <a:rPr lang="en-NZ" sz="900" dirty="0"/>
                <a:t>20%</a:t>
              </a:r>
            </a:p>
          </p:txBody>
        </p:sp>
      </p:grpSp>
      <p:grpSp>
        <p:nvGrpSpPr>
          <p:cNvPr id="70" name="Group 69">
            <a:extLst>
              <a:ext uri="{FF2B5EF4-FFF2-40B4-BE49-F238E27FC236}">
                <a16:creationId xmlns:a16="http://schemas.microsoft.com/office/drawing/2014/main" id="{C6B2EB93-D579-DCCA-5CBB-C03C35F05F12}"/>
              </a:ext>
            </a:extLst>
          </p:cNvPr>
          <p:cNvGrpSpPr/>
          <p:nvPr/>
        </p:nvGrpSpPr>
        <p:grpSpPr>
          <a:xfrm>
            <a:off x="6854223" y="3981260"/>
            <a:ext cx="244804" cy="432000"/>
            <a:chOff x="6027630" y="1949337"/>
            <a:chExt cx="244804" cy="432000"/>
          </a:xfrm>
        </p:grpSpPr>
        <p:sp>
          <p:nvSpPr>
            <p:cNvPr id="71" name="Right Brace 70">
              <a:extLst>
                <a:ext uri="{FF2B5EF4-FFF2-40B4-BE49-F238E27FC236}">
                  <a16:creationId xmlns:a16="http://schemas.microsoft.com/office/drawing/2014/main" id="{7CBC1371-BC51-A5D4-D18F-3654FC2C535B}"/>
                </a:ext>
              </a:extLst>
            </p:cNvPr>
            <p:cNvSpPr/>
            <p:nvPr/>
          </p:nvSpPr>
          <p:spPr>
            <a:xfrm>
              <a:off x="6027630" y="1949337"/>
              <a:ext cx="72000" cy="432000"/>
            </a:xfrm>
            <a:prstGeom prst="rightBrac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72" name="TextBox 71">
              <a:extLst>
                <a:ext uri="{FF2B5EF4-FFF2-40B4-BE49-F238E27FC236}">
                  <a16:creationId xmlns:a16="http://schemas.microsoft.com/office/drawing/2014/main" id="{A4953E00-3929-AF71-F41D-E8D9FDD40770}"/>
                </a:ext>
              </a:extLst>
            </p:cNvPr>
            <p:cNvSpPr txBox="1"/>
            <p:nvPr/>
          </p:nvSpPr>
          <p:spPr>
            <a:xfrm>
              <a:off x="6027630" y="2092292"/>
              <a:ext cx="244804" cy="138499"/>
            </a:xfrm>
            <a:prstGeom prst="rect">
              <a:avLst/>
            </a:prstGeom>
            <a:solidFill>
              <a:schemeClr val="bg1"/>
            </a:solidFill>
          </p:spPr>
          <p:txBody>
            <a:bodyPr wrap="square" lIns="0" tIns="0" rIns="0" bIns="0" rtlCol="0">
              <a:spAutoFit/>
            </a:bodyPr>
            <a:lstStyle/>
            <a:p>
              <a:pPr algn="ctr"/>
              <a:r>
                <a:rPr lang="en-NZ" sz="900" dirty="0"/>
                <a:t>18%</a:t>
              </a:r>
            </a:p>
          </p:txBody>
        </p:sp>
      </p:grpSp>
      <p:grpSp>
        <p:nvGrpSpPr>
          <p:cNvPr id="73" name="Group 72">
            <a:extLst>
              <a:ext uri="{FF2B5EF4-FFF2-40B4-BE49-F238E27FC236}">
                <a16:creationId xmlns:a16="http://schemas.microsoft.com/office/drawing/2014/main" id="{30F05702-1BBA-8F0E-4AAA-D990BACA7354}"/>
              </a:ext>
            </a:extLst>
          </p:cNvPr>
          <p:cNvGrpSpPr/>
          <p:nvPr/>
        </p:nvGrpSpPr>
        <p:grpSpPr>
          <a:xfrm>
            <a:off x="7602679" y="3971163"/>
            <a:ext cx="244804" cy="432000"/>
            <a:chOff x="6027630" y="1949337"/>
            <a:chExt cx="244804" cy="432000"/>
          </a:xfrm>
        </p:grpSpPr>
        <p:sp>
          <p:nvSpPr>
            <p:cNvPr id="74" name="Right Brace 73">
              <a:extLst>
                <a:ext uri="{FF2B5EF4-FFF2-40B4-BE49-F238E27FC236}">
                  <a16:creationId xmlns:a16="http://schemas.microsoft.com/office/drawing/2014/main" id="{74C0A37B-9B75-16BA-362D-64929BAD37D3}"/>
                </a:ext>
              </a:extLst>
            </p:cNvPr>
            <p:cNvSpPr/>
            <p:nvPr/>
          </p:nvSpPr>
          <p:spPr>
            <a:xfrm>
              <a:off x="6027630" y="1949337"/>
              <a:ext cx="72000" cy="432000"/>
            </a:xfrm>
            <a:prstGeom prst="rightBrac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75" name="TextBox 74">
              <a:extLst>
                <a:ext uri="{FF2B5EF4-FFF2-40B4-BE49-F238E27FC236}">
                  <a16:creationId xmlns:a16="http://schemas.microsoft.com/office/drawing/2014/main" id="{5746EAD7-1445-BB2A-F06F-E62714B0208D}"/>
                </a:ext>
              </a:extLst>
            </p:cNvPr>
            <p:cNvSpPr txBox="1"/>
            <p:nvPr/>
          </p:nvSpPr>
          <p:spPr>
            <a:xfrm>
              <a:off x="6027630" y="2092292"/>
              <a:ext cx="244804" cy="138499"/>
            </a:xfrm>
            <a:prstGeom prst="rect">
              <a:avLst/>
            </a:prstGeom>
            <a:solidFill>
              <a:schemeClr val="bg1"/>
            </a:solidFill>
          </p:spPr>
          <p:txBody>
            <a:bodyPr wrap="square" lIns="0" tIns="0" rIns="0" bIns="0" rtlCol="0">
              <a:spAutoFit/>
            </a:bodyPr>
            <a:lstStyle/>
            <a:p>
              <a:pPr algn="ctr"/>
              <a:r>
                <a:rPr lang="en-NZ" sz="900" dirty="0"/>
                <a:t>18%</a:t>
              </a:r>
            </a:p>
          </p:txBody>
        </p:sp>
      </p:grpSp>
      <p:grpSp>
        <p:nvGrpSpPr>
          <p:cNvPr id="76" name="Group 75">
            <a:extLst>
              <a:ext uri="{FF2B5EF4-FFF2-40B4-BE49-F238E27FC236}">
                <a16:creationId xmlns:a16="http://schemas.microsoft.com/office/drawing/2014/main" id="{83D8682C-5E1F-2DB2-7484-0F75D8F0BBA5}"/>
              </a:ext>
            </a:extLst>
          </p:cNvPr>
          <p:cNvGrpSpPr/>
          <p:nvPr/>
        </p:nvGrpSpPr>
        <p:grpSpPr>
          <a:xfrm>
            <a:off x="8324040" y="4017260"/>
            <a:ext cx="244804" cy="396000"/>
            <a:chOff x="6027630" y="1949337"/>
            <a:chExt cx="244804" cy="396000"/>
          </a:xfrm>
        </p:grpSpPr>
        <p:sp>
          <p:nvSpPr>
            <p:cNvPr id="77" name="Right Brace 76">
              <a:extLst>
                <a:ext uri="{FF2B5EF4-FFF2-40B4-BE49-F238E27FC236}">
                  <a16:creationId xmlns:a16="http://schemas.microsoft.com/office/drawing/2014/main" id="{D6E7EE89-E096-360A-1D16-41D80D2CEFEB}"/>
                </a:ext>
              </a:extLst>
            </p:cNvPr>
            <p:cNvSpPr/>
            <p:nvPr/>
          </p:nvSpPr>
          <p:spPr>
            <a:xfrm>
              <a:off x="6027630" y="1949337"/>
              <a:ext cx="72000" cy="396000"/>
            </a:xfrm>
            <a:prstGeom prst="rightBrac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78" name="TextBox 77">
              <a:extLst>
                <a:ext uri="{FF2B5EF4-FFF2-40B4-BE49-F238E27FC236}">
                  <a16:creationId xmlns:a16="http://schemas.microsoft.com/office/drawing/2014/main" id="{AB0735A1-0628-6937-21FE-19FC6D94E60A}"/>
                </a:ext>
              </a:extLst>
            </p:cNvPr>
            <p:cNvSpPr txBox="1"/>
            <p:nvPr/>
          </p:nvSpPr>
          <p:spPr>
            <a:xfrm>
              <a:off x="6027630" y="2092292"/>
              <a:ext cx="244804" cy="138499"/>
            </a:xfrm>
            <a:prstGeom prst="rect">
              <a:avLst/>
            </a:prstGeom>
            <a:solidFill>
              <a:schemeClr val="bg1"/>
            </a:solidFill>
          </p:spPr>
          <p:txBody>
            <a:bodyPr wrap="square" lIns="0" tIns="0" rIns="0" bIns="0" rtlCol="0">
              <a:spAutoFit/>
            </a:bodyPr>
            <a:lstStyle/>
            <a:p>
              <a:pPr algn="ctr"/>
              <a:r>
                <a:rPr lang="en-NZ" sz="900" dirty="0"/>
                <a:t>17%</a:t>
              </a:r>
            </a:p>
          </p:txBody>
        </p:sp>
      </p:grpSp>
      <p:grpSp>
        <p:nvGrpSpPr>
          <p:cNvPr id="79" name="Group 78">
            <a:extLst>
              <a:ext uri="{FF2B5EF4-FFF2-40B4-BE49-F238E27FC236}">
                <a16:creationId xmlns:a16="http://schemas.microsoft.com/office/drawing/2014/main" id="{2FEA1D39-412B-DBA0-BD43-E929B951B42D}"/>
              </a:ext>
            </a:extLst>
          </p:cNvPr>
          <p:cNvGrpSpPr/>
          <p:nvPr/>
        </p:nvGrpSpPr>
        <p:grpSpPr>
          <a:xfrm>
            <a:off x="9095803" y="4088730"/>
            <a:ext cx="244804" cy="324000"/>
            <a:chOff x="6027630" y="1949337"/>
            <a:chExt cx="244804" cy="324000"/>
          </a:xfrm>
        </p:grpSpPr>
        <p:sp>
          <p:nvSpPr>
            <p:cNvPr id="80" name="Right Brace 79">
              <a:extLst>
                <a:ext uri="{FF2B5EF4-FFF2-40B4-BE49-F238E27FC236}">
                  <a16:creationId xmlns:a16="http://schemas.microsoft.com/office/drawing/2014/main" id="{D379B77B-AF98-913C-7E8A-13032D34E564}"/>
                </a:ext>
              </a:extLst>
            </p:cNvPr>
            <p:cNvSpPr/>
            <p:nvPr/>
          </p:nvSpPr>
          <p:spPr>
            <a:xfrm>
              <a:off x="6027630" y="1949337"/>
              <a:ext cx="72000" cy="324000"/>
            </a:xfrm>
            <a:prstGeom prst="rightBrac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81" name="TextBox 80">
              <a:extLst>
                <a:ext uri="{FF2B5EF4-FFF2-40B4-BE49-F238E27FC236}">
                  <a16:creationId xmlns:a16="http://schemas.microsoft.com/office/drawing/2014/main" id="{E749CADF-3A9E-50CE-3BCA-C862BD09CE45}"/>
                </a:ext>
              </a:extLst>
            </p:cNvPr>
            <p:cNvSpPr txBox="1"/>
            <p:nvPr/>
          </p:nvSpPr>
          <p:spPr>
            <a:xfrm>
              <a:off x="6027630" y="2039024"/>
              <a:ext cx="244804" cy="138499"/>
            </a:xfrm>
            <a:prstGeom prst="rect">
              <a:avLst/>
            </a:prstGeom>
            <a:solidFill>
              <a:schemeClr val="bg1"/>
            </a:solidFill>
          </p:spPr>
          <p:txBody>
            <a:bodyPr wrap="square" lIns="0" tIns="0" rIns="0" bIns="0" rtlCol="0">
              <a:spAutoFit/>
            </a:bodyPr>
            <a:lstStyle/>
            <a:p>
              <a:pPr algn="ctr"/>
              <a:r>
                <a:rPr lang="en-NZ" sz="900" dirty="0"/>
                <a:t>14%</a:t>
              </a:r>
            </a:p>
          </p:txBody>
        </p:sp>
      </p:grpSp>
      <p:grpSp>
        <p:nvGrpSpPr>
          <p:cNvPr id="82" name="Group 81">
            <a:extLst>
              <a:ext uri="{FF2B5EF4-FFF2-40B4-BE49-F238E27FC236}">
                <a16:creationId xmlns:a16="http://schemas.microsoft.com/office/drawing/2014/main" id="{160882B6-5DDB-B0D9-A83C-A563B8E35940}"/>
              </a:ext>
            </a:extLst>
          </p:cNvPr>
          <p:cNvGrpSpPr/>
          <p:nvPr/>
        </p:nvGrpSpPr>
        <p:grpSpPr>
          <a:xfrm>
            <a:off x="9845158" y="4079163"/>
            <a:ext cx="244804" cy="324000"/>
            <a:chOff x="6027630" y="1949337"/>
            <a:chExt cx="244804" cy="324000"/>
          </a:xfrm>
        </p:grpSpPr>
        <p:sp>
          <p:nvSpPr>
            <p:cNvPr id="83" name="Right Brace 82">
              <a:extLst>
                <a:ext uri="{FF2B5EF4-FFF2-40B4-BE49-F238E27FC236}">
                  <a16:creationId xmlns:a16="http://schemas.microsoft.com/office/drawing/2014/main" id="{D165EE3C-D76A-7C57-9770-9C868D65EDF2}"/>
                </a:ext>
              </a:extLst>
            </p:cNvPr>
            <p:cNvSpPr/>
            <p:nvPr/>
          </p:nvSpPr>
          <p:spPr>
            <a:xfrm>
              <a:off x="6027630" y="1949337"/>
              <a:ext cx="72000" cy="324000"/>
            </a:xfrm>
            <a:prstGeom prst="rightBrac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84" name="TextBox 83">
              <a:extLst>
                <a:ext uri="{FF2B5EF4-FFF2-40B4-BE49-F238E27FC236}">
                  <a16:creationId xmlns:a16="http://schemas.microsoft.com/office/drawing/2014/main" id="{F9E83F61-384D-B721-24E5-32AB4E0B5A90}"/>
                </a:ext>
              </a:extLst>
            </p:cNvPr>
            <p:cNvSpPr txBox="1"/>
            <p:nvPr/>
          </p:nvSpPr>
          <p:spPr>
            <a:xfrm>
              <a:off x="6027630" y="2039024"/>
              <a:ext cx="244804" cy="138499"/>
            </a:xfrm>
            <a:prstGeom prst="rect">
              <a:avLst/>
            </a:prstGeom>
            <a:solidFill>
              <a:schemeClr val="bg1"/>
            </a:solidFill>
          </p:spPr>
          <p:txBody>
            <a:bodyPr wrap="square" lIns="0" tIns="0" rIns="0" bIns="0" rtlCol="0">
              <a:spAutoFit/>
            </a:bodyPr>
            <a:lstStyle/>
            <a:p>
              <a:pPr algn="ctr"/>
              <a:r>
                <a:rPr lang="en-NZ" sz="900" dirty="0"/>
                <a:t>14%</a:t>
              </a:r>
            </a:p>
          </p:txBody>
        </p:sp>
      </p:grpSp>
      <p:grpSp>
        <p:nvGrpSpPr>
          <p:cNvPr id="85" name="Group 84">
            <a:extLst>
              <a:ext uri="{FF2B5EF4-FFF2-40B4-BE49-F238E27FC236}">
                <a16:creationId xmlns:a16="http://schemas.microsoft.com/office/drawing/2014/main" id="{07D11D3B-FC6C-7C08-1F48-5D785A0B6A0A}"/>
              </a:ext>
            </a:extLst>
          </p:cNvPr>
          <p:cNvGrpSpPr/>
          <p:nvPr/>
        </p:nvGrpSpPr>
        <p:grpSpPr>
          <a:xfrm>
            <a:off x="10586291" y="4089733"/>
            <a:ext cx="244804" cy="324000"/>
            <a:chOff x="6027630" y="1949337"/>
            <a:chExt cx="244804" cy="324000"/>
          </a:xfrm>
        </p:grpSpPr>
        <p:sp>
          <p:nvSpPr>
            <p:cNvPr id="86" name="Right Brace 85">
              <a:extLst>
                <a:ext uri="{FF2B5EF4-FFF2-40B4-BE49-F238E27FC236}">
                  <a16:creationId xmlns:a16="http://schemas.microsoft.com/office/drawing/2014/main" id="{D97D8617-D097-7E4C-B470-BA88A5D57543}"/>
                </a:ext>
              </a:extLst>
            </p:cNvPr>
            <p:cNvSpPr/>
            <p:nvPr/>
          </p:nvSpPr>
          <p:spPr>
            <a:xfrm>
              <a:off x="6027630" y="1949337"/>
              <a:ext cx="72000" cy="324000"/>
            </a:xfrm>
            <a:prstGeom prst="rightBrac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87" name="TextBox 86">
              <a:extLst>
                <a:ext uri="{FF2B5EF4-FFF2-40B4-BE49-F238E27FC236}">
                  <a16:creationId xmlns:a16="http://schemas.microsoft.com/office/drawing/2014/main" id="{5559210B-9DA1-F8FA-7D3E-1272AA94617E}"/>
                </a:ext>
              </a:extLst>
            </p:cNvPr>
            <p:cNvSpPr txBox="1"/>
            <p:nvPr/>
          </p:nvSpPr>
          <p:spPr>
            <a:xfrm>
              <a:off x="6027630" y="2039024"/>
              <a:ext cx="244804" cy="138499"/>
            </a:xfrm>
            <a:prstGeom prst="rect">
              <a:avLst/>
            </a:prstGeom>
            <a:solidFill>
              <a:schemeClr val="bg1"/>
            </a:solidFill>
          </p:spPr>
          <p:txBody>
            <a:bodyPr wrap="square" lIns="0" tIns="0" rIns="0" bIns="0" rtlCol="0">
              <a:spAutoFit/>
            </a:bodyPr>
            <a:lstStyle/>
            <a:p>
              <a:pPr algn="ctr"/>
              <a:r>
                <a:rPr lang="en-NZ" sz="900" dirty="0"/>
                <a:t>14%</a:t>
              </a:r>
            </a:p>
          </p:txBody>
        </p:sp>
      </p:grpSp>
      <p:grpSp>
        <p:nvGrpSpPr>
          <p:cNvPr id="88" name="Group 87">
            <a:extLst>
              <a:ext uri="{FF2B5EF4-FFF2-40B4-BE49-F238E27FC236}">
                <a16:creationId xmlns:a16="http://schemas.microsoft.com/office/drawing/2014/main" id="{8410238D-B4A5-7D09-A288-86965392AA33}"/>
              </a:ext>
            </a:extLst>
          </p:cNvPr>
          <p:cNvGrpSpPr/>
          <p:nvPr/>
        </p:nvGrpSpPr>
        <p:grpSpPr>
          <a:xfrm>
            <a:off x="11324573" y="4090005"/>
            <a:ext cx="244804" cy="324000"/>
            <a:chOff x="6027630" y="1949337"/>
            <a:chExt cx="244804" cy="324000"/>
          </a:xfrm>
        </p:grpSpPr>
        <p:sp>
          <p:nvSpPr>
            <p:cNvPr id="89" name="Right Brace 88">
              <a:extLst>
                <a:ext uri="{FF2B5EF4-FFF2-40B4-BE49-F238E27FC236}">
                  <a16:creationId xmlns:a16="http://schemas.microsoft.com/office/drawing/2014/main" id="{242BA4D4-8A32-8B58-6F72-24271EB1BCB9}"/>
                </a:ext>
              </a:extLst>
            </p:cNvPr>
            <p:cNvSpPr/>
            <p:nvPr/>
          </p:nvSpPr>
          <p:spPr>
            <a:xfrm>
              <a:off x="6027630" y="1949337"/>
              <a:ext cx="72000" cy="324000"/>
            </a:xfrm>
            <a:prstGeom prst="rightBrac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90" name="TextBox 89">
              <a:extLst>
                <a:ext uri="{FF2B5EF4-FFF2-40B4-BE49-F238E27FC236}">
                  <a16:creationId xmlns:a16="http://schemas.microsoft.com/office/drawing/2014/main" id="{117B80A9-FBB2-E68D-BA50-1E2269184304}"/>
                </a:ext>
              </a:extLst>
            </p:cNvPr>
            <p:cNvSpPr txBox="1"/>
            <p:nvPr/>
          </p:nvSpPr>
          <p:spPr>
            <a:xfrm>
              <a:off x="6027630" y="2039024"/>
              <a:ext cx="244804" cy="138499"/>
            </a:xfrm>
            <a:prstGeom prst="rect">
              <a:avLst/>
            </a:prstGeom>
            <a:solidFill>
              <a:schemeClr val="bg1"/>
            </a:solidFill>
          </p:spPr>
          <p:txBody>
            <a:bodyPr wrap="square" lIns="0" tIns="0" rIns="0" bIns="0" rtlCol="0">
              <a:spAutoFit/>
            </a:bodyPr>
            <a:lstStyle/>
            <a:p>
              <a:pPr algn="ctr"/>
              <a:r>
                <a:rPr lang="en-NZ" sz="900" dirty="0"/>
                <a:t>13%</a:t>
              </a:r>
            </a:p>
          </p:txBody>
        </p:sp>
      </p:grpSp>
      <p:sp>
        <p:nvSpPr>
          <p:cNvPr id="2" name="TextBox 1">
            <a:extLst>
              <a:ext uri="{FF2B5EF4-FFF2-40B4-BE49-F238E27FC236}">
                <a16:creationId xmlns:a16="http://schemas.microsoft.com/office/drawing/2014/main" id="{0E87AE7D-CC60-7305-D26C-67FA0E8842D8}"/>
              </a:ext>
            </a:extLst>
          </p:cNvPr>
          <p:cNvSpPr txBox="1"/>
          <p:nvPr/>
        </p:nvSpPr>
        <p:spPr>
          <a:xfrm>
            <a:off x="4656231" y="1341065"/>
            <a:ext cx="3184339" cy="369332"/>
          </a:xfrm>
          <a:prstGeom prst="rect">
            <a:avLst/>
          </a:prstGeom>
          <a:noFill/>
        </p:spPr>
        <p:txBody>
          <a:bodyPr wrap="square" lIns="0" tIns="0" rIns="0" bIns="0" rtlCol="0">
            <a:spAutoFit/>
          </a:bodyPr>
          <a:lstStyle/>
          <a:p>
            <a:pPr algn="ctr"/>
            <a:r>
              <a:rPr lang="en-NZ" sz="1200" b="1" dirty="0"/>
              <a:t>Importance of reasons in decision to stop playing particular sport</a:t>
            </a:r>
            <a:r>
              <a:rPr lang="en-NZ" sz="1200" b="1" baseline="-25000" dirty="0"/>
              <a:t>(1)</a:t>
            </a:r>
          </a:p>
        </p:txBody>
      </p:sp>
      <p:sp>
        <p:nvSpPr>
          <p:cNvPr id="7" name="TextBox 6">
            <a:extLst>
              <a:ext uri="{FF2B5EF4-FFF2-40B4-BE49-F238E27FC236}">
                <a16:creationId xmlns:a16="http://schemas.microsoft.com/office/drawing/2014/main" id="{0071D2D5-F068-12D2-DC82-BADB17CA230A}"/>
              </a:ext>
            </a:extLst>
          </p:cNvPr>
          <p:cNvSpPr txBox="1"/>
          <p:nvPr/>
        </p:nvSpPr>
        <p:spPr>
          <a:xfrm>
            <a:off x="9294920" y="1082791"/>
            <a:ext cx="2531954" cy="184666"/>
          </a:xfrm>
          <a:prstGeom prst="rect">
            <a:avLst/>
          </a:prstGeom>
          <a:solidFill>
            <a:schemeClr val="accent2"/>
          </a:solidFill>
        </p:spPr>
        <p:txBody>
          <a:bodyPr wrap="square" lIns="0" tIns="0" rIns="0" bIns="0" rtlCol="0">
            <a:spAutoFit/>
          </a:bodyPr>
          <a:lstStyle/>
          <a:p>
            <a:pPr algn="ctr"/>
            <a:r>
              <a:rPr lang="en-NZ" sz="1200" dirty="0"/>
              <a:t>Wellington region: Lapsed rangatahi</a:t>
            </a:r>
          </a:p>
        </p:txBody>
      </p:sp>
      <p:sp>
        <p:nvSpPr>
          <p:cNvPr id="6" name="Slide Number Placeholder 5">
            <a:extLst>
              <a:ext uri="{FF2B5EF4-FFF2-40B4-BE49-F238E27FC236}">
                <a16:creationId xmlns:a16="http://schemas.microsoft.com/office/drawing/2014/main" id="{98F43425-33D8-A984-11E6-69EC14569D34}"/>
              </a:ext>
            </a:extLst>
          </p:cNvPr>
          <p:cNvSpPr>
            <a:spLocks noGrp="1"/>
          </p:cNvSpPr>
          <p:nvPr>
            <p:ph type="sldNum" sz="quarter" idx="10"/>
          </p:nvPr>
        </p:nvSpPr>
        <p:spPr/>
        <p:txBody>
          <a:bodyPr/>
          <a:lstStyle/>
          <a:p>
            <a:fld id="{4034BEE3-566C-4068-A777-C3A4762E861B}" type="slidenum">
              <a:rPr lang="en-GB" smtClean="0"/>
              <a:pPr/>
              <a:t>69</a:t>
            </a:fld>
            <a:endParaRPr lang="en-GB" dirty="0"/>
          </a:p>
        </p:txBody>
      </p:sp>
    </p:spTree>
    <p:extLst>
      <p:ext uri="{BB962C8B-B14F-4D97-AF65-F5344CB8AC3E}">
        <p14:creationId xmlns:p14="http://schemas.microsoft.com/office/powerpoint/2010/main" val="2770742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DA86F7-B5CE-7B5D-5CAD-4E0565EDE3C1}"/>
              </a:ext>
            </a:extLst>
          </p:cNvPr>
          <p:cNvSpPr/>
          <p:nvPr/>
        </p:nvSpPr>
        <p:spPr bwMode="ltGray">
          <a:xfrm>
            <a:off x="355942" y="209004"/>
            <a:ext cx="2230942" cy="5826194"/>
          </a:xfrm>
          <a:prstGeom prst="rect">
            <a:avLst/>
          </a:prstGeom>
          <a:solidFill>
            <a:srgbClr val="00A5B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mj-lt"/>
              <a:ea typeface="+mn-ea"/>
              <a:cs typeface="+mn-cs"/>
            </a:endParaRPr>
          </a:p>
        </p:txBody>
      </p:sp>
      <p:sp>
        <p:nvSpPr>
          <p:cNvPr id="2" name="Title 1">
            <a:extLst>
              <a:ext uri="{FF2B5EF4-FFF2-40B4-BE49-F238E27FC236}">
                <a16:creationId xmlns:a16="http://schemas.microsoft.com/office/drawing/2014/main" id="{3F5C18EE-DE07-5568-7416-7938AFF0904D}"/>
              </a:ext>
            </a:extLst>
          </p:cNvPr>
          <p:cNvSpPr>
            <a:spLocks noGrp="1"/>
          </p:cNvSpPr>
          <p:nvPr>
            <p:ph type="title" idx="4294967295"/>
          </p:nvPr>
        </p:nvSpPr>
        <p:spPr>
          <a:xfrm>
            <a:off x="474412" y="660569"/>
            <a:ext cx="1976888" cy="1325563"/>
          </a:xfrm>
        </p:spPr>
        <p:txBody>
          <a:bodyPr/>
          <a:lstStyle/>
          <a:p>
            <a:r>
              <a:rPr lang="en-US" sz="2600" dirty="0">
                <a:solidFill>
                  <a:schemeClr val="bg1"/>
                </a:solidFill>
                <a:cs typeface="Arial" panose="020B0604020202020204" pitchFamily="34" charset="0"/>
              </a:rPr>
              <a:t>Further information on the quantitative report</a:t>
            </a:r>
            <a:endParaRPr lang="en-US" sz="2600" dirty="0">
              <a:solidFill>
                <a:schemeClr val="bg1"/>
              </a:solidFill>
            </a:endParaRPr>
          </a:p>
        </p:txBody>
      </p:sp>
      <p:sp>
        <p:nvSpPr>
          <p:cNvPr id="10" name="TextBox 9">
            <a:extLst>
              <a:ext uri="{FF2B5EF4-FFF2-40B4-BE49-F238E27FC236}">
                <a16:creationId xmlns:a16="http://schemas.microsoft.com/office/drawing/2014/main" id="{446A0A9E-A8B2-346F-4601-F01196EBA79F}"/>
              </a:ext>
            </a:extLst>
          </p:cNvPr>
          <p:cNvSpPr txBox="1"/>
          <p:nvPr/>
        </p:nvSpPr>
        <p:spPr>
          <a:xfrm>
            <a:off x="407737" y="2798053"/>
            <a:ext cx="2021138"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b="0" i="1" u="none" strike="noStrike" kern="1200" cap="none" spc="0" normalizeH="0" baseline="0" noProof="0" dirty="0">
                <a:ln>
                  <a:noFill/>
                </a:ln>
                <a:solidFill>
                  <a:schemeClr val="bg1"/>
                </a:solidFill>
                <a:effectLst/>
                <a:uLnTx/>
                <a:uFillTx/>
                <a:latin typeface="Arial"/>
                <a:ea typeface="+mn-lt"/>
                <a:cs typeface="Arial" panose="020B0604020202020204" pitchFamily="34" charset="0"/>
              </a:rPr>
              <a:t>The survey findings are split into three sections: </a:t>
            </a:r>
            <a:endParaRPr kumimoji="0" lang="en-US" b="0" i="1" u="none" strike="noStrike" kern="1200" cap="none" spc="0" normalizeH="0" baseline="0" noProof="0" dirty="0">
              <a:ln>
                <a:noFill/>
              </a:ln>
              <a:solidFill>
                <a:schemeClr val="bg1"/>
              </a:solidFill>
              <a:effectLst/>
              <a:uLnTx/>
              <a:uFillTx/>
              <a:latin typeface="Arial"/>
              <a:ea typeface="+mn-ea"/>
              <a:cs typeface="Arial" panose="020B0604020202020204" pitchFamily="34" charset="0"/>
            </a:endParaRPr>
          </a:p>
        </p:txBody>
      </p:sp>
      <p:sp>
        <p:nvSpPr>
          <p:cNvPr id="11" name="Rectangle 10">
            <a:extLst>
              <a:ext uri="{FF2B5EF4-FFF2-40B4-BE49-F238E27FC236}">
                <a16:creationId xmlns:a16="http://schemas.microsoft.com/office/drawing/2014/main" id="{EA69C5EB-FDFC-A739-1A9C-86F2D7FAB062}"/>
              </a:ext>
            </a:extLst>
          </p:cNvPr>
          <p:cNvSpPr/>
          <p:nvPr/>
        </p:nvSpPr>
        <p:spPr bwMode="ltGray">
          <a:xfrm>
            <a:off x="2705354" y="209004"/>
            <a:ext cx="9121521" cy="5826194"/>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mj-lt"/>
              <a:ea typeface="+mn-ea"/>
              <a:cs typeface="+mn-cs"/>
            </a:endParaRPr>
          </a:p>
        </p:txBody>
      </p:sp>
      <p:sp>
        <p:nvSpPr>
          <p:cNvPr id="9" name="TextBox 8">
            <a:extLst>
              <a:ext uri="{FF2B5EF4-FFF2-40B4-BE49-F238E27FC236}">
                <a16:creationId xmlns:a16="http://schemas.microsoft.com/office/drawing/2014/main" id="{FCE196BB-7785-0698-0DA2-B2D1A1630B05}"/>
              </a:ext>
            </a:extLst>
          </p:cNvPr>
          <p:cNvSpPr txBox="1"/>
          <p:nvPr/>
        </p:nvSpPr>
        <p:spPr>
          <a:xfrm>
            <a:off x="2785406" y="238027"/>
            <a:ext cx="239649" cy="584775"/>
          </a:xfrm>
          <a:prstGeom prst="rect">
            <a:avLst/>
          </a:prstGeom>
          <a:noFill/>
        </p:spPr>
        <p:txBody>
          <a:bodyPr wrap="square">
            <a:spAutoFit/>
          </a:bodyPr>
          <a:lstStyle/>
          <a:p>
            <a:pPr algn="ctr"/>
            <a:r>
              <a:rPr lang="en-NZ" sz="3200" dirty="0"/>
              <a:t>1</a:t>
            </a:r>
          </a:p>
        </p:txBody>
      </p:sp>
      <p:sp>
        <p:nvSpPr>
          <p:cNvPr id="13" name="Rectangle 12">
            <a:extLst>
              <a:ext uri="{FF2B5EF4-FFF2-40B4-BE49-F238E27FC236}">
                <a16:creationId xmlns:a16="http://schemas.microsoft.com/office/drawing/2014/main" id="{4FEEFDD5-6C88-3A98-A172-5DEE355BBF08}"/>
              </a:ext>
            </a:extLst>
          </p:cNvPr>
          <p:cNvSpPr/>
          <p:nvPr/>
        </p:nvSpPr>
        <p:spPr bwMode="ltGray">
          <a:xfrm>
            <a:off x="3141207" y="330479"/>
            <a:ext cx="8685668" cy="151868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dirty="0">
                <a:solidFill>
                  <a:schemeClr val="tx1"/>
                </a:solidFill>
              </a:rPr>
              <a:t>National survey</a:t>
            </a:r>
            <a:r>
              <a:rPr lang="en-US" sz="1200" dirty="0">
                <a:solidFill>
                  <a:schemeClr val="tx1"/>
                </a:solidFill>
              </a:rPr>
              <a:t>:</a:t>
            </a:r>
          </a:p>
          <a:p>
            <a:r>
              <a:rPr lang="en-US" sz="1100" b="0" dirty="0">
                <a:solidFill>
                  <a:schemeClr val="tx1"/>
                </a:solidFill>
              </a:rPr>
              <a:t>401 rangatahi who </a:t>
            </a:r>
            <a:r>
              <a:rPr lang="en-US" sz="1100" dirty="0">
                <a:solidFill>
                  <a:schemeClr val="tx1"/>
                </a:solidFill>
              </a:rPr>
              <a:t>currently play organised sport or have lapsed from organised sport, sourced from online panels. </a:t>
            </a:r>
          </a:p>
          <a:p>
            <a:endParaRPr lang="en-US" sz="1100" b="0" dirty="0">
              <a:solidFill>
                <a:schemeClr val="tx1"/>
              </a:solidFill>
            </a:endParaRPr>
          </a:p>
          <a:p>
            <a:r>
              <a:rPr lang="en-US" sz="1100" dirty="0">
                <a:solidFill>
                  <a:schemeClr val="tx1"/>
                </a:solidFill>
              </a:rPr>
              <a:t>These rangatahi are referred to as ‘all rangatahi’ or from the ‘national survey’. Please note they are not representative of </a:t>
            </a:r>
            <a:r>
              <a:rPr lang="en-US" sz="1100" i="1" dirty="0">
                <a:solidFill>
                  <a:schemeClr val="tx1"/>
                </a:solidFill>
              </a:rPr>
              <a:t>all </a:t>
            </a:r>
            <a:r>
              <a:rPr lang="en-US" sz="1100" dirty="0">
                <a:solidFill>
                  <a:schemeClr val="tx1"/>
                </a:solidFill>
              </a:rPr>
              <a:t>rangatahi in New Zealand but are weighted to reflect all </a:t>
            </a:r>
            <a:r>
              <a:rPr lang="en-NZ" sz="1100" dirty="0">
                <a:solidFill>
                  <a:schemeClr val="tx1"/>
                </a:solidFill>
              </a:rPr>
              <a:t>Rangatahi </a:t>
            </a:r>
            <a:r>
              <a:rPr lang="en-NZ" sz="1100" i="1" dirty="0">
                <a:solidFill>
                  <a:schemeClr val="tx1"/>
                </a:solidFill>
              </a:rPr>
              <a:t>who currently play organised sport</a:t>
            </a:r>
            <a:r>
              <a:rPr lang="en-NZ" sz="1100" dirty="0">
                <a:solidFill>
                  <a:schemeClr val="tx1"/>
                </a:solidFill>
              </a:rPr>
              <a:t> or </a:t>
            </a:r>
            <a:r>
              <a:rPr lang="en-NZ" sz="1100" i="1" dirty="0">
                <a:solidFill>
                  <a:schemeClr val="tx1"/>
                </a:solidFill>
              </a:rPr>
              <a:t>have lapsed from organised sport</a:t>
            </a:r>
            <a:r>
              <a:rPr lang="en-NZ" sz="1100" dirty="0">
                <a:solidFill>
                  <a:schemeClr val="tx1"/>
                </a:solidFill>
              </a:rPr>
              <a:t>. The results from this survey are the best way to understand rangatahi participation in organised sport in New Zealand and the barriers that influence them from not playing.</a:t>
            </a:r>
            <a:endParaRPr lang="en-NZ" sz="1100" b="0" dirty="0">
              <a:solidFill>
                <a:schemeClr val="tx1"/>
              </a:solidFill>
            </a:endParaRPr>
          </a:p>
        </p:txBody>
      </p:sp>
      <p:sp>
        <p:nvSpPr>
          <p:cNvPr id="15" name="TextBox 14">
            <a:extLst>
              <a:ext uri="{FF2B5EF4-FFF2-40B4-BE49-F238E27FC236}">
                <a16:creationId xmlns:a16="http://schemas.microsoft.com/office/drawing/2014/main" id="{FD8D0C05-9718-3BC7-BC65-05F173683628}"/>
              </a:ext>
            </a:extLst>
          </p:cNvPr>
          <p:cNvSpPr txBox="1"/>
          <p:nvPr/>
        </p:nvSpPr>
        <p:spPr>
          <a:xfrm>
            <a:off x="2785406" y="1547275"/>
            <a:ext cx="239649" cy="584775"/>
          </a:xfrm>
          <a:prstGeom prst="rect">
            <a:avLst/>
          </a:prstGeom>
          <a:noFill/>
        </p:spPr>
        <p:txBody>
          <a:bodyPr wrap="square">
            <a:spAutoFit/>
          </a:bodyPr>
          <a:lstStyle/>
          <a:p>
            <a:pPr algn="ctr"/>
            <a:r>
              <a:rPr lang="en-NZ" sz="3200" dirty="0"/>
              <a:t>2</a:t>
            </a:r>
          </a:p>
        </p:txBody>
      </p:sp>
      <p:sp>
        <p:nvSpPr>
          <p:cNvPr id="26" name="Rectangle 25">
            <a:extLst>
              <a:ext uri="{FF2B5EF4-FFF2-40B4-BE49-F238E27FC236}">
                <a16:creationId xmlns:a16="http://schemas.microsoft.com/office/drawing/2014/main" id="{085C865B-3C04-4784-CB7D-0AF900722C7D}"/>
              </a:ext>
            </a:extLst>
          </p:cNvPr>
          <p:cNvSpPr/>
          <p:nvPr/>
        </p:nvSpPr>
        <p:spPr bwMode="ltGray">
          <a:xfrm>
            <a:off x="3141207" y="1636514"/>
            <a:ext cx="8532131" cy="151868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dirty="0">
                <a:solidFill>
                  <a:schemeClr val="tx1"/>
                </a:solidFill>
              </a:rPr>
              <a:t>Wellington region survey</a:t>
            </a:r>
            <a:r>
              <a:rPr lang="en-US" sz="1200" dirty="0">
                <a:solidFill>
                  <a:schemeClr val="tx1"/>
                </a:solidFill>
              </a:rPr>
              <a:t>:</a:t>
            </a:r>
          </a:p>
          <a:p>
            <a:r>
              <a:rPr lang="en-US" sz="1100" b="0" dirty="0">
                <a:solidFill>
                  <a:schemeClr val="tx1"/>
                </a:solidFill>
              </a:rPr>
              <a:t>335 rangatahi sourced through certain RSOs in the Wellington region. </a:t>
            </a:r>
          </a:p>
          <a:p>
            <a:endParaRPr lang="en-US" sz="1100" b="0" dirty="0">
              <a:solidFill>
                <a:schemeClr val="tx1"/>
              </a:solidFill>
            </a:endParaRPr>
          </a:p>
          <a:p>
            <a:r>
              <a:rPr lang="en-US" sz="1100" dirty="0">
                <a:solidFill>
                  <a:schemeClr val="tx1"/>
                </a:solidFill>
              </a:rPr>
              <a:t>These rangatahi are referred to as ‘rangatahi in the Wellington region’. Please note they are </a:t>
            </a:r>
            <a:r>
              <a:rPr lang="en-US" sz="1100" u="sng" dirty="0">
                <a:solidFill>
                  <a:schemeClr val="tx1"/>
                </a:solidFill>
              </a:rPr>
              <a:t>not</a:t>
            </a:r>
            <a:r>
              <a:rPr lang="en-US" sz="1100" dirty="0">
                <a:solidFill>
                  <a:schemeClr val="tx1"/>
                </a:solidFill>
              </a:rPr>
              <a:t> representative of </a:t>
            </a:r>
            <a:r>
              <a:rPr lang="en-US" sz="1100" i="1" dirty="0">
                <a:solidFill>
                  <a:schemeClr val="tx1"/>
                </a:solidFill>
              </a:rPr>
              <a:t>all </a:t>
            </a:r>
            <a:r>
              <a:rPr lang="en-US" sz="1100" dirty="0">
                <a:solidFill>
                  <a:schemeClr val="tx1"/>
                </a:solidFill>
              </a:rPr>
              <a:t>rangatahi in Wellington region (and they are </a:t>
            </a:r>
            <a:r>
              <a:rPr lang="en-US" sz="1100" u="sng" dirty="0">
                <a:solidFill>
                  <a:schemeClr val="tx1"/>
                </a:solidFill>
              </a:rPr>
              <a:t>not</a:t>
            </a:r>
            <a:r>
              <a:rPr lang="en-US" sz="1100" dirty="0">
                <a:solidFill>
                  <a:schemeClr val="tx1"/>
                </a:solidFill>
              </a:rPr>
              <a:t> representative of all </a:t>
            </a:r>
            <a:r>
              <a:rPr lang="en-NZ" sz="1100" dirty="0">
                <a:solidFill>
                  <a:schemeClr val="tx1"/>
                </a:solidFill>
              </a:rPr>
              <a:t>Rangatahi in the Wellington region who currently play organised sport or have lapsed from organised sport either). Instead, they reflect the RSOs through which they were recruited and there will be a bias in the results based on which RSOs did/didn’t participate in the research and the number of respondents for those that did. For example, there will be a bias for current/lapsed hockey players due to the number of respondents sourced through that RSO. Therefore, caution should be taken when interpreting the results of the Wellington region survey. Results are unweighted due to an absence of targets to weight to. RSOs that had rangatahi participate in the Wellington region survey:</a:t>
            </a:r>
            <a:endParaRPr lang="en-NZ" sz="1100" b="0" dirty="0">
              <a:solidFill>
                <a:schemeClr val="tx1"/>
              </a:solidFill>
            </a:endParaRPr>
          </a:p>
        </p:txBody>
      </p:sp>
      <p:graphicFrame>
        <p:nvGraphicFramePr>
          <p:cNvPr id="27" name="Table 27">
            <a:extLst>
              <a:ext uri="{FF2B5EF4-FFF2-40B4-BE49-F238E27FC236}">
                <a16:creationId xmlns:a16="http://schemas.microsoft.com/office/drawing/2014/main" id="{6F941CE0-F819-1DCB-DEFC-EB7F851C5067}"/>
              </a:ext>
            </a:extLst>
          </p:cNvPr>
          <p:cNvGraphicFramePr>
            <a:graphicFrameLocks noGrp="1"/>
          </p:cNvGraphicFramePr>
          <p:nvPr>
            <p:extLst>
              <p:ext uri="{D42A27DB-BD31-4B8C-83A1-F6EECF244321}">
                <p14:modId xmlns:p14="http://schemas.microsoft.com/office/powerpoint/2010/main" val="1844244259"/>
              </p:ext>
            </p:extLst>
          </p:nvPr>
        </p:nvGraphicFramePr>
        <p:xfrm>
          <a:off x="3213355" y="3441032"/>
          <a:ext cx="5219859" cy="1371600"/>
        </p:xfrm>
        <a:graphic>
          <a:graphicData uri="http://schemas.openxmlformats.org/drawingml/2006/table">
            <a:tbl>
              <a:tblPr firstRow="1" bandRow="1">
                <a:tableStyleId>{5C22544A-7EE6-4342-B048-85BDC9FD1C3A}</a:tableStyleId>
              </a:tblPr>
              <a:tblGrid>
                <a:gridCol w="2103110">
                  <a:extLst>
                    <a:ext uri="{9D8B030D-6E8A-4147-A177-3AD203B41FA5}">
                      <a16:colId xmlns:a16="http://schemas.microsoft.com/office/drawing/2014/main" val="2255109213"/>
                    </a:ext>
                  </a:extLst>
                </a:gridCol>
                <a:gridCol w="3116749">
                  <a:extLst>
                    <a:ext uri="{9D8B030D-6E8A-4147-A177-3AD203B41FA5}">
                      <a16:colId xmlns:a16="http://schemas.microsoft.com/office/drawing/2014/main" val="1134903367"/>
                    </a:ext>
                  </a:extLst>
                </a:gridCol>
              </a:tblGrid>
              <a:tr h="161019">
                <a:tc>
                  <a:txBody>
                    <a:bodyPr/>
                    <a:lstStyle/>
                    <a:p>
                      <a:pPr algn="l"/>
                      <a:r>
                        <a:rPr lang="en-NZ" sz="900" dirty="0"/>
                        <a:t>RSO</a:t>
                      </a:r>
                    </a:p>
                  </a:txBody>
                  <a:tcPr/>
                </a:tc>
                <a:tc>
                  <a:txBody>
                    <a:bodyPr/>
                    <a:lstStyle/>
                    <a:p>
                      <a:pPr algn="ctr"/>
                      <a:r>
                        <a:rPr lang="en-NZ" sz="900" dirty="0"/>
                        <a:t>Number of rangatahi respondents for particular RSO</a:t>
                      </a:r>
                    </a:p>
                  </a:txBody>
                  <a:tcPr/>
                </a:tc>
                <a:extLst>
                  <a:ext uri="{0D108BD9-81ED-4DB2-BD59-A6C34878D82A}">
                    <a16:rowId xmlns:a16="http://schemas.microsoft.com/office/drawing/2014/main" val="1716081943"/>
                  </a:ext>
                </a:extLst>
              </a:tr>
              <a:tr h="161019">
                <a:tc>
                  <a:txBody>
                    <a:bodyPr/>
                    <a:lstStyle/>
                    <a:p>
                      <a:pPr algn="l"/>
                      <a:r>
                        <a:rPr lang="en-NZ" sz="900" dirty="0"/>
                        <a:t>Capital Basketball</a:t>
                      </a:r>
                    </a:p>
                  </a:txBody>
                  <a:tcPr/>
                </a:tc>
                <a:tc>
                  <a:txBody>
                    <a:bodyPr/>
                    <a:lstStyle/>
                    <a:p>
                      <a:pPr algn="ctr"/>
                      <a:r>
                        <a:rPr lang="en-NZ" sz="900" dirty="0"/>
                        <a:t>32</a:t>
                      </a:r>
                    </a:p>
                  </a:txBody>
                  <a:tcPr/>
                </a:tc>
                <a:extLst>
                  <a:ext uri="{0D108BD9-81ED-4DB2-BD59-A6C34878D82A}">
                    <a16:rowId xmlns:a16="http://schemas.microsoft.com/office/drawing/2014/main" val="29823017"/>
                  </a:ext>
                </a:extLst>
              </a:tr>
              <a:tr h="161019">
                <a:tc>
                  <a:txBody>
                    <a:bodyPr/>
                    <a:lstStyle/>
                    <a:p>
                      <a:pPr algn="l"/>
                      <a:r>
                        <a:rPr lang="en-NZ" sz="900" dirty="0"/>
                        <a:t>Capital Football</a:t>
                      </a:r>
                    </a:p>
                  </a:txBody>
                  <a:tcPr/>
                </a:tc>
                <a:tc>
                  <a:txBody>
                    <a:bodyPr/>
                    <a:lstStyle/>
                    <a:p>
                      <a:pPr algn="ctr"/>
                      <a:r>
                        <a:rPr lang="en-NZ" sz="900" dirty="0"/>
                        <a:t>47</a:t>
                      </a:r>
                    </a:p>
                  </a:txBody>
                  <a:tcPr/>
                </a:tc>
                <a:extLst>
                  <a:ext uri="{0D108BD9-81ED-4DB2-BD59-A6C34878D82A}">
                    <a16:rowId xmlns:a16="http://schemas.microsoft.com/office/drawing/2014/main" val="1667807118"/>
                  </a:ext>
                </a:extLst>
              </a:tr>
              <a:tr h="161019">
                <a:tc>
                  <a:txBody>
                    <a:bodyPr/>
                    <a:lstStyle/>
                    <a:p>
                      <a:pPr algn="l"/>
                      <a:r>
                        <a:rPr lang="en-NZ" sz="900" dirty="0"/>
                        <a:t>College Sport Wellington</a:t>
                      </a:r>
                    </a:p>
                  </a:txBody>
                  <a:tcPr/>
                </a:tc>
                <a:tc>
                  <a:txBody>
                    <a:bodyPr/>
                    <a:lstStyle/>
                    <a:p>
                      <a:pPr algn="ctr"/>
                      <a:r>
                        <a:rPr lang="en-NZ" sz="900" dirty="0"/>
                        <a:t>106</a:t>
                      </a:r>
                    </a:p>
                  </a:txBody>
                  <a:tcPr/>
                </a:tc>
                <a:extLst>
                  <a:ext uri="{0D108BD9-81ED-4DB2-BD59-A6C34878D82A}">
                    <a16:rowId xmlns:a16="http://schemas.microsoft.com/office/drawing/2014/main" val="1073544538"/>
                  </a:ext>
                </a:extLst>
              </a:tr>
              <a:tr h="161019">
                <a:tc>
                  <a:txBody>
                    <a:bodyPr/>
                    <a:lstStyle/>
                    <a:p>
                      <a:pPr algn="l"/>
                      <a:r>
                        <a:rPr lang="en-NZ" sz="900" dirty="0"/>
                        <a:t>Tennis Central</a:t>
                      </a:r>
                    </a:p>
                  </a:txBody>
                  <a:tcPr/>
                </a:tc>
                <a:tc>
                  <a:txBody>
                    <a:bodyPr/>
                    <a:lstStyle/>
                    <a:p>
                      <a:pPr algn="ctr"/>
                      <a:r>
                        <a:rPr lang="en-NZ" sz="900" dirty="0"/>
                        <a:t>26</a:t>
                      </a:r>
                    </a:p>
                  </a:txBody>
                  <a:tcPr/>
                </a:tc>
                <a:extLst>
                  <a:ext uri="{0D108BD9-81ED-4DB2-BD59-A6C34878D82A}">
                    <a16:rowId xmlns:a16="http://schemas.microsoft.com/office/drawing/2014/main" val="2027002185"/>
                  </a:ext>
                </a:extLst>
              </a:tr>
              <a:tr h="161019">
                <a:tc>
                  <a:txBody>
                    <a:bodyPr/>
                    <a:lstStyle/>
                    <a:p>
                      <a:pPr algn="l"/>
                      <a:r>
                        <a:rPr lang="en-NZ" sz="900" dirty="0"/>
                        <a:t>Wellington Hockey Association</a:t>
                      </a:r>
                    </a:p>
                  </a:txBody>
                  <a:tcPr/>
                </a:tc>
                <a:tc>
                  <a:txBody>
                    <a:bodyPr/>
                    <a:lstStyle/>
                    <a:p>
                      <a:pPr algn="ctr"/>
                      <a:r>
                        <a:rPr lang="en-NZ" sz="900" dirty="0"/>
                        <a:t>124</a:t>
                      </a:r>
                    </a:p>
                  </a:txBody>
                  <a:tcPr/>
                </a:tc>
                <a:extLst>
                  <a:ext uri="{0D108BD9-81ED-4DB2-BD59-A6C34878D82A}">
                    <a16:rowId xmlns:a16="http://schemas.microsoft.com/office/drawing/2014/main" val="243644377"/>
                  </a:ext>
                </a:extLst>
              </a:tr>
            </a:tbl>
          </a:graphicData>
        </a:graphic>
      </p:graphicFrame>
      <p:sp>
        <p:nvSpPr>
          <p:cNvPr id="28" name="TextBox 27">
            <a:extLst>
              <a:ext uri="{FF2B5EF4-FFF2-40B4-BE49-F238E27FC236}">
                <a16:creationId xmlns:a16="http://schemas.microsoft.com/office/drawing/2014/main" id="{C4A7FC73-9B56-4C2C-9D34-541949242A6B}"/>
              </a:ext>
            </a:extLst>
          </p:cNvPr>
          <p:cNvSpPr txBox="1"/>
          <p:nvPr/>
        </p:nvSpPr>
        <p:spPr>
          <a:xfrm>
            <a:off x="2785406" y="4926674"/>
            <a:ext cx="239649" cy="584775"/>
          </a:xfrm>
          <a:prstGeom prst="rect">
            <a:avLst/>
          </a:prstGeom>
          <a:noFill/>
        </p:spPr>
        <p:txBody>
          <a:bodyPr wrap="square">
            <a:spAutoFit/>
          </a:bodyPr>
          <a:lstStyle/>
          <a:p>
            <a:pPr algn="ctr"/>
            <a:r>
              <a:rPr lang="en-NZ" sz="3200" dirty="0"/>
              <a:t>3</a:t>
            </a:r>
          </a:p>
        </p:txBody>
      </p:sp>
      <p:sp>
        <p:nvSpPr>
          <p:cNvPr id="29" name="Rectangle 28">
            <a:extLst>
              <a:ext uri="{FF2B5EF4-FFF2-40B4-BE49-F238E27FC236}">
                <a16:creationId xmlns:a16="http://schemas.microsoft.com/office/drawing/2014/main" id="{01E3DCAD-DDB0-8ED0-457B-089AF85B7EA9}"/>
              </a:ext>
            </a:extLst>
          </p:cNvPr>
          <p:cNvSpPr/>
          <p:nvPr/>
        </p:nvSpPr>
        <p:spPr bwMode="ltGray">
          <a:xfrm>
            <a:off x="3141207" y="5015913"/>
            <a:ext cx="8532131" cy="151868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dirty="0">
                <a:solidFill>
                  <a:schemeClr val="tx1"/>
                </a:solidFill>
              </a:rPr>
              <a:t>Focus on the key sports:</a:t>
            </a:r>
            <a:endParaRPr lang="en-US" sz="1200" dirty="0">
              <a:solidFill>
                <a:schemeClr val="tx1"/>
              </a:solidFill>
            </a:endParaRPr>
          </a:p>
          <a:p>
            <a:r>
              <a:rPr lang="en-US" sz="1100" b="0" dirty="0">
                <a:solidFill>
                  <a:schemeClr val="tx1"/>
                </a:solidFill>
              </a:rPr>
              <a:t>This section combines national survey data with that for the Wellington RSOs (736 rangatahi in total) in order to have a sufficient base to analyse the key sports separately (=&gt;30 base sizes). The results are unweighted. Caution should be taken when interpreting the results as data is not representative of all those who participate / did participate that sport across all New Zealand, instead, there will be a bias towards the Wellington region for </a:t>
            </a:r>
            <a:r>
              <a:rPr lang="en-US" sz="1100" dirty="0">
                <a:solidFill>
                  <a:schemeClr val="tx1"/>
                </a:solidFill>
              </a:rPr>
              <a:t>sports where the </a:t>
            </a:r>
            <a:r>
              <a:rPr lang="en-US" sz="1100" b="0" dirty="0">
                <a:solidFill>
                  <a:schemeClr val="tx1"/>
                </a:solidFill>
              </a:rPr>
              <a:t>RSOs supported the survey. </a:t>
            </a:r>
          </a:p>
        </p:txBody>
      </p:sp>
      <p:sp>
        <p:nvSpPr>
          <p:cNvPr id="5" name="Slide Number Placeholder 4">
            <a:extLst>
              <a:ext uri="{FF2B5EF4-FFF2-40B4-BE49-F238E27FC236}">
                <a16:creationId xmlns:a16="http://schemas.microsoft.com/office/drawing/2014/main" id="{CB741936-6E6A-4DDF-C879-44DD4B3A87E9}"/>
              </a:ext>
            </a:extLst>
          </p:cNvPr>
          <p:cNvSpPr>
            <a:spLocks noGrp="1"/>
          </p:cNvSpPr>
          <p:nvPr>
            <p:ph type="sldNum" sz="quarter" idx="10"/>
          </p:nvPr>
        </p:nvSpPr>
        <p:spPr/>
        <p:txBody>
          <a:bodyPr/>
          <a:lstStyle/>
          <a:p>
            <a:fld id="{4034BEE3-566C-4068-A777-C3A4762E861B}" type="slidenum">
              <a:rPr lang="en-GB" smtClean="0"/>
              <a:pPr/>
              <a:t>7</a:t>
            </a:fld>
            <a:endParaRPr lang="en-GB" dirty="0"/>
          </a:p>
        </p:txBody>
      </p:sp>
    </p:spTree>
    <p:extLst>
      <p:ext uri="{BB962C8B-B14F-4D97-AF65-F5344CB8AC3E}">
        <p14:creationId xmlns:p14="http://schemas.microsoft.com/office/powerpoint/2010/main" val="2908304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535FDF19-D312-F34A-0DF7-63684813010D}"/>
              </a:ext>
            </a:extLst>
          </p:cNvPr>
          <p:cNvSpPr>
            <a:spLocks noGrp="1"/>
          </p:cNvSpPr>
          <p:nvPr>
            <p:ph type="title"/>
          </p:nvPr>
        </p:nvSpPr>
        <p:spPr>
          <a:xfrm>
            <a:off x="283799" y="116393"/>
            <a:ext cx="11832001" cy="403200"/>
          </a:xfrm>
        </p:spPr>
        <p:txBody>
          <a:bodyPr/>
          <a:lstStyle/>
          <a:p>
            <a:r>
              <a:rPr lang="en-NZ" sz="1800" dirty="0"/>
              <a:t>Cont’d. This slide shows some of the barriers that are of lesser importance at an overall level. It is worth noting that 7% of respondents blame the disruptions caused by COVID, while 3% say they stopped playing because of COVID. </a:t>
            </a:r>
          </a:p>
        </p:txBody>
      </p:sp>
      <p:sp>
        <p:nvSpPr>
          <p:cNvPr id="5" name="TextBox 4">
            <a:extLst>
              <a:ext uri="{FF2B5EF4-FFF2-40B4-BE49-F238E27FC236}">
                <a16:creationId xmlns:a16="http://schemas.microsoft.com/office/drawing/2014/main" id="{228F0498-4EDD-0CA2-4132-E19FC1DC3209}"/>
              </a:ext>
            </a:extLst>
          </p:cNvPr>
          <p:cNvSpPr txBox="1"/>
          <p:nvPr/>
        </p:nvSpPr>
        <p:spPr>
          <a:xfrm>
            <a:off x="360000" y="1138480"/>
            <a:ext cx="3330414" cy="184666"/>
          </a:xfrm>
          <a:prstGeom prst="rect">
            <a:avLst/>
          </a:prstGeom>
          <a:noFill/>
          <a:ln>
            <a:solidFill>
              <a:schemeClr val="tx1"/>
            </a:solidFill>
          </a:ln>
        </p:spPr>
        <p:txBody>
          <a:bodyPr wrap="square" lIns="0" tIns="0" rIns="0" bIns="0" rtlCol="0">
            <a:spAutoFit/>
          </a:bodyPr>
          <a:lstStyle/>
          <a:p>
            <a:r>
              <a:rPr lang="en-NZ" sz="1200" i="1" dirty="0"/>
              <a:t>Other reasons why have stopped playing sport</a:t>
            </a:r>
          </a:p>
        </p:txBody>
      </p:sp>
      <p:graphicFrame>
        <p:nvGraphicFramePr>
          <p:cNvPr id="13" name="Content Placeholder 11">
            <a:extLst>
              <a:ext uri="{FF2B5EF4-FFF2-40B4-BE49-F238E27FC236}">
                <a16:creationId xmlns:a16="http://schemas.microsoft.com/office/drawing/2014/main" id="{2CA8051C-68EE-5019-5F42-C638A5962909}"/>
              </a:ext>
            </a:extLst>
          </p:cNvPr>
          <p:cNvGraphicFramePr>
            <a:graphicFrameLocks/>
          </p:cNvGraphicFramePr>
          <p:nvPr>
            <p:extLst>
              <p:ext uri="{D42A27DB-BD31-4B8C-83A1-F6EECF244321}">
                <p14:modId xmlns:p14="http://schemas.microsoft.com/office/powerpoint/2010/main" val="4267379516"/>
              </p:ext>
            </p:extLst>
          </p:nvPr>
        </p:nvGraphicFramePr>
        <p:xfrm>
          <a:off x="-172750" y="1631670"/>
          <a:ext cx="12426811" cy="4055334"/>
        </p:xfrm>
        <a:graphic>
          <a:graphicData uri="http://schemas.openxmlformats.org/drawingml/2006/chart">
            <c:chart xmlns:c="http://schemas.openxmlformats.org/drawingml/2006/chart" xmlns:r="http://schemas.openxmlformats.org/officeDocument/2006/relationships" r:id="rId2"/>
          </a:graphicData>
        </a:graphic>
      </p:graphicFrame>
      <p:sp>
        <p:nvSpPr>
          <p:cNvPr id="48" name="Rectangle 47">
            <a:extLst>
              <a:ext uri="{FF2B5EF4-FFF2-40B4-BE49-F238E27FC236}">
                <a16:creationId xmlns:a16="http://schemas.microsoft.com/office/drawing/2014/main" id="{CA60ED8A-A94A-14E9-8D81-6D381AF0BFCC}"/>
              </a:ext>
            </a:extLst>
          </p:cNvPr>
          <p:cNvSpPr/>
          <p:nvPr/>
        </p:nvSpPr>
        <p:spPr bwMode="ltGray">
          <a:xfrm>
            <a:off x="6172188" y="5295408"/>
            <a:ext cx="90734" cy="90734"/>
          </a:xfrm>
          <a:prstGeom prst="rect">
            <a:avLst/>
          </a:prstGeom>
          <a:solidFill>
            <a:srgbClr val="007C8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a:p>
        </p:txBody>
      </p:sp>
      <p:grpSp>
        <p:nvGrpSpPr>
          <p:cNvPr id="3" name="Group 2">
            <a:extLst>
              <a:ext uri="{FF2B5EF4-FFF2-40B4-BE49-F238E27FC236}">
                <a16:creationId xmlns:a16="http://schemas.microsoft.com/office/drawing/2014/main" id="{72A8B49A-709A-E1AF-314E-6F78A3670D74}"/>
              </a:ext>
            </a:extLst>
          </p:cNvPr>
          <p:cNvGrpSpPr/>
          <p:nvPr/>
        </p:nvGrpSpPr>
        <p:grpSpPr>
          <a:xfrm>
            <a:off x="1308467" y="4093952"/>
            <a:ext cx="244804" cy="324000"/>
            <a:chOff x="5031340" y="2073985"/>
            <a:chExt cx="244804" cy="324000"/>
          </a:xfrm>
        </p:grpSpPr>
        <p:sp>
          <p:nvSpPr>
            <p:cNvPr id="4" name="Right Brace 3">
              <a:extLst>
                <a:ext uri="{FF2B5EF4-FFF2-40B4-BE49-F238E27FC236}">
                  <a16:creationId xmlns:a16="http://schemas.microsoft.com/office/drawing/2014/main" id="{B4C21769-69EA-8C07-1177-03DDA818C874}"/>
                </a:ext>
              </a:extLst>
            </p:cNvPr>
            <p:cNvSpPr/>
            <p:nvPr/>
          </p:nvSpPr>
          <p:spPr>
            <a:xfrm>
              <a:off x="5031340" y="2073985"/>
              <a:ext cx="72000" cy="324000"/>
            </a:xfrm>
            <a:prstGeom prst="rightBrac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8" name="TextBox 7">
              <a:extLst>
                <a:ext uri="{FF2B5EF4-FFF2-40B4-BE49-F238E27FC236}">
                  <a16:creationId xmlns:a16="http://schemas.microsoft.com/office/drawing/2014/main" id="{5FBE4984-8EA8-0EAA-413B-B7A9CB1B20F2}"/>
                </a:ext>
              </a:extLst>
            </p:cNvPr>
            <p:cNvSpPr txBox="1"/>
            <p:nvPr/>
          </p:nvSpPr>
          <p:spPr>
            <a:xfrm>
              <a:off x="5031340" y="2170026"/>
              <a:ext cx="244804" cy="138499"/>
            </a:xfrm>
            <a:prstGeom prst="rect">
              <a:avLst/>
            </a:prstGeom>
            <a:solidFill>
              <a:schemeClr val="bg1"/>
            </a:solidFill>
          </p:spPr>
          <p:txBody>
            <a:bodyPr wrap="square" lIns="0" tIns="0" rIns="0" bIns="0" rtlCol="0">
              <a:spAutoFit/>
            </a:bodyPr>
            <a:lstStyle/>
            <a:p>
              <a:pPr algn="ctr"/>
              <a:r>
                <a:rPr lang="en-NZ" sz="900" dirty="0"/>
                <a:t>13%</a:t>
              </a:r>
            </a:p>
          </p:txBody>
        </p:sp>
      </p:grpSp>
      <p:sp>
        <p:nvSpPr>
          <p:cNvPr id="7" name="Footer Placeholder 3">
            <a:extLst>
              <a:ext uri="{FF2B5EF4-FFF2-40B4-BE49-F238E27FC236}">
                <a16:creationId xmlns:a16="http://schemas.microsoft.com/office/drawing/2014/main" id="{0A423676-0EFF-C7C9-8540-D69914C1F574}"/>
              </a:ext>
            </a:extLst>
          </p:cNvPr>
          <p:cNvSpPr>
            <a:spLocks noGrp="1"/>
          </p:cNvSpPr>
          <p:nvPr>
            <p:ph type="ftr" sz="quarter" idx="11"/>
          </p:nvPr>
        </p:nvSpPr>
        <p:spPr>
          <a:xfrm>
            <a:off x="3981600" y="6390000"/>
            <a:ext cx="6744312" cy="196850"/>
          </a:xfrm>
        </p:spPr>
        <p:txBody>
          <a:bodyPr/>
          <a:lstStyle/>
          <a:p>
            <a:r>
              <a:rPr lang="en-GB" dirty="0"/>
              <a:t>Q10. </a:t>
            </a:r>
            <a:r>
              <a:rPr lang="en-NZ" dirty="0"/>
              <a:t>People have given us many reasons why they’ve stopped playing organised sport. Please  let us know how important, or not, each of the following reasons were in your decision to stop playing / doing [DP: INSERT SPORT FROM Q5=YES]…</a:t>
            </a:r>
          </a:p>
          <a:p>
            <a:r>
              <a:rPr lang="en-GB" dirty="0"/>
              <a:t>Base: Wellington region survey who have lapsed from organised sport, n=207</a:t>
            </a:r>
          </a:p>
        </p:txBody>
      </p:sp>
      <p:grpSp>
        <p:nvGrpSpPr>
          <p:cNvPr id="16" name="Group 15">
            <a:extLst>
              <a:ext uri="{FF2B5EF4-FFF2-40B4-BE49-F238E27FC236}">
                <a16:creationId xmlns:a16="http://schemas.microsoft.com/office/drawing/2014/main" id="{F3451433-AEC3-5F0E-BF4A-3DD637DEFF22}"/>
              </a:ext>
            </a:extLst>
          </p:cNvPr>
          <p:cNvGrpSpPr/>
          <p:nvPr/>
        </p:nvGrpSpPr>
        <p:grpSpPr>
          <a:xfrm>
            <a:off x="2100059" y="4139858"/>
            <a:ext cx="244804" cy="288000"/>
            <a:chOff x="5031340" y="2073985"/>
            <a:chExt cx="244804" cy="288000"/>
          </a:xfrm>
        </p:grpSpPr>
        <p:sp>
          <p:nvSpPr>
            <p:cNvPr id="17" name="Right Brace 16">
              <a:extLst>
                <a:ext uri="{FF2B5EF4-FFF2-40B4-BE49-F238E27FC236}">
                  <a16:creationId xmlns:a16="http://schemas.microsoft.com/office/drawing/2014/main" id="{62B6CF6A-C45C-1BCB-DF26-81C72D50DD87}"/>
                </a:ext>
              </a:extLst>
            </p:cNvPr>
            <p:cNvSpPr/>
            <p:nvPr/>
          </p:nvSpPr>
          <p:spPr>
            <a:xfrm>
              <a:off x="5031340" y="2073985"/>
              <a:ext cx="72000" cy="288000"/>
            </a:xfrm>
            <a:prstGeom prst="rightBrac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19" name="TextBox 18">
              <a:extLst>
                <a:ext uri="{FF2B5EF4-FFF2-40B4-BE49-F238E27FC236}">
                  <a16:creationId xmlns:a16="http://schemas.microsoft.com/office/drawing/2014/main" id="{FC99DB10-4381-229A-481B-C05F18634CB1}"/>
                </a:ext>
              </a:extLst>
            </p:cNvPr>
            <p:cNvSpPr txBox="1"/>
            <p:nvPr/>
          </p:nvSpPr>
          <p:spPr>
            <a:xfrm>
              <a:off x="5031340" y="2170026"/>
              <a:ext cx="244804" cy="138499"/>
            </a:xfrm>
            <a:prstGeom prst="rect">
              <a:avLst/>
            </a:prstGeom>
            <a:solidFill>
              <a:schemeClr val="bg1"/>
            </a:solidFill>
          </p:spPr>
          <p:txBody>
            <a:bodyPr wrap="square" lIns="0" tIns="0" rIns="0" bIns="0" rtlCol="0">
              <a:spAutoFit/>
            </a:bodyPr>
            <a:lstStyle/>
            <a:p>
              <a:pPr algn="ctr"/>
              <a:r>
                <a:rPr lang="en-NZ" sz="900" dirty="0"/>
                <a:t>12%</a:t>
              </a:r>
            </a:p>
          </p:txBody>
        </p:sp>
      </p:grpSp>
      <p:grpSp>
        <p:nvGrpSpPr>
          <p:cNvPr id="20" name="Group 19">
            <a:extLst>
              <a:ext uri="{FF2B5EF4-FFF2-40B4-BE49-F238E27FC236}">
                <a16:creationId xmlns:a16="http://schemas.microsoft.com/office/drawing/2014/main" id="{3DA9082A-71F3-632F-CC44-C109288AEE73}"/>
              </a:ext>
            </a:extLst>
          </p:cNvPr>
          <p:cNvGrpSpPr/>
          <p:nvPr/>
        </p:nvGrpSpPr>
        <p:grpSpPr>
          <a:xfrm>
            <a:off x="2891651" y="4171969"/>
            <a:ext cx="244804" cy="288000"/>
            <a:chOff x="5031340" y="2073985"/>
            <a:chExt cx="244804" cy="288000"/>
          </a:xfrm>
        </p:grpSpPr>
        <p:sp>
          <p:nvSpPr>
            <p:cNvPr id="24" name="Right Brace 23">
              <a:extLst>
                <a:ext uri="{FF2B5EF4-FFF2-40B4-BE49-F238E27FC236}">
                  <a16:creationId xmlns:a16="http://schemas.microsoft.com/office/drawing/2014/main" id="{05B82534-557B-AE35-33B3-2A66213B4B22}"/>
                </a:ext>
              </a:extLst>
            </p:cNvPr>
            <p:cNvSpPr/>
            <p:nvPr/>
          </p:nvSpPr>
          <p:spPr>
            <a:xfrm>
              <a:off x="5031340" y="2073985"/>
              <a:ext cx="72000" cy="288000"/>
            </a:xfrm>
            <a:prstGeom prst="rightBrac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25" name="TextBox 24">
              <a:extLst>
                <a:ext uri="{FF2B5EF4-FFF2-40B4-BE49-F238E27FC236}">
                  <a16:creationId xmlns:a16="http://schemas.microsoft.com/office/drawing/2014/main" id="{3BFF91F9-66FC-43F7-606B-B5F34D1ABFFA}"/>
                </a:ext>
              </a:extLst>
            </p:cNvPr>
            <p:cNvSpPr txBox="1"/>
            <p:nvPr/>
          </p:nvSpPr>
          <p:spPr>
            <a:xfrm>
              <a:off x="5031340" y="2170026"/>
              <a:ext cx="244804" cy="138499"/>
            </a:xfrm>
            <a:prstGeom prst="rect">
              <a:avLst/>
            </a:prstGeom>
            <a:solidFill>
              <a:schemeClr val="bg1"/>
            </a:solidFill>
          </p:spPr>
          <p:txBody>
            <a:bodyPr wrap="square" lIns="0" tIns="0" rIns="0" bIns="0" rtlCol="0">
              <a:spAutoFit/>
            </a:bodyPr>
            <a:lstStyle/>
            <a:p>
              <a:pPr algn="ctr"/>
              <a:r>
                <a:rPr lang="en-NZ" sz="900" dirty="0"/>
                <a:t>12%</a:t>
              </a:r>
            </a:p>
          </p:txBody>
        </p:sp>
      </p:grpSp>
      <p:grpSp>
        <p:nvGrpSpPr>
          <p:cNvPr id="26" name="Group 25">
            <a:extLst>
              <a:ext uri="{FF2B5EF4-FFF2-40B4-BE49-F238E27FC236}">
                <a16:creationId xmlns:a16="http://schemas.microsoft.com/office/drawing/2014/main" id="{674B777A-D5CB-695E-DB99-F004B862053F}"/>
              </a:ext>
            </a:extLst>
          </p:cNvPr>
          <p:cNvGrpSpPr/>
          <p:nvPr/>
        </p:nvGrpSpPr>
        <p:grpSpPr>
          <a:xfrm>
            <a:off x="3653276" y="4191242"/>
            <a:ext cx="244804" cy="252000"/>
            <a:chOff x="5031340" y="2073985"/>
            <a:chExt cx="244804" cy="252000"/>
          </a:xfrm>
        </p:grpSpPr>
        <p:sp>
          <p:nvSpPr>
            <p:cNvPr id="27" name="Right Brace 26">
              <a:extLst>
                <a:ext uri="{FF2B5EF4-FFF2-40B4-BE49-F238E27FC236}">
                  <a16:creationId xmlns:a16="http://schemas.microsoft.com/office/drawing/2014/main" id="{E68B76E5-A4E9-4F9C-99FE-9B00D15A6BE0}"/>
                </a:ext>
              </a:extLst>
            </p:cNvPr>
            <p:cNvSpPr/>
            <p:nvPr/>
          </p:nvSpPr>
          <p:spPr>
            <a:xfrm>
              <a:off x="5031340" y="2073985"/>
              <a:ext cx="72000" cy="252000"/>
            </a:xfrm>
            <a:prstGeom prst="rightBrac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28" name="TextBox 27">
              <a:extLst>
                <a:ext uri="{FF2B5EF4-FFF2-40B4-BE49-F238E27FC236}">
                  <a16:creationId xmlns:a16="http://schemas.microsoft.com/office/drawing/2014/main" id="{5AE8D21E-2B0B-D36B-7815-A528F11970E7}"/>
                </a:ext>
              </a:extLst>
            </p:cNvPr>
            <p:cNvSpPr txBox="1"/>
            <p:nvPr/>
          </p:nvSpPr>
          <p:spPr>
            <a:xfrm>
              <a:off x="5031340" y="2125636"/>
              <a:ext cx="244804" cy="138499"/>
            </a:xfrm>
            <a:prstGeom prst="rect">
              <a:avLst/>
            </a:prstGeom>
            <a:solidFill>
              <a:schemeClr val="bg1"/>
            </a:solidFill>
          </p:spPr>
          <p:txBody>
            <a:bodyPr wrap="square" lIns="0" tIns="0" rIns="0" bIns="0" rtlCol="0">
              <a:spAutoFit/>
            </a:bodyPr>
            <a:lstStyle/>
            <a:p>
              <a:pPr algn="ctr"/>
              <a:r>
                <a:rPr lang="en-NZ" sz="900" dirty="0"/>
                <a:t>11%</a:t>
              </a:r>
            </a:p>
          </p:txBody>
        </p:sp>
      </p:grpSp>
      <p:grpSp>
        <p:nvGrpSpPr>
          <p:cNvPr id="29" name="Group 28">
            <a:extLst>
              <a:ext uri="{FF2B5EF4-FFF2-40B4-BE49-F238E27FC236}">
                <a16:creationId xmlns:a16="http://schemas.microsoft.com/office/drawing/2014/main" id="{A6B37097-368E-2175-A4B6-F5FA5AF753BD}"/>
              </a:ext>
            </a:extLst>
          </p:cNvPr>
          <p:cNvGrpSpPr/>
          <p:nvPr/>
        </p:nvGrpSpPr>
        <p:grpSpPr>
          <a:xfrm>
            <a:off x="4465303" y="4219880"/>
            <a:ext cx="244804" cy="252000"/>
            <a:chOff x="5031340" y="2073985"/>
            <a:chExt cx="244804" cy="252000"/>
          </a:xfrm>
        </p:grpSpPr>
        <p:sp>
          <p:nvSpPr>
            <p:cNvPr id="30" name="Right Brace 29">
              <a:extLst>
                <a:ext uri="{FF2B5EF4-FFF2-40B4-BE49-F238E27FC236}">
                  <a16:creationId xmlns:a16="http://schemas.microsoft.com/office/drawing/2014/main" id="{90F53B49-2A46-C6B8-9E4F-9966368BCA9E}"/>
                </a:ext>
              </a:extLst>
            </p:cNvPr>
            <p:cNvSpPr/>
            <p:nvPr/>
          </p:nvSpPr>
          <p:spPr>
            <a:xfrm>
              <a:off x="5031340" y="2073985"/>
              <a:ext cx="72000" cy="252000"/>
            </a:xfrm>
            <a:prstGeom prst="rightBrac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31" name="TextBox 30">
              <a:extLst>
                <a:ext uri="{FF2B5EF4-FFF2-40B4-BE49-F238E27FC236}">
                  <a16:creationId xmlns:a16="http://schemas.microsoft.com/office/drawing/2014/main" id="{77B9B454-6FC9-5D24-F7D4-41A5BC7408BA}"/>
                </a:ext>
              </a:extLst>
            </p:cNvPr>
            <p:cNvSpPr txBox="1"/>
            <p:nvPr/>
          </p:nvSpPr>
          <p:spPr>
            <a:xfrm>
              <a:off x="5031340" y="2125636"/>
              <a:ext cx="244804" cy="138499"/>
            </a:xfrm>
            <a:prstGeom prst="rect">
              <a:avLst/>
            </a:prstGeom>
            <a:solidFill>
              <a:schemeClr val="bg1"/>
            </a:solidFill>
          </p:spPr>
          <p:txBody>
            <a:bodyPr wrap="square" lIns="0" tIns="0" rIns="0" bIns="0" rtlCol="0">
              <a:spAutoFit/>
            </a:bodyPr>
            <a:lstStyle/>
            <a:p>
              <a:pPr algn="ctr"/>
              <a:r>
                <a:rPr lang="en-NZ" sz="900" dirty="0"/>
                <a:t>9%</a:t>
              </a:r>
            </a:p>
          </p:txBody>
        </p:sp>
      </p:grpSp>
      <p:grpSp>
        <p:nvGrpSpPr>
          <p:cNvPr id="32" name="Group 31">
            <a:extLst>
              <a:ext uri="{FF2B5EF4-FFF2-40B4-BE49-F238E27FC236}">
                <a16:creationId xmlns:a16="http://schemas.microsoft.com/office/drawing/2014/main" id="{B596BFD4-A635-0D44-B598-41212F79965B}"/>
              </a:ext>
            </a:extLst>
          </p:cNvPr>
          <p:cNvGrpSpPr/>
          <p:nvPr/>
        </p:nvGrpSpPr>
        <p:grpSpPr>
          <a:xfrm>
            <a:off x="5241818" y="4255952"/>
            <a:ext cx="244804" cy="180000"/>
            <a:chOff x="5031340" y="2073985"/>
            <a:chExt cx="244804" cy="180000"/>
          </a:xfrm>
        </p:grpSpPr>
        <p:sp>
          <p:nvSpPr>
            <p:cNvPr id="33" name="Right Brace 32">
              <a:extLst>
                <a:ext uri="{FF2B5EF4-FFF2-40B4-BE49-F238E27FC236}">
                  <a16:creationId xmlns:a16="http://schemas.microsoft.com/office/drawing/2014/main" id="{6E114C3E-63E3-EE90-E3AE-F796135A12D9}"/>
                </a:ext>
              </a:extLst>
            </p:cNvPr>
            <p:cNvSpPr/>
            <p:nvPr/>
          </p:nvSpPr>
          <p:spPr>
            <a:xfrm>
              <a:off x="5031340" y="2073985"/>
              <a:ext cx="72000" cy="180000"/>
            </a:xfrm>
            <a:prstGeom prst="rightBrac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34" name="TextBox 33">
              <a:extLst>
                <a:ext uri="{FF2B5EF4-FFF2-40B4-BE49-F238E27FC236}">
                  <a16:creationId xmlns:a16="http://schemas.microsoft.com/office/drawing/2014/main" id="{EF07D129-1E15-CDA0-0931-8D57E6AA93D9}"/>
                </a:ext>
              </a:extLst>
            </p:cNvPr>
            <p:cNvSpPr txBox="1"/>
            <p:nvPr/>
          </p:nvSpPr>
          <p:spPr>
            <a:xfrm>
              <a:off x="5031340" y="2090124"/>
              <a:ext cx="244804" cy="138499"/>
            </a:xfrm>
            <a:prstGeom prst="rect">
              <a:avLst/>
            </a:prstGeom>
            <a:solidFill>
              <a:schemeClr val="bg1"/>
            </a:solidFill>
          </p:spPr>
          <p:txBody>
            <a:bodyPr wrap="square" lIns="0" tIns="0" rIns="0" bIns="0" rtlCol="0">
              <a:spAutoFit/>
            </a:bodyPr>
            <a:lstStyle/>
            <a:p>
              <a:pPr algn="ctr"/>
              <a:r>
                <a:rPr lang="en-NZ" sz="900" dirty="0"/>
                <a:t>7%</a:t>
              </a:r>
            </a:p>
          </p:txBody>
        </p:sp>
      </p:grpSp>
      <p:grpSp>
        <p:nvGrpSpPr>
          <p:cNvPr id="35" name="Group 34">
            <a:extLst>
              <a:ext uri="{FF2B5EF4-FFF2-40B4-BE49-F238E27FC236}">
                <a16:creationId xmlns:a16="http://schemas.microsoft.com/office/drawing/2014/main" id="{C45B6263-1134-5187-6E61-4AFB5CC70E06}"/>
              </a:ext>
            </a:extLst>
          </p:cNvPr>
          <p:cNvGrpSpPr/>
          <p:nvPr/>
        </p:nvGrpSpPr>
        <p:grpSpPr>
          <a:xfrm>
            <a:off x="6038955" y="4255952"/>
            <a:ext cx="244804" cy="180000"/>
            <a:chOff x="5031340" y="2073985"/>
            <a:chExt cx="244804" cy="180000"/>
          </a:xfrm>
        </p:grpSpPr>
        <p:sp>
          <p:nvSpPr>
            <p:cNvPr id="36" name="Right Brace 35">
              <a:extLst>
                <a:ext uri="{FF2B5EF4-FFF2-40B4-BE49-F238E27FC236}">
                  <a16:creationId xmlns:a16="http://schemas.microsoft.com/office/drawing/2014/main" id="{753E129E-D4E0-F108-B5F8-A08732F13233}"/>
                </a:ext>
              </a:extLst>
            </p:cNvPr>
            <p:cNvSpPr/>
            <p:nvPr/>
          </p:nvSpPr>
          <p:spPr>
            <a:xfrm>
              <a:off x="5031340" y="2073985"/>
              <a:ext cx="72000" cy="180000"/>
            </a:xfrm>
            <a:prstGeom prst="rightBrac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37" name="TextBox 36">
              <a:extLst>
                <a:ext uri="{FF2B5EF4-FFF2-40B4-BE49-F238E27FC236}">
                  <a16:creationId xmlns:a16="http://schemas.microsoft.com/office/drawing/2014/main" id="{8430018F-3C29-6EB1-BFFA-C13DB40DA230}"/>
                </a:ext>
              </a:extLst>
            </p:cNvPr>
            <p:cNvSpPr txBox="1"/>
            <p:nvPr/>
          </p:nvSpPr>
          <p:spPr>
            <a:xfrm>
              <a:off x="5031340" y="2090124"/>
              <a:ext cx="244804" cy="138499"/>
            </a:xfrm>
            <a:prstGeom prst="rect">
              <a:avLst/>
            </a:prstGeom>
            <a:solidFill>
              <a:schemeClr val="bg1"/>
            </a:solidFill>
          </p:spPr>
          <p:txBody>
            <a:bodyPr wrap="square" lIns="0" tIns="0" rIns="0" bIns="0" rtlCol="0">
              <a:spAutoFit/>
            </a:bodyPr>
            <a:lstStyle/>
            <a:p>
              <a:pPr algn="ctr"/>
              <a:r>
                <a:rPr lang="en-NZ" sz="900" dirty="0"/>
                <a:t>7%</a:t>
              </a:r>
            </a:p>
          </p:txBody>
        </p:sp>
      </p:grpSp>
      <p:grpSp>
        <p:nvGrpSpPr>
          <p:cNvPr id="38" name="Group 37">
            <a:extLst>
              <a:ext uri="{FF2B5EF4-FFF2-40B4-BE49-F238E27FC236}">
                <a16:creationId xmlns:a16="http://schemas.microsoft.com/office/drawing/2014/main" id="{EEAA0370-A795-C464-9BA2-8B5621DB9572}"/>
              </a:ext>
            </a:extLst>
          </p:cNvPr>
          <p:cNvGrpSpPr/>
          <p:nvPr/>
        </p:nvGrpSpPr>
        <p:grpSpPr>
          <a:xfrm>
            <a:off x="6810112" y="4276046"/>
            <a:ext cx="244804" cy="180000"/>
            <a:chOff x="5031340" y="2073985"/>
            <a:chExt cx="244804" cy="180000"/>
          </a:xfrm>
        </p:grpSpPr>
        <p:sp>
          <p:nvSpPr>
            <p:cNvPr id="39" name="Right Brace 38">
              <a:extLst>
                <a:ext uri="{FF2B5EF4-FFF2-40B4-BE49-F238E27FC236}">
                  <a16:creationId xmlns:a16="http://schemas.microsoft.com/office/drawing/2014/main" id="{C7C15D21-A948-8E03-1FBB-968FEC4E3000}"/>
                </a:ext>
              </a:extLst>
            </p:cNvPr>
            <p:cNvSpPr/>
            <p:nvPr/>
          </p:nvSpPr>
          <p:spPr>
            <a:xfrm>
              <a:off x="5031340" y="2073985"/>
              <a:ext cx="72000" cy="180000"/>
            </a:xfrm>
            <a:prstGeom prst="rightBrac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40" name="TextBox 39">
              <a:extLst>
                <a:ext uri="{FF2B5EF4-FFF2-40B4-BE49-F238E27FC236}">
                  <a16:creationId xmlns:a16="http://schemas.microsoft.com/office/drawing/2014/main" id="{E2D66C4E-E0E5-5AFF-69A0-C8CBFB0BD7AD}"/>
                </a:ext>
              </a:extLst>
            </p:cNvPr>
            <p:cNvSpPr txBox="1"/>
            <p:nvPr/>
          </p:nvSpPr>
          <p:spPr>
            <a:xfrm>
              <a:off x="5031340" y="2090124"/>
              <a:ext cx="244804" cy="138499"/>
            </a:xfrm>
            <a:prstGeom prst="rect">
              <a:avLst/>
            </a:prstGeom>
            <a:solidFill>
              <a:schemeClr val="bg1"/>
            </a:solidFill>
          </p:spPr>
          <p:txBody>
            <a:bodyPr wrap="square" lIns="0" tIns="0" rIns="0" bIns="0" rtlCol="0">
              <a:spAutoFit/>
            </a:bodyPr>
            <a:lstStyle/>
            <a:p>
              <a:pPr algn="ctr"/>
              <a:r>
                <a:rPr lang="en-NZ" sz="900" dirty="0"/>
                <a:t>7%</a:t>
              </a:r>
            </a:p>
          </p:txBody>
        </p:sp>
      </p:grpSp>
      <p:grpSp>
        <p:nvGrpSpPr>
          <p:cNvPr id="41" name="Group 40">
            <a:extLst>
              <a:ext uri="{FF2B5EF4-FFF2-40B4-BE49-F238E27FC236}">
                <a16:creationId xmlns:a16="http://schemas.microsoft.com/office/drawing/2014/main" id="{11E53F4C-25D5-1D37-1467-1D5F0B08F4A5}"/>
              </a:ext>
            </a:extLst>
          </p:cNvPr>
          <p:cNvGrpSpPr/>
          <p:nvPr/>
        </p:nvGrpSpPr>
        <p:grpSpPr>
          <a:xfrm>
            <a:off x="8385943" y="4268010"/>
            <a:ext cx="244804" cy="180000"/>
            <a:chOff x="5031340" y="2073985"/>
            <a:chExt cx="244804" cy="180000"/>
          </a:xfrm>
        </p:grpSpPr>
        <p:sp>
          <p:nvSpPr>
            <p:cNvPr id="42" name="Right Brace 41">
              <a:extLst>
                <a:ext uri="{FF2B5EF4-FFF2-40B4-BE49-F238E27FC236}">
                  <a16:creationId xmlns:a16="http://schemas.microsoft.com/office/drawing/2014/main" id="{E73EA4CF-D46B-3266-7E55-96B836672FA3}"/>
                </a:ext>
              </a:extLst>
            </p:cNvPr>
            <p:cNvSpPr/>
            <p:nvPr/>
          </p:nvSpPr>
          <p:spPr>
            <a:xfrm>
              <a:off x="5031340" y="2073985"/>
              <a:ext cx="72000" cy="180000"/>
            </a:xfrm>
            <a:prstGeom prst="rightBrac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43" name="TextBox 42">
              <a:extLst>
                <a:ext uri="{FF2B5EF4-FFF2-40B4-BE49-F238E27FC236}">
                  <a16:creationId xmlns:a16="http://schemas.microsoft.com/office/drawing/2014/main" id="{1277AAFE-4B25-55E4-24E7-0C997B317E9D}"/>
                </a:ext>
              </a:extLst>
            </p:cNvPr>
            <p:cNvSpPr txBox="1"/>
            <p:nvPr/>
          </p:nvSpPr>
          <p:spPr>
            <a:xfrm>
              <a:off x="5031340" y="2090124"/>
              <a:ext cx="244804" cy="138499"/>
            </a:xfrm>
            <a:prstGeom prst="rect">
              <a:avLst/>
            </a:prstGeom>
            <a:solidFill>
              <a:schemeClr val="bg1"/>
            </a:solidFill>
          </p:spPr>
          <p:txBody>
            <a:bodyPr wrap="square" lIns="0" tIns="0" rIns="0" bIns="0" rtlCol="0">
              <a:spAutoFit/>
            </a:bodyPr>
            <a:lstStyle/>
            <a:p>
              <a:pPr algn="ctr"/>
              <a:r>
                <a:rPr lang="en-NZ" sz="900" dirty="0"/>
                <a:t>6%</a:t>
              </a:r>
            </a:p>
          </p:txBody>
        </p:sp>
      </p:grpSp>
      <p:grpSp>
        <p:nvGrpSpPr>
          <p:cNvPr id="44" name="Group 43">
            <a:extLst>
              <a:ext uri="{FF2B5EF4-FFF2-40B4-BE49-F238E27FC236}">
                <a16:creationId xmlns:a16="http://schemas.microsoft.com/office/drawing/2014/main" id="{14CA45EB-7788-4DA5-D045-2CE2402FB8A5}"/>
              </a:ext>
            </a:extLst>
          </p:cNvPr>
          <p:cNvGrpSpPr/>
          <p:nvPr/>
        </p:nvGrpSpPr>
        <p:grpSpPr>
          <a:xfrm>
            <a:off x="9157692" y="4268010"/>
            <a:ext cx="244804" cy="180000"/>
            <a:chOff x="5031340" y="2073985"/>
            <a:chExt cx="244804" cy="180000"/>
          </a:xfrm>
        </p:grpSpPr>
        <p:sp>
          <p:nvSpPr>
            <p:cNvPr id="45" name="Right Brace 44">
              <a:extLst>
                <a:ext uri="{FF2B5EF4-FFF2-40B4-BE49-F238E27FC236}">
                  <a16:creationId xmlns:a16="http://schemas.microsoft.com/office/drawing/2014/main" id="{B9DA3C2B-2A22-02BF-D90F-FD3666610423}"/>
                </a:ext>
              </a:extLst>
            </p:cNvPr>
            <p:cNvSpPr/>
            <p:nvPr/>
          </p:nvSpPr>
          <p:spPr>
            <a:xfrm>
              <a:off x="5031340" y="2073985"/>
              <a:ext cx="72000" cy="180000"/>
            </a:xfrm>
            <a:prstGeom prst="rightBrac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46" name="TextBox 45">
              <a:extLst>
                <a:ext uri="{FF2B5EF4-FFF2-40B4-BE49-F238E27FC236}">
                  <a16:creationId xmlns:a16="http://schemas.microsoft.com/office/drawing/2014/main" id="{A55D4EFC-D777-B1C3-22C7-61070DDB4FFF}"/>
                </a:ext>
              </a:extLst>
            </p:cNvPr>
            <p:cNvSpPr txBox="1"/>
            <p:nvPr/>
          </p:nvSpPr>
          <p:spPr>
            <a:xfrm>
              <a:off x="5031340" y="2090124"/>
              <a:ext cx="244804" cy="138499"/>
            </a:xfrm>
            <a:prstGeom prst="rect">
              <a:avLst/>
            </a:prstGeom>
            <a:solidFill>
              <a:schemeClr val="bg1"/>
            </a:solidFill>
          </p:spPr>
          <p:txBody>
            <a:bodyPr wrap="square" lIns="0" tIns="0" rIns="0" bIns="0" rtlCol="0">
              <a:spAutoFit/>
            </a:bodyPr>
            <a:lstStyle/>
            <a:p>
              <a:pPr algn="ctr"/>
              <a:r>
                <a:rPr lang="en-NZ" sz="900" dirty="0"/>
                <a:t>5%</a:t>
              </a:r>
            </a:p>
          </p:txBody>
        </p:sp>
      </p:grpSp>
      <p:grpSp>
        <p:nvGrpSpPr>
          <p:cNvPr id="47" name="Group 46">
            <a:extLst>
              <a:ext uri="{FF2B5EF4-FFF2-40B4-BE49-F238E27FC236}">
                <a16:creationId xmlns:a16="http://schemas.microsoft.com/office/drawing/2014/main" id="{BD0F2C62-8990-88D6-1C9E-B414D2A466ED}"/>
              </a:ext>
            </a:extLst>
          </p:cNvPr>
          <p:cNvGrpSpPr/>
          <p:nvPr/>
        </p:nvGrpSpPr>
        <p:grpSpPr>
          <a:xfrm>
            <a:off x="7622462" y="4259429"/>
            <a:ext cx="244804" cy="180000"/>
            <a:chOff x="5031340" y="2073985"/>
            <a:chExt cx="244804" cy="180000"/>
          </a:xfrm>
        </p:grpSpPr>
        <p:sp>
          <p:nvSpPr>
            <p:cNvPr id="81" name="Right Brace 80">
              <a:extLst>
                <a:ext uri="{FF2B5EF4-FFF2-40B4-BE49-F238E27FC236}">
                  <a16:creationId xmlns:a16="http://schemas.microsoft.com/office/drawing/2014/main" id="{F74235A6-E00D-983D-94C7-FDE7138EECF7}"/>
                </a:ext>
              </a:extLst>
            </p:cNvPr>
            <p:cNvSpPr/>
            <p:nvPr/>
          </p:nvSpPr>
          <p:spPr>
            <a:xfrm>
              <a:off x="5031340" y="2073985"/>
              <a:ext cx="72000" cy="180000"/>
            </a:xfrm>
            <a:prstGeom prst="rightBrac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82" name="TextBox 81">
              <a:extLst>
                <a:ext uri="{FF2B5EF4-FFF2-40B4-BE49-F238E27FC236}">
                  <a16:creationId xmlns:a16="http://schemas.microsoft.com/office/drawing/2014/main" id="{1EF8AA6A-2F5F-CDA7-2E30-F31E8C5F2D9B}"/>
                </a:ext>
              </a:extLst>
            </p:cNvPr>
            <p:cNvSpPr txBox="1"/>
            <p:nvPr/>
          </p:nvSpPr>
          <p:spPr>
            <a:xfrm>
              <a:off x="5031340" y="2090124"/>
              <a:ext cx="244804" cy="138499"/>
            </a:xfrm>
            <a:prstGeom prst="rect">
              <a:avLst/>
            </a:prstGeom>
            <a:solidFill>
              <a:schemeClr val="bg1"/>
            </a:solidFill>
          </p:spPr>
          <p:txBody>
            <a:bodyPr wrap="square" lIns="0" tIns="0" rIns="0" bIns="0" rtlCol="0">
              <a:spAutoFit/>
            </a:bodyPr>
            <a:lstStyle/>
            <a:p>
              <a:pPr algn="ctr"/>
              <a:r>
                <a:rPr lang="en-NZ" sz="900" dirty="0"/>
                <a:t>7%</a:t>
              </a:r>
            </a:p>
          </p:txBody>
        </p:sp>
      </p:grpSp>
      <p:grpSp>
        <p:nvGrpSpPr>
          <p:cNvPr id="83" name="Group 82">
            <a:extLst>
              <a:ext uri="{FF2B5EF4-FFF2-40B4-BE49-F238E27FC236}">
                <a16:creationId xmlns:a16="http://schemas.microsoft.com/office/drawing/2014/main" id="{A8BFEF4C-FC9A-0B7D-B629-0B8BA84B20FD}"/>
              </a:ext>
            </a:extLst>
          </p:cNvPr>
          <p:cNvGrpSpPr/>
          <p:nvPr/>
        </p:nvGrpSpPr>
        <p:grpSpPr>
          <a:xfrm>
            <a:off x="9969539" y="4280045"/>
            <a:ext cx="244804" cy="180000"/>
            <a:chOff x="5031340" y="2073985"/>
            <a:chExt cx="244804" cy="180000"/>
          </a:xfrm>
        </p:grpSpPr>
        <p:sp>
          <p:nvSpPr>
            <p:cNvPr id="84" name="Right Brace 83">
              <a:extLst>
                <a:ext uri="{FF2B5EF4-FFF2-40B4-BE49-F238E27FC236}">
                  <a16:creationId xmlns:a16="http://schemas.microsoft.com/office/drawing/2014/main" id="{68E59EAF-17F8-852C-2AE0-D3E08090FC69}"/>
                </a:ext>
              </a:extLst>
            </p:cNvPr>
            <p:cNvSpPr/>
            <p:nvPr/>
          </p:nvSpPr>
          <p:spPr>
            <a:xfrm>
              <a:off x="5031340" y="2073985"/>
              <a:ext cx="72000" cy="180000"/>
            </a:xfrm>
            <a:prstGeom prst="rightBrac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85" name="TextBox 84">
              <a:extLst>
                <a:ext uri="{FF2B5EF4-FFF2-40B4-BE49-F238E27FC236}">
                  <a16:creationId xmlns:a16="http://schemas.microsoft.com/office/drawing/2014/main" id="{DCDF6118-EC55-A40B-E616-A801D414F2CF}"/>
                </a:ext>
              </a:extLst>
            </p:cNvPr>
            <p:cNvSpPr txBox="1"/>
            <p:nvPr/>
          </p:nvSpPr>
          <p:spPr>
            <a:xfrm>
              <a:off x="5031340" y="2090124"/>
              <a:ext cx="244804" cy="138499"/>
            </a:xfrm>
            <a:prstGeom prst="rect">
              <a:avLst/>
            </a:prstGeom>
            <a:solidFill>
              <a:schemeClr val="bg1"/>
            </a:solidFill>
          </p:spPr>
          <p:txBody>
            <a:bodyPr wrap="square" lIns="0" tIns="0" rIns="0" bIns="0" rtlCol="0">
              <a:spAutoFit/>
            </a:bodyPr>
            <a:lstStyle/>
            <a:p>
              <a:pPr algn="ctr"/>
              <a:r>
                <a:rPr lang="en-NZ" sz="900" dirty="0"/>
                <a:t>4%</a:t>
              </a:r>
            </a:p>
          </p:txBody>
        </p:sp>
      </p:grpSp>
      <p:grpSp>
        <p:nvGrpSpPr>
          <p:cNvPr id="86" name="Group 85">
            <a:extLst>
              <a:ext uri="{FF2B5EF4-FFF2-40B4-BE49-F238E27FC236}">
                <a16:creationId xmlns:a16="http://schemas.microsoft.com/office/drawing/2014/main" id="{F3AE546F-D06C-2B61-84F3-819382EA931E}"/>
              </a:ext>
            </a:extLst>
          </p:cNvPr>
          <p:cNvGrpSpPr/>
          <p:nvPr/>
        </p:nvGrpSpPr>
        <p:grpSpPr>
          <a:xfrm>
            <a:off x="10761131" y="4271434"/>
            <a:ext cx="244804" cy="180000"/>
            <a:chOff x="5031340" y="2073985"/>
            <a:chExt cx="244804" cy="180000"/>
          </a:xfrm>
        </p:grpSpPr>
        <p:sp>
          <p:nvSpPr>
            <p:cNvPr id="87" name="Right Brace 86">
              <a:extLst>
                <a:ext uri="{FF2B5EF4-FFF2-40B4-BE49-F238E27FC236}">
                  <a16:creationId xmlns:a16="http://schemas.microsoft.com/office/drawing/2014/main" id="{CD19EFA9-82E1-D364-A309-466B724D41E8}"/>
                </a:ext>
              </a:extLst>
            </p:cNvPr>
            <p:cNvSpPr/>
            <p:nvPr/>
          </p:nvSpPr>
          <p:spPr>
            <a:xfrm>
              <a:off x="5031340" y="2073985"/>
              <a:ext cx="72000" cy="180000"/>
            </a:xfrm>
            <a:prstGeom prst="rightBrac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88" name="TextBox 87">
              <a:extLst>
                <a:ext uri="{FF2B5EF4-FFF2-40B4-BE49-F238E27FC236}">
                  <a16:creationId xmlns:a16="http://schemas.microsoft.com/office/drawing/2014/main" id="{297AB57C-3C6F-3AE9-226A-CF0032417EF6}"/>
                </a:ext>
              </a:extLst>
            </p:cNvPr>
            <p:cNvSpPr txBox="1"/>
            <p:nvPr/>
          </p:nvSpPr>
          <p:spPr>
            <a:xfrm>
              <a:off x="5031340" y="2090124"/>
              <a:ext cx="244804" cy="138499"/>
            </a:xfrm>
            <a:prstGeom prst="rect">
              <a:avLst/>
            </a:prstGeom>
            <a:solidFill>
              <a:schemeClr val="bg1"/>
            </a:solidFill>
          </p:spPr>
          <p:txBody>
            <a:bodyPr wrap="square" lIns="0" tIns="0" rIns="0" bIns="0" rtlCol="0">
              <a:spAutoFit/>
            </a:bodyPr>
            <a:lstStyle/>
            <a:p>
              <a:pPr algn="ctr"/>
              <a:r>
                <a:rPr lang="en-NZ" sz="900" dirty="0"/>
                <a:t>3%</a:t>
              </a:r>
            </a:p>
          </p:txBody>
        </p:sp>
      </p:grpSp>
      <p:grpSp>
        <p:nvGrpSpPr>
          <p:cNvPr id="89" name="Group 88">
            <a:extLst>
              <a:ext uri="{FF2B5EF4-FFF2-40B4-BE49-F238E27FC236}">
                <a16:creationId xmlns:a16="http://schemas.microsoft.com/office/drawing/2014/main" id="{2098A262-2F0F-9282-2BA0-1E42D0310DE5}"/>
              </a:ext>
            </a:extLst>
          </p:cNvPr>
          <p:cNvGrpSpPr/>
          <p:nvPr/>
        </p:nvGrpSpPr>
        <p:grpSpPr>
          <a:xfrm>
            <a:off x="11543191" y="4263398"/>
            <a:ext cx="244804" cy="180000"/>
            <a:chOff x="5031340" y="2073985"/>
            <a:chExt cx="244804" cy="180000"/>
          </a:xfrm>
        </p:grpSpPr>
        <p:sp>
          <p:nvSpPr>
            <p:cNvPr id="90" name="Right Brace 89">
              <a:extLst>
                <a:ext uri="{FF2B5EF4-FFF2-40B4-BE49-F238E27FC236}">
                  <a16:creationId xmlns:a16="http://schemas.microsoft.com/office/drawing/2014/main" id="{551CD894-3F7C-1F8D-9D9D-106019304FCE}"/>
                </a:ext>
              </a:extLst>
            </p:cNvPr>
            <p:cNvSpPr/>
            <p:nvPr/>
          </p:nvSpPr>
          <p:spPr>
            <a:xfrm>
              <a:off x="5031340" y="2073985"/>
              <a:ext cx="72000" cy="180000"/>
            </a:xfrm>
            <a:prstGeom prst="rightBrac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91" name="TextBox 90">
              <a:extLst>
                <a:ext uri="{FF2B5EF4-FFF2-40B4-BE49-F238E27FC236}">
                  <a16:creationId xmlns:a16="http://schemas.microsoft.com/office/drawing/2014/main" id="{ABC61016-AC99-1605-FF87-DB00CDF7564B}"/>
                </a:ext>
              </a:extLst>
            </p:cNvPr>
            <p:cNvSpPr txBox="1"/>
            <p:nvPr/>
          </p:nvSpPr>
          <p:spPr>
            <a:xfrm>
              <a:off x="5031340" y="2090124"/>
              <a:ext cx="244804" cy="138499"/>
            </a:xfrm>
            <a:prstGeom prst="rect">
              <a:avLst/>
            </a:prstGeom>
            <a:solidFill>
              <a:schemeClr val="bg1"/>
            </a:solidFill>
          </p:spPr>
          <p:txBody>
            <a:bodyPr wrap="square" lIns="0" tIns="0" rIns="0" bIns="0" rtlCol="0">
              <a:spAutoFit/>
            </a:bodyPr>
            <a:lstStyle/>
            <a:p>
              <a:pPr algn="ctr"/>
              <a:r>
                <a:rPr lang="en-NZ" sz="900" dirty="0"/>
                <a:t>3%</a:t>
              </a:r>
            </a:p>
          </p:txBody>
        </p:sp>
      </p:grpSp>
      <p:sp>
        <p:nvSpPr>
          <p:cNvPr id="2" name="TextBox 1">
            <a:extLst>
              <a:ext uri="{FF2B5EF4-FFF2-40B4-BE49-F238E27FC236}">
                <a16:creationId xmlns:a16="http://schemas.microsoft.com/office/drawing/2014/main" id="{22415B8C-22D2-6617-77D3-D71466BE78FD}"/>
              </a:ext>
            </a:extLst>
          </p:cNvPr>
          <p:cNvSpPr txBox="1"/>
          <p:nvPr/>
        </p:nvSpPr>
        <p:spPr>
          <a:xfrm>
            <a:off x="4503831" y="1188665"/>
            <a:ext cx="3184339" cy="369332"/>
          </a:xfrm>
          <a:prstGeom prst="rect">
            <a:avLst/>
          </a:prstGeom>
          <a:noFill/>
        </p:spPr>
        <p:txBody>
          <a:bodyPr wrap="square" lIns="0" tIns="0" rIns="0" bIns="0" rtlCol="0">
            <a:spAutoFit/>
          </a:bodyPr>
          <a:lstStyle/>
          <a:p>
            <a:pPr algn="ctr"/>
            <a:r>
              <a:rPr lang="en-NZ" sz="1200" b="1" dirty="0"/>
              <a:t>Importance of reasons in decision to stop playing particular sport</a:t>
            </a:r>
            <a:r>
              <a:rPr lang="en-NZ" sz="1200" b="1" baseline="-25000" dirty="0"/>
              <a:t>(2)</a:t>
            </a:r>
          </a:p>
        </p:txBody>
      </p:sp>
      <p:sp>
        <p:nvSpPr>
          <p:cNvPr id="11" name="TextBox 10">
            <a:extLst>
              <a:ext uri="{FF2B5EF4-FFF2-40B4-BE49-F238E27FC236}">
                <a16:creationId xmlns:a16="http://schemas.microsoft.com/office/drawing/2014/main" id="{CF3DC59D-57A6-A6CE-ADD1-9A5C209CF3AE}"/>
              </a:ext>
            </a:extLst>
          </p:cNvPr>
          <p:cNvSpPr txBox="1"/>
          <p:nvPr/>
        </p:nvSpPr>
        <p:spPr>
          <a:xfrm>
            <a:off x="9294920" y="1082791"/>
            <a:ext cx="2531954" cy="184666"/>
          </a:xfrm>
          <a:prstGeom prst="rect">
            <a:avLst/>
          </a:prstGeom>
          <a:solidFill>
            <a:schemeClr val="accent2"/>
          </a:solidFill>
        </p:spPr>
        <p:txBody>
          <a:bodyPr wrap="square" lIns="0" tIns="0" rIns="0" bIns="0" rtlCol="0">
            <a:spAutoFit/>
          </a:bodyPr>
          <a:lstStyle/>
          <a:p>
            <a:pPr algn="ctr"/>
            <a:r>
              <a:rPr lang="en-NZ" sz="1200" dirty="0"/>
              <a:t>Wellington region: Lapsed rangatahi</a:t>
            </a:r>
          </a:p>
        </p:txBody>
      </p:sp>
      <p:sp>
        <p:nvSpPr>
          <p:cNvPr id="10" name="Slide Number Placeholder 9">
            <a:extLst>
              <a:ext uri="{FF2B5EF4-FFF2-40B4-BE49-F238E27FC236}">
                <a16:creationId xmlns:a16="http://schemas.microsoft.com/office/drawing/2014/main" id="{40196890-6EB2-FAB4-89A3-F05FA43E9FC4}"/>
              </a:ext>
            </a:extLst>
          </p:cNvPr>
          <p:cNvSpPr>
            <a:spLocks noGrp="1"/>
          </p:cNvSpPr>
          <p:nvPr>
            <p:ph type="sldNum" sz="quarter" idx="10"/>
          </p:nvPr>
        </p:nvSpPr>
        <p:spPr/>
        <p:txBody>
          <a:bodyPr/>
          <a:lstStyle/>
          <a:p>
            <a:fld id="{4034BEE3-566C-4068-A777-C3A4762E861B}" type="slidenum">
              <a:rPr lang="en-GB" smtClean="0"/>
              <a:pPr/>
              <a:t>70</a:t>
            </a:fld>
            <a:endParaRPr lang="en-GB" dirty="0"/>
          </a:p>
        </p:txBody>
      </p:sp>
    </p:spTree>
    <p:extLst>
      <p:ext uri="{BB962C8B-B14F-4D97-AF65-F5344CB8AC3E}">
        <p14:creationId xmlns:p14="http://schemas.microsoft.com/office/powerpoint/2010/main" val="1188936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2A84379-6BC0-DC59-8FAD-4FA0B2611C1F}"/>
              </a:ext>
            </a:extLst>
          </p:cNvPr>
          <p:cNvGraphicFramePr>
            <a:graphicFrameLocks noGrp="1"/>
          </p:cNvGraphicFramePr>
          <p:nvPr>
            <p:extLst>
              <p:ext uri="{D42A27DB-BD31-4B8C-83A1-F6EECF244321}">
                <p14:modId xmlns:p14="http://schemas.microsoft.com/office/powerpoint/2010/main" val="2796702577"/>
              </p:ext>
            </p:extLst>
          </p:nvPr>
        </p:nvGraphicFramePr>
        <p:xfrm>
          <a:off x="341484" y="1241527"/>
          <a:ext cx="11117698" cy="4259644"/>
        </p:xfrm>
        <a:graphic>
          <a:graphicData uri="http://schemas.openxmlformats.org/drawingml/2006/table">
            <a:tbl>
              <a:tblPr firstRow="1" bandRow="1">
                <a:tableStyleId>{B301B821-A1FF-4177-AEE7-76D212191A09}</a:tableStyleId>
              </a:tblPr>
              <a:tblGrid>
                <a:gridCol w="3053974">
                  <a:extLst>
                    <a:ext uri="{9D8B030D-6E8A-4147-A177-3AD203B41FA5}">
                      <a16:colId xmlns:a16="http://schemas.microsoft.com/office/drawing/2014/main" val="1927809882"/>
                    </a:ext>
                  </a:extLst>
                </a:gridCol>
                <a:gridCol w="1300016">
                  <a:extLst>
                    <a:ext uri="{9D8B030D-6E8A-4147-A177-3AD203B41FA5}">
                      <a16:colId xmlns:a16="http://schemas.microsoft.com/office/drawing/2014/main" val="2320359267"/>
                    </a:ext>
                  </a:extLst>
                </a:gridCol>
                <a:gridCol w="1127285">
                  <a:extLst>
                    <a:ext uri="{9D8B030D-6E8A-4147-A177-3AD203B41FA5}">
                      <a16:colId xmlns:a16="http://schemas.microsoft.com/office/drawing/2014/main" val="3792171090"/>
                    </a:ext>
                  </a:extLst>
                </a:gridCol>
                <a:gridCol w="1127285">
                  <a:extLst>
                    <a:ext uri="{9D8B030D-6E8A-4147-A177-3AD203B41FA5}">
                      <a16:colId xmlns:a16="http://schemas.microsoft.com/office/drawing/2014/main" val="1004270736"/>
                    </a:ext>
                  </a:extLst>
                </a:gridCol>
                <a:gridCol w="1323101">
                  <a:extLst>
                    <a:ext uri="{9D8B030D-6E8A-4147-A177-3AD203B41FA5}">
                      <a16:colId xmlns:a16="http://schemas.microsoft.com/office/drawing/2014/main" val="4278224704"/>
                    </a:ext>
                  </a:extLst>
                </a:gridCol>
                <a:gridCol w="1310507">
                  <a:extLst>
                    <a:ext uri="{9D8B030D-6E8A-4147-A177-3AD203B41FA5}">
                      <a16:colId xmlns:a16="http://schemas.microsoft.com/office/drawing/2014/main" val="1659002810"/>
                    </a:ext>
                  </a:extLst>
                </a:gridCol>
                <a:gridCol w="918358">
                  <a:extLst>
                    <a:ext uri="{9D8B030D-6E8A-4147-A177-3AD203B41FA5}">
                      <a16:colId xmlns:a16="http://schemas.microsoft.com/office/drawing/2014/main" val="750578629"/>
                    </a:ext>
                  </a:extLst>
                </a:gridCol>
                <a:gridCol w="957172">
                  <a:extLst>
                    <a:ext uri="{9D8B030D-6E8A-4147-A177-3AD203B41FA5}">
                      <a16:colId xmlns:a16="http://schemas.microsoft.com/office/drawing/2014/main" val="3140428520"/>
                    </a:ext>
                  </a:extLst>
                </a:gridCol>
              </a:tblGrid>
              <a:tr h="633952">
                <a:tc>
                  <a:txBody>
                    <a:bodyPr/>
                    <a:lstStyle/>
                    <a:p>
                      <a:endParaRPr lang="en-NZ" sz="1200" dirty="0"/>
                    </a:p>
                  </a:txBody>
                  <a:tcPr>
                    <a:lnL w="12700" cap="flat" cmpd="sng" algn="ctr">
                      <a:no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AEAE9F"/>
                      </a:solidFill>
                      <a:prstDash val="solid"/>
                      <a:round/>
                      <a:headEnd type="none" w="med" len="med"/>
                      <a:tailEnd type="none" w="med" len="med"/>
                    </a:lnB>
                    <a:noFill/>
                  </a:tcPr>
                </a:tc>
                <a:tc>
                  <a:txBody>
                    <a:bodyPr/>
                    <a:lstStyle/>
                    <a:p>
                      <a:pPr algn="ctr"/>
                      <a:r>
                        <a:rPr lang="en-NZ" sz="1100" dirty="0"/>
                        <a:t>All rangatahi</a:t>
                      </a:r>
                    </a:p>
                    <a:p>
                      <a:pPr algn="ctr"/>
                      <a:r>
                        <a:rPr lang="en-NZ" sz="800" dirty="0"/>
                        <a:t>n=207</a:t>
                      </a:r>
                    </a:p>
                  </a:txBody>
                  <a:tcPr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solidFill>
                  </a:tcPr>
                </a:tc>
                <a:tc>
                  <a:txBody>
                    <a:bodyPr/>
                    <a:lstStyle/>
                    <a:p>
                      <a:pPr algn="ctr"/>
                      <a:r>
                        <a:rPr lang="en-NZ" sz="1100" dirty="0"/>
                        <a:t>Males </a:t>
                      </a:r>
                    </a:p>
                    <a:p>
                      <a:pPr algn="ctr"/>
                      <a:r>
                        <a:rPr lang="en-NZ" sz="800" dirty="0"/>
                        <a:t>n=114</a:t>
                      </a:r>
                    </a:p>
                  </a:txBody>
                  <a:tcPr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solidFill>
                  </a:tcPr>
                </a:tc>
                <a:tc>
                  <a:txBody>
                    <a:bodyPr/>
                    <a:lstStyle/>
                    <a:p>
                      <a:pPr algn="ctr"/>
                      <a:r>
                        <a:rPr lang="en-NZ" sz="1100" dirty="0"/>
                        <a:t>Females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NZ" sz="800" dirty="0"/>
                        <a:t>n=90</a:t>
                      </a:r>
                    </a:p>
                  </a:txBody>
                  <a:tcPr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solidFill>
                  </a:tcPr>
                </a:tc>
                <a:tc>
                  <a:txBody>
                    <a:bodyPr/>
                    <a:lstStyle/>
                    <a:p>
                      <a:pPr algn="ctr"/>
                      <a:r>
                        <a:rPr lang="en-NZ" sz="1100" dirty="0"/>
                        <a:t>Aged 15 – 16</a:t>
                      </a:r>
                    </a:p>
                    <a:p>
                      <a:pPr marL="0" marR="0" lvl="0" indent="0" algn="ctr" defTabSz="914400" rtl="0" eaLnBrk="1" fontAlgn="auto" latinLnBrk="0" hangingPunct="1">
                        <a:lnSpc>
                          <a:spcPct val="100000"/>
                        </a:lnSpc>
                        <a:spcBef>
                          <a:spcPts val="0"/>
                        </a:spcBef>
                        <a:spcAft>
                          <a:spcPts val="0"/>
                        </a:spcAft>
                        <a:buClrTx/>
                        <a:buSzTx/>
                        <a:buFontTx/>
                        <a:buNone/>
                        <a:tabLst/>
                        <a:defRPr/>
                      </a:pPr>
                      <a:r>
                        <a:rPr lang="en-NZ" sz="800" dirty="0"/>
                        <a:t>n=134</a:t>
                      </a:r>
                    </a:p>
                  </a:txBody>
                  <a:tcPr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solidFill>
                  </a:tcPr>
                </a:tc>
                <a:tc>
                  <a:txBody>
                    <a:bodyPr/>
                    <a:lstStyle/>
                    <a:p>
                      <a:pPr algn="ctr"/>
                      <a:r>
                        <a:rPr lang="en-NZ" sz="1100" dirty="0"/>
                        <a:t>Aged 17 – 18</a:t>
                      </a:r>
                    </a:p>
                    <a:p>
                      <a:pPr marL="0" marR="0" lvl="0" indent="0" algn="ctr" defTabSz="914400" rtl="0" eaLnBrk="1" fontAlgn="auto" latinLnBrk="0" hangingPunct="1">
                        <a:lnSpc>
                          <a:spcPct val="100000"/>
                        </a:lnSpc>
                        <a:spcBef>
                          <a:spcPts val="0"/>
                        </a:spcBef>
                        <a:spcAft>
                          <a:spcPts val="0"/>
                        </a:spcAft>
                        <a:buClrTx/>
                        <a:buSzTx/>
                        <a:buFontTx/>
                        <a:buNone/>
                        <a:tabLst/>
                        <a:defRPr/>
                      </a:pPr>
                      <a:r>
                        <a:rPr lang="en-NZ" sz="800" dirty="0"/>
                        <a:t>n=73</a:t>
                      </a:r>
                    </a:p>
                  </a:txBody>
                  <a:tcPr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100" dirty="0"/>
                        <a:t>NZ European</a:t>
                      </a:r>
                    </a:p>
                    <a:p>
                      <a:pPr marL="0" marR="0" lvl="0" indent="0" algn="ctr" defTabSz="914400" rtl="0" eaLnBrk="1" fontAlgn="auto" latinLnBrk="0" hangingPunct="1">
                        <a:lnSpc>
                          <a:spcPct val="100000"/>
                        </a:lnSpc>
                        <a:spcBef>
                          <a:spcPts val="0"/>
                        </a:spcBef>
                        <a:spcAft>
                          <a:spcPts val="0"/>
                        </a:spcAft>
                        <a:buClrTx/>
                        <a:buSzTx/>
                        <a:buFontTx/>
                        <a:buNone/>
                        <a:tabLst/>
                        <a:defRPr/>
                      </a:pPr>
                      <a:r>
                        <a:rPr lang="en-NZ" sz="800" dirty="0"/>
                        <a:t>n=164</a:t>
                      </a:r>
                    </a:p>
                  </a:txBody>
                  <a:tcPr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100" dirty="0"/>
                        <a:t>Māori</a:t>
                      </a:r>
                    </a:p>
                    <a:p>
                      <a:pPr marL="0" marR="0" lvl="0" indent="0" algn="ctr" defTabSz="914400" rtl="0" eaLnBrk="1" fontAlgn="auto" latinLnBrk="0" hangingPunct="1">
                        <a:lnSpc>
                          <a:spcPct val="100000"/>
                        </a:lnSpc>
                        <a:spcBef>
                          <a:spcPts val="0"/>
                        </a:spcBef>
                        <a:spcAft>
                          <a:spcPts val="0"/>
                        </a:spcAft>
                        <a:buClrTx/>
                        <a:buSzTx/>
                        <a:buFontTx/>
                        <a:buNone/>
                        <a:tabLst/>
                        <a:defRPr/>
                      </a:pPr>
                      <a:r>
                        <a:rPr lang="en-NZ" sz="800" dirty="0"/>
                        <a:t>n=29 </a:t>
                      </a:r>
                    </a:p>
                  </a:txBody>
                  <a:tcPr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solidFill>
                  </a:tcPr>
                </a:tc>
                <a:extLst>
                  <a:ext uri="{0D108BD9-81ED-4DB2-BD59-A6C34878D82A}">
                    <a16:rowId xmlns:a16="http://schemas.microsoft.com/office/drawing/2014/main" val="382866950"/>
                  </a:ext>
                </a:extLst>
              </a:tr>
              <a:tr h="179108">
                <a:tc>
                  <a:txBody>
                    <a:bodyPr/>
                    <a:lstStyle/>
                    <a:p>
                      <a:pPr algn="r" fontAlgn="b"/>
                      <a:r>
                        <a:rPr lang="en-NZ" sz="1000" b="0" u="none" strike="noStrike" dirty="0">
                          <a:solidFill>
                            <a:srgbClr val="000000"/>
                          </a:solidFill>
                          <a:effectLst/>
                        </a:rPr>
                        <a:t>Too much other stuff going on </a:t>
                      </a:r>
                      <a:endParaRPr lang="en-NZ" sz="10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1" i="0" u="none" strike="noStrike" dirty="0">
                          <a:solidFill>
                            <a:schemeClr val="tx1"/>
                          </a:solidFill>
                          <a:effectLst/>
                          <a:latin typeface="+mn-lt"/>
                        </a:rPr>
                        <a:t>43%</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a:solidFill>
                            <a:schemeClr val="tx1"/>
                          </a:solidFill>
                          <a:effectLst/>
                          <a:latin typeface="+mn-lt"/>
                        </a:rPr>
                        <a:t>41%</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dirty="0">
                          <a:solidFill>
                            <a:schemeClr val="tx1"/>
                          </a:solidFill>
                          <a:effectLst/>
                          <a:latin typeface="+mn-lt"/>
                        </a:rPr>
                        <a:t>46%</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dirty="0">
                          <a:solidFill>
                            <a:schemeClr val="tx1"/>
                          </a:solidFill>
                          <a:effectLst/>
                          <a:latin typeface="+mn-lt"/>
                        </a:rPr>
                        <a:t>37% ↓</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chemeClr val="accent6">
                        <a:lumMod val="40000"/>
                        <a:lumOff val="60000"/>
                      </a:schemeClr>
                    </a:solidFill>
                  </a:tcPr>
                </a:tc>
                <a:tc>
                  <a:txBody>
                    <a:bodyPr/>
                    <a:lstStyle/>
                    <a:p>
                      <a:pPr algn="ctr" fontAlgn="b"/>
                      <a:r>
                        <a:rPr lang="en-NZ" sz="1000" b="0" i="0" u="none" strike="noStrike" dirty="0">
                          <a:solidFill>
                            <a:schemeClr val="tx1"/>
                          </a:solidFill>
                          <a:effectLst/>
                          <a:latin typeface="+mn-lt"/>
                        </a:rPr>
                        <a:t>55% ↑</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00B050"/>
                    </a:solidFill>
                  </a:tcPr>
                </a:tc>
                <a:tc>
                  <a:txBody>
                    <a:bodyPr/>
                    <a:lstStyle/>
                    <a:p>
                      <a:pPr algn="ctr" fontAlgn="b"/>
                      <a:r>
                        <a:rPr lang="en-NZ" sz="1000" b="0" i="0" u="none" strike="noStrike" dirty="0">
                          <a:solidFill>
                            <a:schemeClr val="tx1"/>
                          </a:solidFill>
                          <a:effectLst/>
                          <a:latin typeface="+mn-lt"/>
                        </a:rPr>
                        <a:t>43%</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dirty="0">
                          <a:solidFill>
                            <a:schemeClr val="bg1"/>
                          </a:solidFill>
                          <a:effectLst/>
                          <a:latin typeface="+mn-lt"/>
                        </a:rPr>
                        <a:t>28%</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FA0028"/>
                    </a:solidFill>
                  </a:tcPr>
                </a:tc>
                <a:extLst>
                  <a:ext uri="{0D108BD9-81ED-4DB2-BD59-A6C34878D82A}">
                    <a16:rowId xmlns:a16="http://schemas.microsoft.com/office/drawing/2014/main" val="4142321272"/>
                  </a:ext>
                </a:extLst>
              </a:tr>
              <a:tr h="328157">
                <a:tc>
                  <a:txBody>
                    <a:bodyPr/>
                    <a:lstStyle/>
                    <a:p>
                      <a:pPr algn="r" fontAlgn="b"/>
                      <a:r>
                        <a:rPr lang="en-NZ" sz="1000" b="0" u="none" strike="noStrike" dirty="0">
                          <a:solidFill>
                            <a:srgbClr val="000000"/>
                          </a:solidFill>
                          <a:effectLst/>
                        </a:rPr>
                        <a:t>Needing to turn up to every game and training session</a:t>
                      </a:r>
                      <a:endParaRPr lang="en-NZ" sz="10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1" i="0" u="none" strike="noStrike" dirty="0">
                          <a:solidFill>
                            <a:schemeClr val="tx1"/>
                          </a:solidFill>
                          <a:effectLst/>
                          <a:latin typeface="+mn-lt"/>
                        </a:rPr>
                        <a:t>17%</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dirty="0">
                          <a:solidFill>
                            <a:schemeClr val="tx1"/>
                          </a:solidFill>
                          <a:effectLst/>
                          <a:latin typeface="+mn-lt"/>
                        </a:rPr>
                        <a:t>15%</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a:solidFill>
                            <a:schemeClr val="tx1"/>
                          </a:solidFill>
                          <a:effectLst/>
                          <a:latin typeface="+mn-lt"/>
                        </a:rPr>
                        <a:t>20%</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dirty="0">
                          <a:solidFill>
                            <a:schemeClr val="tx1"/>
                          </a:solidFill>
                          <a:effectLst/>
                          <a:latin typeface="+mn-lt"/>
                        </a:rPr>
                        <a:t>21%</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dirty="0">
                          <a:solidFill>
                            <a:schemeClr val="tx1"/>
                          </a:solidFill>
                          <a:effectLst/>
                          <a:latin typeface="+mn-lt"/>
                        </a:rPr>
                        <a:t>11%</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chemeClr val="accent6">
                        <a:lumMod val="40000"/>
                        <a:lumOff val="60000"/>
                      </a:schemeClr>
                    </a:solidFill>
                  </a:tcPr>
                </a:tc>
                <a:tc>
                  <a:txBody>
                    <a:bodyPr/>
                    <a:lstStyle/>
                    <a:p>
                      <a:pPr algn="ctr" fontAlgn="b"/>
                      <a:r>
                        <a:rPr lang="en-NZ" sz="1000" b="0" i="0" u="none" strike="noStrike">
                          <a:solidFill>
                            <a:schemeClr val="tx1"/>
                          </a:solidFill>
                          <a:effectLst/>
                          <a:latin typeface="+mn-lt"/>
                        </a:rPr>
                        <a:t>17%</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dirty="0">
                          <a:solidFill>
                            <a:schemeClr val="tx1"/>
                          </a:solidFill>
                          <a:effectLst/>
                          <a:latin typeface="+mn-lt"/>
                        </a:rPr>
                        <a:t>21%</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extLst>
                  <a:ext uri="{0D108BD9-81ED-4DB2-BD59-A6C34878D82A}">
                    <a16:rowId xmlns:a16="http://schemas.microsoft.com/office/drawing/2014/main" val="407868999"/>
                  </a:ext>
                </a:extLst>
              </a:tr>
              <a:tr h="179108">
                <a:tc>
                  <a:txBody>
                    <a:bodyPr/>
                    <a:lstStyle/>
                    <a:p>
                      <a:pPr algn="r" fontAlgn="b"/>
                      <a:r>
                        <a:rPr lang="en-NZ" sz="1000" b="0" u="none" strike="noStrike" dirty="0">
                          <a:solidFill>
                            <a:srgbClr val="000000"/>
                          </a:solidFill>
                          <a:effectLst/>
                        </a:rPr>
                        <a:t>COVID caused too many disruptions</a:t>
                      </a:r>
                      <a:endParaRPr lang="en-NZ" sz="10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1" i="0" u="none" strike="noStrike" dirty="0">
                          <a:solidFill>
                            <a:schemeClr val="tx1"/>
                          </a:solidFill>
                          <a:effectLst/>
                          <a:latin typeface="+mn-lt"/>
                        </a:rPr>
                        <a:t>7%</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a:solidFill>
                            <a:schemeClr val="tx1"/>
                          </a:solidFill>
                          <a:effectLst/>
                          <a:latin typeface="+mn-lt"/>
                        </a:rPr>
                        <a:t>6%</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a:solidFill>
                            <a:schemeClr val="tx1"/>
                          </a:solidFill>
                          <a:effectLst/>
                          <a:latin typeface="+mn-lt"/>
                        </a:rPr>
                        <a:t>8%</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a:solidFill>
                            <a:schemeClr val="tx1"/>
                          </a:solidFill>
                          <a:effectLst/>
                          <a:latin typeface="+mn-lt"/>
                        </a:rPr>
                        <a:t>6%</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a:solidFill>
                            <a:schemeClr val="tx1"/>
                          </a:solidFill>
                          <a:effectLst/>
                          <a:latin typeface="+mn-lt"/>
                        </a:rPr>
                        <a:t>8%</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a:solidFill>
                            <a:schemeClr val="tx1"/>
                          </a:solidFill>
                          <a:effectLst/>
                          <a:latin typeface="+mn-lt"/>
                        </a:rPr>
                        <a:t>6%</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dirty="0">
                          <a:solidFill>
                            <a:schemeClr val="tx1"/>
                          </a:solidFill>
                          <a:effectLst/>
                          <a:latin typeface="+mn-lt"/>
                        </a:rPr>
                        <a:t>24%</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00B050"/>
                    </a:solidFill>
                  </a:tcPr>
                </a:tc>
                <a:extLst>
                  <a:ext uri="{0D108BD9-81ED-4DB2-BD59-A6C34878D82A}">
                    <a16:rowId xmlns:a16="http://schemas.microsoft.com/office/drawing/2014/main" val="3869536314"/>
                  </a:ext>
                </a:extLst>
              </a:tr>
              <a:tr h="328157">
                <a:tc>
                  <a:txBody>
                    <a:bodyPr/>
                    <a:lstStyle/>
                    <a:p>
                      <a:pPr algn="r" fontAlgn="b"/>
                      <a:r>
                        <a:rPr lang="en-NZ" sz="1000" b="0" u="none" strike="noStrike" dirty="0">
                          <a:solidFill>
                            <a:srgbClr val="000000"/>
                          </a:solidFill>
                          <a:effectLst/>
                        </a:rPr>
                        <a:t>The time of day when games or training took place</a:t>
                      </a:r>
                      <a:endParaRPr lang="en-NZ" sz="10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1" i="0" u="none" strike="noStrike" dirty="0">
                          <a:solidFill>
                            <a:schemeClr val="tx1"/>
                          </a:solidFill>
                          <a:effectLst/>
                          <a:latin typeface="+mn-lt"/>
                        </a:rPr>
                        <a:t>23%</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dirty="0">
                          <a:solidFill>
                            <a:schemeClr val="tx1"/>
                          </a:solidFill>
                          <a:effectLst/>
                          <a:latin typeface="+mn-lt"/>
                        </a:rPr>
                        <a:t>21%</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a:solidFill>
                            <a:schemeClr val="tx1"/>
                          </a:solidFill>
                          <a:effectLst/>
                          <a:latin typeface="+mn-lt"/>
                        </a:rPr>
                        <a:t>26%</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a:solidFill>
                            <a:schemeClr val="tx1"/>
                          </a:solidFill>
                          <a:effectLst/>
                          <a:latin typeface="+mn-lt"/>
                        </a:rPr>
                        <a:t>20%</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a:solidFill>
                            <a:schemeClr val="tx1"/>
                          </a:solidFill>
                          <a:effectLst/>
                          <a:latin typeface="+mn-lt"/>
                        </a:rPr>
                        <a:t>27%</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a:solidFill>
                            <a:schemeClr val="tx1"/>
                          </a:solidFill>
                          <a:effectLst/>
                          <a:latin typeface="+mn-lt"/>
                        </a:rPr>
                        <a:t>22%</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dirty="0">
                          <a:solidFill>
                            <a:schemeClr val="tx1"/>
                          </a:solidFill>
                          <a:effectLst/>
                          <a:latin typeface="+mn-lt"/>
                        </a:rPr>
                        <a:t>14%</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FF97A8"/>
                    </a:solidFill>
                  </a:tcPr>
                </a:tc>
                <a:extLst>
                  <a:ext uri="{0D108BD9-81ED-4DB2-BD59-A6C34878D82A}">
                    <a16:rowId xmlns:a16="http://schemas.microsoft.com/office/drawing/2014/main" val="3715882324"/>
                  </a:ext>
                </a:extLst>
              </a:tr>
              <a:tr h="291051">
                <a:tc>
                  <a:txBody>
                    <a:bodyPr/>
                    <a:lstStyle/>
                    <a:p>
                      <a:pPr algn="r" fontAlgn="b"/>
                      <a:r>
                        <a:rPr lang="en-NZ" sz="1000" b="0" u="none" strike="noStrike" dirty="0">
                          <a:solidFill>
                            <a:srgbClr val="000000"/>
                          </a:solidFill>
                          <a:effectLst/>
                        </a:rPr>
                        <a:t>My friends didn’t play or stopped playing</a:t>
                      </a:r>
                      <a:endParaRPr lang="en-NZ" sz="10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1" i="0" u="none" strike="noStrike" dirty="0">
                          <a:solidFill>
                            <a:schemeClr val="tx1"/>
                          </a:solidFill>
                          <a:effectLst/>
                          <a:latin typeface="+mn-lt"/>
                        </a:rPr>
                        <a:t>24%</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dirty="0">
                          <a:solidFill>
                            <a:schemeClr val="tx1"/>
                          </a:solidFill>
                          <a:effectLst/>
                          <a:latin typeface="+mn-lt"/>
                        </a:rPr>
                        <a:t>22%</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a:solidFill>
                            <a:schemeClr val="tx1"/>
                          </a:solidFill>
                          <a:effectLst/>
                          <a:latin typeface="+mn-lt"/>
                        </a:rPr>
                        <a:t>24%</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a:solidFill>
                            <a:schemeClr val="tx1"/>
                          </a:solidFill>
                          <a:effectLst/>
                          <a:latin typeface="+mn-lt"/>
                        </a:rPr>
                        <a:t>20%</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dirty="0">
                          <a:solidFill>
                            <a:schemeClr val="tx1"/>
                          </a:solidFill>
                          <a:effectLst/>
                          <a:latin typeface="+mn-lt"/>
                        </a:rPr>
                        <a:t>30%</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92D050"/>
                    </a:solidFill>
                  </a:tcPr>
                </a:tc>
                <a:tc>
                  <a:txBody>
                    <a:bodyPr/>
                    <a:lstStyle/>
                    <a:p>
                      <a:pPr algn="ctr" fontAlgn="b"/>
                      <a:r>
                        <a:rPr lang="en-NZ" sz="1000" b="0" i="0" u="none" strike="noStrike">
                          <a:solidFill>
                            <a:schemeClr val="tx1"/>
                          </a:solidFill>
                          <a:effectLst/>
                          <a:latin typeface="+mn-lt"/>
                        </a:rPr>
                        <a:t>25%</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dirty="0">
                          <a:solidFill>
                            <a:schemeClr val="tx1"/>
                          </a:solidFill>
                          <a:effectLst/>
                          <a:latin typeface="+mn-lt"/>
                        </a:rPr>
                        <a:t>21%</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extLst>
                  <a:ext uri="{0D108BD9-81ED-4DB2-BD59-A6C34878D82A}">
                    <a16:rowId xmlns:a16="http://schemas.microsoft.com/office/drawing/2014/main" val="1614942840"/>
                  </a:ext>
                </a:extLst>
              </a:tr>
              <a:tr h="179108">
                <a:tc>
                  <a:txBody>
                    <a:bodyPr/>
                    <a:lstStyle/>
                    <a:p>
                      <a:pPr algn="r" fontAlgn="b"/>
                      <a:r>
                        <a:rPr lang="en-NZ" sz="1000" b="0" u="none" strike="noStrike" dirty="0">
                          <a:solidFill>
                            <a:srgbClr val="000000"/>
                          </a:solidFill>
                          <a:effectLst/>
                        </a:rPr>
                        <a:t>It got too competitive and not fun anymore</a:t>
                      </a:r>
                      <a:endParaRPr lang="en-NZ" sz="10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1" i="0" u="none" strike="noStrike" dirty="0">
                          <a:solidFill>
                            <a:schemeClr val="tx1"/>
                          </a:solidFill>
                          <a:effectLst/>
                          <a:latin typeface="+mn-lt"/>
                        </a:rPr>
                        <a:t>20%</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dirty="0">
                          <a:solidFill>
                            <a:schemeClr val="tx1"/>
                          </a:solidFill>
                          <a:effectLst/>
                          <a:latin typeface="+mn-lt"/>
                        </a:rPr>
                        <a:t>14% ↓</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chemeClr val="accent6">
                        <a:lumMod val="40000"/>
                        <a:lumOff val="60000"/>
                      </a:schemeClr>
                    </a:solidFill>
                  </a:tcPr>
                </a:tc>
                <a:tc>
                  <a:txBody>
                    <a:bodyPr/>
                    <a:lstStyle/>
                    <a:p>
                      <a:pPr algn="ctr" fontAlgn="b"/>
                      <a:r>
                        <a:rPr lang="en-NZ" sz="1000" b="0" i="0" u="none" strike="noStrike" dirty="0">
                          <a:solidFill>
                            <a:schemeClr val="tx1"/>
                          </a:solidFill>
                          <a:effectLst/>
                          <a:latin typeface="+mn-lt"/>
                        </a:rPr>
                        <a:t>27% ↑</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92D050"/>
                    </a:solidFill>
                  </a:tcPr>
                </a:tc>
                <a:tc>
                  <a:txBody>
                    <a:bodyPr/>
                    <a:lstStyle/>
                    <a:p>
                      <a:pPr algn="ctr" fontAlgn="b"/>
                      <a:r>
                        <a:rPr lang="en-NZ" sz="1000" b="0" i="0" u="none" strike="noStrike">
                          <a:solidFill>
                            <a:schemeClr val="tx1"/>
                          </a:solidFill>
                          <a:effectLst/>
                          <a:latin typeface="+mn-lt"/>
                        </a:rPr>
                        <a:t>19%</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a:solidFill>
                            <a:schemeClr val="tx1"/>
                          </a:solidFill>
                          <a:effectLst/>
                          <a:latin typeface="+mn-lt"/>
                        </a:rPr>
                        <a:t>22%</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a:solidFill>
                            <a:schemeClr val="tx1"/>
                          </a:solidFill>
                          <a:effectLst/>
                          <a:latin typeface="+mn-lt"/>
                        </a:rPr>
                        <a:t>20%</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dirty="0">
                          <a:solidFill>
                            <a:schemeClr val="tx1"/>
                          </a:solidFill>
                          <a:effectLst/>
                          <a:latin typeface="+mn-lt"/>
                        </a:rPr>
                        <a:t>28%</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92D050"/>
                    </a:solidFill>
                  </a:tcPr>
                </a:tc>
                <a:extLst>
                  <a:ext uri="{0D108BD9-81ED-4DB2-BD59-A6C34878D82A}">
                    <a16:rowId xmlns:a16="http://schemas.microsoft.com/office/drawing/2014/main" val="1356548185"/>
                  </a:ext>
                </a:extLst>
              </a:tr>
              <a:tr h="328157">
                <a:tc>
                  <a:txBody>
                    <a:bodyPr/>
                    <a:lstStyle/>
                    <a:p>
                      <a:pPr algn="r" fontAlgn="b"/>
                      <a:r>
                        <a:rPr lang="en-NZ" sz="1000" b="0" u="none" strike="noStrike" dirty="0">
                          <a:solidFill>
                            <a:srgbClr val="000000"/>
                          </a:solidFill>
                          <a:effectLst/>
                        </a:rPr>
                        <a:t>I was playing multiple sports and so had to drop one / some</a:t>
                      </a:r>
                      <a:endParaRPr lang="en-NZ" sz="10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1" i="0" u="none" strike="noStrike" dirty="0">
                          <a:solidFill>
                            <a:schemeClr val="tx1"/>
                          </a:solidFill>
                          <a:effectLst/>
                          <a:latin typeface="+mn-lt"/>
                        </a:rPr>
                        <a:t>43%</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a:solidFill>
                            <a:schemeClr val="tx1"/>
                          </a:solidFill>
                          <a:effectLst/>
                          <a:latin typeface="+mn-lt"/>
                        </a:rPr>
                        <a:t>41%</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dirty="0">
                          <a:solidFill>
                            <a:schemeClr val="tx1"/>
                          </a:solidFill>
                          <a:effectLst/>
                          <a:latin typeface="+mn-lt"/>
                        </a:rPr>
                        <a:t>47%</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a:solidFill>
                            <a:schemeClr val="tx1"/>
                          </a:solidFill>
                          <a:effectLst/>
                          <a:latin typeface="+mn-lt"/>
                        </a:rPr>
                        <a:t>40%</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a:solidFill>
                            <a:schemeClr val="tx1"/>
                          </a:solidFill>
                          <a:effectLst/>
                          <a:latin typeface="+mn-lt"/>
                        </a:rPr>
                        <a:t>48%</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a:solidFill>
                            <a:schemeClr val="tx1"/>
                          </a:solidFill>
                          <a:effectLst/>
                          <a:latin typeface="+mn-lt"/>
                        </a:rPr>
                        <a:t>45%</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dirty="0">
                          <a:solidFill>
                            <a:schemeClr val="tx1"/>
                          </a:solidFill>
                          <a:effectLst/>
                          <a:latin typeface="+mn-lt"/>
                        </a:rPr>
                        <a:t>41%</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extLst>
                  <a:ext uri="{0D108BD9-81ED-4DB2-BD59-A6C34878D82A}">
                    <a16:rowId xmlns:a16="http://schemas.microsoft.com/office/drawing/2014/main" val="1333964778"/>
                  </a:ext>
                </a:extLst>
              </a:tr>
              <a:tr h="291051">
                <a:tc>
                  <a:txBody>
                    <a:bodyPr/>
                    <a:lstStyle/>
                    <a:p>
                      <a:pPr algn="r" fontAlgn="b"/>
                      <a:r>
                        <a:rPr lang="en-NZ" sz="1000" b="0" u="none" strike="noStrike" dirty="0">
                          <a:solidFill>
                            <a:srgbClr val="000000"/>
                          </a:solidFill>
                          <a:effectLst/>
                        </a:rPr>
                        <a:t>The cost of taking part</a:t>
                      </a:r>
                      <a:endParaRPr lang="en-NZ" sz="10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1" i="0" u="none" strike="noStrike" dirty="0">
                          <a:solidFill>
                            <a:schemeClr val="tx1"/>
                          </a:solidFill>
                          <a:effectLst/>
                          <a:latin typeface="+mn-lt"/>
                        </a:rPr>
                        <a:t>11%</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dirty="0">
                          <a:solidFill>
                            <a:schemeClr val="tx1"/>
                          </a:solidFill>
                          <a:effectLst/>
                          <a:latin typeface="+mn-lt"/>
                        </a:rPr>
                        <a:t>6% ↓</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chemeClr val="accent6">
                        <a:lumMod val="40000"/>
                        <a:lumOff val="60000"/>
                      </a:schemeClr>
                    </a:solidFill>
                  </a:tcPr>
                </a:tc>
                <a:tc>
                  <a:txBody>
                    <a:bodyPr/>
                    <a:lstStyle/>
                    <a:p>
                      <a:pPr algn="ctr" fontAlgn="b"/>
                      <a:r>
                        <a:rPr lang="en-NZ" sz="1000" b="0" i="0" u="none" strike="noStrike" dirty="0">
                          <a:solidFill>
                            <a:schemeClr val="tx1"/>
                          </a:solidFill>
                          <a:effectLst/>
                          <a:latin typeface="+mn-lt"/>
                        </a:rPr>
                        <a:t>18% ↑</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92D050"/>
                    </a:solidFill>
                  </a:tcPr>
                </a:tc>
                <a:tc>
                  <a:txBody>
                    <a:bodyPr/>
                    <a:lstStyle/>
                    <a:p>
                      <a:pPr algn="ctr" fontAlgn="b"/>
                      <a:r>
                        <a:rPr lang="en-NZ" sz="1000" b="0" i="0" u="none" strike="noStrike">
                          <a:solidFill>
                            <a:schemeClr val="tx1"/>
                          </a:solidFill>
                          <a:effectLst/>
                          <a:latin typeface="+mn-lt"/>
                        </a:rPr>
                        <a:t>10%</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a:solidFill>
                            <a:schemeClr val="tx1"/>
                          </a:solidFill>
                          <a:effectLst/>
                          <a:latin typeface="+mn-lt"/>
                        </a:rPr>
                        <a:t>14%</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a:solidFill>
                            <a:schemeClr val="tx1"/>
                          </a:solidFill>
                          <a:effectLst/>
                          <a:latin typeface="+mn-lt"/>
                        </a:rPr>
                        <a:t>9%</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dirty="0">
                          <a:solidFill>
                            <a:schemeClr val="tx1"/>
                          </a:solidFill>
                          <a:effectLst/>
                          <a:latin typeface="+mn-lt"/>
                        </a:rPr>
                        <a:t>24%</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00B050"/>
                    </a:solidFill>
                  </a:tcPr>
                </a:tc>
                <a:extLst>
                  <a:ext uri="{0D108BD9-81ED-4DB2-BD59-A6C34878D82A}">
                    <a16:rowId xmlns:a16="http://schemas.microsoft.com/office/drawing/2014/main" val="1505149119"/>
                  </a:ext>
                </a:extLst>
              </a:tr>
              <a:tr h="179108">
                <a:tc>
                  <a:txBody>
                    <a:bodyPr/>
                    <a:lstStyle/>
                    <a:p>
                      <a:pPr algn="r" fontAlgn="b"/>
                      <a:r>
                        <a:rPr lang="en-NZ" sz="1000" b="0" u="none" strike="noStrike" dirty="0">
                          <a:solidFill>
                            <a:srgbClr val="000000"/>
                          </a:solidFill>
                          <a:effectLst/>
                        </a:rPr>
                        <a:t>Feeling like I wasn’t good enough</a:t>
                      </a:r>
                      <a:endParaRPr lang="en-NZ" sz="10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1" i="0" u="none" strike="noStrike" dirty="0">
                          <a:solidFill>
                            <a:schemeClr val="tx1"/>
                          </a:solidFill>
                          <a:effectLst/>
                          <a:latin typeface="+mn-lt"/>
                        </a:rPr>
                        <a:t>18%</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dirty="0">
                          <a:solidFill>
                            <a:schemeClr val="tx1"/>
                          </a:solidFill>
                          <a:effectLst/>
                          <a:latin typeface="+mn-lt"/>
                        </a:rPr>
                        <a:t>11% ↓</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FF97A8"/>
                    </a:solidFill>
                  </a:tcPr>
                </a:tc>
                <a:tc>
                  <a:txBody>
                    <a:bodyPr/>
                    <a:lstStyle/>
                    <a:p>
                      <a:pPr algn="ctr" fontAlgn="b"/>
                      <a:r>
                        <a:rPr lang="en-NZ" sz="1000" b="0" i="0" u="none" strike="noStrike" dirty="0">
                          <a:solidFill>
                            <a:schemeClr val="tx1"/>
                          </a:solidFill>
                          <a:effectLst/>
                          <a:latin typeface="+mn-lt"/>
                        </a:rPr>
                        <a:t>26% ↑</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92D050"/>
                    </a:solidFill>
                  </a:tcPr>
                </a:tc>
                <a:tc>
                  <a:txBody>
                    <a:bodyPr/>
                    <a:lstStyle/>
                    <a:p>
                      <a:pPr algn="ctr" fontAlgn="b"/>
                      <a:r>
                        <a:rPr lang="en-NZ" sz="1000" b="0" i="0" u="none" strike="noStrike" dirty="0">
                          <a:solidFill>
                            <a:schemeClr val="tx1"/>
                          </a:solidFill>
                          <a:effectLst/>
                          <a:latin typeface="+mn-lt"/>
                        </a:rPr>
                        <a:t>19%</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a:solidFill>
                            <a:schemeClr val="tx1"/>
                          </a:solidFill>
                          <a:effectLst/>
                          <a:latin typeface="+mn-lt"/>
                        </a:rPr>
                        <a:t>16%</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a:solidFill>
                            <a:schemeClr val="tx1"/>
                          </a:solidFill>
                          <a:effectLst/>
                          <a:latin typeface="+mn-lt"/>
                        </a:rPr>
                        <a:t>18%</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dirty="0">
                          <a:solidFill>
                            <a:schemeClr val="tx1"/>
                          </a:solidFill>
                          <a:effectLst/>
                          <a:latin typeface="+mn-lt"/>
                        </a:rPr>
                        <a:t>28%</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00B050"/>
                    </a:solidFill>
                  </a:tcPr>
                </a:tc>
                <a:extLst>
                  <a:ext uri="{0D108BD9-81ED-4DB2-BD59-A6C34878D82A}">
                    <a16:rowId xmlns:a16="http://schemas.microsoft.com/office/drawing/2014/main" val="3818149930"/>
                  </a:ext>
                </a:extLst>
              </a:tr>
              <a:tr h="328157">
                <a:tc>
                  <a:txBody>
                    <a:bodyPr/>
                    <a:lstStyle/>
                    <a:p>
                      <a:pPr algn="r" fontAlgn="b"/>
                      <a:r>
                        <a:rPr lang="en-NZ" sz="1000" b="0" u="none" strike="noStrike" dirty="0">
                          <a:solidFill>
                            <a:srgbClr val="000000"/>
                          </a:solidFill>
                          <a:effectLst/>
                        </a:rPr>
                        <a:t>I didn’t feel like I was making progress in the sport</a:t>
                      </a:r>
                      <a:endParaRPr lang="en-NZ" sz="10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1" i="0" u="none" strike="noStrike" dirty="0">
                          <a:solidFill>
                            <a:schemeClr val="tx1"/>
                          </a:solidFill>
                          <a:effectLst/>
                          <a:latin typeface="+mn-lt"/>
                        </a:rPr>
                        <a:t>23%</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a:solidFill>
                            <a:schemeClr val="tx1"/>
                          </a:solidFill>
                          <a:effectLst/>
                          <a:latin typeface="+mn-lt"/>
                        </a:rPr>
                        <a:t>19%</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a:solidFill>
                            <a:schemeClr val="tx1"/>
                          </a:solidFill>
                          <a:effectLst/>
                          <a:latin typeface="+mn-lt"/>
                        </a:rPr>
                        <a:t>27%</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dirty="0">
                          <a:solidFill>
                            <a:schemeClr val="tx1"/>
                          </a:solidFill>
                          <a:effectLst/>
                          <a:latin typeface="+mn-lt"/>
                        </a:rPr>
                        <a:t>24%</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a:solidFill>
                            <a:schemeClr val="tx1"/>
                          </a:solidFill>
                          <a:effectLst/>
                          <a:latin typeface="+mn-lt"/>
                        </a:rPr>
                        <a:t>22%</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a:solidFill>
                            <a:schemeClr val="tx1"/>
                          </a:solidFill>
                          <a:effectLst/>
                          <a:latin typeface="+mn-lt"/>
                        </a:rPr>
                        <a:t>20%</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dirty="0">
                          <a:solidFill>
                            <a:schemeClr val="tx1"/>
                          </a:solidFill>
                          <a:effectLst/>
                          <a:latin typeface="+mn-lt"/>
                        </a:rPr>
                        <a:t>31%</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92D050"/>
                    </a:solidFill>
                  </a:tcPr>
                </a:tc>
                <a:extLst>
                  <a:ext uri="{0D108BD9-81ED-4DB2-BD59-A6C34878D82A}">
                    <a16:rowId xmlns:a16="http://schemas.microsoft.com/office/drawing/2014/main" val="3800273756"/>
                  </a:ext>
                </a:extLst>
              </a:tr>
              <a:tr h="328157">
                <a:tc>
                  <a:txBody>
                    <a:bodyPr/>
                    <a:lstStyle/>
                    <a:p>
                      <a:pPr algn="r" fontAlgn="b"/>
                      <a:r>
                        <a:rPr lang="en-NZ" sz="1000" b="0" u="none" strike="noStrike" dirty="0">
                          <a:solidFill>
                            <a:srgbClr val="000000"/>
                          </a:solidFill>
                          <a:effectLst/>
                        </a:rPr>
                        <a:t>Amount of time required for games and training</a:t>
                      </a:r>
                      <a:endParaRPr lang="en-NZ" sz="10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1" i="0" u="none" strike="noStrike" dirty="0">
                          <a:solidFill>
                            <a:schemeClr val="tx1"/>
                          </a:solidFill>
                          <a:effectLst/>
                          <a:latin typeface="+mn-lt"/>
                        </a:rPr>
                        <a:t>21%</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a:solidFill>
                            <a:schemeClr val="tx1"/>
                          </a:solidFill>
                          <a:effectLst/>
                          <a:latin typeface="+mn-lt"/>
                        </a:rPr>
                        <a:t>24%</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a:solidFill>
                            <a:schemeClr val="tx1"/>
                          </a:solidFill>
                          <a:effectLst/>
                          <a:latin typeface="+mn-lt"/>
                        </a:rPr>
                        <a:t>19%</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a:solidFill>
                            <a:schemeClr val="tx1"/>
                          </a:solidFill>
                          <a:effectLst/>
                          <a:latin typeface="+mn-lt"/>
                        </a:rPr>
                        <a:t>19%</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dirty="0">
                          <a:solidFill>
                            <a:schemeClr val="tx1"/>
                          </a:solidFill>
                          <a:effectLst/>
                          <a:latin typeface="+mn-lt"/>
                        </a:rPr>
                        <a:t>25%</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a:solidFill>
                            <a:schemeClr val="tx1"/>
                          </a:solidFill>
                          <a:effectLst/>
                          <a:latin typeface="+mn-lt"/>
                        </a:rPr>
                        <a:t>20%</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dirty="0">
                          <a:solidFill>
                            <a:schemeClr val="tx1"/>
                          </a:solidFill>
                          <a:effectLst/>
                          <a:latin typeface="+mn-lt"/>
                        </a:rPr>
                        <a:t>24%</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extLst>
                  <a:ext uri="{0D108BD9-81ED-4DB2-BD59-A6C34878D82A}">
                    <a16:rowId xmlns:a16="http://schemas.microsoft.com/office/drawing/2014/main" val="2349543096"/>
                  </a:ext>
                </a:extLst>
              </a:tr>
              <a:tr h="328157">
                <a:tc>
                  <a:txBody>
                    <a:bodyPr/>
                    <a:lstStyle/>
                    <a:p>
                      <a:pPr algn="r" fontAlgn="b"/>
                      <a:r>
                        <a:rPr lang="en-NZ" sz="1000" b="0" u="none" strike="noStrike" dirty="0">
                          <a:solidFill>
                            <a:srgbClr val="000000"/>
                          </a:solidFill>
                          <a:effectLst/>
                        </a:rPr>
                        <a:t>I was doing the same things every week; it was getting boring</a:t>
                      </a:r>
                      <a:endParaRPr lang="en-NZ" sz="10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1" i="0" u="none" strike="noStrike" dirty="0">
                          <a:solidFill>
                            <a:schemeClr val="tx1"/>
                          </a:solidFill>
                          <a:effectLst/>
                          <a:latin typeface="+mn-lt"/>
                        </a:rPr>
                        <a:t>18%</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a:solidFill>
                            <a:schemeClr val="tx1"/>
                          </a:solidFill>
                          <a:effectLst/>
                          <a:latin typeface="+mn-lt"/>
                        </a:rPr>
                        <a:t>19%</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a:solidFill>
                            <a:schemeClr val="tx1"/>
                          </a:solidFill>
                          <a:effectLst/>
                          <a:latin typeface="+mn-lt"/>
                        </a:rPr>
                        <a:t>18%</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a:solidFill>
                            <a:schemeClr val="tx1"/>
                          </a:solidFill>
                          <a:effectLst/>
                          <a:latin typeface="+mn-lt"/>
                        </a:rPr>
                        <a:t>21%</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dirty="0">
                          <a:solidFill>
                            <a:schemeClr val="tx1"/>
                          </a:solidFill>
                          <a:effectLst/>
                          <a:latin typeface="+mn-lt"/>
                        </a:rPr>
                        <a:t>14%</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dirty="0">
                          <a:solidFill>
                            <a:schemeClr val="tx1"/>
                          </a:solidFill>
                          <a:effectLst/>
                          <a:latin typeface="+mn-lt"/>
                        </a:rPr>
                        <a:t>18%</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dirty="0">
                          <a:solidFill>
                            <a:schemeClr val="tx1"/>
                          </a:solidFill>
                          <a:effectLst/>
                          <a:latin typeface="+mn-lt"/>
                        </a:rPr>
                        <a:t>10%</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91613349"/>
                  </a:ext>
                </a:extLst>
              </a:tr>
              <a:tr h="179108">
                <a:tc>
                  <a:txBody>
                    <a:bodyPr/>
                    <a:lstStyle/>
                    <a:p>
                      <a:pPr algn="r" fontAlgn="b"/>
                      <a:r>
                        <a:rPr lang="en-NZ" sz="1000" b="0" u="none" strike="noStrike" dirty="0">
                          <a:solidFill>
                            <a:srgbClr val="000000"/>
                          </a:solidFill>
                          <a:effectLst/>
                        </a:rPr>
                        <a:t>Lack of proper organisation</a:t>
                      </a:r>
                      <a:endParaRPr lang="en-NZ" sz="10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1" i="0" u="none" strike="noStrike" dirty="0">
                          <a:solidFill>
                            <a:schemeClr val="tx1"/>
                          </a:solidFill>
                          <a:effectLst/>
                          <a:latin typeface="+mn-lt"/>
                        </a:rPr>
                        <a:t>14%</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a:solidFill>
                            <a:schemeClr val="tx1"/>
                          </a:solidFill>
                          <a:effectLst/>
                          <a:latin typeface="+mn-lt"/>
                        </a:rPr>
                        <a:t>11%</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a:solidFill>
                            <a:schemeClr val="tx1"/>
                          </a:solidFill>
                          <a:effectLst/>
                          <a:latin typeface="+mn-lt"/>
                        </a:rPr>
                        <a:t>19%</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a:solidFill>
                            <a:schemeClr val="tx1"/>
                          </a:solidFill>
                          <a:effectLst/>
                          <a:latin typeface="+mn-lt"/>
                        </a:rPr>
                        <a:t>14%</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a:solidFill>
                            <a:schemeClr val="tx1"/>
                          </a:solidFill>
                          <a:effectLst/>
                          <a:latin typeface="+mn-lt"/>
                        </a:rPr>
                        <a:t>15%</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dirty="0">
                          <a:solidFill>
                            <a:schemeClr val="tx1"/>
                          </a:solidFill>
                          <a:effectLst/>
                          <a:latin typeface="+mn-lt"/>
                        </a:rPr>
                        <a:t>12%</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dirty="0">
                          <a:solidFill>
                            <a:schemeClr val="tx1"/>
                          </a:solidFill>
                          <a:effectLst/>
                          <a:latin typeface="+mn-lt"/>
                        </a:rPr>
                        <a:t>31%</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00B050"/>
                    </a:solidFill>
                  </a:tcPr>
                </a:tc>
                <a:extLst>
                  <a:ext uri="{0D108BD9-81ED-4DB2-BD59-A6C34878D82A}">
                    <a16:rowId xmlns:a16="http://schemas.microsoft.com/office/drawing/2014/main" val="295184146"/>
                  </a:ext>
                </a:extLst>
              </a:tr>
              <a:tr h="179108">
                <a:tc>
                  <a:txBody>
                    <a:bodyPr/>
                    <a:lstStyle/>
                    <a:p>
                      <a:pPr algn="r" fontAlgn="b"/>
                      <a:r>
                        <a:rPr lang="en-NZ" sz="1000" b="0" u="none" strike="noStrike" dirty="0">
                          <a:solidFill>
                            <a:srgbClr val="000000"/>
                          </a:solidFill>
                          <a:effectLst/>
                        </a:rPr>
                        <a:t>Having to travel to games or training</a:t>
                      </a:r>
                      <a:endParaRPr lang="en-NZ" sz="10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1" i="0" u="none" strike="noStrike" dirty="0">
                          <a:solidFill>
                            <a:schemeClr val="tx1"/>
                          </a:solidFill>
                          <a:effectLst/>
                          <a:latin typeface="+mn-lt"/>
                        </a:rPr>
                        <a:t>12%</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a:solidFill>
                            <a:schemeClr val="tx1"/>
                          </a:solidFill>
                          <a:effectLst/>
                          <a:latin typeface="+mn-lt"/>
                        </a:rPr>
                        <a:t>11%</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a:solidFill>
                            <a:schemeClr val="tx1"/>
                          </a:solidFill>
                          <a:effectLst/>
                          <a:latin typeface="+mn-lt"/>
                        </a:rPr>
                        <a:t>12%</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a:solidFill>
                            <a:schemeClr val="tx1"/>
                          </a:solidFill>
                          <a:effectLst/>
                          <a:latin typeface="+mn-lt"/>
                        </a:rPr>
                        <a:t>11%</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a:solidFill>
                            <a:schemeClr val="tx1"/>
                          </a:solidFill>
                          <a:effectLst/>
                          <a:latin typeface="+mn-lt"/>
                        </a:rPr>
                        <a:t>12%</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a:solidFill>
                            <a:schemeClr val="tx1"/>
                          </a:solidFill>
                          <a:effectLst/>
                          <a:latin typeface="+mn-lt"/>
                        </a:rPr>
                        <a:t>9%</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chemeClr val="bg1"/>
                    </a:solidFill>
                  </a:tcPr>
                </a:tc>
                <a:tc>
                  <a:txBody>
                    <a:bodyPr/>
                    <a:lstStyle/>
                    <a:p>
                      <a:pPr algn="ctr" fontAlgn="b"/>
                      <a:r>
                        <a:rPr lang="en-NZ" sz="1000" b="0" i="0" u="none" strike="noStrike" dirty="0">
                          <a:solidFill>
                            <a:schemeClr val="tx1"/>
                          </a:solidFill>
                          <a:effectLst/>
                          <a:latin typeface="+mn-lt"/>
                        </a:rPr>
                        <a:t>14%</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extLst>
                  <a:ext uri="{0D108BD9-81ED-4DB2-BD59-A6C34878D82A}">
                    <a16:rowId xmlns:a16="http://schemas.microsoft.com/office/drawing/2014/main" val="2243129754"/>
                  </a:ext>
                </a:extLst>
              </a:tr>
            </a:tbl>
          </a:graphicData>
        </a:graphic>
      </p:graphicFrame>
      <p:grpSp>
        <p:nvGrpSpPr>
          <p:cNvPr id="5" name="Group 4">
            <a:extLst>
              <a:ext uri="{FF2B5EF4-FFF2-40B4-BE49-F238E27FC236}">
                <a16:creationId xmlns:a16="http://schemas.microsoft.com/office/drawing/2014/main" id="{36E5E811-3ABE-D50E-EB09-B0EAEE9CC891}"/>
              </a:ext>
            </a:extLst>
          </p:cNvPr>
          <p:cNvGrpSpPr/>
          <p:nvPr/>
        </p:nvGrpSpPr>
        <p:grpSpPr>
          <a:xfrm>
            <a:off x="2577429" y="5644897"/>
            <a:ext cx="7676333" cy="333232"/>
            <a:chOff x="2678309" y="5619284"/>
            <a:chExt cx="7676333" cy="333232"/>
          </a:xfrm>
        </p:grpSpPr>
        <p:sp>
          <p:nvSpPr>
            <p:cNvPr id="68" name="Rectangle 67">
              <a:extLst>
                <a:ext uri="{FF2B5EF4-FFF2-40B4-BE49-F238E27FC236}">
                  <a16:creationId xmlns:a16="http://schemas.microsoft.com/office/drawing/2014/main" id="{5067B726-511E-6D70-AC4A-0C9BB9845F4A}"/>
                </a:ext>
              </a:extLst>
            </p:cNvPr>
            <p:cNvSpPr/>
            <p:nvPr/>
          </p:nvSpPr>
          <p:spPr bwMode="ltGray">
            <a:xfrm>
              <a:off x="2678309" y="5720279"/>
              <a:ext cx="244443" cy="153909"/>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a:p>
          </p:txBody>
        </p:sp>
        <p:sp>
          <p:nvSpPr>
            <p:cNvPr id="70" name="Rectangle 69">
              <a:extLst>
                <a:ext uri="{FF2B5EF4-FFF2-40B4-BE49-F238E27FC236}">
                  <a16:creationId xmlns:a16="http://schemas.microsoft.com/office/drawing/2014/main" id="{44D08BB8-2488-E882-F9C4-4A51E62E3AA6}"/>
                </a:ext>
              </a:extLst>
            </p:cNvPr>
            <p:cNvSpPr/>
            <p:nvPr/>
          </p:nvSpPr>
          <p:spPr bwMode="ltGray">
            <a:xfrm>
              <a:off x="4810399" y="5720279"/>
              <a:ext cx="244443" cy="153909"/>
            </a:xfrm>
            <a:prstGeom prst="rect">
              <a:avLst/>
            </a:prstGeom>
            <a:solidFill>
              <a:schemeClr val="accent6">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a:p>
          </p:txBody>
        </p:sp>
        <p:sp>
          <p:nvSpPr>
            <p:cNvPr id="74" name="Rectangle 73">
              <a:extLst>
                <a:ext uri="{FF2B5EF4-FFF2-40B4-BE49-F238E27FC236}">
                  <a16:creationId xmlns:a16="http://schemas.microsoft.com/office/drawing/2014/main" id="{1C9E30A1-443E-2FDD-623E-EA19AF549124}"/>
                </a:ext>
              </a:extLst>
            </p:cNvPr>
            <p:cNvSpPr/>
            <p:nvPr/>
          </p:nvSpPr>
          <p:spPr bwMode="ltGray">
            <a:xfrm>
              <a:off x="6632673" y="5720279"/>
              <a:ext cx="244443" cy="153909"/>
            </a:xfrm>
            <a:prstGeom prst="rect">
              <a:avLst/>
            </a:prstGeom>
            <a:solidFill>
              <a:srgbClr val="92D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a:p>
          </p:txBody>
        </p:sp>
        <p:sp>
          <p:nvSpPr>
            <p:cNvPr id="75" name="Rectangle 74">
              <a:extLst>
                <a:ext uri="{FF2B5EF4-FFF2-40B4-BE49-F238E27FC236}">
                  <a16:creationId xmlns:a16="http://schemas.microsoft.com/office/drawing/2014/main" id="{FFA78DB3-D62C-79E1-02C9-09E7F077AADD}"/>
                </a:ext>
              </a:extLst>
            </p:cNvPr>
            <p:cNvSpPr/>
            <p:nvPr/>
          </p:nvSpPr>
          <p:spPr bwMode="ltGray">
            <a:xfrm>
              <a:off x="8563072" y="5720279"/>
              <a:ext cx="244443" cy="153909"/>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a:p>
          </p:txBody>
        </p:sp>
        <p:sp>
          <p:nvSpPr>
            <p:cNvPr id="76" name="TextBox 75">
              <a:extLst>
                <a:ext uri="{FF2B5EF4-FFF2-40B4-BE49-F238E27FC236}">
                  <a16:creationId xmlns:a16="http://schemas.microsoft.com/office/drawing/2014/main" id="{7FF0DA9F-F1DB-2F72-C9D0-205779EDE9B8}"/>
                </a:ext>
              </a:extLst>
            </p:cNvPr>
            <p:cNvSpPr txBox="1"/>
            <p:nvPr/>
          </p:nvSpPr>
          <p:spPr>
            <a:xfrm>
              <a:off x="3051010" y="5619284"/>
              <a:ext cx="1457608" cy="307777"/>
            </a:xfrm>
            <a:prstGeom prst="rect">
              <a:avLst/>
            </a:prstGeom>
            <a:noFill/>
          </p:spPr>
          <p:txBody>
            <a:bodyPr wrap="square" lIns="0" tIns="0" rIns="0" bIns="0" rtlCol="0">
              <a:spAutoFit/>
            </a:bodyPr>
            <a:lstStyle/>
            <a:p>
              <a:r>
                <a:rPr lang="en-NZ" sz="1000" dirty="0"/>
                <a:t>10%-points+ lower than all rangatahi</a:t>
              </a:r>
            </a:p>
          </p:txBody>
        </p:sp>
        <p:sp>
          <p:nvSpPr>
            <p:cNvPr id="77" name="TextBox 76">
              <a:extLst>
                <a:ext uri="{FF2B5EF4-FFF2-40B4-BE49-F238E27FC236}">
                  <a16:creationId xmlns:a16="http://schemas.microsoft.com/office/drawing/2014/main" id="{21032B6A-182E-F50C-4CA7-9267491E3F8B}"/>
                </a:ext>
              </a:extLst>
            </p:cNvPr>
            <p:cNvSpPr txBox="1"/>
            <p:nvPr/>
          </p:nvSpPr>
          <p:spPr>
            <a:xfrm>
              <a:off x="5181344" y="5644739"/>
              <a:ext cx="1457608" cy="307777"/>
            </a:xfrm>
            <a:prstGeom prst="rect">
              <a:avLst/>
            </a:prstGeom>
            <a:noFill/>
          </p:spPr>
          <p:txBody>
            <a:bodyPr wrap="square" lIns="0" tIns="0" rIns="0" bIns="0" rtlCol="0">
              <a:spAutoFit/>
            </a:bodyPr>
            <a:lstStyle/>
            <a:p>
              <a:r>
                <a:rPr lang="en-NZ" sz="1000" dirty="0"/>
                <a:t>5-9%-points+ lower than all rangatahi</a:t>
              </a:r>
            </a:p>
          </p:txBody>
        </p:sp>
        <p:sp>
          <p:nvSpPr>
            <p:cNvPr id="78" name="TextBox 77">
              <a:extLst>
                <a:ext uri="{FF2B5EF4-FFF2-40B4-BE49-F238E27FC236}">
                  <a16:creationId xmlns:a16="http://schemas.microsoft.com/office/drawing/2014/main" id="{7FC13635-B013-445A-BB0E-9DF53F43439B}"/>
                </a:ext>
              </a:extLst>
            </p:cNvPr>
            <p:cNvSpPr txBox="1"/>
            <p:nvPr/>
          </p:nvSpPr>
          <p:spPr>
            <a:xfrm>
              <a:off x="7069740" y="5638701"/>
              <a:ext cx="1457608" cy="307777"/>
            </a:xfrm>
            <a:prstGeom prst="rect">
              <a:avLst/>
            </a:prstGeom>
            <a:noFill/>
          </p:spPr>
          <p:txBody>
            <a:bodyPr wrap="square" lIns="0" tIns="0" rIns="0" bIns="0" rtlCol="0">
              <a:spAutoFit/>
            </a:bodyPr>
            <a:lstStyle/>
            <a:p>
              <a:r>
                <a:rPr lang="en-NZ" sz="1000" dirty="0"/>
                <a:t>5-9%-points higher than all rangatahi</a:t>
              </a:r>
            </a:p>
          </p:txBody>
        </p:sp>
        <p:sp>
          <p:nvSpPr>
            <p:cNvPr id="79" name="TextBox 78">
              <a:extLst>
                <a:ext uri="{FF2B5EF4-FFF2-40B4-BE49-F238E27FC236}">
                  <a16:creationId xmlns:a16="http://schemas.microsoft.com/office/drawing/2014/main" id="{2212A79D-002F-60BF-C0ED-AE54DBA02480}"/>
                </a:ext>
              </a:extLst>
            </p:cNvPr>
            <p:cNvSpPr txBox="1"/>
            <p:nvPr/>
          </p:nvSpPr>
          <p:spPr>
            <a:xfrm>
              <a:off x="8897034" y="5638700"/>
              <a:ext cx="1457608" cy="307777"/>
            </a:xfrm>
            <a:prstGeom prst="rect">
              <a:avLst/>
            </a:prstGeom>
            <a:noFill/>
          </p:spPr>
          <p:txBody>
            <a:bodyPr wrap="square" lIns="0" tIns="0" rIns="0" bIns="0" rtlCol="0">
              <a:spAutoFit/>
            </a:bodyPr>
            <a:lstStyle/>
            <a:p>
              <a:r>
                <a:rPr lang="en-NZ" sz="1000" dirty="0"/>
                <a:t>10%-points+ higher than all rangatahi</a:t>
              </a:r>
            </a:p>
          </p:txBody>
        </p:sp>
      </p:grpSp>
      <p:sp>
        <p:nvSpPr>
          <p:cNvPr id="80" name="Title 79">
            <a:extLst>
              <a:ext uri="{FF2B5EF4-FFF2-40B4-BE49-F238E27FC236}">
                <a16:creationId xmlns:a16="http://schemas.microsoft.com/office/drawing/2014/main" id="{9F6C49F0-071F-AC5A-08C3-E958F684474E}"/>
              </a:ext>
            </a:extLst>
          </p:cNvPr>
          <p:cNvSpPr>
            <a:spLocks noGrp="1"/>
          </p:cNvSpPr>
          <p:nvPr>
            <p:ph type="title"/>
          </p:nvPr>
        </p:nvSpPr>
        <p:spPr>
          <a:xfrm>
            <a:off x="359999" y="4117"/>
            <a:ext cx="11466875" cy="403200"/>
          </a:xfrm>
        </p:spPr>
        <p:txBody>
          <a:bodyPr/>
          <a:lstStyle/>
          <a:p>
            <a:r>
              <a:rPr lang="en-NZ" sz="1700" dirty="0"/>
              <a:t>How do the top barriers differ by rangatahi: female rangatahi (significantly) and Māori rangatahi are more likely to think the cost involved, it’s too competitive, and not feeling good enough are important. Māori rangatahi are also more likely to view COVID disruptions and lack of organisation as important barriers. Older rangatahi are more likely to have outside conflicts for their time.</a:t>
            </a:r>
          </a:p>
        </p:txBody>
      </p:sp>
      <p:sp>
        <p:nvSpPr>
          <p:cNvPr id="82" name="Footer Placeholder 3">
            <a:extLst>
              <a:ext uri="{FF2B5EF4-FFF2-40B4-BE49-F238E27FC236}">
                <a16:creationId xmlns:a16="http://schemas.microsoft.com/office/drawing/2014/main" id="{D7D502DD-B795-0A9F-B8C9-7FB8EB98F271}"/>
              </a:ext>
            </a:extLst>
          </p:cNvPr>
          <p:cNvSpPr>
            <a:spLocks noGrp="1"/>
          </p:cNvSpPr>
          <p:nvPr>
            <p:ph type="ftr" sz="quarter" idx="11"/>
          </p:nvPr>
        </p:nvSpPr>
        <p:spPr>
          <a:xfrm>
            <a:off x="3981600" y="6390000"/>
            <a:ext cx="6050167" cy="196850"/>
          </a:xfrm>
        </p:spPr>
        <p:txBody>
          <a:bodyPr/>
          <a:lstStyle/>
          <a:p>
            <a:r>
              <a:rPr lang="en-GB" dirty="0"/>
              <a:t>Q10. </a:t>
            </a:r>
            <a:r>
              <a:rPr lang="en-NZ" dirty="0"/>
              <a:t>People have given us many reasons why they’ve stopped playing organised sport. Please  let us know how important, or not, each of the following reasons were in your decision to stop playing / doing [DP: INSERT SPORT FROM Q5=YES]…</a:t>
            </a:r>
          </a:p>
          <a:p>
            <a:r>
              <a:rPr lang="en-GB" dirty="0"/>
              <a:t>Base: National survey who have lapsed from organised sport, n=231</a:t>
            </a:r>
          </a:p>
        </p:txBody>
      </p:sp>
      <p:sp>
        <p:nvSpPr>
          <p:cNvPr id="2" name="TextBox 1">
            <a:extLst>
              <a:ext uri="{FF2B5EF4-FFF2-40B4-BE49-F238E27FC236}">
                <a16:creationId xmlns:a16="http://schemas.microsoft.com/office/drawing/2014/main" id="{4206AC28-BC40-355D-6E30-48FF0A95B49D}"/>
              </a:ext>
            </a:extLst>
          </p:cNvPr>
          <p:cNvSpPr txBox="1"/>
          <p:nvPr/>
        </p:nvSpPr>
        <p:spPr>
          <a:xfrm>
            <a:off x="360000" y="1138479"/>
            <a:ext cx="2063604" cy="369332"/>
          </a:xfrm>
          <a:prstGeom prst="rect">
            <a:avLst/>
          </a:prstGeom>
          <a:noFill/>
          <a:ln>
            <a:solidFill>
              <a:schemeClr val="tx1"/>
            </a:solidFill>
          </a:ln>
        </p:spPr>
        <p:txBody>
          <a:bodyPr wrap="square" lIns="0" tIns="0" rIns="0" bIns="0" rtlCol="0">
            <a:spAutoFit/>
          </a:bodyPr>
          <a:lstStyle/>
          <a:p>
            <a:r>
              <a:rPr lang="en-NZ" sz="1200" i="1" dirty="0"/>
              <a:t>% rated 4 or 5 out of 5, where 5=extremely important</a:t>
            </a:r>
          </a:p>
        </p:txBody>
      </p:sp>
      <p:sp>
        <p:nvSpPr>
          <p:cNvPr id="8" name="TextBox 7">
            <a:extLst>
              <a:ext uri="{FF2B5EF4-FFF2-40B4-BE49-F238E27FC236}">
                <a16:creationId xmlns:a16="http://schemas.microsoft.com/office/drawing/2014/main" id="{9ABA84FD-7164-4558-226A-4064EF44FDB6}"/>
              </a:ext>
            </a:extLst>
          </p:cNvPr>
          <p:cNvSpPr txBox="1"/>
          <p:nvPr/>
        </p:nvSpPr>
        <p:spPr>
          <a:xfrm>
            <a:off x="10204572" y="6303759"/>
            <a:ext cx="1349406" cy="369332"/>
          </a:xfrm>
          <a:prstGeom prst="rect">
            <a:avLst/>
          </a:prstGeom>
          <a:noFill/>
          <a:ln>
            <a:solidFill>
              <a:schemeClr val="tx1">
                <a:lumMod val="60000"/>
                <a:lumOff val="40000"/>
              </a:schemeClr>
            </a:solidFill>
          </a:ln>
        </p:spPr>
        <p:txBody>
          <a:bodyPr wrap="square" lIns="0" tIns="0" rIns="0" bIns="0" rtlCol="0">
            <a:spAutoFit/>
          </a:bodyPr>
          <a:lstStyle/>
          <a:p>
            <a:pPr algn="ctr"/>
            <a:r>
              <a:rPr lang="en-NZ" sz="800" dirty="0"/>
              <a:t>↑Significantly higher than all rangatahi | ↓Significantly lower than all rangatahi</a:t>
            </a:r>
          </a:p>
        </p:txBody>
      </p:sp>
      <p:sp>
        <p:nvSpPr>
          <p:cNvPr id="7" name="Slide Number Placeholder 6">
            <a:extLst>
              <a:ext uri="{FF2B5EF4-FFF2-40B4-BE49-F238E27FC236}">
                <a16:creationId xmlns:a16="http://schemas.microsoft.com/office/drawing/2014/main" id="{5ED0ED93-16F2-FA31-6243-F0FF57009DEE}"/>
              </a:ext>
            </a:extLst>
          </p:cNvPr>
          <p:cNvSpPr>
            <a:spLocks noGrp="1"/>
          </p:cNvSpPr>
          <p:nvPr>
            <p:ph type="sldNum" sz="quarter" idx="10"/>
          </p:nvPr>
        </p:nvSpPr>
        <p:spPr/>
        <p:txBody>
          <a:bodyPr/>
          <a:lstStyle/>
          <a:p>
            <a:fld id="{4034BEE3-566C-4068-A777-C3A4762E861B}" type="slidenum">
              <a:rPr lang="en-GB" smtClean="0"/>
              <a:pPr/>
              <a:t>71</a:t>
            </a:fld>
            <a:endParaRPr lang="en-GB" dirty="0"/>
          </a:p>
        </p:txBody>
      </p:sp>
    </p:spTree>
    <p:extLst>
      <p:ext uri="{BB962C8B-B14F-4D97-AF65-F5344CB8AC3E}">
        <p14:creationId xmlns:p14="http://schemas.microsoft.com/office/powerpoint/2010/main" val="1275954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2A84379-6BC0-DC59-8FAD-4FA0B2611C1F}"/>
              </a:ext>
            </a:extLst>
          </p:cNvPr>
          <p:cNvGraphicFramePr>
            <a:graphicFrameLocks noGrp="1"/>
          </p:cNvGraphicFramePr>
          <p:nvPr>
            <p:extLst>
              <p:ext uri="{D42A27DB-BD31-4B8C-83A1-F6EECF244321}">
                <p14:modId xmlns:p14="http://schemas.microsoft.com/office/powerpoint/2010/main" val="2738931132"/>
              </p:ext>
            </p:extLst>
          </p:nvPr>
        </p:nvGraphicFramePr>
        <p:xfrm>
          <a:off x="341484" y="1241527"/>
          <a:ext cx="11078787" cy="4168084"/>
        </p:xfrm>
        <a:graphic>
          <a:graphicData uri="http://schemas.openxmlformats.org/drawingml/2006/table">
            <a:tbl>
              <a:tblPr firstRow="1" bandRow="1">
                <a:tableStyleId>{B301B821-A1FF-4177-AEE7-76D212191A09}</a:tableStyleId>
              </a:tblPr>
              <a:tblGrid>
                <a:gridCol w="3043285">
                  <a:extLst>
                    <a:ext uri="{9D8B030D-6E8A-4147-A177-3AD203B41FA5}">
                      <a16:colId xmlns:a16="http://schemas.microsoft.com/office/drawing/2014/main" val="1927809882"/>
                    </a:ext>
                  </a:extLst>
                </a:gridCol>
                <a:gridCol w="1295465">
                  <a:extLst>
                    <a:ext uri="{9D8B030D-6E8A-4147-A177-3AD203B41FA5}">
                      <a16:colId xmlns:a16="http://schemas.microsoft.com/office/drawing/2014/main" val="2320359267"/>
                    </a:ext>
                  </a:extLst>
                </a:gridCol>
                <a:gridCol w="1123340">
                  <a:extLst>
                    <a:ext uri="{9D8B030D-6E8A-4147-A177-3AD203B41FA5}">
                      <a16:colId xmlns:a16="http://schemas.microsoft.com/office/drawing/2014/main" val="3792171090"/>
                    </a:ext>
                  </a:extLst>
                </a:gridCol>
                <a:gridCol w="1123340">
                  <a:extLst>
                    <a:ext uri="{9D8B030D-6E8A-4147-A177-3AD203B41FA5}">
                      <a16:colId xmlns:a16="http://schemas.microsoft.com/office/drawing/2014/main" val="1004270736"/>
                    </a:ext>
                  </a:extLst>
                </a:gridCol>
                <a:gridCol w="1318470">
                  <a:extLst>
                    <a:ext uri="{9D8B030D-6E8A-4147-A177-3AD203B41FA5}">
                      <a16:colId xmlns:a16="http://schemas.microsoft.com/office/drawing/2014/main" val="4278224704"/>
                    </a:ext>
                  </a:extLst>
                </a:gridCol>
                <a:gridCol w="1305921">
                  <a:extLst>
                    <a:ext uri="{9D8B030D-6E8A-4147-A177-3AD203B41FA5}">
                      <a16:colId xmlns:a16="http://schemas.microsoft.com/office/drawing/2014/main" val="1659002810"/>
                    </a:ext>
                  </a:extLst>
                </a:gridCol>
                <a:gridCol w="915144">
                  <a:extLst>
                    <a:ext uri="{9D8B030D-6E8A-4147-A177-3AD203B41FA5}">
                      <a16:colId xmlns:a16="http://schemas.microsoft.com/office/drawing/2014/main" val="750578629"/>
                    </a:ext>
                  </a:extLst>
                </a:gridCol>
                <a:gridCol w="953822">
                  <a:extLst>
                    <a:ext uri="{9D8B030D-6E8A-4147-A177-3AD203B41FA5}">
                      <a16:colId xmlns:a16="http://schemas.microsoft.com/office/drawing/2014/main" val="3140428520"/>
                    </a:ext>
                  </a:extLst>
                </a:gridCol>
              </a:tblGrid>
              <a:tr h="592800">
                <a:tc>
                  <a:txBody>
                    <a:bodyPr/>
                    <a:lstStyle/>
                    <a:p>
                      <a:endParaRPr lang="en-NZ" sz="1200" dirty="0"/>
                    </a:p>
                  </a:txBody>
                  <a:tcPr>
                    <a:lnL w="12700" cap="flat" cmpd="sng" algn="ctr">
                      <a:no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AEAE9F"/>
                      </a:solidFill>
                      <a:prstDash val="solid"/>
                      <a:round/>
                      <a:headEnd type="none" w="med" len="med"/>
                      <a:tailEnd type="none" w="med" len="med"/>
                    </a:lnB>
                    <a:noFill/>
                  </a:tcPr>
                </a:tc>
                <a:tc>
                  <a:txBody>
                    <a:bodyPr/>
                    <a:lstStyle/>
                    <a:p>
                      <a:pPr algn="ctr"/>
                      <a:r>
                        <a:rPr lang="en-NZ" sz="1100" dirty="0"/>
                        <a:t>All rangatahi</a:t>
                      </a:r>
                    </a:p>
                    <a:p>
                      <a:pPr algn="ctr"/>
                      <a:r>
                        <a:rPr lang="en-NZ" sz="800" dirty="0"/>
                        <a:t>n=207</a:t>
                      </a:r>
                    </a:p>
                  </a:txBody>
                  <a:tcPr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solidFill>
                  </a:tcPr>
                </a:tc>
                <a:tc>
                  <a:txBody>
                    <a:bodyPr/>
                    <a:lstStyle/>
                    <a:p>
                      <a:pPr algn="ctr"/>
                      <a:r>
                        <a:rPr lang="en-NZ" sz="1100" dirty="0"/>
                        <a:t>Males </a:t>
                      </a:r>
                    </a:p>
                    <a:p>
                      <a:pPr algn="ctr"/>
                      <a:r>
                        <a:rPr lang="en-NZ" sz="800" dirty="0"/>
                        <a:t>n=114</a:t>
                      </a:r>
                    </a:p>
                  </a:txBody>
                  <a:tcPr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solidFill>
                  </a:tcPr>
                </a:tc>
                <a:tc>
                  <a:txBody>
                    <a:bodyPr/>
                    <a:lstStyle/>
                    <a:p>
                      <a:pPr algn="ctr"/>
                      <a:r>
                        <a:rPr lang="en-NZ" sz="1100" dirty="0"/>
                        <a:t>Females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NZ" sz="800" dirty="0"/>
                        <a:t>n=90</a:t>
                      </a:r>
                    </a:p>
                  </a:txBody>
                  <a:tcPr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solidFill>
                  </a:tcPr>
                </a:tc>
                <a:tc>
                  <a:txBody>
                    <a:bodyPr/>
                    <a:lstStyle/>
                    <a:p>
                      <a:pPr algn="ctr"/>
                      <a:r>
                        <a:rPr lang="en-NZ" sz="1100" dirty="0"/>
                        <a:t>Aged 15 – 16</a:t>
                      </a:r>
                    </a:p>
                    <a:p>
                      <a:pPr marL="0" marR="0" lvl="0" indent="0" algn="ctr" defTabSz="914400" rtl="0" eaLnBrk="1" fontAlgn="auto" latinLnBrk="0" hangingPunct="1">
                        <a:lnSpc>
                          <a:spcPct val="100000"/>
                        </a:lnSpc>
                        <a:spcBef>
                          <a:spcPts val="0"/>
                        </a:spcBef>
                        <a:spcAft>
                          <a:spcPts val="0"/>
                        </a:spcAft>
                        <a:buClrTx/>
                        <a:buSzTx/>
                        <a:buFontTx/>
                        <a:buNone/>
                        <a:tabLst/>
                        <a:defRPr/>
                      </a:pPr>
                      <a:r>
                        <a:rPr lang="en-NZ" sz="800" dirty="0"/>
                        <a:t>n=134</a:t>
                      </a:r>
                    </a:p>
                  </a:txBody>
                  <a:tcPr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solidFill>
                  </a:tcPr>
                </a:tc>
                <a:tc>
                  <a:txBody>
                    <a:bodyPr/>
                    <a:lstStyle/>
                    <a:p>
                      <a:pPr algn="ctr"/>
                      <a:r>
                        <a:rPr lang="en-NZ" sz="1100" dirty="0"/>
                        <a:t>Aged 17 – 18</a:t>
                      </a:r>
                    </a:p>
                    <a:p>
                      <a:pPr marL="0" marR="0" lvl="0" indent="0" algn="ctr" defTabSz="914400" rtl="0" eaLnBrk="1" fontAlgn="auto" latinLnBrk="0" hangingPunct="1">
                        <a:lnSpc>
                          <a:spcPct val="100000"/>
                        </a:lnSpc>
                        <a:spcBef>
                          <a:spcPts val="0"/>
                        </a:spcBef>
                        <a:spcAft>
                          <a:spcPts val="0"/>
                        </a:spcAft>
                        <a:buClrTx/>
                        <a:buSzTx/>
                        <a:buFontTx/>
                        <a:buNone/>
                        <a:tabLst/>
                        <a:defRPr/>
                      </a:pPr>
                      <a:r>
                        <a:rPr lang="en-NZ" sz="800" dirty="0"/>
                        <a:t>n=73</a:t>
                      </a:r>
                    </a:p>
                  </a:txBody>
                  <a:tcPr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100" dirty="0"/>
                        <a:t>NZ European</a:t>
                      </a:r>
                    </a:p>
                    <a:p>
                      <a:pPr marL="0" marR="0" lvl="0" indent="0" algn="ctr" defTabSz="914400" rtl="0" eaLnBrk="1" fontAlgn="auto" latinLnBrk="0" hangingPunct="1">
                        <a:lnSpc>
                          <a:spcPct val="100000"/>
                        </a:lnSpc>
                        <a:spcBef>
                          <a:spcPts val="0"/>
                        </a:spcBef>
                        <a:spcAft>
                          <a:spcPts val="0"/>
                        </a:spcAft>
                        <a:buClrTx/>
                        <a:buSzTx/>
                        <a:buFontTx/>
                        <a:buNone/>
                        <a:tabLst/>
                        <a:defRPr/>
                      </a:pPr>
                      <a:r>
                        <a:rPr lang="en-NZ" sz="800" dirty="0"/>
                        <a:t>n=164</a:t>
                      </a:r>
                    </a:p>
                  </a:txBody>
                  <a:tcPr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100" dirty="0"/>
                        <a:t>Māori</a:t>
                      </a:r>
                    </a:p>
                    <a:p>
                      <a:pPr marL="0" marR="0" lvl="0" indent="0" algn="ctr" defTabSz="914400" rtl="0" eaLnBrk="1" fontAlgn="auto" latinLnBrk="0" hangingPunct="1">
                        <a:lnSpc>
                          <a:spcPct val="100000"/>
                        </a:lnSpc>
                        <a:spcBef>
                          <a:spcPts val="0"/>
                        </a:spcBef>
                        <a:spcAft>
                          <a:spcPts val="0"/>
                        </a:spcAft>
                        <a:buClrTx/>
                        <a:buSzTx/>
                        <a:buFontTx/>
                        <a:buNone/>
                        <a:tabLst/>
                        <a:defRPr/>
                      </a:pPr>
                      <a:r>
                        <a:rPr lang="en-NZ" sz="800" dirty="0"/>
                        <a:t>n=29 </a:t>
                      </a:r>
                    </a:p>
                  </a:txBody>
                  <a:tcPr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solidFill>
                  </a:tcPr>
                </a:tc>
                <a:extLst>
                  <a:ext uri="{0D108BD9-81ED-4DB2-BD59-A6C34878D82A}">
                    <a16:rowId xmlns:a16="http://schemas.microsoft.com/office/drawing/2014/main" val="382866950"/>
                  </a:ext>
                </a:extLst>
              </a:tr>
              <a:tr h="324919">
                <a:tc>
                  <a:txBody>
                    <a:bodyPr/>
                    <a:lstStyle/>
                    <a:p>
                      <a:pPr algn="r" fontAlgn="b"/>
                      <a:r>
                        <a:rPr lang="en-NZ" sz="1000" b="0" u="none" strike="noStrike" dirty="0">
                          <a:solidFill>
                            <a:srgbClr val="000000"/>
                          </a:solidFill>
                          <a:effectLst/>
                          <a:latin typeface="+mn-lt"/>
                        </a:rPr>
                        <a:t>Worrying that I’d do something wrong / embarrassing </a:t>
                      </a:r>
                      <a:endParaRPr lang="en-NZ" sz="1000" b="0" i="0" u="none" strike="noStrike" dirty="0">
                        <a:solidFill>
                          <a:srgbClr val="000000"/>
                        </a:solidFill>
                        <a:effectLst/>
                        <a:latin typeface="+mn-lt"/>
                      </a:endParaRPr>
                    </a:p>
                  </a:txBody>
                  <a:tcPr marL="6350" marR="6350" marT="635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1" i="0" u="none" strike="noStrike" dirty="0">
                          <a:solidFill>
                            <a:schemeClr val="tx1"/>
                          </a:solidFill>
                          <a:effectLst/>
                          <a:latin typeface="+mn-lt"/>
                        </a:rPr>
                        <a:t>13%</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a:solidFill>
                            <a:schemeClr val="tx1"/>
                          </a:solidFill>
                          <a:effectLst/>
                          <a:latin typeface="+mn-lt"/>
                        </a:rPr>
                        <a:t>11%</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a:solidFill>
                            <a:schemeClr val="tx1"/>
                          </a:solidFill>
                          <a:effectLst/>
                          <a:latin typeface="+mn-lt"/>
                        </a:rPr>
                        <a:t>14%</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a:solidFill>
                            <a:schemeClr val="tx1"/>
                          </a:solidFill>
                          <a:effectLst/>
                          <a:latin typeface="+mn-lt"/>
                        </a:rPr>
                        <a:t>13%</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a:solidFill>
                            <a:schemeClr val="tx1"/>
                          </a:solidFill>
                          <a:effectLst/>
                          <a:latin typeface="+mn-lt"/>
                        </a:rPr>
                        <a:t>12%</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a:solidFill>
                            <a:schemeClr val="tx1"/>
                          </a:solidFill>
                          <a:effectLst/>
                          <a:latin typeface="+mn-lt"/>
                        </a:rPr>
                        <a:t>10%</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dirty="0">
                          <a:solidFill>
                            <a:schemeClr val="tx1"/>
                          </a:solidFill>
                          <a:effectLst/>
                          <a:latin typeface="+mn-lt"/>
                        </a:rPr>
                        <a:t>14%</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extLst>
                  <a:ext uri="{0D108BD9-81ED-4DB2-BD59-A6C34878D82A}">
                    <a16:rowId xmlns:a16="http://schemas.microsoft.com/office/drawing/2014/main" val="4142321272"/>
                  </a:ext>
                </a:extLst>
              </a:tr>
              <a:tr h="228847">
                <a:tc>
                  <a:txBody>
                    <a:bodyPr/>
                    <a:lstStyle/>
                    <a:p>
                      <a:pPr algn="r" fontAlgn="b"/>
                      <a:r>
                        <a:rPr lang="en-NZ" sz="1000" b="0" u="none" strike="noStrike" dirty="0">
                          <a:solidFill>
                            <a:srgbClr val="000000"/>
                          </a:solidFill>
                          <a:effectLst/>
                          <a:latin typeface="+mn-lt"/>
                        </a:rPr>
                        <a:t>Our team didn’t have a proper coach</a:t>
                      </a:r>
                      <a:endParaRPr lang="en-NZ" sz="1000" b="0" i="0" u="none" strike="noStrike" dirty="0">
                        <a:solidFill>
                          <a:srgbClr val="000000"/>
                        </a:solidFill>
                        <a:effectLst/>
                        <a:latin typeface="+mn-lt"/>
                      </a:endParaRPr>
                    </a:p>
                  </a:txBody>
                  <a:tcPr marL="6350" marR="6350" marT="635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1" i="0" u="none" strike="noStrike" dirty="0">
                          <a:solidFill>
                            <a:schemeClr val="tx1"/>
                          </a:solidFill>
                          <a:effectLst/>
                          <a:latin typeface="+mn-lt"/>
                        </a:rPr>
                        <a:t>12%</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a:solidFill>
                            <a:schemeClr val="tx1"/>
                          </a:solidFill>
                          <a:effectLst/>
                          <a:latin typeface="+mn-lt"/>
                        </a:rPr>
                        <a:t>11%</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a:solidFill>
                            <a:schemeClr val="tx1"/>
                          </a:solidFill>
                          <a:effectLst/>
                          <a:latin typeface="+mn-lt"/>
                        </a:rPr>
                        <a:t>14%</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a:solidFill>
                            <a:schemeClr val="tx1"/>
                          </a:solidFill>
                          <a:effectLst/>
                          <a:latin typeface="+mn-lt"/>
                        </a:rPr>
                        <a:t>13%</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a:solidFill>
                            <a:schemeClr val="tx1"/>
                          </a:solidFill>
                          <a:effectLst/>
                          <a:latin typeface="+mn-lt"/>
                        </a:rPr>
                        <a:t>11%</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dirty="0">
                          <a:solidFill>
                            <a:schemeClr val="tx1"/>
                          </a:solidFill>
                          <a:effectLst/>
                          <a:latin typeface="+mn-lt"/>
                        </a:rPr>
                        <a:t>9% ↓</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dirty="0">
                          <a:solidFill>
                            <a:schemeClr val="tx1"/>
                          </a:solidFill>
                          <a:effectLst/>
                          <a:latin typeface="+mn-lt"/>
                        </a:rPr>
                        <a:t>24%</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00B050"/>
                    </a:solidFill>
                  </a:tcPr>
                </a:tc>
                <a:extLst>
                  <a:ext uri="{0D108BD9-81ED-4DB2-BD59-A6C34878D82A}">
                    <a16:rowId xmlns:a16="http://schemas.microsoft.com/office/drawing/2014/main" val="407868999"/>
                  </a:ext>
                </a:extLst>
              </a:tr>
              <a:tr h="167481">
                <a:tc>
                  <a:txBody>
                    <a:bodyPr/>
                    <a:lstStyle/>
                    <a:p>
                      <a:pPr algn="r" fontAlgn="b"/>
                      <a:r>
                        <a:rPr lang="en-NZ" sz="1000" b="0" u="none" strike="noStrike" dirty="0">
                          <a:solidFill>
                            <a:srgbClr val="000000"/>
                          </a:solidFill>
                          <a:effectLst/>
                          <a:latin typeface="+mn-lt"/>
                        </a:rPr>
                        <a:t>A lack of fairness or transparency </a:t>
                      </a:r>
                      <a:endParaRPr lang="en-NZ" sz="1000" b="0" i="0" u="none" strike="noStrike" dirty="0">
                        <a:solidFill>
                          <a:srgbClr val="000000"/>
                        </a:solidFill>
                        <a:effectLst/>
                        <a:latin typeface="+mn-lt"/>
                      </a:endParaRPr>
                    </a:p>
                  </a:txBody>
                  <a:tcPr marL="6350" marR="6350" marT="635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1" i="0" u="none" strike="noStrike" dirty="0">
                          <a:solidFill>
                            <a:schemeClr val="tx1"/>
                          </a:solidFill>
                          <a:effectLst/>
                          <a:latin typeface="+mn-lt"/>
                        </a:rPr>
                        <a:t>13%</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dirty="0">
                          <a:solidFill>
                            <a:schemeClr val="tx1"/>
                          </a:solidFill>
                          <a:effectLst/>
                          <a:latin typeface="+mn-lt"/>
                        </a:rPr>
                        <a:t>5% ↓</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FF97A8"/>
                    </a:solidFill>
                  </a:tcPr>
                </a:tc>
                <a:tc>
                  <a:txBody>
                    <a:bodyPr/>
                    <a:lstStyle/>
                    <a:p>
                      <a:pPr algn="ctr" fontAlgn="b"/>
                      <a:r>
                        <a:rPr lang="en-NZ" sz="1000" b="0" i="0" u="none" strike="noStrike" dirty="0">
                          <a:solidFill>
                            <a:schemeClr val="tx1"/>
                          </a:solidFill>
                          <a:effectLst/>
                          <a:latin typeface="+mn-lt"/>
                        </a:rPr>
                        <a:t>23% ↑</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00B050"/>
                    </a:solidFill>
                  </a:tcPr>
                </a:tc>
                <a:tc>
                  <a:txBody>
                    <a:bodyPr/>
                    <a:lstStyle/>
                    <a:p>
                      <a:pPr algn="ctr" fontAlgn="b"/>
                      <a:r>
                        <a:rPr lang="en-NZ" sz="1000" b="0" i="0" u="none" strike="noStrike">
                          <a:solidFill>
                            <a:schemeClr val="tx1"/>
                          </a:solidFill>
                          <a:effectLst/>
                          <a:latin typeface="+mn-lt"/>
                        </a:rPr>
                        <a:t>13%</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a:solidFill>
                            <a:schemeClr val="tx1"/>
                          </a:solidFill>
                          <a:effectLst/>
                          <a:latin typeface="+mn-lt"/>
                        </a:rPr>
                        <a:t>12%</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a:solidFill>
                            <a:schemeClr val="tx1"/>
                          </a:solidFill>
                          <a:effectLst/>
                          <a:latin typeface="+mn-lt"/>
                        </a:rPr>
                        <a:t>12%</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dirty="0">
                          <a:solidFill>
                            <a:schemeClr val="tx1"/>
                          </a:solidFill>
                          <a:effectLst/>
                          <a:latin typeface="+mn-lt"/>
                        </a:rPr>
                        <a:t>21%</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92D050"/>
                    </a:solidFill>
                  </a:tcPr>
                </a:tc>
                <a:extLst>
                  <a:ext uri="{0D108BD9-81ED-4DB2-BD59-A6C34878D82A}">
                    <a16:rowId xmlns:a16="http://schemas.microsoft.com/office/drawing/2014/main" val="3869536314"/>
                  </a:ext>
                </a:extLst>
              </a:tr>
              <a:tr h="306855">
                <a:tc>
                  <a:txBody>
                    <a:bodyPr/>
                    <a:lstStyle/>
                    <a:p>
                      <a:pPr algn="r" fontAlgn="b"/>
                      <a:r>
                        <a:rPr lang="en-NZ" sz="1000" b="0" u="none" strike="noStrike" dirty="0">
                          <a:solidFill>
                            <a:srgbClr val="000000"/>
                          </a:solidFill>
                          <a:effectLst/>
                          <a:latin typeface="+mn-lt"/>
                        </a:rPr>
                        <a:t>Parents/whanau weren’t supportive / encouraging</a:t>
                      </a:r>
                      <a:endParaRPr lang="en-NZ" sz="1000" b="0" i="0" u="none" strike="noStrike" dirty="0">
                        <a:solidFill>
                          <a:srgbClr val="000000"/>
                        </a:solidFill>
                        <a:effectLst/>
                        <a:latin typeface="+mn-lt"/>
                      </a:endParaRPr>
                    </a:p>
                  </a:txBody>
                  <a:tcPr marL="6350" marR="6350" marT="635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1" i="0" u="none" strike="noStrike" dirty="0">
                          <a:solidFill>
                            <a:schemeClr val="tx1"/>
                          </a:solidFill>
                          <a:effectLst/>
                          <a:latin typeface="+mn-lt"/>
                        </a:rPr>
                        <a:t>6%</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dirty="0">
                          <a:solidFill>
                            <a:schemeClr val="tx1"/>
                          </a:solidFill>
                          <a:effectLst/>
                          <a:latin typeface="+mn-lt"/>
                        </a:rPr>
                        <a:t>4%</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a:solidFill>
                            <a:schemeClr val="tx1"/>
                          </a:solidFill>
                          <a:effectLst/>
                          <a:latin typeface="+mn-lt"/>
                        </a:rPr>
                        <a:t>8%</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a:solidFill>
                            <a:schemeClr val="tx1"/>
                          </a:solidFill>
                          <a:effectLst/>
                          <a:latin typeface="+mn-lt"/>
                        </a:rPr>
                        <a:t>6%</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a:solidFill>
                            <a:schemeClr val="tx1"/>
                          </a:solidFill>
                          <a:effectLst/>
                          <a:latin typeface="+mn-lt"/>
                        </a:rPr>
                        <a:t>5%</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a:solidFill>
                            <a:schemeClr val="tx1"/>
                          </a:solidFill>
                          <a:effectLst/>
                          <a:latin typeface="+mn-lt"/>
                        </a:rPr>
                        <a:t>5%</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chemeClr val="bg1"/>
                    </a:solidFill>
                  </a:tcPr>
                </a:tc>
                <a:tc>
                  <a:txBody>
                    <a:bodyPr/>
                    <a:lstStyle/>
                    <a:p>
                      <a:pPr algn="ctr" fontAlgn="b"/>
                      <a:r>
                        <a:rPr lang="en-NZ" sz="1000" b="0" i="0" u="none" strike="noStrike" dirty="0">
                          <a:solidFill>
                            <a:schemeClr val="tx1"/>
                          </a:solidFill>
                          <a:effectLst/>
                          <a:latin typeface="+mn-lt"/>
                        </a:rPr>
                        <a:t>10%</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extLst>
                  <a:ext uri="{0D108BD9-81ED-4DB2-BD59-A6C34878D82A}">
                    <a16:rowId xmlns:a16="http://schemas.microsoft.com/office/drawing/2014/main" val="3715882324"/>
                  </a:ext>
                </a:extLst>
              </a:tr>
              <a:tr h="324919">
                <a:tc>
                  <a:txBody>
                    <a:bodyPr/>
                    <a:lstStyle/>
                    <a:p>
                      <a:pPr algn="r" fontAlgn="b"/>
                      <a:r>
                        <a:rPr lang="en-NZ" sz="1000" b="0" u="none" strike="noStrike" dirty="0">
                          <a:solidFill>
                            <a:srgbClr val="000000"/>
                          </a:solidFill>
                          <a:effectLst/>
                          <a:latin typeface="+mn-lt"/>
                        </a:rPr>
                        <a:t>Having to play outdoor sports in all weather conditions</a:t>
                      </a:r>
                      <a:endParaRPr lang="en-NZ" sz="1000" b="0" i="0" u="none" strike="noStrike" dirty="0">
                        <a:solidFill>
                          <a:srgbClr val="000000"/>
                        </a:solidFill>
                        <a:effectLst/>
                        <a:latin typeface="+mn-lt"/>
                      </a:endParaRPr>
                    </a:p>
                  </a:txBody>
                  <a:tcPr marL="6350" marR="6350" marT="635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1" i="0" u="none" strike="noStrike" dirty="0">
                          <a:solidFill>
                            <a:schemeClr val="tx1"/>
                          </a:solidFill>
                          <a:effectLst/>
                          <a:latin typeface="+mn-lt"/>
                        </a:rPr>
                        <a:t>7%</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dirty="0">
                          <a:solidFill>
                            <a:schemeClr val="tx1"/>
                          </a:solidFill>
                          <a:effectLst/>
                          <a:latin typeface="+mn-lt"/>
                        </a:rPr>
                        <a:t>5%</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dirty="0">
                          <a:solidFill>
                            <a:schemeClr val="tx1"/>
                          </a:solidFill>
                          <a:effectLst/>
                          <a:latin typeface="+mn-lt"/>
                        </a:rPr>
                        <a:t>10%</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a:solidFill>
                            <a:schemeClr val="tx1"/>
                          </a:solidFill>
                          <a:effectLst/>
                          <a:latin typeface="+mn-lt"/>
                        </a:rPr>
                        <a:t>8%</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a:solidFill>
                            <a:schemeClr val="tx1"/>
                          </a:solidFill>
                          <a:effectLst/>
                          <a:latin typeface="+mn-lt"/>
                        </a:rPr>
                        <a:t>5%</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a:solidFill>
                            <a:schemeClr val="tx1"/>
                          </a:solidFill>
                          <a:effectLst/>
                          <a:latin typeface="+mn-lt"/>
                        </a:rPr>
                        <a:t>7%</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dirty="0">
                          <a:solidFill>
                            <a:schemeClr val="tx1"/>
                          </a:solidFill>
                          <a:effectLst/>
                          <a:latin typeface="+mn-lt"/>
                        </a:rPr>
                        <a:t>14%</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92D050"/>
                    </a:solidFill>
                  </a:tcPr>
                </a:tc>
                <a:extLst>
                  <a:ext uri="{0D108BD9-81ED-4DB2-BD59-A6C34878D82A}">
                    <a16:rowId xmlns:a16="http://schemas.microsoft.com/office/drawing/2014/main" val="1614942840"/>
                  </a:ext>
                </a:extLst>
              </a:tr>
              <a:tr h="167481">
                <a:tc>
                  <a:txBody>
                    <a:bodyPr/>
                    <a:lstStyle/>
                    <a:p>
                      <a:pPr algn="r" fontAlgn="b"/>
                      <a:r>
                        <a:rPr lang="en-NZ" sz="1000" b="0" u="none" strike="noStrike" dirty="0">
                          <a:solidFill>
                            <a:srgbClr val="000000"/>
                          </a:solidFill>
                          <a:effectLst/>
                          <a:latin typeface="+mn-lt"/>
                        </a:rPr>
                        <a:t>I stopped playing due to COVID</a:t>
                      </a:r>
                      <a:endParaRPr lang="en-NZ" sz="1000" b="0" i="0" u="none" strike="noStrike" dirty="0">
                        <a:solidFill>
                          <a:srgbClr val="000000"/>
                        </a:solidFill>
                        <a:effectLst/>
                        <a:latin typeface="+mn-lt"/>
                      </a:endParaRPr>
                    </a:p>
                  </a:txBody>
                  <a:tcPr marL="6350" marR="6350" marT="635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1" i="0" u="none" strike="noStrike" dirty="0">
                          <a:solidFill>
                            <a:schemeClr val="tx1"/>
                          </a:solidFill>
                          <a:effectLst/>
                          <a:latin typeface="+mn-lt"/>
                        </a:rPr>
                        <a:t>24%</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a:solidFill>
                            <a:schemeClr val="tx1"/>
                          </a:solidFill>
                          <a:effectLst/>
                          <a:latin typeface="+mn-lt"/>
                        </a:rPr>
                        <a:t>22%</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dirty="0">
                          <a:solidFill>
                            <a:schemeClr val="tx1"/>
                          </a:solidFill>
                          <a:effectLst/>
                          <a:latin typeface="+mn-lt"/>
                        </a:rPr>
                        <a:t>24%</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a:solidFill>
                            <a:schemeClr val="tx1"/>
                          </a:solidFill>
                          <a:effectLst/>
                          <a:latin typeface="+mn-lt"/>
                        </a:rPr>
                        <a:t>20%</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dirty="0">
                          <a:solidFill>
                            <a:schemeClr val="tx1"/>
                          </a:solidFill>
                          <a:effectLst/>
                          <a:latin typeface="+mn-lt"/>
                        </a:rPr>
                        <a:t>30%</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92D050"/>
                    </a:solidFill>
                  </a:tcPr>
                </a:tc>
                <a:tc>
                  <a:txBody>
                    <a:bodyPr/>
                    <a:lstStyle/>
                    <a:p>
                      <a:pPr algn="ctr" fontAlgn="b"/>
                      <a:r>
                        <a:rPr lang="en-NZ" sz="1000" b="0" i="0" u="none" strike="noStrike">
                          <a:solidFill>
                            <a:schemeClr val="tx1"/>
                          </a:solidFill>
                          <a:effectLst/>
                          <a:latin typeface="+mn-lt"/>
                        </a:rPr>
                        <a:t>25%</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dirty="0">
                          <a:solidFill>
                            <a:schemeClr val="tx1"/>
                          </a:solidFill>
                          <a:effectLst/>
                          <a:latin typeface="+mn-lt"/>
                        </a:rPr>
                        <a:t>21%</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extLst>
                  <a:ext uri="{0D108BD9-81ED-4DB2-BD59-A6C34878D82A}">
                    <a16:rowId xmlns:a16="http://schemas.microsoft.com/office/drawing/2014/main" val="1356548185"/>
                  </a:ext>
                </a:extLst>
              </a:tr>
              <a:tr h="306855">
                <a:tc>
                  <a:txBody>
                    <a:bodyPr/>
                    <a:lstStyle/>
                    <a:p>
                      <a:pPr algn="r" fontAlgn="b"/>
                      <a:r>
                        <a:rPr lang="en-NZ" sz="1000" b="0" u="none" strike="noStrike" dirty="0">
                          <a:solidFill>
                            <a:srgbClr val="000000"/>
                          </a:solidFill>
                          <a:effectLst/>
                          <a:latin typeface="+mn-lt"/>
                        </a:rPr>
                        <a:t>Injured / worried about getting injured</a:t>
                      </a:r>
                      <a:endParaRPr lang="en-NZ" sz="1000" b="0" i="0" u="none" strike="noStrike" dirty="0">
                        <a:solidFill>
                          <a:srgbClr val="000000"/>
                        </a:solidFill>
                        <a:effectLst/>
                        <a:latin typeface="+mn-lt"/>
                      </a:endParaRPr>
                    </a:p>
                  </a:txBody>
                  <a:tcPr marL="6350" marR="6350" marT="635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1" i="0" u="none" strike="noStrike" dirty="0">
                          <a:solidFill>
                            <a:schemeClr val="tx1"/>
                          </a:solidFill>
                          <a:effectLst/>
                          <a:latin typeface="+mn-lt"/>
                        </a:rPr>
                        <a:t>14%</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a:solidFill>
                            <a:schemeClr val="tx1"/>
                          </a:solidFill>
                          <a:effectLst/>
                          <a:latin typeface="+mn-lt"/>
                        </a:rPr>
                        <a:t>15%</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dirty="0">
                          <a:solidFill>
                            <a:schemeClr val="tx1"/>
                          </a:solidFill>
                          <a:effectLst/>
                          <a:latin typeface="+mn-lt"/>
                        </a:rPr>
                        <a:t>11%</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dirty="0">
                          <a:solidFill>
                            <a:schemeClr val="tx1"/>
                          </a:solidFill>
                          <a:effectLst/>
                          <a:latin typeface="+mn-lt"/>
                        </a:rPr>
                        <a:t>10%</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dirty="0">
                          <a:solidFill>
                            <a:schemeClr val="tx1"/>
                          </a:solidFill>
                          <a:effectLst/>
                          <a:latin typeface="+mn-lt"/>
                        </a:rPr>
                        <a:t>21%</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92D050"/>
                    </a:solidFill>
                  </a:tcPr>
                </a:tc>
                <a:tc>
                  <a:txBody>
                    <a:bodyPr/>
                    <a:lstStyle/>
                    <a:p>
                      <a:pPr algn="ctr" fontAlgn="b"/>
                      <a:r>
                        <a:rPr lang="en-NZ" sz="1000" b="0" i="0" u="none" strike="noStrike">
                          <a:solidFill>
                            <a:schemeClr val="tx1"/>
                          </a:solidFill>
                          <a:effectLst/>
                          <a:latin typeface="+mn-lt"/>
                        </a:rPr>
                        <a:t>13%</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dirty="0">
                          <a:solidFill>
                            <a:schemeClr val="tx1"/>
                          </a:solidFill>
                          <a:effectLst/>
                          <a:latin typeface="+mn-lt"/>
                        </a:rPr>
                        <a:t>14%</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extLst>
                  <a:ext uri="{0D108BD9-81ED-4DB2-BD59-A6C34878D82A}">
                    <a16:rowId xmlns:a16="http://schemas.microsoft.com/office/drawing/2014/main" val="1333964778"/>
                  </a:ext>
                </a:extLst>
              </a:tr>
              <a:tr h="324919">
                <a:tc>
                  <a:txBody>
                    <a:bodyPr/>
                    <a:lstStyle/>
                    <a:p>
                      <a:pPr algn="r" fontAlgn="b"/>
                      <a:r>
                        <a:rPr lang="en-NZ" sz="1000" b="0" u="none" strike="noStrike" dirty="0">
                          <a:solidFill>
                            <a:srgbClr val="000000"/>
                          </a:solidFill>
                          <a:effectLst/>
                          <a:latin typeface="+mn-lt"/>
                        </a:rPr>
                        <a:t>The standard of the facilities including the changing rooms</a:t>
                      </a:r>
                      <a:endParaRPr lang="en-NZ" sz="1000" b="0" i="0" u="none" strike="noStrike" dirty="0">
                        <a:solidFill>
                          <a:srgbClr val="000000"/>
                        </a:solidFill>
                        <a:effectLst/>
                        <a:latin typeface="+mn-lt"/>
                      </a:endParaRPr>
                    </a:p>
                  </a:txBody>
                  <a:tcPr marL="6350" marR="6350" marT="635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1" i="0" u="none" strike="noStrike" dirty="0">
                          <a:solidFill>
                            <a:schemeClr val="tx1"/>
                          </a:solidFill>
                          <a:effectLst/>
                          <a:latin typeface="+mn-lt"/>
                        </a:rPr>
                        <a:t>5%</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a:solidFill>
                            <a:schemeClr val="tx1"/>
                          </a:solidFill>
                          <a:effectLst/>
                          <a:latin typeface="+mn-lt"/>
                        </a:rPr>
                        <a:t>5%</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dirty="0">
                          <a:solidFill>
                            <a:schemeClr val="tx1"/>
                          </a:solidFill>
                          <a:effectLst/>
                          <a:latin typeface="+mn-lt"/>
                        </a:rPr>
                        <a:t>6%</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a:solidFill>
                            <a:schemeClr val="tx1"/>
                          </a:solidFill>
                          <a:effectLst/>
                          <a:latin typeface="+mn-lt"/>
                        </a:rPr>
                        <a:t>4%</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a:solidFill>
                            <a:schemeClr val="tx1"/>
                          </a:solidFill>
                          <a:effectLst/>
                          <a:latin typeface="+mn-lt"/>
                        </a:rPr>
                        <a:t>7%</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a:solidFill>
                            <a:schemeClr val="tx1"/>
                          </a:solidFill>
                          <a:effectLst/>
                          <a:latin typeface="+mn-lt"/>
                        </a:rPr>
                        <a:t>6%</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dirty="0">
                          <a:solidFill>
                            <a:schemeClr val="tx1"/>
                          </a:solidFill>
                          <a:effectLst/>
                          <a:latin typeface="+mn-lt"/>
                        </a:rPr>
                        <a:t>10%</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extLst>
                  <a:ext uri="{0D108BD9-81ED-4DB2-BD59-A6C34878D82A}">
                    <a16:rowId xmlns:a16="http://schemas.microsoft.com/office/drawing/2014/main" val="1505149119"/>
                  </a:ext>
                </a:extLst>
              </a:tr>
              <a:tr h="167481">
                <a:tc>
                  <a:txBody>
                    <a:bodyPr/>
                    <a:lstStyle/>
                    <a:p>
                      <a:pPr algn="r" fontAlgn="b"/>
                      <a:r>
                        <a:rPr lang="en-NZ" sz="1000" b="0" u="none" strike="noStrike" dirty="0">
                          <a:solidFill>
                            <a:srgbClr val="000000"/>
                          </a:solidFill>
                          <a:effectLst/>
                          <a:latin typeface="+mn-lt"/>
                        </a:rPr>
                        <a:t>Lack of referees or officials</a:t>
                      </a:r>
                      <a:endParaRPr lang="en-NZ" sz="1000" b="0" i="0" u="none" strike="noStrike" dirty="0">
                        <a:solidFill>
                          <a:srgbClr val="000000"/>
                        </a:solidFill>
                        <a:effectLst/>
                        <a:latin typeface="+mn-lt"/>
                      </a:endParaRPr>
                    </a:p>
                  </a:txBody>
                  <a:tcPr marL="6350" marR="6350" marT="635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1" i="0" u="none" strike="noStrike" dirty="0">
                          <a:solidFill>
                            <a:schemeClr val="tx1"/>
                          </a:solidFill>
                          <a:effectLst/>
                          <a:latin typeface="+mn-lt"/>
                        </a:rPr>
                        <a:t>9%</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a:solidFill>
                            <a:schemeClr val="tx1"/>
                          </a:solidFill>
                          <a:effectLst/>
                          <a:latin typeface="+mn-lt"/>
                        </a:rPr>
                        <a:t>5%</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a:solidFill>
                            <a:schemeClr val="tx1"/>
                          </a:solidFill>
                          <a:effectLst/>
                          <a:latin typeface="+mn-lt"/>
                        </a:rPr>
                        <a:t>14%</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dirty="0">
                          <a:solidFill>
                            <a:schemeClr val="tx1"/>
                          </a:solidFill>
                          <a:effectLst/>
                          <a:latin typeface="+mn-lt"/>
                        </a:rPr>
                        <a:t>10%</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a:solidFill>
                            <a:schemeClr val="tx1"/>
                          </a:solidFill>
                          <a:effectLst/>
                          <a:latin typeface="+mn-lt"/>
                        </a:rPr>
                        <a:t>7%</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a:solidFill>
                            <a:schemeClr val="tx1"/>
                          </a:solidFill>
                          <a:effectLst/>
                          <a:latin typeface="+mn-lt"/>
                        </a:rPr>
                        <a:t>8%</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dirty="0">
                          <a:solidFill>
                            <a:schemeClr val="tx1"/>
                          </a:solidFill>
                          <a:effectLst/>
                          <a:latin typeface="+mn-lt"/>
                        </a:rPr>
                        <a:t>24%</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00B050"/>
                    </a:solidFill>
                  </a:tcPr>
                </a:tc>
                <a:extLst>
                  <a:ext uri="{0D108BD9-81ED-4DB2-BD59-A6C34878D82A}">
                    <a16:rowId xmlns:a16="http://schemas.microsoft.com/office/drawing/2014/main" val="3818149930"/>
                  </a:ext>
                </a:extLst>
              </a:tr>
              <a:tr h="306855">
                <a:tc>
                  <a:txBody>
                    <a:bodyPr/>
                    <a:lstStyle/>
                    <a:p>
                      <a:pPr algn="r" fontAlgn="b"/>
                      <a:r>
                        <a:rPr lang="en-NZ" sz="1000" b="0" u="none" strike="noStrike" dirty="0">
                          <a:solidFill>
                            <a:srgbClr val="000000"/>
                          </a:solidFill>
                          <a:effectLst/>
                          <a:latin typeface="+mn-lt"/>
                        </a:rPr>
                        <a:t>I didn’t get on with my team mates</a:t>
                      </a:r>
                      <a:endParaRPr lang="en-NZ" sz="1000" b="0" i="0" u="none" strike="noStrike" dirty="0">
                        <a:solidFill>
                          <a:srgbClr val="000000"/>
                        </a:solidFill>
                        <a:effectLst/>
                        <a:latin typeface="+mn-lt"/>
                      </a:endParaRPr>
                    </a:p>
                  </a:txBody>
                  <a:tcPr marL="6350" marR="6350" marT="635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1" i="0" u="none" strike="noStrike" dirty="0">
                          <a:solidFill>
                            <a:schemeClr val="tx1"/>
                          </a:solidFill>
                          <a:effectLst/>
                          <a:latin typeface="+mn-lt"/>
                        </a:rPr>
                        <a:t>14%</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a:solidFill>
                            <a:schemeClr val="tx1"/>
                          </a:solidFill>
                          <a:effectLst/>
                          <a:latin typeface="+mn-lt"/>
                        </a:rPr>
                        <a:t>11%</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a:solidFill>
                            <a:schemeClr val="tx1"/>
                          </a:solidFill>
                          <a:effectLst/>
                          <a:latin typeface="+mn-lt"/>
                        </a:rPr>
                        <a:t>16%</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dirty="0">
                          <a:solidFill>
                            <a:schemeClr val="tx1"/>
                          </a:solidFill>
                          <a:effectLst/>
                          <a:latin typeface="+mn-lt"/>
                        </a:rPr>
                        <a:t>15%</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dirty="0">
                          <a:solidFill>
                            <a:schemeClr val="tx1"/>
                          </a:solidFill>
                          <a:effectLst/>
                          <a:latin typeface="+mn-lt"/>
                        </a:rPr>
                        <a:t>12%</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a:solidFill>
                            <a:schemeClr val="tx1"/>
                          </a:solidFill>
                          <a:effectLst/>
                          <a:latin typeface="+mn-lt"/>
                        </a:rPr>
                        <a:t>14%</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dirty="0">
                          <a:solidFill>
                            <a:schemeClr val="tx1"/>
                          </a:solidFill>
                          <a:effectLst/>
                          <a:latin typeface="+mn-lt"/>
                        </a:rPr>
                        <a:t>31%</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00B050"/>
                    </a:solidFill>
                  </a:tcPr>
                </a:tc>
                <a:extLst>
                  <a:ext uri="{0D108BD9-81ED-4DB2-BD59-A6C34878D82A}">
                    <a16:rowId xmlns:a16="http://schemas.microsoft.com/office/drawing/2014/main" val="3800273756"/>
                  </a:ext>
                </a:extLst>
              </a:tr>
              <a:tr h="306855">
                <a:tc>
                  <a:txBody>
                    <a:bodyPr/>
                    <a:lstStyle/>
                    <a:p>
                      <a:pPr algn="r" fontAlgn="b"/>
                      <a:r>
                        <a:rPr lang="en-NZ" sz="1000" b="0" u="none" strike="noStrike" dirty="0">
                          <a:solidFill>
                            <a:srgbClr val="000000"/>
                          </a:solidFill>
                          <a:effectLst/>
                          <a:latin typeface="+mn-lt"/>
                        </a:rPr>
                        <a:t>The pitch / playing surface </a:t>
                      </a:r>
                      <a:endParaRPr lang="en-NZ" sz="1000" b="0" i="0" u="none" strike="noStrike" dirty="0">
                        <a:solidFill>
                          <a:srgbClr val="000000"/>
                        </a:solidFill>
                        <a:effectLst/>
                        <a:latin typeface="+mn-lt"/>
                      </a:endParaRPr>
                    </a:p>
                  </a:txBody>
                  <a:tcPr marL="6350" marR="6350" marT="635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1" i="0" u="none" strike="noStrike" dirty="0">
                          <a:solidFill>
                            <a:schemeClr val="tx1"/>
                          </a:solidFill>
                          <a:effectLst/>
                          <a:latin typeface="+mn-lt"/>
                        </a:rPr>
                        <a:t>7%</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a:solidFill>
                            <a:schemeClr val="tx1"/>
                          </a:solidFill>
                          <a:effectLst/>
                          <a:latin typeface="+mn-lt"/>
                        </a:rPr>
                        <a:t>8%</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a:solidFill>
                            <a:schemeClr val="tx1"/>
                          </a:solidFill>
                          <a:effectLst/>
                          <a:latin typeface="+mn-lt"/>
                        </a:rPr>
                        <a:t>7%</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a:solidFill>
                            <a:schemeClr val="tx1"/>
                          </a:solidFill>
                          <a:effectLst/>
                          <a:latin typeface="+mn-lt"/>
                        </a:rPr>
                        <a:t>6%</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dirty="0">
                          <a:solidFill>
                            <a:schemeClr val="tx1"/>
                          </a:solidFill>
                          <a:effectLst/>
                          <a:latin typeface="+mn-lt"/>
                        </a:rPr>
                        <a:t>10%</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a:solidFill>
                            <a:schemeClr val="tx1"/>
                          </a:solidFill>
                          <a:effectLst/>
                          <a:latin typeface="+mn-lt"/>
                        </a:rPr>
                        <a:t>6%</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dirty="0">
                          <a:solidFill>
                            <a:schemeClr val="tx1"/>
                          </a:solidFill>
                          <a:effectLst/>
                          <a:latin typeface="+mn-lt"/>
                        </a:rPr>
                        <a:t>10%</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extLst>
                  <a:ext uri="{0D108BD9-81ED-4DB2-BD59-A6C34878D82A}">
                    <a16:rowId xmlns:a16="http://schemas.microsoft.com/office/drawing/2014/main" val="2349543096"/>
                  </a:ext>
                </a:extLst>
              </a:tr>
              <a:tr h="306855">
                <a:tc>
                  <a:txBody>
                    <a:bodyPr/>
                    <a:lstStyle/>
                    <a:p>
                      <a:pPr algn="r" fontAlgn="b"/>
                      <a:r>
                        <a:rPr lang="en-NZ" sz="1000" b="0" u="none" strike="noStrike" dirty="0">
                          <a:solidFill>
                            <a:srgbClr val="000000"/>
                          </a:solidFill>
                          <a:effectLst/>
                          <a:latin typeface="+mn-lt"/>
                        </a:rPr>
                        <a:t>The length of the season was too long</a:t>
                      </a:r>
                      <a:endParaRPr lang="en-NZ" sz="1000" b="0" i="0" u="none" strike="noStrike" dirty="0">
                        <a:solidFill>
                          <a:srgbClr val="000000"/>
                        </a:solidFill>
                        <a:effectLst/>
                        <a:latin typeface="+mn-lt"/>
                      </a:endParaRPr>
                    </a:p>
                  </a:txBody>
                  <a:tcPr marL="6350" marR="6350" marT="635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1" i="0" u="none" strike="noStrike" dirty="0">
                          <a:solidFill>
                            <a:schemeClr val="tx1"/>
                          </a:solidFill>
                          <a:effectLst/>
                          <a:latin typeface="+mn-lt"/>
                        </a:rPr>
                        <a:t>7%</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a:solidFill>
                            <a:schemeClr val="tx1"/>
                          </a:solidFill>
                          <a:effectLst/>
                          <a:latin typeface="+mn-lt"/>
                        </a:rPr>
                        <a:t>7%</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a:solidFill>
                            <a:schemeClr val="tx1"/>
                          </a:solidFill>
                          <a:effectLst/>
                          <a:latin typeface="+mn-lt"/>
                        </a:rPr>
                        <a:t>7%</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a:solidFill>
                            <a:schemeClr val="tx1"/>
                          </a:solidFill>
                          <a:effectLst/>
                          <a:latin typeface="+mn-lt"/>
                        </a:rPr>
                        <a:t>5%</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dirty="0">
                          <a:solidFill>
                            <a:schemeClr val="tx1"/>
                          </a:solidFill>
                          <a:effectLst/>
                          <a:latin typeface="+mn-lt"/>
                        </a:rPr>
                        <a:t>10%</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dirty="0">
                          <a:solidFill>
                            <a:schemeClr val="tx1"/>
                          </a:solidFill>
                          <a:effectLst/>
                          <a:latin typeface="+mn-lt"/>
                        </a:rPr>
                        <a:t>6%</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dirty="0">
                          <a:solidFill>
                            <a:schemeClr val="tx1"/>
                          </a:solidFill>
                          <a:effectLst/>
                          <a:latin typeface="+mn-lt"/>
                        </a:rPr>
                        <a:t>7%</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chemeClr val="bg1"/>
                    </a:solidFill>
                  </a:tcPr>
                </a:tc>
                <a:extLst>
                  <a:ext uri="{0D108BD9-81ED-4DB2-BD59-A6C34878D82A}">
                    <a16:rowId xmlns:a16="http://schemas.microsoft.com/office/drawing/2014/main" val="91613349"/>
                  </a:ext>
                </a:extLst>
              </a:tr>
              <a:tr h="167481">
                <a:tc>
                  <a:txBody>
                    <a:bodyPr/>
                    <a:lstStyle/>
                    <a:p>
                      <a:pPr algn="r" fontAlgn="b"/>
                      <a:r>
                        <a:rPr lang="en-NZ" sz="1000" b="0" u="none" strike="noStrike" dirty="0">
                          <a:solidFill>
                            <a:srgbClr val="000000"/>
                          </a:solidFill>
                          <a:effectLst/>
                          <a:latin typeface="+mn-lt"/>
                        </a:rPr>
                        <a:t>Carrying around the equipment needed</a:t>
                      </a:r>
                      <a:endParaRPr lang="en-NZ" sz="1000" b="0" i="0" u="none" strike="noStrike" dirty="0">
                        <a:solidFill>
                          <a:srgbClr val="000000"/>
                        </a:solidFill>
                        <a:effectLst/>
                        <a:latin typeface="+mn-lt"/>
                      </a:endParaRPr>
                    </a:p>
                  </a:txBody>
                  <a:tcPr marL="6350" marR="6350" marT="635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1" i="0" u="none" strike="noStrike" dirty="0">
                          <a:solidFill>
                            <a:schemeClr val="tx1"/>
                          </a:solidFill>
                          <a:effectLst/>
                          <a:latin typeface="+mn-lt"/>
                        </a:rPr>
                        <a:t>3%</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a:solidFill>
                            <a:schemeClr val="tx1"/>
                          </a:solidFill>
                          <a:effectLst/>
                          <a:latin typeface="+mn-lt"/>
                        </a:rPr>
                        <a:t>4%</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a:solidFill>
                            <a:schemeClr val="tx1"/>
                          </a:solidFill>
                          <a:effectLst/>
                          <a:latin typeface="+mn-lt"/>
                        </a:rPr>
                        <a:t>2%</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a:solidFill>
                            <a:schemeClr val="tx1"/>
                          </a:solidFill>
                          <a:effectLst/>
                          <a:latin typeface="+mn-lt"/>
                        </a:rPr>
                        <a:t>4%</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a:solidFill>
                            <a:schemeClr val="tx1"/>
                          </a:solidFill>
                          <a:effectLst/>
                          <a:latin typeface="+mn-lt"/>
                        </a:rPr>
                        <a:t>1%</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dirty="0">
                          <a:solidFill>
                            <a:schemeClr val="tx1"/>
                          </a:solidFill>
                          <a:effectLst/>
                          <a:latin typeface="+mn-lt"/>
                        </a:rPr>
                        <a:t>1% ↓</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AEAE9F">
                        <a:alpha val="40000"/>
                      </a:srgbClr>
                    </a:solidFill>
                  </a:tcPr>
                </a:tc>
                <a:tc>
                  <a:txBody>
                    <a:bodyPr/>
                    <a:lstStyle/>
                    <a:p>
                      <a:pPr algn="ctr" fontAlgn="b"/>
                      <a:r>
                        <a:rPr lang="en-NZ" sz="1000" b="0" i="0" u="none" strike="noStrike" dirty="0">
                          <a:solidFill>
                            <a:schemeClr val="tx1"/>
                          </a:solidFill>
                          <a:effectLst/>
                          <a:latin typeface="+mn-lt"/>
                        </a:rPr>
                        <a:t>17%</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rgbClr val="00B050"/>
                    </a:solidFill>
                  </a:tcPr>
                </a:tc>
                <a:extLst>
                  <a:ext uri="{0D108BD9-81ED-4DB2-BD59-A6C34878D82A}">
                    <a16:rowId xmlns:a16="http://schemas.microsoft.com/office/drawing/2014/main" val="295184146"/>
                  </a:ext>
                </a:extLst>
              </a:tr>
              <a:tr h="167481">
                <a:tc>
                  <a:txBody>
                    <a:bodyPr/>
                    <a:lstStyle/>
                    <a:p>
                      <a:pPr algn="r" fontAlgn="b"/>
                      <a:r>
                        <a:rPr lang="en-NZ" sz="1000" b="0" u="none" strike="noStrike" dirty="0">
                          <a:solidFill>
                            <a:srgbClr val="000000"/>
                          </a:solidFill>
                          <a:effectLst/>
                          <a:latin typeface="+mn-lt"/>
                        </a:rPr>
                        <a:t>The uniform I had to wear</a:t>
                      </a:r>
                      <a:endParaRPr lang="en-NZ" sz="1000" b="0" i="0" u="none" strike="noStrike" dirty="0">
                        <a:solidFill>
                          <a:srgbClr val="000000"/>
                        </a:solidFill>
                        <a:effectLst/>
                        <a:latin typeface="+mn-lt"/>
                      </a:endParaRPr>
                    </a:p>
                  </a:txBody>
                  <a:tcPr marL="6350" marR="6350" marT="635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1" i="0" u="none" strike="noStrike" dirty="0">
                          <a:solidFill>
                            <a:schemeClr val="tx1"/>
                          </a:solidFill>
                          <a:effectLst/>
                          <a:latin typeface="+mn-lt"/>
                        </a:rPr>
                        <a:t>3%</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a:solidFill>
                            <a:schemeClr val="tx1"/>
                          </a:solidFill>
                          <a:effectLst/>
                          <a:latin typeface="+mn-lt"/>
                        </a:rPr>
                        <a:t>1%</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a:solidFill>
                            <a:schemeClr val="tx1"/>
                          </a:solidFill>
                          <a:effectLst/>
                          <a:latin typeface="+mn-lt"/>
                        </a:rPr>
                        <a:t>7%</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a:solidFill>
                            <a:schemeClr val="tx1"/>
                          </a:solidFill>
                          <a:effectLst/>
                          <a:latin typeface="+mn-lt"/>
                        </a:rPr>
                        <a:t>2%</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a:solidFill>
                            <a:schemeClr val="tx1"/>
                          </a:solidFill>
                          <a:effectLst/>
                          <a:latin typeface="+mn-lt"/>
                        </a:rPr>
                        <a:t>5%</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tcPr>
                </a:tc>
                <a:tc>
                  <a:txBody>
                    <a:bodyPr/>
                    <a:lstStyle/>
                    <a:p>
                      <a:pPr algn="ctr" fontAlgn="b"/>
                      <a:r>
                        <a:rPr lang="en-NZ" sz="1000" b="0" i="0" u="none" strike="noStrike" dirty="0">
                          <a:solidFill>
                            <a:schemeClr val="tx1"/>
                          </a:solidFill>
                          <a:effectLst/>
                          <a:latin typeface="+mn-lt"/>
                        </a:rPr>
                        <a:t>3%</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chemeClr val="bg1"/>
                    </a:solidFill>
                  </a:tcPr>
                </a:tc>
                <a:tc>
                  <a:txBody>
                    <a:bodyPr/>
                    <a:lstStyle/>
                    <a:p>
                      <a:pPr algn="ctr" fontAlgn="b"/>
                      <a:r>
                        <a:rPr lang="en-NZ" sz="1000" b="0" i="0" u="none" strike="noStrike" dirty="0">
                          <a:solidFill>
                            <a:schemeClr val="tx1"/>
                          </a:solidFill>
                          <a:effectLst/>
                          <a:latin typeface="+mn-lt"/>
                        </a:rPr>
                        <a:t>3%</a:t>
                      </a:r>
                    </a:p>
                  </a:txBody>
                  <a:tcPr marL="0" marR="0" marT="0" marB="0" anchor="ctr">
                    <a:lnL w="12700" cap="flat" cmpd="sng" algn="ctr">
                      <a:solidFill>
                        <a:srgbClr val="AEAE9F"/>
                      </a:solidFill>
                      <a:prstDash val="solid"/>
                      <a:round/>
                      <a:headEnd type="none" w="med" len="med"/>
                      <a:tailEnd type="none" w="med" len="med"/>
                    </a:lnL>
                    <a:lnR w="12700" cap="flat" cmpd="sng" algn="ctr">
                      <a:solidFill>
                        <a:srgbClr val="AEAE9F"/>
                      </a:solidFill>
                      <a:prstDash val="solid"/>
                      <a:round/>
                      <a:headEnd type="none" w="med" len="med"/>
                      <a:tailEnd type="none" w="med" len="med"/>
                    </a:lnR>
                    <a:lnT w="12700" cap="flat" cmpd="sng" algn="ctr">
                      <a:solidFill>
                        <a:srgbClr val="AEAE9F"/>
                      </a:solidFill>
                      <a:prstDash val="solid"/>
                      <a:round/>
                      <a:headEnd type="none" w="med" len="med"/>
                      <a:tailEnd type="none" w="med" len="med"/>
                    </a:lnT>
                    <a:lnB w="12700" cap="flat" cmpd="sng" algn="ctr">
                      <a:solidFill>
                        <a:srgbClr val="AEAE9F"/>
                      </a:solidFill>
                      <a:prstDash val="solid"/>
                      <a:round/>
                      <a:headEnd type="none" w="med" len="med"/>
                      <a:tailEnd type="none" w="med" len="med"/>
                    </a:lnB>
                    <a:solidFill>
                      <a:schemeClr val="bg1"/>
                    </a:solidFill>
                  </a:tcPr>
                </a:tc>
                <a:extLst>
                  <a:ext uri="{0D108BD9-81ED-4DB2-BD59-A6C34878D82A}">
                    <a16:rowId xmlns:a16="http://schemas.microsoft.com/office/drawing/2014/main" val="2243129754"/>
                  </a:ext>
                </a:extLst>
              </a:tr>
            </a:tbl>
          </a:graphicData>
        </a:graphic>
      </p:graphicFrame>
      <p:grpSp>
        <p:nvGrpSpPr>
          <p:cNvPr id="5" name="Group 4">
            <a:extLst>
              <a:ext uri="{FF2B5EF4-FFF2-40B4-BE49-F238E27FC236}">
                <a16:creationId xmlns:a16="http://schemas.microsoft.com/office/drawing/2014/main" id="{36E5E811-3ABE-D50E-EB09-B0EAEE9CC891}"/>
              </a:ext>
            </a:extLst>
          </p:cNvPr>
          <p:cNvGrpSpPr/>
          <p:nvPr/>
        </p:nvGrpSpPr>
        <p:grpSpPr>
          <a:xfrm>
            <a:off x="2577429" y="5644897"/>
            <a:ext cx="7676333" cy="333232"/>
            <a:chOff x="2678309" y="5619284"/>
            <a:chExt cx="7676333" cy="333232"/>
          </a:xfrm>
        </p:grpSpPr>
        <p:sp>
          <p:nvSpPr>
            <p:cNvPr id="68" name="Rectangle 67">
              <a:extLst>
                <a:ext uri="{FF2B5EF4-FFF2-40B4-BE49-F238E27FC236}">
                  <a16:creationId xmlns:a16="http://schemas.microsoft.com/office/drawing/2014/main" id="{5067B726-511E-6D70-AC4A-0C9BB9845F4A}"/>
                </a:ext>
              </a:extLst>
            </p:cNvPr>
            <p:cNvSpPr/>
            <p:nvPr/>
          </p:nvSpPr>
          <p:spPr bwMode="ltGray">
            <a:xfrm>
              <a:off x="2678309" y="5720279"/>
              <a:ext cx="244443" cy="153909"/>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a:p>
          </p:txBody>
        </p:sp>
        <p:sp>
          <p:nvSpPr>
            <p:cNvPr id="70" name="Rectangle 69">
              <a:extLst>
                <a:ext uri="{FF2B5EF4-FFF2-40B4-BE49-F238E27FC236}">
                  <a16:creationId xmlns:a16="http://schemas.microsoft.com/office/drawing/2014/main" id="{44D08BB8-2488-E882-F9C4-4A51E62E3AA6}"/>
                </a:ext>
              </a:extLst>
            </p:cNvPr>
            <p:cNvSpPr/>
            <p:nvPr/>
          </p:nvSpPr>
          <p:spPr bwMode="ltGray">
            <a:xfrm>
              <a:off x="4810399" y="5720279"/>
              <a:ext cx="244443" cy="153909"/>
            </a:xfrm>
            <a:prstGeom prst="rect">
              <a:avLst/>
            </a:prstGeom>
            <a:solidFill>
              <a:schemeClr val="accent6">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a:p>
          </p:txBody>
        </p:sp>
        <p:sp>
          <p:nvSpPr>
            <p:cNvPr id="74" name="Rectangle 73">
              <a:extLst>
                <a:ext uri="{FF2B5EF4-FFF2-40B4-BE49-F238E27FC236}">
                  <a16:creationId xmlns:a16="http://schemas.microsoft.com/office/drawing/2014/main" id="{1C9E30A1-443E-2FDD-623E-EA19AF549124}"/>
                </a:ext>
              </a:extLst>
            </p:cNvPr>
            <p:cNvSpPr/>
            <p:nvPr/>
          </p:nvSpPr>
          <p:spPr bwMode="ltGray">
            <a:xfrm>
              <a:off x="6632673" y="5720279"/>
              <a:ext cx="244443" cy="153909"/>
            </a:xfrm>
            <a:prstGeom prst="rect">
              <a:avLst/>
            </a:prstGeom>
            <a:solidFill>
              <a:srgbClr val="92D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a:p>
          </p:txBody>
        </p:sp>
        <p:sp>
          <p:nvSpPr>
            <p:cNvPr id="75" name="Rectangle 74">
              <a:extLst>
                <a:ext uri="{FF2B5EF4-FFF2-40B4-BE49-F238E27FC236}">
                  <a16:creationId xmlns:a16="http://schemas.microsoft.com/office/drawing/2014/main" id="{FFA78DB3-D62C-79E1-02C9-09E7F077AADD}"/>
                </a:ext>
              </a:extLst>
            </p:cNvPr>
            <p:cNvSpPr/>
            <p:nvPr/>
          </p:nvSpPr>
          <p:spPr bwMode="ltGray">
            <a:xfrm>
              <a:off x="8563072" y="5720279"/>
              <a:ext cx="244443" cy="153909"/>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a:p>
          </p:txBody>
        </p:sp>
        <p:sp>
          <p:nvSpPr>
            <p:cNvPr id="76" name="TextBox 75">
              <a:extLst>
                <a:ext uri="{FF2B5EF4-FFF2-40B4-BE49-F238E27FC236}">
                  <a16:creationId xmlns:a16="http://schemas.microsoft.com/office/drawing/2014/main" id="{7FF0DA9F-F1DB-2F72-C9D0-205779EDE9B8}"/>
                </a:ext>
              </a:extLst>
            </p:cNvPr>
            <p:cNvSpPr txBox="1"/>
            <p:nvPr/>
          </p:nvSpPr>
          <p:spPr>
            <a:xfrm>
              <a:off x="3051010" y="5619284"/>
              <a:ext cx="1457608" cy="307777"/>
            </a:xfrm>
            <a:prstGeom prst="rect">
              <a:avLst/>
            </a:prstGeom>
            <a:noFill/>
          </p:spPr>
          <p:txBody>
            <a:bodyPr wrap="square" lIns="0" tIns="0" rIns="0" bIns="0" rtlCol="0">
              <a:spAutoFit/>
            </a:bodyPr>
            <a:lstStyle/>
            <a:p>
              <a:r>
                <a:rPr lang="en-NZ" sz="1000" dirty="0"/>
                <a:t>Result 10%-points or move below all rangatahi</a:t>
              </a:r>
            </a:p>
          </p:txBody>
        </p:sp>
        <p:sp>
          <p:nvSpPr>
            <p:cNvPr id="77" name="TextBox 76">
              <a:extLst>
                <a:ext uri="{FF2B5EF4-FFF2-40B4-BE49-F238E27FC236}">
                  <a16:creationId xmlns:a16="http://schemas.microsoft.com/office/drawing/2014/main" id="{21032B6A-182E-F50C-4CA7-9267491E3F8B}"/>
                </a:ext>
              </a:extLst>
            </p:cNvPr>
            <p:cNvSpPr txBox="1"/>
            <p:nvPr/>
          </p:nvSpPr>
          <p:spPr>
            <a:xfrm>
              <a:off x="5181344" y="5644739"/>
              <a:ext cx="1457608" cy="307777"/>
            </a:xfrm>
            <a:prstGeom prst="rect">
              <a:avLst/>
            </a:prstGeom>
            <a:noFill/>
          </p:spPr>
          <p:txBody>
            <a:bodyPr wrap="square" lIns="0" tIns="0" rIns="0" bIns="0" rtlCol="0">
              <a:spAutoFit/>
            </a:bodyPr>
            <a:lstStyle/>
            <a:p>
              <a:r>
                <a:rPr lang="en-NZ" sz="1000" dirty="0"/>
                <a:t>Result 5-9%-points </a:t>
              </a:r>
            </a:p>
            <a:p>
              <a:r>
                <a:rPr lang="en-NZ" sz="1000" dirty="0"/>
                <a:t>below all rangatahi</a:t>
              </a:r>
            </a:p>
          </p:txBody>
        </p:sp>
        <p:sp>
          <p:nvSpPr>
            <p:cNvPr id="78" name="TextBox 77">
              <a:extLst>
                <a:ext uri="{FF2B5EF4-FFF2-40B4-BE49-F238E27FC236}">
                  <a16:creationId xmlns:a16="http://schemas.microsoft.com/office/drawing/2014/main" id="{7FC13635-B013-445A-BB0E-9DF53F43439B}"/>
                </a:ext>
              </a:extLst>
            </p:cNvPr>
            <p:cNvSpPr txBox="1"/>
            <p:nvPr/>
          </p:nvSpPr>
          <p:spPr>
            <a:xfrm>
              <a:off x="7069740" y="5638701"/>
              <a:ext cx="1457608" cy="307777"/>
            </a:xfrm>
            <a:prstGeom prst="rect">
              <a:avLst/>
            </a:prstGeom>
            <a:noFill/>
          </p:spPr>
          <p:txBody>
            <a:bodyPr wrap="square" lIns="0" tIns="0" rIns="0" bIns="0" rtlCol="0">
              <a:spAutoFit/>
            </a:bodyPr>
            <a:lstStyle/>
            <a:p>
              <a:r>
                <a:rPr lang="en-NZ" sz="1000" dirty="0"/>
                <a:t>Result 5-9%-points </a:t>
              </a:r>
            </a:p>
            <a:p>
              <a:r>
                <a:rPr lang="en-NZ" sz="1000" dirty="0"/>
                <a:t>above all rangatahi</a:t>
              </a:r>
            </a:p>
          </p:txBody>
        </p:sp>
        <p:sp>
          <p:nvSpPr>
            <p:cNvPr id="79" name="TextBox 78">
              <a:extLst>
                <a:ext uri="{FF2B5EF4-FFF2-40B4-BE49-F238E27FC236}">
                  <a16:creationId xmlns:a16="http://schemas.microsoft.com/office/drawing/2014/main" id="{2212A79D-002F-60BF-C0ED-AE54DBA02480}"/>
                </a:ext>
              </a:extLst>
            </p:cNvPr>
            <p:cNvSpPr txBox="1"/>
            <p:nvPr/>
          </p:nvSpPr>
          <p:spPr>
            <a:xfrm>
              <a:off x="8897034" y="5638700"/>
              <a:ext cx="1457608" cy="307777"/>
            </a:xfrm>
            <a:prstGeom prst="rect">
              <a:avLst/>
            </a:prstGeom>
            <a:noFill/>
          </p:spPr>
          <p:txBody>
            <a:bodyPr wrap="square" lIns="0" tIns="0" rIns="0" bIns="0" rtlCol="0">
              <a:spAutoFit/>
            </a:bodyPr>
            <a:lstStyle/>
            <a:p>
              <a:r>
                <a:rPr lang="en-NZ" sz="1000" dirty="0"/>
                <a:t>Result 10%-points or move above all rangatahi</a:t>
              </a:r>
            </a:p>
          </p:txBody>
        </p:sp>
      </p:grpSp>
      <p:sp>
        <p:nvSpPr>
          <p:cNvPr id="82" name="Footer Placeholder 3">
            <a:extLst>
              <a:ext uri="{FF2B5EF4-FFF2-40B4-BE49-F238E27FC236}">
                <a16:creationId xmlns:a16="http://schemas.microsoft.com/office/drawing/2014/main" id="{D7D502DD-B795-0A9F-B8C9-7FB8EB98F271}"/>
              </a:ext>
            </a:extLst>
          </p:cNvPr>
          <p:cNvSpPr>
            <a:spLocks noGrp="1"/>
          </p:cNvSpPr>
          <p:nvPr>
            <p:ph type="ftr" sz="quarter" idx="11"/>
          </p:nvPr>
        </p:nvSpPr>
        <p:spPr>
          <a:xfrm>
            <a:off x="3981600" y="6390000"/>
            <a:ext cx="5950075" cy="153909"/>
          </a:xfrm>
        </p:spPr>
        <p:txBody>
          <a:bodyPr/>
          <a:lstStyle/>
          <a:p>
            <a:r>
              <a:rPr lang="en-GB" dirty="0"/>
              <a:t>Q10. </a:t>
            </a:r>
            <a:r>
              <a:rPr lang="en-NZ" dirty="0"/>
              <a:t>People have given us many reasons why they’ve stopped playing organised sport. Please  let us know how important, or not, each of the following reasons were in your decision to stop playing / doing [DP: INSERT SPORT FROM Q5=YES]…</a:t>
            </a:r>
          </a:p>
          <a:p>
            <a:r>
              <a:rPr lang="en-GB" dirty="0"/>
              <a:t>Base: National survey who have lapsed from organised sport, n=231</a:t>
            </a:r>
          </a:p>
        </p:txBody>
      </p:sp>
      <p:sp>
        <p:nvSpPr>
          <p:cNvPr id="6" name="Title 79">
            <a:extLst>
              <a:ext uri="{FF2B5EF4-FFF2-40B4-BE49-F238E27FC236}">
                <a16:creationId xmlns:a16="http://schemas.microsoft.com/office/drawing/2014/main" id="{C9E579AA-A259-5BE1-615F-8C06782BAC01}"/>
              </a:ext>
            </a:extLst>
          </p:cNvPr>
          <p:cNvSpPr txBox="1">
            <a:spLocks/>
          </p:cNvSpPr>
          <p:nvPr/>
        </p:nvSpPr>
        <p:spPr>
          <a:xfrm>
            <a:off x="359999" y="43025"/>
            <a:ext cx="11466875" cy="403200"/>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200" b="1" kern="1200">
                <a:solidFill>
                  <a:schemeClr val="tx1"/>
                </a:solidFill>
                <a:latin typeface="+mj-lt"/>
                <a:ea typeface="+mj-ea"/>
                <a:cs typeface="+mj-cs"/>
              </a:defRPr>
            </a:lvl1pPr>
          </a:lstStyle>
          <a:p>
            <a:r>
              <a:rPr lang="en-NZ" sz="1700" dirty="0"/>
              <a:t>How do the remaining barriers differ by rangatahi: females (significantly) and Māori rangatahi are more likely to think a lack of fairness is important. Older rangatahi are more likely to think COVID disruptions and injury worries are important barriers. NZ European are less likely to think many of the barriers on this slide are important, whereas Māori rangatahi are more likely to think they are important.</a:t>
            </a:r>
          </a:p>
        </p:txBody>
      </p:sp>
      <p:sp>
        <p:nvSpPr>
          <p:cNvPr id="2" name="TextBox 1">
            <a:extLst>
              <a:ext uri="{FF2B5EF4-FFF2-40B4-BE49-F238E27FC236}">
                <a16:creationId xmlns:a16="http://schemas.microsoft.com/office/drawing/2014/main" id="{56E560C0-048B-C1D2-C157-4F97480C4C72}"/>
              </a:ext>
            </a:extLst>
          </p:cNvPr>
          <p:cNvSpPr txBox="1"/>
          <p:nvPr/>
        </p:nvSpPr>
        <p:spPr>
          <a:xfrm>
            <a:off x="360000" y="1138479"/>
            <a:ext cx="2063604" cy="369332"/>
          </a:xfrm>
          <a:prstGeom prst="rect">
            <a:avLst/>
          </a:prstGeom>
          <a:noFill/>
          <a:ln>
            <a:solidFill>
              <a:schemeClr val="tx1"/>
            </a:solidFill>
          </a:ln>
        </p:spPr>
        <p:txBody>
          <a:bodyPr wrap="square" lIns="0" tIns="0" rIns="0" bIns="0" rtlCol="0">
            <a:spAutoFit/>
          </a:bodyPr>
          <a:lstStyle/>
          <a:p>
            <a:r>
              <a:rPr lang="en-NZ" sz="1200" i="1" dirty="0"/>
              <a:t>% rated 4 or 5 out of 5, where 5=extremely important</a:t>
            </a:r>
          </a:p>
        </p:txBody>
      </p:sp>
      <p:sp>
        <p:nvSpPr>
          <p:cNvPr id="9" name="TextBox 8">
            <a:extLst>
              <a:ext uri="{FF2B5EF4-FFF2-40B4-BE49-F238E27FC236}">
                <a16:creationId xmlns:a16="http://schemas.microsoft.com/office/drawing/2014/main" id="{48E8E50F-578A-FC09-CA9B-C0A19B858AC9}"/>
              </a:ext>
            </a:extLst>
          </p:cNvPr>
          <p:cNvSpPr txBox="1"/>
          <p:nvPr/>
        </p:nvSpPr>
        <p:spPr>
          <a:xfrm>
            <a:off x="10204572" y="6303759"/>
            <a:ext cx="1349406" cy="369332"/>
          </a:xfrm>
          <a:prstGeom prst="rect">
            <a:avLst/>
          </a:prstGeom>
          <a:noFill/>
          <a:ln>
            <a:solidFill>
              <a:schemeClr val="tx1">
                <a:lumMod val="60000"/>
                <a:lumOff val="40000"/>
              </a:schemeClr>
            </a:solidFill>
          </a:ln>
        </p:spPr>
        <p:txBody>
          <a:bodyPr wrap="square" lIns="0" tIns="0" rIns="0" bIns="0" rtlCol="0">
            <a:spAutoFit/>
          </a:bodyPr>
          <a:lstStyle/>
          <a:p>
            <a:pPr algn="ctr"/>
            <a:r>
              <a:rPr lang="en-NZ" sz="800" dirty="0"/>
              <a:t>↑Significantly higher than all rangatahi | ↓Significantly lower than all rangatahi</a:t>
            </a:r>
          </a:p>
        </p:txBody>
      </p:sp>
      <p:sp>
        <p:nvSpPr>
          <p:cNvPr id="8" name="Slide Number Placeholder 7">
            <a:extLst>
              <a:ext uri="{FF2B5EF4-FFF2-40B4-BE49-F238E27FC236}">
                <a16:creationId xmlns:a16="http://schemas.microsoft.com/office/drawing/2014/main" id="{FB58D6AF-28A3-B0F6-4A50-7D72330E368A}"/>
              </a:ext>
            </a:extLst>
          </p:cNvPr>
          <p:cNvSpPr>
            <a:spLocks noGrp="1"/>
          </p:cNvSpPr>
          <p:nvPr>
            <p:ph type="sldNum" sz="quarter" idx="10"/>
          </p:nvPr>
        </p:nvSpPr>
        <p:spPr/>
        <p:txBody>
          <a:bodyPr/>
          <a:lstStyle/>
          <a:p>
            <a:fld id="{4034BEE3-566C-4068-A777-C3A4762E861B}" type="slidenum">
              <a:rPr lang="en-GB" smtClean="0"/>
              <a:pPr/>
              <a:t>72</a:t>
            </a:fld>
            <a:endParaRPr lang="en-GB" dirty="0"/>
          </a:p>
        </p:txBody>
      </p:sp>
    </p:spTree>
    <p:extLst>
      <p:ext uri="{BB962C8B-B14F-4D97-AF65-F5344CB8AC3E}">
        <p14:creationId xmlns:p14="http://schemas.microsoft.com/office/powerpoint/2010/main" val="1939755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3173DD0-5FEF-5906-0AFB-9664F3EA5341}"/>
              </a:ext>
            </a:extLst>
          </p:cNvPr>
          <p:cNvSpPr/>
          <p:nvPr/>
        </p:nvSpPr>
        <p:spPr bwMode="ltGray">
          <a:xfrm>
            <a:off x="1876425" y="5148261"/>
            <a:ext cx="4219575" cy="350507"/>
          </a:xfrm>
          <a:prstGeom prst="rect">
            <a:avLst/>
          </a:prstGeom>
          <a:solidFill>
            <a:srgbClr val="007C8A">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a:p>
        </p:txBody>
      </p:sp>
      <p:sp>
        <p:nvSpPr>
          <p:cNvPr id="9" name="Title 8">
            <a:extLst>
              <a:ext uri="{FF2B5EF4-FFF2-40B4-BE49-F238E27FC236}">
                <a16:creationId xmlns:a16="http://schemas.microsoft.com/office/drawing/2014/main" id="{28EAFC1A-E0E3-5A98-9539-8B49D4722F5E}"/>
              </a:ext>
            </a:extLst>
          </p:cNvPr>
          <p:cNvSpPr>
            <a:spLocks noGrp="1"/>
          </p:cNvSpPr>
          <p:nvPr>
            <p:ph type="title"/>
          </p:nvPr>
        </p:nvSpPr>
        <p:spPr>
          <a:xfrm>
            <a:off x="359999" y="325943"/>
            <a:ext cx="11466875" cy="403200"/>
          </a:xfrm>
        </p:spPr>
        <p:txBody>
          <a:bodyPr/>
          <a:lstStyle/>
          <a:p>
            <a:r>
              <a:rPr lang="en-NZ" sz="1800" dirty="0"/>
              <a:t>One in ten rangatahi in the Wellington region say the cost involved was important in their decision to stop playing. Of these rangatahi, the registration fees were the main reason.</a:t>
            </a:r>
          </a:p>
        </p:txBody>
      </p:sp>
      <p:graphicFrame>
        <p:nvGraphicFramePr>
          <p:cNvPr id="15" name="Content Placeholder 14">
            <a:extLst>
              <a:ext uri="{FF2B5EF4-FFF2-40B4-BE49-F238E27FC236}">
                <a16:creationId xmlns:a16="http://schemas.microsoft.com/office/drawing/2014/main" id="{56594F87-52C3-2EF4-9AC2-C1C3A15AFC5B}"/>
              </a:ext>
            </a:extLst>
          </p:cNvPr>
          <p:cNvGraphicFramePr>
            <a:graphicFrameLocks noGrp="1"/>
          </p:cNvGraphicFramePr>
          <p:nvPr>
            <p:ph sz="quarter" idx="14"/>
            <p:extLst>
              <p:ext uri="{D42A27DB-BD31-4B8C-83A1-F6EECF244321}">
                <p14:modId xmlns:p14="http://schemas.microsoft.com/office/powerpoint/2010/main" val="2028809722"/>
              </p:ext>
            </p:extLst>
          </p:nvPr>
        </p:nvGraphicFramePr>
        <p:xfrm>
          <a:off x="360363" y="1709738"/>
          <a:ext cx="5449887" cy="42846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a:extLst>
              <a:ext uri="{FF2B5EF4-FFF2-40B4-BE49-F238E27FC236}">
                <a16:creationId xmlns:a16="http://schemas.microsoft.com/office/drawing/2014/main" id="{4B7457AD-3E28-155C-FE78-59369BDAB4C8}"/>
              </a:ext>
            </a:extLst>
          </p:cNvPr>
          <p:cNvGraphicFramePr>
            <a:graphicFrameLocks noGrp="1"/>
          </p:cNvGraphicFramePr>
          <p:nvPr>
            <p:ph sz="quarter" idx="15"/>
            <p:extLst>
              <p:ext uri="{D42A27DB-BD31-4B8C-83A1-F6EECF244321}">
                <p14:modId xmlns:p14="http://schemas.microsoft.com/office/powerpoint/2010/main" val="3576396261"/>
              </p:ext>
            </p:extLst>
          </p:nvPr>
        </p:nvGraphicFramePr>
        <p:xfrm>
          <a:off x="7053264" y="2063161"/>
          <a:ext cx="5138736" cy="3782284"/>
        </p:xfrm>
        <a:graphic>
          <a:graphicData uri="http://schemas.openxmlformats.org/drawingml/2006/chart">
            <c:chart xmlns:c="http://schemas.openxmlformats.org/drawingml/2006/chart" xmlns:r="http://schemas.openxmlformats.org/officeDocument/2006/relationships" r:id="rId3"/>
          </a:graphicData>
        </a:graphic>
      </p:graphicFrame>
      <p:sp>
        <p:nvSpPr>
          <p:cNvPr id="8" name="Footer Placeholder 3">
            <a:extLst>
              <a:ext uri="{FF2B5EF4-FFF2-40B4-BE49-F238E27FC236}">
                <a16:creationId xmlns:a16="http://schemas.microsoft.com/office/drawing/2014/main" id="{C507D978-FE3B-59C2-08E2-D4A43A8EAE24}"/>
              </a:ext>
            </a:extLst>
          </p:cNvPr>
          <p:cNvSpPr>
            <a:spLocks noGrp="1"/>
          </p:cNvSpPr>
          <p:nvPr>
            <p:ph type="ftr" sz="quarter" idx="11"/>
          </p:nvPr>
        </p:nvSpPr>
        <p:spPr>
          <a:xfrm>
            <a:off x="3981600" y="6390000"/>
            <a:ext cx="6744312" cy="196850"/>
          </a:xfrm>
        </p:spPr>
        <p:txBody>
          <a:bodyPr/>
          <a:lstStyle/>
          <a:p>
            <a:r>
              <a:rPr lang="en-GB" dirty="0"/>
              <a:t>Q10. </a:t>
            </a:r>
            <a:r>
              <a:rPr lang="en-NZ" dirty="0"/>
              <a:t>Please  let us know how important, or not, each of the following reasons were in your decision to stop playing / doing [DP: INSERT SPORT FROM Q5=YES]: The cost of taking part (i.e., registration, uniform, travel, equipment) | Q11. Which costs in particular influenced your decision to stop playing? The cost of… </a:t>
            </a:r>
          </a:p>
        </p:txBody>
      </p:sp>
      <p:sp>
        <p:nvSpPr>
          <p:cNvPr id="10" name="Footer Placeholder 3">
            <a:extLst>
              <a:ext uri="{FF2B5EF4-FFF2-40B4-BE49-F238E27FC236}">
                <a16:creationId xmlns:a16="http://schemas.microsoft.com/office/drawing/2014/main" id="{4AB50DC0-BBD6-DA81-964A-04CC22A13C81}"/>
              </a:ext>
            </a:extLst>
          </p:cNvPr>
          <p:cNvSpPr txBox="1">
            <a:spLocks/>
          </p:cNvSpPr>
          <p:nvPr/>
        </p:nvSpPr>
        <p:spPr>
          <a:xfrm>
            <a:off x="1487812" y="5845445"/>
            <a:ext cx="3579488" cy="196850"/>
          </a:xfrm>
          <a:prstGeom prst="rect">
            <a:avLst/>
          </a:prstGeom>
        </p:spPr>
        <p:txBody>
          <a:bodyPr vert="horz" lIns="0" tIns="0" rIns="0" bIns="0" rtlCol="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a:t>Base: Wellington region survey who have lapsed from organised sport, n=207</a:t>
            </a:r>
          </a:p>
        </p:txBody>
      </p:sp>
      <p:sp>
        <p:nvSpPr>
          <p:cNvPr id="11" name="Footer Placeholder 3">
            <a:extLst>
              <a:ext uri="{FF2B5EF4-FFF2-40B4-BE49-F238E27FC236}">
                <a16:creationId xmlns:a16="http://schemas.microsoft.com/office/drawing/2014/main" id="{44D8DFA4-659F-2B80-2325-87B9530418F2}"/>
              </a:ext>
            </a:extLst>
          </p:cNvPr>
          <p:cNvSpPr txBox="1">
            <a:spLocks/>
          </p:cNvSpPr>
          <p:nvPr/>
        </p:nvSpPr>
        <p:spPr>
          <a:xfrm>
            <a:off x="6897083" y="5845445"/>
            <a:ext cx="4920458" cy="210418"/>
          </a:xfrm>
          <a:prstGeom prst="rect">
            <a:avLst/>
          </a:prstGeom>
        </p:spPr>
        <p:txBody>
          <a:bodyPr vert="horz" lIns="0" tIns="0" rIns="0" bIns="0" rtlCol="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a:t>Caution: small base size, results are indicative only</a:t>
            </a:r>
          </a:p>
          <a:p>
            <a:pPr algn="ctr"/>
            <a:r>
              <a:rPr lang="en-GB" dirty="0"/>
              <a:t>Base: Wellington region survey for who the cost of taking part influenced their decision to stop playing, </a:t>
            </a:r>
            <a:r>
              <a:rPr lang="en-GB" dirty="0">
                <a:solidFill>
                  <a:schemeClr val="accent6"/>
                </a:solidFill>
              </a:rPr>
              <a:t>n=23</a:t>
            </a:r>
          </a:p>
        </p:txBody>
      </p:sp>
      <p:sp>
        <p:nvSpPr>
          <p:cNvPr id="4" name="TextBox 3">
            <a:extLst>
              <a:ext uri="{FF2B5EF4-FFF2-40B4-BE49-F238E27FC236}">
                <a16:creationId xmlns:a16="http://schemas.microsoft.com/office/drawing/2014/main" id="{70E61E4B-6200-926C-8320-A29DB4DD10AA}"/>
              </a:ext>
            </a:extLst>
          </p:cNvPr>
          <p:cNvSpPr txBox="1"/>
          <p:nvPr/>
        </p:nvSpPr>
        <p:spPr>
          <a:xfrm>
            <a:off x="1264542" y="1340181"/>
            <a:ext cx="3677575" cy="369332"/>
          </a:xfrm>
          <a:prstGeom prst="rect">
            <a:avLst/>
          </a:prstGeom>
          <a:noFill/>
        </p:spPr>
        <p:txBody>
          <a:bodyPr wrap="square" lIns="0" tIns="0" rIns="0" bIns="0" rtlCol="0">
            <a:spAutoFit/>
          </a:bodyPr>
          <a:lstStyle/>
          <a:p>
            <a:pPr algn="ctr"/>
            <a:r>
              <a:rPr lang="en-NZ" sz="1200" b="1" dirty="0"/>
              <a:t>The cost of taking part (i.e., registration, uniform, travel, equipment) as a reason to stop playing</a:t>
            </a:r>
          </a:p>
        </p:txBody>
      </p:sp>
      <p:sp>
        <p:nvSpPr>
          <p:cNvPr id="5" name="TextBox 4">
            <a:extLst>
              <a:ext uri="{FF2B5EF4-FFF2-40B4-BE49-F238E27FC236}">
                <a16:creationId xmlns:a16="http://schemas.microsoft.com/office/drawing/2014/main" id="{76AC38ED-48E9-42A4-93B6-D1F70CB737E6}"/>
              </a:ext>
            </a:extLst>
          </p:cNvPr>
          <p:cNvSpPr txBox="1"/>
          <p:nvPr/>
        </p:nvSpPr>
        <p:spPr>
          <a:xfrm>
            <a:off x="7664319" y="1524847"/>
            <a:ext cx="3677575" cy="184666"/>
          </a:xfrm>
          <a:prstGeom prst="rect">
            <a:avLst/>
          </a:prstGeom>
          <a:noFill/>
        </p:spPr>
        <p:txBody>
          <a:bodyPr wrap="square" lIns="0" tIns="0" rIns="0" bIns="0" rtlCol="0">
            <a:spAutoFit/>
          </a:bodyPr>
          <a:lstStyle/>
          <a:p>
            <a:pPr algn="ctr"/>
            <a:r>
              <a:rPr lang="en-NZ" sz="1200" b="1" dirty="0"/>
              <a:t>Which costs in particular were an influence</a:t>
            </a:r>
          </a:p>
        </p:txBody>
      </p:sp>
      <p:sp>
        <p:nvSpPr>
          <p:cNvPr id="7" name="Isosceles Triangle 6">
            <a:extLst>
              <a:ext uri="{FF2B5EF4-FFF2-40B4-BE49-F238E27FC236}">
                <a16:creationId xmlns:a16="http://schemas.microsoft.com/office/drawing/2014/main" id="{BC525133-15FD-E91C-C3C5-D60555FB83F1}"/>
              </a:ext>
            </a:extLst>
          </p:cNvPr>
          <p:cNvSpPr/>
          <p:nvPr/>
        </p:nvSpPr>
        <p:spPr bwMode="ltGray">
          <a:xfrm rot="5400000">
            <a:off x="6304406" y="4816589"/>
            <a:ext cx="545766" cy="1028143"/>
          </a:xfrm>
          <a:prstGeom prst="triangle">
            <a:avLst/>
          </a:prstGeom>
          <a:solidFill>
            <a:schemeClr val="accent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t" anchorCtr="0" forceAA="0" compatLnSpc="1">
            <a:prstTxWarp prst="textNoShape">
              <a:avLst/>
            </a:prstTxWarp>
            <a:noAutofit/>
          </a:bodyPr>
          <a:lstStyle/>
          <a:p>
            <a:pPr algn="l"/>
            <a:endParaRPr lang="en-NZ" sz="1600" b="1" dirty="0"/>
          </a:p>
        </p:txBody>
      </p:sp>
      <p:sp>
        <p:nvSpPr>
          <p:cNvPr id="2" name="TextBox 1">
            <a:extLst>
              <a:ext uri="{FF2B5EF4-FFF2-40B4-BE49-F238E27FC236}">
                <a16:creationId xmlns:a16="http://schemas.microsoft.com/office/drawing/2014/main" id="{FD9246FE-3608-6F7D-0F3A-0A1B23A10EBC}"/>
              </a:ext>
            </a:extLst>
          </p:cNvPr>
          <p:cNvSpPr txBox="1"/>
          <p:nvPr/>
        </p:nvSpPr>
        <p:spPr>
          <a:xfrm>
            <a:off x="6089973" y="5200650"/>
            <a:ext cx="467989" cy="215444"/>
          </a:xfrm>
          <a:prstGeom prst="rect">
            <a:avLst/>
          </a:prstGeom>
          <a:noFill/>
        </p:spPr>
        <p:txBody>
          <a:bodyPr wrap="square" lIns="0" tIns="0" rIns="0" bIns="0" rtlCol="0">
            <a:spAutoFit/>
          </a:bodyPr>
          <a:lstStyle/>
          <a:p>
            <a:pPr algn="ctr"/>
            <a:r>
              <a:rPr lang="en-NZ" sz="1400" b="1" dirty="0">
                <a:solidFill>
                  <a:schemeClr val="bg1"/>
                </a:solidFill>
              </a:rPr>
              <a:t>11%</a:t>
            </a:r>
          </a:p>
        </p:txBody>
      </p:sp>
      <p:sp>
        <p:nvSpPr>
          <p:cNvPr id="3" name="TextBox 2">
            <a:extLst>
              <a:ext uri="{FF2B5EF4-FFF2-40B4-BE49-F238E27FC236}">
                <a16:creationId xmlns:a16="http://schemas.microsoft.com/office/drawing/2014/main" id="{484D237A-F7A5-3F05-9FE3-8C25360C4BE5}"/>
              </a:ext>
            </a:extLst>
          </p:cNvPr>
          <p:cNvSpPr txBox="1"/>
          <p:nvPr/>
        </p:nvSpPr>
        <p:spPr>
          <a:xfrm>
            <a:off x="9294920" y="1082791"/>
            <a:ext cx="2531954" cy="184666"/>
          </a:xfrm>
          <a:prstGeom prst="rect">
            <a:avLst/>
          </a:prstGeom>
          <a:solidFill>
            <a:schemeClr val="accent2"/>
          </a:solidFill>
        </p:spPr>
        <p:txBody>
          <a:bodyPr wrap="square" lIns="0" tIns="0" rIns="0" bIns="0" rtlCol="0">
            <a:spAutoFit/>
          </a:bodyPr>
          <a:lstStyle/>
          <a:p>
            <a:pPr algn="ctr"/>
            <a:r>
              <a:rPr lang="en-NZ" sz="1200" dirty="0"/>
              <a:t>Wellington region: Lapsed rangatahi</a:t>
            </a:r>
          </a:p>
        </p:txBody>
      </p:sp>
      <p:sp>
        <p:nvSpPr>
          <p:cNvPr id="16" name="Slide Number Placeholder 15">
            <a:extLst>
              <a:ext uri="{FF2B5EF4-FFF2-40B4-BE49-F238E27FC236}">
                <a16:creationId xmlns:a16="http://schemas.microsoft.com/office/drawing/2014/main" id="{B2E2BDDA-34D0-DF7C-9DE7-C129D19E45CD}"/>
              </a:ext>
            </a:extLst>
          </p:cNvPr>
          <p:cNvSpPr>
            <a:spLocks noGrp="1"/>
          </p:cNvSpPr>
          <p:nvPr>
            <p:ph type="sldNum" sz="quarter" idx="10"/>
          </p:nvPr>
        </p:nvSpPr>
        <p:spPr/>
        <p:txBody>
          <a:bodyPr/>
          <a:lstStyle/>
          <a:p>
            <a:fld id="{4034BEE3-566C-4068-A777-C3A4762E861B}" type="slidenum">
              <a:rPr lang="en-GB" smtClean="0"/>
              <a:pPr/>
              <a:t>73</a:t>
            </a:fld>
            <a:endParaRPr lang="en-GB" dirty="0"/>
          </a:p>
        </p:txBody>
      </p:sp>
    </p:spTree>
    <p:extLst>
      <p:ext uri="{BB962C8B-B14F-4D97-AF65-F5344CB8AC3E}">
        <p14:creationId xmlns:p14="http://schemas.microsoft.com/office/powerpoint/2010/main" val="48970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0B4989-39FF-BE62-FB89-8B9FB439B43F}"/>
              </a:ext>
            </a:extLst>
          </p:cNvPr>
          <p:cNvSpPr>
            <a:spLocks noGrp="1"/>
          </p:cNvSpPr>
          <p:nvPr>
            <p:ph type="title"/>
          </p:nvPr>
        </p:nvSpPr>
        <p:spPr>
          <a:xfrm>
            <a:off x="359999" y="142333"/>
            <a:ext cx="11466875" cy="403200"/>
          </a:xfrm>
        </p:spPr>
        <p:txBody>
          <a:bodyPr/>
          <a:lstStyle/>
          <a:p>
            <a:r>
              <a:rPr lang="en-NZ" dirty="0"/>
              <a:t>The main reason why rangatahi in the Wellington region say they play organised sport is because of enjoyment: they love it and it’s fun.</a:t>
            </a:r>
          </a:p>
        </p:txBody>
      </p:sp>
      <p:graphicFrame>
        <p:nvGraphicFramePr>
          <p:cNvPr id="12" name="Content Placeholder 11">
            <a:extLst>
              <a:ext uri="{FF2B5EF4-FFF2-40B4-BE49-F238E27FC236}">
                <a16:creationId xmlns:a16="http://schemas.microsoft.com/office/drawing/2014/main" id="{C7CF1C17-36B1-4B36-7D60-B8A03CC989E9}"/>
              </a:ext>
            </a:extLst>
          </p:cNvPr>
          <p:cNvGraphicFramePr>
            <a:graphicFrameLocks noGrp="1"/>
          </p:cNvGraphicFramePr>
          <p:nvPr>
            <p:ph sz="quarter" idx="14"/>
            <p:extLst>
              <p:ext uri="{D42A27DB-BD31-4B8C-83A1-F6EECF244321}">
                <p14:modId xmlns:p14="http://schemas.microsoft.com/office/powerpoint/2010/main" val="2580000513"/>
              </p:ext>
            </p:extLst>
          </p:nvPr>
        </p:nvGraphicFramePr>
        <p:xfrm>
          <a:off x="360363" y="1744316"/>
          <a:ext cx="11466511" cy="4250083"/>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54DE819B-2330-7D0E-486F-D657A355D508}"/>
              </a:ext>
            </a:extLst>
          </p:cNvPr>
          <p:cNvSpPr txBox="1"/>
          <p:nvPr/>
        </p:nvSpPr>
        <p:spPr>
          <a:xfrm>
            <a:off x="9124950" y="1082791"/>
            <a:ext cx="2701924" cy="184666"/>
          </a:xfrm>
          <a:prstGeom prst="rect">
            <a:avLst/>
          </a:prstGeom>
          <a:solidFill>
            <a:schemeClr val="accent1"/>
          </a:solidFill>
        </p:spPr>
        <p:txBody>
          <a:bodyPr wrap="square" lIns="0" tIns="0" rIns="0" bIns="0" rtlCol="0">
            <a:spAutoFit/>
          </a:bodyPr>
          <a:lstStyle/>
          <a:p>
            <a:pPr algn="ctr"/>
            <a:r>
              <a:rPr lang="en-NZ" sz="1200" dirty="0">
                <a:solidFill>
                  <a:schemeClr val="bg1"/>
                </a:solidFill>
              </a:rPr>
              <a:t>Wellington region: Continuing rangatahi</a:t>
            </a:r>
          </a:p>
        </p:txBody>
      </p:sp>
      <p:sp>
        <p:nvSpPr>
          <p:cNvPr id="11" name="Footer Placeholder 3">
            <a:extLst>
              <a:ext uri="{FF2B5EF4-FFF2-40B4-BE49-F238E27FC236}">
                <a16:creationId xmlns:a16="http://schemas.microsoft.com/office/drawing/2014/main" id="{5BA3DEA6-C755-AD27-A236-0770803196DA}"/>
              </a:ext>
            </a:extLst>
          </p:cNvPr>
          <p:cNvSpPr>
            <a:spLocks noGrp="1"/>
          </p:cNvSpPr>
          <p:nvPr>
            <p:ph type="ftr" sz="quarter" idx="11"/>
          </p:nvPr>
        </p:nvSpPr>
        <p:spPr>
          <a:xfrm>
            <a:off x="3981599" y="6447150"/>
            <a:ext cx="7172176" cy="139700"/>
          </a:xfrm>
        </p:spPr>
        <p:txBody>
          <a:bodyPr/>
          <a:lstStyle/>
          <a:p>
            <a:r>
              <a:rPr lang="en-GB" dirty="0"/>
              <a:t>*Only reasons 2% or higher are shown, otherwise they are combined under ‘other’.</a:t>
            </a:r>
          </a:p>
          <a:p>
            <a:r>
              <a:rPr lang="en-GB" dirty="0"/>
              <a:t>Q13. </a:t>
            </a:r>
            <a:r>
              <a:rPr lang="en-NZ" dirty="0"/>
              <a:t>Why do you play / do [DP: INSERT SPORT FROM Q3]? | Q14. Why do you play / do [DP: INSERT SPORT FROM Q3 ] instead of some of the other sports you used to play? </a:t>
            </a:r>
          </a:p>
          <a:p>
            <a:r>
              <a:rPr lang="en-GB" dirty="0"/>
              <a:t>Base: Wellington region survey who have lapsed from one sport, continued another sport; continued playing; taken up sport but didn’t use to play, n=310</a:t>
            </a:r>
          </a:p>
        </p:txBody>
      </p:sp>
      <p:sp>
        <p:nvSpPr>
          <p:cNvPr id="2" name="TextBox 1">
            <a:extLst>
              <a:ext uri="{FF2B5EF4-FFF2-40B4-BE49-F238E27FC236}">
                <a16:creationId xmlns:a16="http://schemas.microsoft.com/office/drawing/2014/main" id="{9CFFA764-9947-7105-3850-C4068C014C1B}"/>
              </a:ext>
            </a:extLst>
          </p:cNvPr>
          <p:cNvSpPr txBox="1"/>
          <p:nvPr/>
        </p:nvSpPr>
        <p:spPr>
          <a:xfrm>
            <a:off x="4503831" y="1188665"/>
            <a:ext cx="3184339" cy="369332"/>
          </a:xfrm>
          <a:prstGeom prst="rect">
            <a:avLst/>
          </a:prstGeom>
          <a:noFill/>
        </p:spPr>
        <p:txBody>
          <a:bodyPr wrap="square" lIns="0" tIns="0" rIns="0" bIns="0" rtlCol="0">
            <a:spAutoFit/>
          </a:bodyPr>
          <a:lstStyle/>
          <a:p>
            <a:pPr algn="ctr"/>
            <a:r>
              <a:rPr lang="en-NZ" sz="1200" b="1" dirty="0"/>
              <a:t>Why currently play particular sport </a:t>
            </a:r>
          </a:p>
          <a:p>
            <a:pPr algn="ctr"/>
            <a:r>
              <a:rPr lang="en-NZ" sz="1200" b="1" dirty="0"/>
              <a:t>– open-ended</a:t>
            </a:r>
          </a:p>
        </p:txBody>
      </p:sp>
      <p:sp>
        <p:nvSpPr>
          <p:cNvPr id="10" name="TextBox 9">
            <a:extLst>
              <a:ext uri="{FF2B5EF4-FFF2-40B4-BE49-F238E27FC236}">
                <a16:creationId xmlns:a16="http://schemas.microsoft.com/office/drawing/2014/main" id="{56BE475A-026C-2E72-5059-E2F819362BF3}"/>
              </a:ext>
            </a:extLst>
          </p:cNvPr>
          <p:cNvSpPr txBox="1"/>
          <p:nvPr/>
        </p:nvSpPr>
        <p:spPr>
          <a:xfrm>
            <a:off x="9524209" y="1410167"/>
            <a:ext cx="2125875" cy="276999"/>
          </a:xfrm>
          <a:prstGeom prst="rect">
            <a:avLst/>
          </a:prstGeom>
          <a:noFill/>
        </p:spPr>
        <p:txBody>
          <a:bodyPr wrap="square" lIns="0" tIns="0" rIns="0" bIns="0" rtlCol="0">
            <a:spAutoFit/>
          </a:bodyPr>
          <a:lstStyle/>
          <a:p>
            <a:pPr algn="ctr"/>
            <a:r>
              <a:rPr lang="en-NZ" sz="1000" b="1" dirty="0"/>
              <a:t>Subgroup significant differences </a:t>
            </a:r>
            <a:r>
              <a:rPr lang="en-NZ" sz="800" b="1" dirty="0"/>
              <a:t>(compared to average):</a:t>
            </a:r>
          </a:p>
        </p:txBody>
      </p:sp>
      <p:sp>
        <p:nvSpPr>
          <p:cNvPr id="13" name="TextBox 12">
            <a:extLst>
              <a:ext uri="{FF2B5EF4-FFF2-40B4-BE49-F238E27FC236}">
                <a16:creationId xmlns:a16="http://schemas.microsoft.com/office/drawing/2014/main" id="{5E93727E-FD9C-8A79-255A-F0D52F8CF1D3}"/>
              </a:ext>
            </a:extLst>
          </p:cNvPr>
          <p:cNvSpPr txBox="1"/>
          <p:nvPr/>
        </p:nvSpPr>
        <p:spPr>
          <a:xfrm>
            <a:off x="6537589" y="1911745"/>
            <a:ext cx="2441195" cy="123111"/>
          </a:xfrm>
          <a:prstGeom prst="rect">
            <a:avLst/>
          </a:prstGeom>
          <a:noFill/>
        </p:spPr>
        <p:txBody>
          <a:bodyPr wrap="square" lIns="0" tIns="0" rIns="0" bIns="0" rtlCol="0">
            <a:spAutoFit/>
          </a:bodyPr>
          <a:lstStyle/>
          <a:p>
            <a:r>
              <a:rPr lang="en-NZ" sz="800" dirty="0"/>
              <a:t>↑ NZ European (19%)</a:t>
            </a:r>
          </a:p>
        </p:txBody>
      </p:sp>
      <p:sp>
        <p:nvSpPr>
          <p:cNvPr id="6" name="Slide Number Placeholder 5">
            <a:extLst>
              <a:ext uri="{FF2B5EF4-FFF2-40B4-BE49-F238E27FC236}">
                <a16:creationId xmlns:a16="http://schemas.microsoft.com/office/drawing/2014/main" id="{C7A69665-2AB0-D437-3875-2C37C755748E}"/>
              </a:ext>
            </a:extLst>
          </p:cNvPr>
          <p:cNvSpPr>
            <a:spLocks noGrp="1"/>
          </p:cNvSpPr>
          <p:nvPr>
            <p:ph type="sldNum" sz="quarter" idx="10"/>
          </p:nvPr>
        </p:nvSpPr>
        <p:spPr/>
        <p:txBody>
          <a:bodyPr/>
          <a:lstStyle/>
          <a:p>
            <a:fld id="{4034BEE3-566C-4068-A777-C3A4762E861B}" type="slidenum">
              <a:rPr lang="en-GB" smtClean="0"/>
              <a:pPr/>
              <a:t>74</a:t>
            </a:fld>
            <a:endParaRPr lang="en-GB" dirty="0"/>
          </a:p>
        </p:txBody>
      </p:sp>
    </p:spTree>
    <p:extLst>
      <p:ext uri="{BB962C8B-B14F-4D97-AF65-F5344CB8AC3E}">
        <p14:creationId xmlns:p14="http://schemas.microsoft.com/office/powerpoint/2010/main" val="245862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CED602-5729-739D-AFB8-906AB7D13737}"/>
              </a:ext>
            </a:extLst>
          </p:cNvPr>
          <p:cNvSpPr>
            <a:spLocks noGrp="1"/>
          </p:cNvSpPr>
          <p:nvPr>
            <p:ph type="title"/>
          </p:nvPr>
        </p:nvSpPr>
        <p:spPr>
          <a:xfrm>
            <a:off x="359999" y="306893"/>
            <a:ext cx="11466875" cy="403200"/>
          </a:xfrm>
        </p:spPr>
        <p:txBody>
          <a:bodyPr/>
          <a:lstStyle/>
          <a:p>
            <a:r>
              <a:rPr lang="en-NZ" dirty="0"/>
              <a:t>Some of the verbatim comments about why rangatahi continue to play a particular organised sport…</a:t>
            </a:r>
          </a:p>
        </p:txBody>
      </p:sp>
      <p:sp>
        <p:nvSpPr>
          <p:cNvPr id="8" name="Rectangle 7">
            <a:extLst>
              <a:ext uri="{FF2B5EF4-FFF2-40B4-BE49-F238E27FC236}">
                <a16:creationId xmlns:a16="http://schemas.microsoft.com/office/drawing/2014/main" id="{2D22B046-BCD3-1826-5BA7-4E86A58CFA46}"/>
              </a:ext>
            </a:extLst>
          </p:cNvPr>
          <p:cNvSpPr/>
          <p:nvPr/>
        </p:nvSpPr>
        <p:spPr bwMode="ltGray">
          <a:xfrm>
            <a:off x="8279276" y="1295639"/>
            <a:ext cx="3672000" cy="580785"/>
          </a:xfrm>
          <a:prstGeom prst="rect">
            <a:avLst/>
          </a:prstGeom>
          <a:solidFill>
            <a:schemeClr val="accent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chemeClr val="bg1"/>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3C940C13-75D1-2BC2-E829-FBE99371CFF0}"/>
              </a:ext>
            </a:extLst>
          </p:cNvPr>
          <p:cNvSpPr/>
          <p:nvPr/>
        </p:nvSpPr>
        <p:spPr bwMode="ltGray">
          <a:xfrm>
            <a:off x="4382021" y="1295639"/>
            <a:ext cx="3672000" cy="580785"/>
          </a:xfrm>
          <a:prstGeom prst="rect">
            <a:avLst/>
          </a:prstGeom>
          <a:solidFill>
            <a:schemeClr val="accent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chemeClr val="bg1"/>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27AE3FEC-9219-1673-DE9B-28BD1C6C25EC}"/>
              </a:ext>
            </a:extLst>
          </p:cNvPr>
          <p:cNvSpPr/>
          <p:nvPr/>
        </p:nvSpPr>
        <p:spPr bwMode="ltGray">
          <a:xfrm>
            <a:off x="484765" y="1295639"/>
            <a:ext cx="3672000" cy="580785"/>
          </a:xfrm>
          <a:prstGeom prst="rect">
            <a:avLst/>
          </a:prstGeom>
          <a:solidFill>
            <a:schemeClr val="accent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chemeClr val="bg1"/>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6DAEEAFF-3571-3C6E-615E-F22B26834EFF}"/>
              </a:ext>
            </a:extLst>
          </p:cNvPr>
          <p:cNvGrpSpPr/>
          <p:nvPr/>
        </p:nvGrpSpPr>
        <p:grpSpPr>
          <a:xfrm>
            <a:off x="310992" y="1145903"/>
            <a:ext cx="317312" cy="317312"/>
            <a:chOff x="310992" y="1145903"/>
            <a:chExt cx="317312" cy="317312"/>
          </a:xfrm>
        </p:grpSpPr>
        <p:sp>
          <p:nvSpPr>
            <p:cNvPr id="60" name="Rectangle 59">
              <a:extLst>
                <a:ext uri="{FF2B5EF4-FFF2-40B4-BE49-F238E27FC236}">
                  <a16:creationId xmlns:a16="http://schemas.microsoft.com/office/drawing/2014/main" id="{743CECD7-1503-47AD-8CCD-508CC0CECB1D}"/>
                </a:ext>
              </a:extLst>
            </p:cNvPr>
            <p:cNvSpPr/>
            <p:nvPr/>
          </p:nvSpPr>
          <p:spPr bwMode="ltGray">
            <a:xfrm>
              <a:off x="310992" y="1145903"/>
              <a:ext cx="317312" cy="317312"/>
            </a:xfrm>
            <a:prstGeom prst="rect">
              <a:avLst/>
            </a:prstGeom>
            <a:solidFill>
              <a:schemeClr val="accent1">
                <a:lumMod val="75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61" name="Graphic 20">
              <a:extLst>
                <a:ext uri="{FF2B5EF4-FFF2-40B4-BE49-F238E27FC236}">
                  <a16:creationId xmlns:a16="http://schemas.microsoft.com/office/drawing/2014/main" id="{DF99446E-38CB-49D2-9223-11B4429200BC}"/>
                </a:ext>
              </a:extLst>
            </p:cNvPr>
            <p:cNvGrpSpPr/>
            <p:nvPr/>
          </p:nvGrpSpPr>
          <p:grpSpPr>
            <a:xfrm>
              <a:off x="352708" y="1211081"/>
              <a:ext cx="250867" cy="177396"/>
              <a:chOff x="-309623" y="1966848"/>
              <a:chExt cx="852607" cy="602907"/>
            </a:xfrm>
            <a:solidFill>
              <a:srgbClr val="FFFFFF"/>
            </a:solidFill>
          </p:grpSpPr>
          <p:sp>
            <p:nvSpPr>
              <p:cNvPr id="62" name="Freeform: Shape 61">
                <a:extLst>
                  <a:ext uri="{FF2B5EF4-FFF2-40B4-BE49-F238E27FC236}">
                    <a16:creationId xmlns:a16="http://schemas.microsoft.com/office/drawing/2014/main" id="{9609C6A4-5CD4-CB73-4B4A-265A76D2FDE1}"/>
                  </a:ext>
                </a:extLst>
              </p:cNvPr>
              <p:cNvSpPr/>
              <p:nvPr/>
            </p:nvSpPr>
            <p:spPr>
              <a:xfrm>
                <a:off x="-309623" y="1966848"/>
                <a:ext cx="400614" cy="602907"/>
              </a:xfrm>
              <a:custGeom>
                <a:avLst/>
                <a:gdLst>
                  <a:gd name="connsiteX0" fmla="*/ 233993 w 400614"/>
                  <a:gd name="connsiteY0" fmla="*/ 263785 h 602907"/>
                  <a:gd name="connsiteX1" fmla="*/ 185435 w 400614"/>
                  <a:gd name="connsiteY1" fmla="*/ 276580 h 602907"/>
                  <a:gd name="connsiteX2" fmla="*/ 140801 w 400614"/>
                  <a:gd name="connsiteY2" fmla="*/ 289488 h 602907"/>
                  <a:gd name="connsiteX3" fmla="*/ 122993 w 400614"/>
                  <a:gd name="connsiteY3" fmla="*/ 249907 h 602907"/>
                  <a:gd name="connsiteX4" fmla="*/ 202269 w 400614"/>
                  <a:gd name="connsiteY4" fmla="*/ 96642 h 602907"/>
                  <a:gd name="connsiteX5" fmla="*/ 376711 w 400614"/>
                  <a:gd name="connsiteY5" fmla="*/ 29853 h 602907"/>
                  <a:gd name="connsiteX6" fmla="*/ 372731 w 400614"/>
                  <a:gd name="connsiteY6" fmla="*/ 64 h 602907"/>
                  <a:gd name="connsiteX7" fmla="*/ 109124 w 400614"/>
                  <a:gd name="connsiteY7" fmla="*/ 105139 h 602907"/>
                  <a:gd name="connsiteX8" fmla="*/ 61 w 400614"/>
                  <a:gd name="connsiteY8" fmla="*/ 356920 h 602907"/>
                  <a:gd name="connsiteX9" fmla="*/ 62503 w 400614"/>
                  <a:gd name="connsiteY9" fmla="*/ 530403 h 602907"/>
                  <a:gd name="connsiteX10" fmla="*/ 222110 w 400614"/>
                  <a:gd name="connsiteY10" fmla="*/ 602784 h 602907"/>
                  <a:gd name="connsiteX11" fmla="*/ 350951 w 400614"/>
                  <a:gd name="connsiteY11" fmla="*/ 551158 h 602907"/>
                  <a:gd name="connsiteX12" fmla="*/ 400534 w 400614"/>
                  <a:gd name="connsiteY12" fmla="*/ 422316 h 602907"/>
                  <a:gd name="connsiteX13" fmla="*/ 349982 w 400614"/>
                  <a:gd name="connsiteY13" fmla="*/ 308302 h 602907"/>
                  <a:gd name="connsiteX14" fmla="*/ 233993 w 400614"/>
                  <a:gd name="connsiteY14" fmla="*/ 263785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233993" y="263785"/>
                    </a:moveTo>
                    <a:cubicBezTo>
                      <a:pt x="217149" y="264975"/>
                      <a:pt x="200678" y="269315"/>
                      <a:pt x="185435" y="276580"/>
                    </a:cubicBezTo>
                    <a:cubicBezTo>
                      <a:pt x="171419" y="283440"/>
                      <a:pt x="156316" y="287808"/>
                      <a:pt x="140801" y="289488"/>
                    </a:cubicBezTo>
                    <a:cubicBezTo>
                      <a:pt x="128910" y="289488"/>
                      <a:pt x="122993" y="276253"/>
                      <a:pt x="122993" y="249907"/>
                    </a:cubicBezTo>
                    <a:cubicBezTo>
                      <a:pt x="124434" y="189344"/>
                      <a:pt x="153673" y="132814"/>
                      <a:pt x="202269" y="96642"/>
                    </a:cubicBezTo>
                    <a:cubicBezTo>
                      <a:pt x="250347" y="53884"/>
                      <a:pt x="312372" y="30136"/>
                      <a:pt x="376711" y="29853"/>
                    </a:cubicBezTo>
                    <a:lnTo>
                      <a:pt x="372731" y="64"/>
                    </a:lnTo>
                    <a:cubicBezTo>
                      <a:pt x="274310" y="-1770"/>
                      <a:pt x="179296" y="36103"/>
                      <a:pt x="109124" y="105139"/>
                    </a:cubicBezTo>
                    <a:cubicBezTo>
                      <a:pt x="38722" y="169811"/>
                      <a:pt x="-920" y="261327"/>
                      <a:pt x="61" y="356920"/>
                    </a:cubicBezTo>
                    <a:cubicBezTo>
                      <a:pt x="-1321" y="420484"/>
                      <a:pt x="20928" y="482301"/>
                      <a:pt x="62503" y="530403"/>
                    </a:cubicBezTo>
                    <a:cubicBezTo>
                      <a:pt x="101887" y="577602"/>
                      <a:pt x="160655" y="604253"/>
                      <a:pt x="222110" y="602784"/>
                    </a:cubicBezTo>
                    <a:cubicBezTo>
                      <a:pt x="270435" y="604625"/>
                      <a:pt x="317268" y="585859"/>
                      <a:pt x="350951" y="551158"/>
                    </a:cubicBezTo>
                    <a:cubicBezTo>
                      <a:pt x="384106" y="516609"/>
                      <a:pt x="401974" y="470178"/>
                      <a:pt x="400534" y="422316"/>
                    </a:cubicBezTo>
                    <a:cubicBezTo>
                      <a:pt x="401659" y="378649"/>
                      <a:pt x="383099" y="336788"/>
                      <a:pt x="349982" y="308302"/>
                    </a:cubicBezTo>
                    <a:cubicBezTo>
                      <a:pt x="318296" y="279401"/>
                      <a:pt x="276879" y="263505"/>
                      <a:pt x="233993" y="263785"/>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sp>
            <p:nvSpPr>
              <p:cNvPr id="63" name="Freeform: Shape 62">
                <a:extLst>
                  <a:ext uri="{FF2B5EF4-FFF2-40B4-BE49-F238E27FC236}">
                    <a16:creationId xmlns:a16="http://schemas.microsoft.com/office/drawing/2014/main" id="{ECD985CD-12ED-6D5B-234C-26FFA0A0BA59}"/>
                  </a:ext>
                </a:extLst>
              </p:cNvPr>
              <p:cNvSpPr/>
              <p:nvPr/>
            </p:nvSpPr>
            <p:spPr>
              <a:xfrm>
                <a:off x="142368" y="1966848"/>
                <a:ext cx="400614" cy="602907"/>
              </a:xfrm>
              <a:custGeom>
                <a:avLst/>
                <a:gdLst>
                  <a:gd name="connsiteX0" fmla="*/ 348955 w 400614"/>
                  <a:gd name="connsiteY0" fmla="*/ 309380 h 602907"/>
                  <a:gd name="connsiteX1" fmla="*/ 233987 w 400614"/>
                  <a:gd name="connsiteY1" fmla="*/ 263784 h 602907"/>
                  <a:gd name="connsiteX2" fmla="*/ 185420 w 400614"/>
                  <a:gd name="connsiteY2" fmla="*/ 276579 h 602907"/>
                  <a:gd name="connsiteX3" fmla="*/ 140786 w 400614"/>
                  <a:gd name="connsiteY3" fmla="*/ 289488 h 602907"/>
                  <a:gd name="connsiteX4" fmla="*/ 122993 w 400614"/>
                  <a:gd name="connsiteY4" fmla="*/ 249907 h 602907"/>
                  <a:gd name="connsiteX5" fmla="*/ 202251 w 400614"/>
                  <a:gd name="connsiteY5" fmla="*/ 96642 h 602907"/>
                  <a:gd name="connsiteX6" fmla="*/ 376705 w 400614"/>
                  <a:gd name="connsiteY6" fmla="*/ 29853 h 602907"/>
                  <a:gd name="connsiteX7" fmla="*/ 372731 w 400614"/>
                  <a:gd name="connsiteY7" fmla="*/ 64 h 602907"/>
                  <a:gd name="connsiteX8" fmla="*/ 109116 w 400614"/>
                  <a:gd name="connsiteY8" fmla="*/ 105139 h 602907"/>
                  <a:gd name="connsiteX9" fmla="*/ 61 w 400614"/>
                  <a:gd name="connsiteY9" fmla="*/ 356919 h 602907"/>
                  <a:gd name="connsiteX10" fmla="*/ 62488 w 400614"/>
                  <a:gd name="connsiteY10" fmla="*/ 530403 h 602907"/>
                  <a:gd name="connsiteX11" fmla="*/ 222092 w 400614"/>
                  <a:gd name="connsiteY11" fmla="*/ 602784 h 602907"/>
                  <a:gd name="connsiteX12" fmla="*/ 350949 w 400614"/>
                  <a:gd name="connsiteY12" fmla="*/ 551158 h 602907"/>
                  <a:gd name="connsiteX13" fmla="*/ 400535 w 400614"/>
                  <a:gd name="connsiteY13" fmla="*/ 422316 h 602907"/>
                  <a:gd name="connsiteX14" fmla="*/ 348955 w 400614"/>
                  <a:gd name="connsiteY14" fmla="*/ 309380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348955" y="309380"/>
                    </a:moveTo>
                    <a:cubicBezTo>
                      <a:pt x="317764" y="280209"/>
                      <a:pt x="276693" y="263920"/>
                      <a:pt x="233987" y="263784"/>
                    </a:cubicBezTo>
                    <a:cubicBezTo>
                      <a:pt x="217138" y="264975"/>
                      <a:pt x="200666" y="269315"/>
                      <a:pt x="185420" y="276579"/>
                    </a:cubicBezTo>
                    <a:cubicBezTo>
                      <a:pt x="171405" y="283444"/>
                      <a:pt x="156301" y="287811"/>
                      <a:pt x="140786" y="289488"/>
                    </a:cubicBezTo>
                    <a:cubicBezTo>
                      <a:pt x="128903" y="289488"/>
                      <a:pt x="122993" y="276253"/>
                      <a:pt x="122993" y="249907"/>
                    </a:cubicBezTo>
                    <a:cubicBezTo>
                      <a:pt x="124430" y="189347"/>
                      <a:pt x="153662" y="132819"/>
                      <a:pt x="202251" y="96642"/>
                    </a:cubicBezTo>
                    <a:cubicBezTo>
                      <a:pt x="250336" y="53885"/>
                      <a:pt x="312364" y="30138"/>
                      <a:pt x="376705" y="29853"/>
                    </a:cubicBezTo>
                    <a:lnTo>
                      <a:pt x="372731" y="64"/>
                    </a:lnTo>
                    <a:cubicBezTo>
                      <a:pt x="274306" y="-1768"/>
                      <a:pt x="179293" y="36104"/>
                      <a:pt x="109116" y="105139"/>
                    </a:cubicBezTo>
                    <a:cubicBezTo>
                      <a:pt x="38716" y="169811"/>
                      <a:pt x="-923" y="261327"/>
                      <a:pt x="61" y="356919"/>
                    </a:cubicBezTo>
                    <a:cubicBezTo>
                      <a:pt x="-1327" y="420482"/>
                      <a:pt x="20917" y="482299"/>
                      <a:pt x="62488" y="530403"/>
                    </a:cubicBezTo>
                    <a:cubicBezTo>
                      <a:pt x="101875" y="577598"/>
                      <a:pt x="160640" y="604248"/>
                      <a:pt x="222092" y="602784"/>
                    </a:cubicBezTo>
                    <a:cubicBezTo>
                      <a:pt x="270425" y="604624"/>
                      <a:pt x="317264" y="585859"/>
                      <a:pt x="350949" y="551158"/>
                    </a:cubicBezTo>
                    <a:cubicBezTo>
                      <a:pt x="384106" y="516607"/>
                      <a:pt x="401968" y="470178"/>
                      <a:pt x="400535" y="422316"/>
                    </a:cubicBezTo>
                    <a:cubicBezTo>
                      <a:pt x="401195" y="378831"/>
                      <a:pt x="382252" y="337356"/>
                      <a:pt x="348955" y="309380"/>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grpSp>
      </p:grpSp>
      <p:grpSp>
        <p:nvGrpSpPr>
          <p:cNvPr id="4" name="Group 3">
            <a:extLst>
              <a:ext uri="{FF2B5EF4-FFF2-40B4-BE49-F238E27FC236}">
                <a16:creationId xmlns:a16="http://schemas.microsoft.com/office/drawing/2014/main" id="{D928F923-A252-8446-E8DC-107C978EE8AD}"/>
              </a:ext>
            </a:extLst>
          </p:cNvPr>
          <p:cNvGrpSpPr/>
          <p:nvPr/>
        </p:nvGrpSpPr>
        <p:grpSpPr>
          <a:xfrm>
            <a:off x="4273520" y="1145903"/>
            <a:ext cx="317312" cy="317312"/>
            <a:chOff x="4273520" y="1145903"/>
            <a:chExt cx="317312" cy="317312"/>
          </a:xfrm>
        </p:grpSpPr>
        <p:sp>
          <p:nvSpPr>
            <p:cNvPr id="55" name="Rectangle 54">
              <a:extLst>
                <a:ext uri="{FF2B5EF4-FFF2-40B4-BE49-F238E27FC236}">
                  <a16:creationId xmlns:a16="http://schemas.microsoft.com/office/drawing/2014/main" id="{1D9F5463-374C-30EE-E231-CDE31012E0B8}"/>
                </a:ext>
              </a:extLst>
            </p:cNvPr>
            <p:cNvSpPr/>
            <p:nvPr/>
          </p:nvSpPr>
          <p:spPr bwMode="ltGray">
            <a:xfrm>
              <a:off x="4273520" y="1145903"/>
              <a:ext cx="317312" cy="317312"/>
            </a:xfrm>
            <a:prstGeom prst="rect">
              <a:avLst/>
            </a:prstGeom>
            <a:solidFill>
              <a:schemeClr val="accent1">
                <a:lumMod val="75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56" name="Graphic 20">
              <a:extLst>
                <a:ext uri="{FF2B5EF4-FFF2-40B4-BE49-F238E27FC236}">
                  <a16:creationId xmlns:a16="http://schemas.microsoft.com/office/drawing/2014/main" id="{F2339658-7370-6B6B-E7BA-8B449A38F2BD}"/>
                </a:ext>
              </a:extLst>
            </p:cNvPr>
            <p:cNvGrpSpPr/>
            <p:nvPr/>
          </p:nvGrpSpPr>
          <p:grpSpPr>
            <a:xfrm>
              <a:off x="4305711" y="1211081"/>
              <a:ext cx="250867" cy="177396"/>
              <a:chOff x="-309623" y="1966848"/>
              <a:chExt cx="852607" cy="602907"/>
            </a:xfrm>
            <a:solidFill>
              <a:srgbClr val="FFFFFF"/>
            </a:solidFill>
          </p:grpSpPr>
          <p:sp>
            <p:nvSpPr>
              <p:cNvPr id="57" name="Freeform: Shape 56">
                <a:extLst>
                  <a:ext uri="{FF2B5EF4-FFF2-40B4-BE49-F238E27FC236}">
                    <a16:creationId xmlns:a16="http://schemas.microsoft.com/office/drawing/2014/main" id="{EA072ABD-0C9C-8D53-67B0-0D2E454B2968}"/>
                  </a:ext>
                </a:extLst>
              </p:cNvPr>
              <p:cNvSpPr/>
              <p:nvPr/>
            </p:nvSpPr>
            <p:spPr>
              <a:xfrm>
                <a:off x="-309623" y="1966848"/>
                <a:ext cx="400614" cy="602907"/>
              </a:xfrm>
              <a:custGeom>
                <a:avLst/>
                <a:gdLst>
                  <a:gd name="connsiteX0" fmla="*/ 233993 w 400614"/>
                  <a:gd name="connsiteY0" fmla="*/ 263785 h 602907"/>
                  <a:gd name="connsiteX1" fmla="*/ 185435 w 400614"/>
                  <a:gd name="connsiteY1" fmla="*/ 276580 h 602907"/>
                  <a:gd name="connsiteX2" fmla="*/ 140801 w 400614"/>
                  <a:gd name="connsiteY2" fmla="*/ 289488 h 602907"/>
                  <a:gd name="connsiteX3" fmla="*/ 122993 w 400614"/>
                  <a:gd name="connsiteY3" fmla="*/ 249907 h 602907"/>
                  <a:gd name="connsiteX4" fmla="*/ 202269 w 400614"/>
                  <a:gd name="connsiteY4" fmla="*/ 96642 h 602907"/>
                  <a:gd name="connsiteX5" fmla="*/ 376711 w 400614"/>
                  <a:gd name="connsiteY5" fmla="*/ 29853 h 602907"/>
                  <a:gd name="connsiteX6" fmla="*/ 372731 w 400614"/>
                  <a:gd name="connsiteY6" fmla="*/ 64 h 602907"/>
                  <a:gd name="connsiteX7" fmla="*/ 109124 w 400614"/>
                  <a:gd name="connsiteY7" fmla="*/ 105139 h 602907"/>
                  <a:gd name="connsiteX8" fmla="*/ 61 w 400614"/>
                  <a:gd name="connsiteY8" fmla="*/ 356920 h 602907"/>
                  <a:gd name="connsiteX9" fmla="*/ 62503 w 400614"/>
                  <a:gd name="connsiteY9" fmla="*/ 530403 h 602907"/>
                  <a:gd name="connsiteX10" fmla="*/ 222110 w 400614"/>
                  <a:gd name="connsiteY10" fmla="*/ 602784 h 602907"/>
                  <a:gd name="connsiteX11" fmla="*/ 350951 w 400614"/>
                  <a:gd name="connsiteY11" fmla="*/ 551158 h 602907"/>
                  <a:gd name="connsiteX12" fmla="*/ 400534 w 400614"/>
                  <a:gd name="connsiteY12" fmla="*/ 422316 h 602907"/>
                  <a:gd name="connsiteX13" fmla="*/ 349982 w 400614"/>
                  <a:gd name="connsiteY13" fmla="*/ 308302 h 602907"/>
                  <a:gd name="connsiteX14" fmla="*/ 233993 w 400614"/>
                  <a:gd name="connsiteY14" fmla="*/ 263785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233993" y="263785"/>
                    </a:moveTo>
                    <a:cubicBezTo>
                      <a:pt x="217149" y="264975"/>
                      <a:pt x="200678" y="269315"/>
                      <a:pt x="185435" y="276580"/>
                    </a:cubicBezTo>
                    <a:cubicBezTo>
                      <a:pt x="171419" y="283440"/>
                      <a:pt x="156316" y="287808"/>
                      <a:pt x="140801" y="289488"/>
                    </a:cubicBezTo>
                    <a:cubicBezTo>
                      <a:pt x="128910" y="289488"/>
                      <a:pt x="122993" y="276253"/>
                      <a:pt x="122993" y="249907"/>
                    </a:cubicBezTo>
                    <a:cubicBezTo>
                      <a:pt x="124434" y="189344"/>
                      <a:pt x="153673" y="132814"/>
                      <a:pt x="202269" y="96642"/>
                    </a:cubicBezTo>
                    <a:cubicBezTo>
                      <a:pt x="250347" y="53884"/>
                      <a:pt x="312372" y="30136"/>
                      <a:pt x="376711" y="29853"/>
                    </a:cubicBezTo>
                    <a:lnTo>
                      <a:pt x="372731" y="64"/>
                    </a:lnTo>
                    <a:cubicBezTo>
                      <a:pt x="274310" y="-1770"/>
                      <a:pt x="179296" y="36103"/>
                      <a:pt x="109124" y="105139"/>
                    </a:cubicBezTo>
                    <a:cubicBezTo>
                      <a:pt x="38722" y="169811"/>
                      <a:pt x="-920" y="261327"/>
                      <a:pt x="61" y="356920"/>
                    </a:cubicBezTo>
                    <a:cubicBezTo>
                      <a:pt x="-1321" y="420484"/>
                      <a:pt x="20928" y="482301"/>
                      <a:pt x="62503" y="530403"/>
                    </a:cubicBezTo>
                    <a:cubicBezTo>
                      <a:pt x="101887" y="577602"/>
                      <a:pt x="160655" y="604253"/>
                      <a:pt x="222110" y="602784"/>
                    </a:cubicBezTo>
                    <a:cubicBezTo>
                      <a:pt x="270435" y="604625"/>
                      <a:pt x="317268" y="585859"/>
                      <a:pt x="350951" y="551158"/>
                    </a:cubicBezTo>
                    <a:cubicBezTo>
                      <a:pt x="384106" y="516609"/>
                      <a:pt x="401974" y="470178"/>
                      <a:pt x="400534" y="422316"/>
                    </a:cubicBezTo>
                    <a:cubicBezTo>
                      <a:pt x="401659" y="378649"/>
                      <a:pt x="383099" y="336788"/>
                      <a:pt x="349982" y="308302"/>
                    </a:cubicBezTo>
                    <a:cubicBezTo>
                      <a:pt x="318296" y="279401"/>
                      <a:pt x="276879" y="263505"/>
                      <a:pt x="233993" y="263785"/>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sp>
            <p:nvSpPr>
              <p:cNvPr id="58" name="Freeform: Shape 57">
                <a:extLst>
                  <a:ext uri="{FF2B5EF4-FFF2-40B4-BE49-F238E27FC236}">
                    <a16:creationId xmlns:a16="http://schemas.microsoft.com/office/drawing/2014/main" id="{ABF59256-A60F-FC8D-668C-B3CB7F7098FD}"/>
                  </a:ext>
                </a:extLst>
              </p:cNvPr>
              <p:cNvSpPr/>
              <p:nvPr/>
            </p:nvSpPr>
            <p:spPr>
              <a:xfrm>
                <a:off x="142368" y="1966848"/>
                <a:ext cx="400614" cy="602907"/>
              </a:xfrm>
              <a:custGeom>
                <a:avLst/>
                <a:gdLst>
                  <a:gd name="connsiteX0" fmla="*/ 348955 w 400614"/>
                  <a:gd name="connsiteY0" fmla="*/ 309380 h 602907"/>
                  <a:gd name="connsiteX1" fmla="*/ 233987 w 400614"/>
                  <a:gd name="connsiteY1" fmla="*/ 263784 h 602907"/>
                  <a:gd name="connsiteX2" fmla="*/ 185420 w 400614"/>
                  <a:gd name="connsiteY2" fmla="*/ 276579 h 602907"/>
                  <a:gd name="connsiteX3" fmla="*/ 140786 w 400614"/>
                  <a:gd name="connsiteY3" fmla="*/ 289488 h 602907"/>
                  <a:gd name="connsiteX4" fmla="*/ 122993 w 400614"/>
                  <a:gd name="connsiteY4" fmla="*/ 249907 h 602907"/>
                  <a:gd name="connsiteX5" fmla="*/ 202251 w 400614"/>
                  <a:gd name="connsiteY5" fmla="*/ 96642 h 602907"/>
                  <a:gd name="connsiteX6" fmla="*/ 376705 w 400614"/>
                  <a:gd name="connsiteY6" fmla="*/ 29853 h 602907"/>
                  <a:gd name="connsiteX7" fmla="*/ 372731 w 400614"/>
                  <a:gd name="connsiteY7" fmla="*/ 64 h 602907"/>
                  <a:gd name="connsiteX8" fmla="*/ 109116 w 400614"/>
                  <a:gd name="connsiteY8" fmla="*/ 105139 h 602907"/>
                  <a:gd name="connsiteX9" fmla="*/ 61 w 400614"/>
                  <a:gd name="connsiteY9" fmla="*/ 356919 h 602907"/>
                  <a:gd name="connsiteX10" fmla="*/ 62488 w 400614"/>
                  <a:gd name="connsiteY10" fmla="*/ 530403 h 602907"/>
                  <a:gd name="connsiteX11" fmla="*/ 222092 w 400614"/>
                  <a:gd name="connsiteY11" fmla="*/ 602784 h 602907"/>
                  <a:gd name="connsiteX12" fmla="*/ 350949 w 400614"/>
                  <a:gd name="connsiteY12" fmla="*/ 551158 h 602907"/>
                  <a:gd name="connsiteX13" fmla="*/ 400535 w 400614"/>
                  <a:gd name="connsiteY13" fmla="*/ 422316 h 602907"/>
                  <a:gd name="connsiteX14" fmla="*/ 348955 w 400614"/>
                  <a:gd name="connsiteY14" fmla="*/ 309380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348955" y="309380"/>
                    </a:moveTo>
                    <a:cubicBezTo>
                      <a:pt x="317764" y="280209"/>
                      <a:pt x="276693" y="263920"/>
                      <a:pt x="233987" y="263784"/>
                    </a:cubicBezTo>
                    <a:cubicBezTo>
                      <a:pt x="217138" y="264975"/>
                      <a:pt x="200666" y="269315"/>
                      <a:pt x="185420" y="276579"/>
                    </a:cubicBezTo>
                    <a:cubicBezTo>
                      <a:pt x="171405" y="283444"/>
                      <a:pt x="156301" y="287811"/>
                      <a:pt x="140786" y="289488"/>
                    </a:cubicBezTo>
                    <a:cubicBezTo>
                      <a:pt x="128903" y="289488"/>
                      <a:pt x="122993" y="276253"/>
                      <a:pt x="122993" y="249907"/>
                    </a:cubicBezTo>
                    <a:cubicBezTo>
                      <a:pt x="124430" y="189347"/>
                      <a:pt x="153662" y="132819"/>
                      <a:pt x="202251" y="96642"/>
                    </a:cubicBezTo>
                    <a:cubicBezTo>
                      <a:pt x="250336" y="53885"/>
                      <a:pt x="312364" y="30138"/>
                      <a:pt x="376705" y="29853"/>
                    </a:cubicBezTo>
                    <a:lnTo>
                      <a:pt x="372731" y="64"/>
                    </a:lnTo>
                    <a:cubicBezTo>
                      <a:pt x="274306" y="-1768"/>
                      <a:pt x="179293" y="36104"/>
                      <a:pt x="109116" y="105139"/>
                    </a:cubicBezTo>
                    <a:cubicBezTo>
                      <a:pt x="38716" y="169811"/>
                      <a:pt x="-923" y="261327"/>
                      <a:pt x="61" y="356919"/>
                    </a:cubicBezTo>
                    <a:cubicBezTo>
                      <a:pt x="-1327" y="420482"/>
                      <a:pt x="20917" y="482299"/>
                      <a:pt x="62488" y="530403"/>
                    </a:cubicBezTo>
                    <a:cubicBezTo>
                      <a:pt x="101875" y="577598"/>
                      <a:pt x="160640" y="604248"/>
                      <a:pt x="222092" y="602784"/>
                    </a:cubicBezTo>
                    <a:cubicBezTo>
                      <a:pt x="270425" y="604624"/>
                      <a:pt x="317264" y="585859"/>
                      <a:pt x="350949" y="551158"/>
                    </a:cubicBezTo>
                    <a:cubicBezTo>
                      <a:pt x="384106" y="516607"/>
                      <a:pt x="401968" y="470178"/>
                      <a:pt x="400535" y="422316"/>
                    </a:cubicBezTo>
                    <a:cubicBezTo>
                      <a:pt x="401195" y="378831"/>
                      <a:pt x="382252" y="337356"/>
                      <a:pt x="348955" y="309380"/>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grpSp>
      </p:grpSp>
      <p:grpSp>
        <p:nvGrpSpPr>
          <p:cNvPr id="2" name="Group 1">
            <a:extLst>
              <a:ext uri="{FF2B5EF4-FFF2-40B4-BE49-F238E27FC236}">
                <a16:creationId xmlns:a16="http://schemas.microsoft.com/office/drawing/2014/main" id="{5A7BE4B6-6BD3-3EAA-6105-ABC119DDC099}"/>
              </a:ext>
            </a:extLst>
          </p:cNvPr>
          <p:cNvGrpSpPr/>
          <p:nvPr/>
        </p:nvGrpSpPr>
        <p:grpSpPr>
          <a:xfrm>
            <a:off x="8139856" y="1145903"/>
            <a:ext cx="317312" cy="317312"/>
            <a:chOff x="8139856" y="1145903"/>
            <a:chExt cx="317312" cy="317312"/>
          </a:xfrm>
        </p:grpSpPr>
        <p:sp>
          <p:nvSpPr>
            <p:cNvPr id="50" name="Rectangle 49">
              <a:extLst>
                <a:ext uri="{FF2B5EF4-FFF2-40B4-BE49-F238E27FC236}">
                  <a16:creationId xmlns:a16="http://schemas.microsoft.com/office/drawing/2014/main" id="{C8CBC609-0AA9-02C3-1581-F8BDBC263EF0}"/>
                </a:ext>
              </a:extLst>
            </p:cNvPr>
            <p:cNvSpPr/>
            <p:nvPr/>
          </p:nvSpPr>
          <p:spPr bwMode="ltGray">
            <a:xfrm>
              <a:off x="8139856" y="1145903"/>
              <a:ext cx="317312" cy="317312"/>
            </a:xfrm>
            <a:prstGeom prst="rect">
              <a:avLst/>
            </a:prstGeom>
            <a:solidFill>
              <a:schemeClr val="accent1">
                <a:lumMod val="75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51" name="Graphic 20">
              <a:extLst>
                <a:ext uri="{FF2B5EF4-FFF2-40B4-BE49-F238E27FC236}">
                  <a16:creationId xmlns:a16="http://schemas.microsoft.com/office/drawing/2014/main" id="{B72747CE-B955-2E4C-6699-86AB755FA17B}"/>
                </a:ext>
              </a:extLst>
            </p:cNvPr>
            <p:cNvGrpSpPr/>
            <p:nvPr/>
          </p:nvGrpSpPr>
          <p:grpSpPr>
            <a:xfrm>
              <a:off x="8162522" y="1211081"/>
              <a:ext cx="250867" cy="177396"/>
              <a:chOff x="-309623" y="1966848"/>
              <a:chExt cx="852607" cy="602907"/>
            </a:xfrm>
            <a:solidFill>
              <a:srgbClr val="FFFFFF"/>
            </a:solidFill>
          </p:grpSpPr>
          <p:sp>
            <p:nvSpPr>
              <p:cNvPr id="52" name="Freeform: Shape 51">
                <a:extLst>
                  <a:ext uri="{FF2B5EF4-FFF2-40B4-BE49-F238E27FC236}">
                    <a16:creationId xmlns:a16="http://schemas.microsoft.com/office/drawing/2014/main" id="{8EBDFAC8-7B75-DA75-DE5A-E08F8DA6D68B}"/>
                  </a:ext>
                </a:extLst>
              </p:cNvPr>
              <p:cNvSpPr/>
              <p:nvPr/>
            </p:nvSpPr>
            <p:spPr>
              <a:xfrm>
                <a:off x="-309623" y="1966848"/>
                <a:ext cx="400614" cy="602907"/>
              </a:xfrm>
              <a:custGeom>
                <a:avLst/>
                <a:gdLst>
                  <a:gd name="connsiteX0" fmla="*/ 233993 w 400614"/>
                  <a:gd name="connsiteY0" fmla="*/ 263785 h 602907"/>
                  <a:gd name="connsiteX1" fmla="*/ 185435 w 400614"/>
                  <a:gd name="connsiteY1" fmla="*/ 276580 h 602907"/>
                  <a:gd name="connsiteX2" fmla="*/ 140801 w 400614"/>
                  <a:gd name="connsiteY2" fmla="*/ 289488 h 602907"/>
                  <a:gd name="connsiteX3" fmla="*/ 122993 w 400614"/>
                  <a:gd name="connsiteY3" fmla="*/ 249907 h 602907"/>
                  <a:gd name="connsiteX4" fmla="*/ 202269 w 400614"/>
                  <a:gd name="connsiteY4" fmla="*/ 96642 h 602907"/>
                  <a:gd name="connsiteX5" fmla="*/ 376711 w 400614"/>
                  <a:gd name="connsiteY5" fmla="*/ 29853 h 602907"/>
                  <a:gd name="connsiteX6" fmla="*/ 372731 w 400614"/>
                  <a:gd name="connsiteY6" fmla="*/ 64 h 602907"/>
                  <a:gd name="connsiteX7" fmla="*/ 109124 w 400614"/>
                  <a:gd name="connsiteY7" fmla="*/ 105139 h 602907"/>
                  <a:gd name="connsiteX8" fmla="*/ 61 w 400614"/>
                  <a:gd name="connsiteY8" fmla="*/ 356920 h 602907"/>
                  <a:gd name="connsiteX9" fmla="*/ 62503 w 400614"/>
                  <a:gd name="connsiteY9" fmla="*/ 530403 h 602907"/>
                  <a:gd name="connsiteX10" fmla="*/ 222110 w 400614"/>
                  <a:gd name="connsiteY10" fmla="*/ 602784 h 602907"/>
                  <a:gd name="connsiteX11" fmla="*/ 350951 w 400614"/>
                  <a:gd name="connsiteY11" fmla="*/ 551158 h 602907"/>
                  <a:gd name="connsiteX12" fmla="*/ 400534 w 400614"/>
                  <a:gd name="connsiteY12" fmla="*/ 422316 h 602907"/>
                  <a:gd name="connsiteX13" fmla="*/ 349982 w 400614"/>
                  <a:gd name="connsiteY13" fmla="*/ 308302 h 602907"/>
                  <a:gd name="connsiteX14" fmla="*/ 233993 w 400614"/>
                  <a:gd name="connsiteY14" fmla="*/ 263785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233993" y="263785"/>
                    </a:moveTo>
                    <a:cubicBezTo>
                      <a:pt x="217149" y="264975"/>
                      <a:pt x="200678" y="269315"/>
                      <a:pt x="185435" y="276580"/>
                    </a:cubicBezTo>
                    <a:cubicBezTo>
                      <a:pt x="171419" y="283440"/>
                      <a:pt x="156316" y="287808"/>
                      <a:pt x="140801" y="289488"/>
                    </a:cubicBezTo>
                    <a:cubicBezTo>
                      <a:pt x="128910" y="289488"/>
                      <a:pt x="122993" y="276253"/>
                      <a:pt x="122993" y="249907"/>
                    </a:cubicBezTo>
                    <a:cubicBezTo>
                      <a:pt x="124434" y="189344"/>
                      <a:pt x="153673" y="132814"/>
                      <a:pt x="202269" y="96642"/>
                    </a:cubicBezTo>
                    <a:cubicBezTo>
                      <a:pt x="250347" y="53884"/>
                      <a:pt x="312372" y="30136"/>
                      <a:pt x="376711" y="29853"/>
                    </a:cubicBezTo>
                    <a:lnTo>
                      <a:pt x="372731" y="64"/>
                    </a:lnTo>
                    <a:cubicBezTo>
                      <a:pt x="274310" y="-1770"/>
                      <a:pt x="179296" y="36103"/>
                      <a:pt x="109124" y="105139"/>
                    </a:cubicBezTo>
                    <a:cubicBezTo>
                      <a:pt x="38722" y="169811"/>
                      <a:pt x="-920" y="261327"/>
                      <a:pt x="61" y="356920"/>
                    </a:cubicBezTo>
                    <a:cubicBezTo>
                      <a:pt x="-1321" y="420484"/>
                      <a:pt x="20928" y="482301"/>
                      <a:pt x="62503" y="530403"/>
                    </a:cubicBezTo>
                    <a:cubicBezTo>
                      <a:pt x="101887" y="577602"/>
                      <a:pt x="160655" y="604253"/>
                      <a:pt x="222110" y="602784"/>
                    </a:cubicBezTo>
                    <a:cubicBezTo>
                      <a:pt x="270435" y="604625"/>
                      <a:pt x="317268" y="585859"/>
                      <a:pt x="350951" y="551158"/>
                    </a:cubicBezTo>
                    <a:cubicBezTo>
                      <a:pt x="384106" y="516609"/>
                      <a:pt x="401974" y="470178"/>
                      <a:pt x="400534" y="422316"/>
                    </a:cubicBezTo>
                    <a:cubicBezTo>
                      <a:pt x="401659" y="378649"/>
                      <a:pt x="383099" y="336788"/>
                      <a:pt x="349982" y="308302"/>
                    </a:cubicBezTo>
                    <a:cubicBezTo>
                      <a:pt x="318296" y="279401"/>
                      <a:pt x="276879" y="263505"/>
                      <a:pt x="233993" y="263785"/>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sp>
            <p:nvSpPr>
              <p:cNvPr id="53" name="Freeform: Shape 52">
                <a:extLst>
                  <a:ext uri="{FF2B5EF4-FFF2-40B4-BE49-F238E27FC236}">
                    <a16:creationId xmlns:a16="http://schemas.microsoft.com/office/drawing/2014/main" id="{00BF3582-B59D-B612-FD2B-BE33A24E3693}"/>
                  </a:ext>
                </a:extLst>
              </p:cNvPr>
              <p:cNvSpPr/>
              <p:nvPr/>
            </p:nvSpPr>
            <p:spPr>
              <a:xfrm>
                <a:off x="142368" y="1966848"/>
                <a:ext cx="400614" cy="602907"/>
              </a:xfrm>
              <a:custGeom>
                <a:avLst/>
                <a:gdLst>
                  <a:gd name="connsiteX0" fmla="*/ 348955 w 400614"/>
                  <a:gd name="connsiteY0" fmla="*/ 309380 h 602907"/>
                  <a:gd name="connsiteX1" fmla="*/ 233987 w 400614"/>
                  <a:gd name="connsiteY1" fmla="*/ 263784 h 602907"/>
                  <a:gd name="connsiteX2" fmla="*/ 185420 w 400614"/>
                  <a:gd name="connsiteY2" fmla="*/ 276579 h 602907"/>
                  <a:gd name="connsiteX3" fmla="*/ 140786 w 400614"/>
                  <a:gd name="connsiteY3" fmla="*/ 289488 h 602907"/>
                  <a:gd name="connsiteX4" fmla="*/ 122993 w 400614"/>
                  <a:gd name="connsiteY4" fmla="*/ 249907 h 602907"/>
                  <a:gd name="connsiteX5" fmla="*/ 202251 w 400614"/>
                  <a:gd name="connsiteY5" fmla="*/ 96642 h 602907"/>
                  <a:gd name="connsiteX6" fmla="*/ 376705 w 400614"/>
                  <a:gd name="connsiteY6" fmla="*/ 29853 h 602907"/>
                  <a:gd name="connsiteX7" fmla="*/ 372731 w 400614"/>
                  <a:gd name="connsiteY7" fmla="*/ 64 h 602907"/>
                  <a:gd name="connsiteX8" fmla="*/ 109116 w 400614"/>
                  <a:gd name="connsiteY8" fmla="*/ 105139 h 602907"/>
                  <a:gd name="connsiteX9" fmla="*/ 61 w 400614"/>
                  <a:gd name="connsiteY9" fmla="*/ 356919 h 602907"/>
                  <a:gd name="connsiteX10" fmla="*/ 62488 w 400614"/>
                  <a:gd name="connsiteY10" fmla="*/ 530403 h 602907"/>
                  <a:gd name="connsiteX11" fmla="*/ 222092 w 400614"/>
                  <a:gd name="connsiteY11" fmla="*/ 602784 h 602907"/>
                  <a:gd name="connsiteX12" fmla="*/ 350949 w 400614"/>
                  <a:gd name="connsiteY12" fmla="*/ 551158 h 602907"/>
                  <a:gd name="connsiteX13" fmla="*/ 400535 w 400614"/>
                  <a:gd name="connsiteY13" fmla="*/ 422316 h 602907"/>
                  <a:gd name="connsiteX14" fmla="*/ 348955 w 400614"/>
                  <a:gd name="connsiteY14" fmla="*/ 309380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348955" y="309380"/>
                    </a:moveTo>
                    <a:cubicBezTo>
                      <a:pt x="317764" y="280209"/>
                      <a:pt x="276693" y="263920"/>
                      <a:pt x="233987" y="263784"/>
                    </a:cubicBezTo>
                    <a:cubicBezTo>
                      <a:pt x="217138" y="264975"/>
                      <a:pt x="200666" y="269315"/>
                      <a:pt x="185420" y="276579"/>
                    </a:cubicBezTo>
                    <a:cubicBezTo>
                      <a:pt x="171405" y="283444"/>
                      <a:pt x="156301" y="287811"/>
                      <a:pt x="140786" y="289488"/>
                    </a:cubicBezTo>
                    <a:cubicBezTo>
                      <a:pt x="128903" y="289488"/>
                      <a:pt x="122993" y="276253"/>
                      <a:pt x="122993" y="249907"/>
                    </a:cubicBezTo>
                    <a:cubicBezTo>
                      <a:pt x="124430" y="189347"/>
                      <a:pt x="153662" y="132819"/>
                      <a:pt x="202251" y="96642"/>
                    </a:cubicBezTo>
                    <a:cubicBezTo>
                      <a:pt x="250336" y="53885"/>
                      <a:pt x="312364" y="30138"/>
                      <a:pt x="376705" y="29853"/>
                    </a:cubicBezTo>
                    <a:lnTo>
                      <a:pt x="372731" y="64"/>
                    </a:lnTo>
                    <a:cubicBezTo>
                      <a:pt x="274306" y="-1768"/>
                      <a:pt x="179293" y="36104"/>
                      <a:pt x="109116" y="105139"/>
                    </a:cubicBezTo>
                    <a:cubicBezTo>
                      <a:pt x="38716" y="169811"/>
                      <a:pt x="-923" y="261327"/>
                      <a:pt x="61" y="356919"/>
                    </a:cubicBezTo>
                    <a:cubicBezTo>
                      <a:pt x="-1327" y="420482"/>
                      <a:pt x="20917" y="482299"/>
                      <a:pt x="62488" y="530403"/>
                    </a:cubicBezTo>
                    <a:cubicBezTo>
                      <a:pt x="101875" y="577598"/>
                      <a:pt x="160640" y="604248"/>
                      <a:pt x="222092" y="602784"/>
                    </a:cubicBezTo>
                    <a:cubicBezTo>
                      <a:pt x="270425" y="604624"/>
                      <a:pt x="317264" y="585859"/>
                      <a:pt x="350949" y="551158"/>
                    </a:cubicBezTo>
                    <a:cubicBezTo>
                      <a:pt x="384106" y="516607"/>
                      <a:pt x="401968" y="470178"/>
                      <a:pt x="400535" y="422316"/>
                    </a:cubicBezTo>
                    <a:cubicBezTo>
                      <a:pt x="401195" y="378831"/>
                      <a:pt x="382252" y="337356"/>
                      <a:pt x="348955" y="309380"/>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grpSp>
      </p:grpSp>
      <p:sp>
        <p:nvSpPr>
          <p:cNvPr id="28" name="Rectangle 27">
            <a:extLst>
              <a:ext uri="{FF2B5EF4-FFF2-40B4-BE49-F238E27FC236}">
                <a16:creationId xmlns:a16="http://schemas.microsoft.com/office/drawing/2014/main" id="{F2509217-26C2-5D39-FDE6-3BA3C76E454E}"/>
              </a:ext>
            </a:extLst>
          </p:cNvPr>
          <p:cNvSpPr/>
          <p:nvPr/>
        </p:nvSpPr>
        <p:spPr bwMode="ltGray">
          <a:xfrm>
            <a:off x="484765" y="1876424"/>
            <a:ext cx="3672000" cy="4100367"/>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a:p>
        </p:txBody>
      </p:sp>
      <p:sp>
        <p:nvSpPr>
          <p:cNvPr id="29" name="Rectangle 28">
            <a:extLst>
              <a:ext uri="{FF2B5EF4-FFF2-40B4-BE49-F238E27FC236}">
                <a16:creationId xmlns:a16="http://schemas.microsoft.com/office/drawing/2014/main" id="{6CBEDD4E-EA29-EC00-CC0D-E3E9E4D6CB65}"/>
              </a:ext>
            </a:extLst>
          </p:cNvPr>
          <p:cNvSpPr/>
          <p:nvPr/>
        </p:nvSpPr>
        <p:spPr bwMode="ltGray">
          <a:xfrm>
            <a:off x="4382020" y="1876424"/>
            <a:ext cx="3672000" cy="4100367"/>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a:p>
        </p:txBody>
      </p:sp>
      <p:sp>
        <p:nvSpPr>
          <p:cNvPr id="30" name="Rectangle 29">
            <a:extLst>
              <a:ext uri="{FF2B5EF4-FFF2-40B4-BE49-F238E27FC236}">
                <a16:creationId xmlns:a16="http://schemas.microsoft.com/office/drawing/2014/main" id="{ABE28BDD-B396-8181-2B75-5F9D3CB57A3B}"/>
              </a:ext>
            </a:extLst>
          </p:cNvPr>
          <p:cNvSpPr/>
          <p:nvPr/>
        </p:nvSpPr>
        <p:spPr bwMode="ltGray">
          <a:xfrm>
            <a:off x="8279275" y="1876424"/>
            <a:ext cx="3672000" cy="4100367"/>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a:p>
        </p:txBody>
      </p:sp>
      <p:sp>
        <p:nvSpPr>
          <p:cNvPr id="31" name="TextBox 30">
            <a:extLst>
              <a:ext uri="{FF2B5EF4-FFF2-40B4-BE49-F238E27FC236}">
                <a16:creationId xmlns:a16="http://schemas.microsoft.com/office/drawing/2014/main" id="{3136CDD6-5646-243C-E877-8E62EAFDCE27}"/>
              </a:ext>
            </a:extLst>
          </p:cNvPr>
          <p:cNvSpPr txBox="1"/>
          <p:nvPr/>
        </p:nvSpPr>
        <p:spPr>
          <a:xfrm>
            <a:off x="781050" y="1425115"/>
            <a:ext cx="3152925" cy="276999"/>
          </a:xfrm>
          <a:prstGeom prst="rect">
            <a:avLst/>
          </a:prstGeom>
          <a:noFill/>
        </p:spPr>
        <p:txBody>
          <a:bodyPr wrap="square" lIns="0" tIns="0" rIns="0" bIns="0" rtlCol="0">
            <a:spAutoFit/>
          </a:bodyPr>
          <a:lstStyle/>
          <a:p>
            <a:pPr algn="ctr"/>
            <a:r>
              <a:rPr lang="en-NZ" dirty="0">
                <a:solidFill>
                  <a:schemeClr val="bg1"/>
                </a:solidFill>
              </a:rPr>
              <a:t>Enjoy it/my passion</a:t>
            </a:r>
          </a:p>
        </p:txBody>
      </p:sp>
      <p:sp>
        <p:nvSpPr>
          <p:cNvPr id="32" name="TextBox 31">
            <a:extLst>
              <a:ext uri="{FF2B5EF4-FFF2-40B4-BE49-F238E27FC236}">
                <a16:creationId xmlns:a16="http://schemas.microsoft.com/office/drawing/2014/main" id="{DA6C6507-ADA3-4E02-CB27-90CF77E48216}"/>
              </a:ext>
            </a:extLst>
          </p:cNvPr>
          <p:cNvSpPr txBox="1"/>
          <p:nvPr/>
        </p:nvSpPr>
        <p:spPr>
          <a:xfrm>
            <a:off x="4649056" y="1458065"/>
            <a:ext cx="3152925" cy="276999"/>
          </a:xfrm>
          <a:prstGeom prst="rect">
            <a:avLst/>
          </a:prstGeom>
          <a:noFill/>
        </p:spPr>
        <p:txBody>
          <a:bodyPr wrap="square" lIns="0" tIns="0" rIns="0" bIns="0" rtlCol="0">
            <a:spAutoFit/>
          </a:bodyPr>
          <a:lstStyle/>
          <a:p>
            <a:pPr algn="ctr"/>
            <a:r>
              <a:rPr lang="en-NZ" dirty="0">
                <a:solidFill>
                  <a:schemeClr val="bg1"/>
                </a:solidFill>
              </a:rPr>
              <a:t>Been playing a long time</a:t>
            </a:r>
          </a:p>
        </p:txBody>
      </p:sp>
      <p:sp>
        <p:nvSpPr>
          <p:cNvPr id="33" name="TextBox 32">
            <a:extLst>
              <a:ext uri="{FF2B5EF4-FFF2-40B4-BE49-F238E27FC236}">
                <a16:creationId xmlns:a16="http://schemas.microsoft.com/office/drawing/2014/main" id="{F8C79109-EAFC-5666-7474-937D21D52201}"/>
              </a:ext>
            </a:extLst>
          </p:cNvPr>
          <p:cNvSpPr txBox="1"/>
          <p:nvPr/>
        </p:nvSpPr>
        <p:spPr>
          <a:xfrm>
            <a:off x="8554310" y="1444164"/>
            <a:ext cx="3152925" cy="276999"/>
          </a:xfrm>
          <a:prstGeom prst="rect">
            <a:avLst/>
          </a:prstGeom>
          <a:noFill/>
        </p:spPr>
        <p:txBody>
          <a:bodyPr wrap="square" lIns="0" tIns="0" rIns="0" bIns="0" rtlCol="0">
            <a:spAutoFit/>
          </a:bodyPr>
          <a:lstStyle/>
          <a:p>
            <a:pPr algn="ctr"/>
            <a:r>
              <a:rPr lang="en-NZ" dirty="0">
                <a:solidFill>
                  <a:schemeClr val="bg1"/>
                </a:solidFill>
              </a:rPr>
              <a:t>My friends play</a:t>
            </a:r>
          </a:p>
        </p:txBody>
      </p:sp>
      <p:sp>
        <p:nvSpPr>
          <p:cNvPr id="35" name="TextBox 34">
            <a:extLst>
              <a:ext uri="{FF2B5EF4-FFF2-40B4-BE49-F238E27FC236}">
                <a16:creationId xmlns:a16="http://schemas.microsoft.com/office/drawing/2014/main" id="{46B766E7-2A35-DE18-E831-547A9134A053}"/>
              </a:ext>
            </a:extLst>
          </p:cNvPr>
          <p:cNvSpPr txBox="1"/>
          <p:nvPr/>
        </p:nvSpPr>
        <p:spPr>
          <a:xfrm>
            <a:off x="8413389" y="2092100"/>
            <a:ext cx="3413485" cy="3554819"/>
          </a:xfrm>
          <a:prstGeom prst="rect">
            <a:avLst/>
          </a:prstGeom>
          <a:noFill/>
        </p:spPr>
        <p:txBody>
          <a:bodyPr wrap="square" lIns="0" tIns="0" rIns="0" bIns="0" rtlCol="0">
            <a:spAutoFit/>
          </a:bodyPr>
          <a:lstStyle/>
          <a:p>
            <a:pPr algn="ctr"/>
            <a:r>
              <a:rPr lang="en-NZ" sz="1050" i="1" dirty="0"/>
              <a:t>“Because its fun meeting new people and I enjoy the competitive side of it.” (F, football)</a:t>
            </a:r>
          </a:p>
          <a:p>
            <a:pPr algn="ctr"/>
            <a:endParaRPr lang="en-NZ" sz="1050" i="1" dirty="0"/>
          </a:p>
          <a:p>
            <a:pPr algn="ctr"/>
            <a:r>
              <a:rPr lang="en-NZ" sz="1050" i="1" dirty="0"/>
              <a:t>“Because I've played it all of high school, my friend does, I have fun, I meet more people, I exercise, I push myself.” (F, hockey)</a:t>
            </a:r>
          </a:p>
          <a:p>
            <a:pPr algn="ctr"/>
            <a:endParaRPr lang="en-NZ" sz="1050" i="1" dirty="0"/>
          </a:p>
          <a:p>
            <a:pPr algn="ctr"/>
            <a:r>
              <a:rPr lang="en-NZ" sz="1050" i="1" dirty="0"/>
              <a:t>“More rewarding than other sports, felt that I was developing more compared to other sports, enjoyed playing with my friends and apart of the team I am in.” </a:t>
            </a:r>
          </a:p>
          <a:p>
            <a:pPr algn="ctr"/>
            <a:r>
              <a:rPr lang="en-NZ" sz="1050" i="1" dirty="0"/>
              <a:t>(F, hockey)</a:t>
            </a:r>
          </a:p>
          <a:p>
            <a:pPr algn="ctr"/>
            <a:endParaRPr lang="en-NZ" sz="1050" i="1" dirty="0"/>
          </a:p>
          <a:p>
            <a:pPr algn="ctr"/>
            <a:r>
              <a:rPr lang="en-NZ" sz="1050" i="1" dirty="0"/>
              <a:t>“Fun, and yet exercising. Gives adrenaline rush as well, and good way to make friendship.’ (M, hockey)</a:t>
            </a:r>
          </a:p>
          <a:p>
            <a:pPr algn="ctr"/>
            <a:endParaRPr lang="en-NZ" sz="1050" i="1" dirty="0"/>
          </a:p>
          <a:p>
            <a:pPr algn="ctr"/>
            <a:r>
              <a:rPr lang="en-NZ" sz="1050" i="1" dirty="0"/>
              <a:t>“Great way to spend time with mates. I won the cricket nationals in 2019 and still enjoy playing and winning.” </a:t>
            </a:r>
          </a:p>
          <a:p>
            <a:pPr algn="ctr"/>
            <a:r>
              <a:rPr lang="en-NZ" sz="1050" i="1" dirty="0"/>
              <a:t>(M, cricket)</a:t>
            </a:r>
          </a:p>
          <a:p>
            <a:pPr algn="ctr"/>
            <a:endParaRPr lang="en-NZ" sz="1050" i="1" dirty="0"/>
          </a:p>
          <a:p>
            <a:pPr algn="ctr"/>
            <a:r>
              <a:rPr lang="en-NZ" sz="1050" i="1" dirty="0"/>
              <a:t>“Because it is a fun and fast sport and the game never stops and A few of my mates play the sport as well.” </a:t>
            </a:r>
          </a:p>
          <a:p>
            <a:pPr algn="ctr"/>
            <a:r>
              <a:rPr lang="en-NZ" sz="1050" i="1" dirty="0"/>
              <a:t>(M, basketball)</a:t>
            </a:r>
          </a:p>
        </p:txBody>
      </p:sp>
      <p:sp>
        <p:nvSpPr>
          <p:cNvPr id="9" name="Footer Placeholder 3">
            <a:extLst>
              <a:ext uri="{FF2B5EF4-FFF2-40B4-BE49-F238E27FC236}">
                <a16:creationId xmlns:a16="http://schemas.microsoft.com/office/drawing/2014/main" id="{E4632221-A763-8CB1-5FE3-E2B53599FA94}"/>
              </a:ext>
            </a:extLst>
          </p:cNvPr>
          <p:cNvSpPr>
            <a:spLocks noGrp="1"/>
          </p:cNvSpPr>
          <p:nvPr>
            <p:ph type="ftr" sz="quarter" idx="11"/>
          </p:nvPr>
        </p:nvSpPr>
        <p:spPr>
          <a:xfrm>
            <a:off x="3981599" y="6447150"/>
            <a:ext cx="7172176" cy="139700"/>
          </a:xfrm>
        </p:spPr>
        <p:txBody>
          <a:bodyPr/>
          <a:lstStyle/>
          <a:p>
            <a:r>
              <a:rPr lang="en-GB" dirty="0"/>
              <a:t>Q13. </a:t>
            </a:r>
            <a:r>
              <a:rPr lang="en-NZ" dirty="0"/>
              <a:t>Why do you play / do [DP: INSERT SPORT FROM Q3]? | Q14. Why do you play / do [DP: INSERT SPORT FROM Q3 ] instead of some of the other sports you used to play? </a:t>
            </a:r>
          </a:p>
          <a:p>
            <a:r>
              <a:rPr lang="en-GB" dirty="0"/>
              <a:t>Base: Wellington region survey who have lapsed from one sport, continued another sport; continued playing; taken up sport but didn’t use to play, n=310</a:t>
            </a:r>
          </a:p>
        </p:txBody>
      </p:sp>
      <p:sp>
        <p:nvSpPr>
          <p:cNvPr id="11" name="TextBox 10">
            <a:extLst>
              <a:ext uri="{FF2B5EF4-FFF2-40B4-BE49-F238E27FC236}">
                <a16:creationId xmlns:a16="http://schemas.microsoft.com/office/drawing/2014/main" id="{3B7335AE-4103-C31D-05A2-07CAA416AC91}"/>
              </a:ext>
            </a:extLst>
          </p:cNvPr>
          <p:cNvSpPr txBox="1"/>
          <p:nvPr/>
        </p:nvSpPr>
        <p:spPr>
          <a:xfrm>
            <a:off x="4497639" y="2001998"/>
            <a:ext cx="3417635" cy="3877985"/>
          </a:xfrm>
          <a:prstGeom prst="rect">
            <a:avLst/>
          </a:prstGeom>
          <a:noFill/>
        </p:spPr>
        <p:txBody>
          <a:bodyPr wrap="square" lIns="0" tIns="0" rIns="0" bIns="0" rtlCol="0">
            <a:spAutoFit/>
          </a:bodyPr>
          <a:lstStyle/>
          <a:p>
            <a:pPr algn="ctr"/>
            <a:r>
              <a:rPr lang="en-NZ" sz="1050" i="1" dirty="0"/>
              <a:t>“I always have played it and it’s my favourite sport that I get the most fun out of.” (M, football)</a:t>
            </a:r>
          </a:p>
          <a:p>
            <a:pPr algn="ctr"/>
            <a:endParaRPr lang="en-NZ" sz="1050" i="1" dirty="0"/>
          </a:p>
          <a:p>
            <a:pPr algn="ctr"/>
            <a:r>
              <a:rPr lang="en-NZ" sz="1050" i="1" dirty="0"/>
              <a:t>“I love sport it makes me happy. I've been doing it for 12 years and enjoy learning more and more new skills. I also do it to keep fit and healthy. And I like working as part of a team...” (F, hockey)</a:t>
            </a:r>
          </a:p>
          <a:p>
            <a:pPr algn="ctr"/>
            <a:endParaRPr lang="en-NZ" sz="1050" i="1" dirty="0"/>
          </a:p>
          <a:p>
            <a:pPr algn="ctr"/>
            <a:r>
              <a:rPr lang="en-NZ" sz="1050" i="1" dirty="0"/>
              <a:t>“I’ve played since I was five, I play competitively so there’s been motivation to get better and make the best team, it’s a great sport. On the other hand futsal was social and so I had no particular motivation to continue.” (M, hockey)</a:t>
            </a:r>
          </a:p>
          <a:p>
            <a:pPr algn="ctr"/>
            <a:endParaRPr lang="en-NZ" sz="1050" i="1" dirty="0"/>
          </a:p>
          <a:p>
            <a:pPr algn="ctr"/>
            <a:r>
              <a:rPr lang="en-NZ" sz="1050" i="1" dirty="0"/>
              <a:t>“I started young and built up skill, confidence, and fitness to perform well enough that I can be part of something at a fairly high level, which I've found rewarding and pushes me to improve my fitness, while helping my mental health and being great for wider socialisation.” (M, hockey)</a:t>
            </a:r>
          </a:p>
          <a:p>
            <a:pPr algn="ctr"/>
            <a:endParaRPr lang="en-NZ" sz="1050" i="1" dirty="0"/>
          </a:p>
          <a:p>
            <a:pPr algn="ctr"/>
            <a:r>
              <a:rPr lang="en-NZ" sz="1050" i="1" dirty="0"/>
              <a:t>“I've always played football since I was 5 and it feels like a tradition now. It would feel wrong to not have to play football anymore after doing it for so long and its something I enjoy doing.” (M, football)</a:t>
            </a:r>
          </a:p>
        </p:txBody>
      </p:sp>
      <p:sp>
        <p:nvSpPr>
          <p:cNvPr id="14" name="TextBox 13">
            <a:extLst>
              <a:ext uri="{FF2B5EF4-FFF2-40B4-BE49-F238E27FC236}">
                <a16:creationId xmlns:a16="http://schemas.microsoft.com/office/drawing/2014/main" id="{2600D15E-E253-A742-EBD6-A10E32FF7AC2}"/>
              </a:ext>
            </a:extLst>
          </p:cNvPr>
          <p:cNvSpPr txBox="1"/>
          <p:nvPr/>
        </p:nvSpPr>
        <p:spPr>
          <a:xfrm>
            <a:off x="517851" y="2018594"/>
            <a:ext cx="3600814" cy="3877985"/>
          </a:xfrm>
          <a:prstGeom prst="rect">
            <a:avLst/>
          </a:prstGeom>
          <a:noFill/>
        </p:spPr>
        <p:txBody>
          <a:bodyPr wrap="square" lIns="0" tIns="0" rIns="0" bIns="0" rtlCol="0">
            <a:spAutoFit/>
          </a:bodyPr>
          <a:lstStyle/>
          <a:p>
            <a:pPr algn="ctr"/>
            <a:r>
              <a:rPr lang="en-NZ" sz="1050" i="1" dirty="0"/>
              <a:t>“I enjoy playing football at a competitive level and I’m alright at it so it’s more fun to play rather then other sports.” </a:t>
            </a:r>
          </a:p>
          <a:p>
            <a:pPr algn="ctr"/>
            <a:r>
              <a:rPr lang="en-NZ" sz="1050" i="1" dirty="0"/>
              <a:t>(Male, football)</a:t>
            </a:r>
          </a:p>
          <a:p>
            <a:pPr algn="ctr"/>
            <a:endParaRPr lang="en-NZ" sz="1050" i="1" dirty="0"/>
          </a:p>
          <a:p>
            <a:pPr algn="ctr"/>
            <a:r>
              <a:rPr lang="en-NZ" sz="1050" i="1" dirty="0"/>
              <a:t>“I have played since I was young and enjoy playing with others. I also play because I'm fit and enjoy the sport.” (Female, netball)</a:t>
            </a:r>
          </a:p>
          <a:p>
            <a:pPr algn="ctr"/>
            <a:endParaRPr lang="en-NZ" sz="1050" i="1" dirty="0"/>
          </a:p>
          <a:p>
            <a:pPr algn="ctr"/>
            <a:r>
              <a:rPr lang="en-NZ" sz="1050" i="1" dirty="0"/>
              <a:t>“I enjoy the sport more, and I our team is very close. Trainings are enjoyable, and therefore I feel like I progress more.” (F, volleyball)</a:t>
            </a:r>
          </a:p>
          <a:p>
            <a:pPr algn="ctr"/>
            <a:endParaRPr lang="en-NZ" sz="1050" i="1" dirty="0"/>
          </a:p>
          <a:p>
            <a:pPr algn="ctr"/>
            <a:r>
              <a:rPr lang="en-NZ" sz="1050" i="1" dirty="0"/>
              <a:t>“Because I love netball and I have played it even since I was little. It also helps me to keep fit and active while enjoying what I am doing, I also have always had friends in my team so that has been fun. It also is a great way to socialize and meet new people.” (F, netball)</a:t>
            </a:r>
          </a:p>
          <a:p>
            <a:pPr algn="ctr"/>
            <a:endParaRPr lang="en-NZ" sz="1050" i="1" dirty="0"/>
          </a:p>
          <a:p>
            <a:pPr algn="ctr"/>
            <a:r>
              <a:rPr lang="en-NZ" sz="1050" i="1" dirty="0"/>
              <a:t>“Still play hockey because most of my friendships and social relationships involve hockey, If I didn't have hockey I would be sad and lonely and unfit. The focus, competition, friendships and close relationships that hockey supports are very important to me. Hockey is an outlet for me away from school or work. I enjoy training and competing. (M, hockey)</a:t>
            </a:r>
          </a:p>
        </p:txBody>
      </p:sp>
      <p:sp>
        <p:nvSpPr>
          <p:cNvPr id="10" name="Slide Number Placeholder 9">
            <a:extLst>
              <a:ext uri="{FF2B5EF4-FFF2-40B4-BE49-F238E27FC236}">
                <a16:creationId xmlns:a16="http://schemas.microsoft.com/office/drawing/2014/main" id="{11B8C63B-BBB6-6FAD-3DBC-69FD07CB73B2}"/>
              </a:ext>
            </a:extLst>
          </p:cNvPr>
          <p:cNvSpPr>
            <a:spLocks noGrp="1"/>
          </p:cNvSpPr>
          <p:nvPr>
            <p:ph type="sldNum" sz="quarter" idx="10"/>
          </p:nvPr>
        </p:nvSpPr>
        <p:spPr/>
        <p:txBody>
          <a:bodyPr/>
          <a:lstStyle/>
          <a:p>
            <a:fld id="{4034BEE3-566C-4068-A777-C3A4762E861B}" type="slidenum">
              <a:rPr lang="en-GB" smtClean="0"/>
              <a:pPr/>
              <a:t>75</a:t>
            </a:fld>
            <a:endParaRPr lang="en-GB" dirty="0"/>
          </a:p>
        </p:txBody>
      </p:sp>
    </p:spTree>
    <p:extLst>
      <p:ext uri="{BB962C8B-B14F-4D97-AF65-F5344CB8AC3E}">
        <p14:creationId xmlns:p14="http://schemas.microsoft.com/office/powerpoint/2010/main" val="2481786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766FF41C-76E8-1AE0-AF35-23749D3DD1C2}"/>
              </a:ext>
            </a:extLst>
          </p:cNvPr>
          <p:cNvSpPr>
            <a:spLocks noGrp="1"/>
          </p:cNvSpPr>
          <p:nvPr>
            <p:ph type="title"/>
          </p:nvPr>
        </p:nvSpPr>
        <p:spPr>
          <a:xfrm>
            <a:off x="359999" y="106868"/>
            <a:ext cx="11466875" cy="403200"/>
          </a:xfrm>
        </p:spPr>
        <p:txBody>
          <a:bodyPr/>
          <a:lstStyle/>
          <a:p>
            <a:r>
              <a:rPr lang="en-NZ" dirty="0"/>
              <a:t>When prompted, the reasons why rangatahi in the Wellington region say they currently play sport is similar to their spontaneous answers. The emphasis is on the fun and social side. However, they also want to progress, and gain self-validation. </a:t>
            </a:r>
          </a:p>
        </p:txBody>
      </p:sp>
      <p:graphicFrame>
        <p:nvGraphicFramePr>
          <p:cNvPr id="12" name="Content Placeholder 11">
            <a:extLst>
              <a:ext uri="{FF2B5EF4-FFF2-40B4-BE49-F238E27FC236}">
                <a16:creationId xmlns:a16="http://schemas.microsoft.com/office/drawing/2014/main" id="{C7CF1C17-36B1-4B36-7D60-B8A03CC989E9}"/>
              </a:ext>
            </a:extLst>
          </p:cNvPr>
          <p:cNvGraphicFramePr>
            <a:graphicFrameLocks noGrp="1"/>
          </p:cNvGraphicFramePr>
          <p:nvPr>
            <p:ph sz="quarter" idx="14"/>
            <p:extLst>
              <p:ext uri="{D42A27DB-BD31-4B8C-83A1-F6EECF244321}">
                <p14:modId xmlns:p14="http://schemas.microsoft.com/office/powerpoint/2010/main" val="1185371867"/>
              </p:ext>
            </p:extLst>
          </p:nvPr>
        </p:nvGraphicFramePr>
        <p:xfrm>
          <a:off x="360364" y="1740022"/>
          <a:ext cx="10843256" cy="429402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BD9CD07F-AED0-B8D3-68B4-E711B217FA29}"/>
              </a:ext>
            </a:extLst>
          </p:cNvPr>
          <p:cNvSpPr txBox="1"/>
          <p:nvPr/>
        </p:nvSpPr>
        <p:spPr>
          <a:xfrm>
            <a:off x="9124950" y="1082791"/>
            <a:ext cx="2701924" cy="184666"/>
          </a:xfrm>
          <a:prstGeom prst="rect">
            <a:avLst/>
          </a:prstGeom>
          <a:solidFill>
            <a:schemeClr val="accent1"/>
          </a:solidFill>
        </p:spPr>
        <p:txBody>
          <a:bodyPr wrap="square" lIns="0" tIns="0" rIns="0" bIns="0" rtlCol="0">
            <a:spAutoFit/>
          </a:bodyPr>
          <a:lstStyle/>
          <a:p>
            <a:pPr algn="ctr"/>
            <a:r>
              <a:rPr lang="en-NZ" sz="1200" dirty="0">
                <a:solidFill>
                  <a:schemeClr val="bg1"/>
                </a:solidFill>
              </a:rPr>
              <a:t>Wellington region: Continuing rangatahi</a:t>
            </a:r>
          </a:p>
        </p:txBody>
      </p:sp>
      <p:sp>
        <p:nvSpPr>
          <p:cNvPr id="9" name="Footer Placeholder 3">
            <a:extLst>
              <a:ext uri="{FF2B5EF4-FFF2-40B4-BE49-F238E27FC236}">
                <a16:creationId xmlns:a16="http://schemas.microsoft.com/office/drawing/2014/main" id="{EA902523-AB9E-70B8-EBC9-E3E66914E95C}"/>
              </a:ext>
            </a:extLst>
          </p:cNvPr>
          <p:cNvSpPr>
            <a:spLocks noGrp="1"/>
          </p:cNvSpPr>
          <p:nvPr>
            <p:ph type="ftr" sz="quarter" idx="11"/>
          </p:nvPr>
        </p:nvSpPr>
        <p:spPr>
          <a:xfrm>
            <a:off x="3981599" y="6447150"/>
            <a:ext cx="7124551" cy="48900"/>
          </a:xfrm>
        </p:spPr>
        <p:txBody>
          <a:bodyPr/>
          <a:lstStyle/>
          <a:p>
            <a:r>
              <a:rPr lang="en-GB" dirty="0"/>
              <a:t>Q15. </a:t>
            </a:r>
            <a:r>
              <a:rPr lang="en-NZ" dirty="0"/>
              <a:t>And which of these are the main reasons you play / do [DP: INSERT SPORT FROM Q3]?</a:t>
            </a:r>
          </a:p>
          <a:p>
            <a:r>
              <a:rPr lang="en-GB" dirty="0"/>
              <a:t>Base: Wellington region survey who have lapsed from one sport, continued another sport; continued playing; taken up sport but didn’t use to play, n=310</a:t>
            </a:r>
          </a:p>
        </p:txBody>
      </p:sp>
      <p:sp>
        <p:nvSpPr>
          <p:cNvPr id="11" name="TextBox 10">
            <a:extLst>
              <a:ext uri="{FF2B5EF4-FFF2-40B4-BE49-F238E27FC236}">
                <a16:creationId xmlns:a16="http://schemas.microsoft.com/office/drawing/2014/main" id="{601F3148-AEAB-8055-CC71-374961BBDE8C}"/>
              </a:ext>
            </a:extLst>
          </p:cNvPr>
          <p:cNvSpPr txBox="1"/>
          <p:nvPr/>
        </p:nvSpPr>
        <p:spPr>
          <a:xfrm>
            <a:off x="359998" y="1138480"/>
            <a:ext cx="756000" cy="184666"/>
          </a:xfrm>
          <a:prstGeom prst="rect">
            <a:avLst/>
          </a:prstGeom>
          <a:noFill/>
          <a:ln>
            <a:solidFill>
              <a:schemeClr val="tx1"/>
            </a:solidFill>
          </a:ln>
        </p:spPr>
        <p:txBody>
          <a:bodyPr wrap="square" lIns="0" tIns="0" rIns="0" bIns="0" rtlCol="0">
            <a:spAutoFit/>
          </a:bodyPr>
          <a:lstStyle/>
          <a:p>
            <a:pPr algn="ctr"/>
            <a:r>
              <a:rPr lang="en-NZ" sz="1200" i="1" dirty="0"/>
              <a:t>% yes</a:t>
            </a:r>
          </a:p>
        </p:txBody>
      </p:sp>
      <p:sp>
        <p:nvSpPr>
          <p:cNvPr id="2" name="TextBox 1">
            <a:extLst>
              <a:ext uri="{FF2B5EF4-FFF2-40B4-BE49-F238E27FC236}">
                <a16:creationId xmlns:a16="http://schemas.microsoft.com/office/drawing/2014/main" id="{218C13F9-11AF-8F9E-7920-9B5815DE9D0E}"/>
              </a:ext>
            </a:extLst>
          </p:cNvPr>
          <p:cNvSpPr txBox="1"/>
          <p:nvPr/>
        </p:nvSpPr>
        <p:spPr>
          <a:xfrm>
            <a:off x="4503831" y="1188665"/>
            <a:ext cx="3184339" cy="369332"/>
          </a:xfrm>
          <a:prstGeom prst="rect">
            <a:avLst/>
          </a:prstGeom>
          <a:noFill/>
        </p:spPr>
        <p:txBody>
          <a:bodyPr wrap="square" lIns="0" tIns="0" rIns="0" bIns="0" rtlCol="0">
            <a:spAutoFit/>
          </a:bodyPr>
          <a:lstStyle/>
          <a:p>
            <a:pPr algn="ctr"/>
            <a:r>
              <a:rPr lang="en-NZ" sz="1200" b="1" dirty="0"/>
              <a:t>Why currently play particular sport </a:t>
            </a:r>
          </a:p>
          <a:p>
            <a:pPr algn="ctr"/>
            <a:r>
              <a:rPr lang="en-NZ" sz="1200" b="1" dirty="0"/>
              <a:t>– prompted list</a:t>
            </a:r>
          </a:p>
        </p:txBody>
      </p:sp>
      <p:sp>
        <p:nvSpPr>
          <p:cNvPr id="5" name="TextBox 4">
            <a:extLst>
              <a:ext uri="{FF2B5EF4-FFF2-40B4-BE49-F238E27FC236}">
                <a16:creationId xmlns:a16="http://schemas.microsoft.com/office/drawing/2014/main" id="{DEDF5CC8-8551-B85C-678F-4A3508AF0BC7}"/>
              </a:ext>
            </a:extLst>
          </p:cNvPr>
          <p:cNvSpPr txBox="1"/>
          <p:nvPr/>
        </p:nvSpPr>
        <p:spPr>
          <a:xfrm>
            <a:off x="9700998" y="1346409"/>
            <a:ext cx="2125875" cy="276999"/>
          </a:xfrm>
          <a:prstGeom prst="rect">
            <a:avLst/>
          </a:prstGeom>
          <a:noFill/>
        </p:spPr>
        <p:txBody>
          <a:bodyPr wrap="square" lIns="0" tIns="0" rIns="0" bIns="0" rtlCol="0">
            <a:spAutoFit/>
          </a:bodyPr>
          <a:lstStyle/>
          <a:p>
            <a:pPr algn="ctr"/>
            <a:r>
              <a:rPr lang="en-NZ" sz="1000" b="1" dirty="0"/>
              <a:t>Subgroup significant differences </a:t>
            </a:r>
            <a:r>
              <a:rPr lang="en-NZ" sz="800" b="1" dirty="0"/>
              <a:t>(compared to average):</a:t>
            </a:r>
          </a:p>
        </p:txBody>
      </p:sp>
      <p:sp>
        <p:nvSpPr>
          <p:cNvPr id="6" name="TextBox 5">
            <a:extLst>
              <a:ext uri="{FF2B5EF4-FFF2-40B4-BE49-F238E27FC236}">
                <a16:creationId xmlns:a16="http://schemas.microsoft.com/office/drawing/2014/main" id="{2645714F-7E00-D1E4-1AEB-C40CFA1AD063}"/>
              </a:ext>
            </a:extLst>
          </p:cNvPr>
          <p:cNvSpPr txBox="1"/>
          <p:nvPr/>
        </p:nvSpPr>
        <p:spPr>
          <a:xfrm>
            <a:off x="5661209" y="4560057"/>
            <a:ext cx="2441195" cy="123111"/>
          </a:xfrm>
          <a:prstGeom prst="rect">
            <a:avLst/>
          </a:prstGeom>
          <a:noFill/>
        </p:spPr>
        <p:txBody>
          <a:bodyPr wrap="square" lIns="0" tIns="0" rIns="0" bIns="0" rtlCol="0">
            <a:spAutoFit/>
          </a:bodyPr>
          <a:lstStyle/>
          <a:p>
            <a:r>
              <a:rPr lang="en-NZ" sz="800" dirty="0"/>
              <a:t>↑ Female (20%); ↓ Male (11%)</a:t>
            </a:r>
          </a:p>
        </p:txBody>
      </p:sp>
      <p:sp>
        <p:nvSpPr>
          <p:cNvPr id="10" name="TextBox 9">
            <a:extLst>
              <a:ext uri="{FF2B5EF4-FFF2-40B4-BE49-F238E27FC236}">
                <a16:creationId xmlns:a16="http://schemas.microsoft.com/office/drawing/2014/main" id="{E68E0D8D-5E56-6223-F11C-C7D2B5C25B56}"/>
              </a:ext>
            </a:extLst>
          </p:cNvPr>
          <p:cNvSpPr txBox="1"/>
          <p:nvPr/>
        </p:nvSpPr>
        <p:spPr>
          <a:xfrm>
            <a:off x="7904352" y="2791806"/>
            <a:ext cx="2441195" cy="123111"/>
          </a:xfrm>
          <a:prstGeom prst="rect">
            <a:avLst/>
          </a:prstGeom>
          <a:noFill/>
        </p:spPr>
        <p:txBody>
          <a:bodyPr wrap="square" lIns="0" tIns="0" rIns="0" bIns="0" rtlCol="0">
            <a:spAutoFit/>
          </a:bodyPr>
          <a:lstStyle/>
          <a:p>
            <a:r>
              <a:rPr lang="en-NZ" sz="800" dirty="0"/>
              <a:t>↓ Māori (33%)</a:t>
            </a:r>
          </a:p>
        </p:txBody>
      </p:sp>
      <p:sp>
        <p:nvSpPr>
          <p:cNvPr id="7" name="Slide Number Placeholder 6">
            <a:extLst>
              <a:ext uri="{FF2B5EF4-FFF2-40B4-BE49-F238E27FC236}">
                <a16:creationId xmlns:a16="http://schemas.microsoft.com/office/drawing/2014/main" id="{BA96713C-64C2-9397-13F5-D3C8C5A77CF6}"/>
              </a:ext>
            </a:extLst>
          </p:cNvPr>
          <p:cNvSpPr>
            <a:spLocks noGrp="1"/>
          </p:cNvSpPr>
          <p:nvPr>
            <p:ph type="sldNum" sz="quarter" idx="10"/>
          </p:nvPr>
        </p:nvSpPr>
        <p:spPr/>
        <p:txBody>
          <a:bodyPr/>
          <a:lstStyle/>
          <a:p>
            <a:fld id="{4034BEE3-566C-4068-A777-C3A4762E861B}" type="slidenum">
              <a:rPr lang="en-GB" smtClean="0"/>
              <a:pPr/>
              <a:t>76</a:t>
            </a:fld>
            <a:endParaRPr lang="en-GB" dirty="0"/>
          </a:p>
        </p:txBody>
      </p:sp>
    </p:spTree>
    <p:extLst>
      <p:ext uri="{BB962C8B-B14F-4D97-AF65-F5344CB8AC3E}">
        <p14:creationId xmlns:p14="http://schemas.microsoft.com/office/powerpoint/2010/main" val="172256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766FF41C-76E8-1AE0-AF35-23749D3DD1C2}"/>
              </a:ext>
            </a:extLst>
          </p:cNvPr>
          <p:cNvSpPr>
            <a:spLocks noGrp="1"/>
          </p:cNvSpPr>
          <p:nvPr>
            <p:ph type="title"/>
          </p:nvPr>
        </p:nvSpPr>
        <p:spPr>
          <a:xfrm>
            <a:off x="359999" y="106868"/>
            <a:ext cx="11466875" cy="403200"/>
          </a:xfrm>
        </p:spPr>
        <p:txBody>
          <a:bodyPr/>
          <a:lstStyle/>
          <a:p>
            <a:r>
              <a:rPr lang="en-NZ" sz="1800" dirty="0"/>
              <a:t>Around half of the rangatahi we asked in the Wellington region have considered stopping playing their sport. We asked why they have considered no longer playing in an open-ended question, and for these rangatahi the main reasons were feeling like they’re not very good or too much pressure.</a:t>
            </a:r>
            <a:endParaRPr lang="en-NZ" dirty="0"/>
          </a:p>
        </p:txBody>
      </p:sp>
      <p:graphicFrame>
        <p:nvGraphicFramePr>
          <p:cNvPr id="12" name="Content Placeholder 11">
            <a:extLst>
              <a:ext uri="{FF2B5EF4-FFF2-40B4-BE49-F238E27FC236}">
                <a16:creationId xmlns:a16="http://schemas.microsoft.com/office/drawing/2014/main" id="{C7CF1C17-36B1-4B36-7D60-B8A03CC989E9}"/>
              </a:ext>
            </a:extLst>
          </p:cNvPr>
          <p:cNvGraphicFramePr>
            <a:graphicFrameLocks noGrp="1"/>
          </p:cNvGraphicFramePr>
          <p:nvPr>
            <p:ph sz="quarter" idx="14"/>
            <p:extLst>
              <p:ext uri="{D42A27DB-BD31-4B8C-83A1-F6EECF244321}">
                <p14:modId xmlns:p14="http://schemas.microsoft.com/office/powerpoint/2010/main" val="3672593889"/>
              </p:ext>
            </p:extLst>
          </p:nvPr>
        </p:nvGraphicFramePr>
        <p:xfrm>
          <a:off x="360363" y="1740022"/>
          <a:ext cx="11466511" cy="4254377"/>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3">
            <a:extLst>
              <a:ext uri="{FF2B5EF4-FFF2-40B4-BE49-F238E27FC236}">
                <a16:creationId xmlns:a16="http://schemas.microsoft.com/office/drawing/2014/main" id="{D83C0415-BE5B-835D-BDFC-28385036E92A}"/>
              </a:ext>
            </a:extLst>
          </p:cNvPr>
          <p:cNvSpPr>
            <a:spLocks noGrp="1"/>
          </p:cNvSpPr>
          <p:nvPr>
            <p:ph type="ftr" sz="quarter" idx="11"/>
          </p:nvPr>
        </p:nvSpPr>
        <p:spPr>
          <a:xfrm>
            <a:off x="3981599" y="6447150"/>
            <a:ext cx="6875313" cy="125100"/>
          </a:xfrm>
        </p:spPr>
        <p:txBody>
          <a:bodyPr/>
          <a:lstStyle/>
          <a:p>
            <a:r>
              <a:rPr lang="en-GB" dirty="0"/>
              <a:t>Q17. </a:t>
            </a:r>
            <a:r>
              <a:rPr lang="en-NZ" dirty="0"/>
              <a:t>What is the main reason you sometimes think about no longer play DP: INSERT SPORT FROM Q3]?</a:t>
            </a:r>
          </a:p>
          <a:p>
            <a:r>
              <a:rPr lang="en-GB" dirty="0"/>
              <a:t>Base: Wellington region survey who have continued another sport; continued playing; taken up sport but didn’t use to play, n=61</a:t>
            </a:r>
          </a:p>
        </p:txBody>
      </p:sp>
      <p:sp>
        <p:nvSpPr>
          <p:cNvPr id="5" name="TextBox 4">
            <a:extLst>
              <a:ext uri="{FF2B5EF4-FFF2-40B4-BE49-F238E27FC236}">
                <a16:creationId xmlns:a16="http://schemas.microsoft.com/office/drawing/2014/main" id="{BE90E97E-588B-2F0B-A7F1-5CD6110BB21D}"/>
              </a:ext>
            </a:extLst>
          </p:cNvPr>
          <p:cNvSpPr txBox="1"/>
          <p:nvPr/>
        </p:nvSpPr>
        <p:spPr>
          <a:xfrm>
            <a:off x="9239250" y="1082791"/>
            <a:ext cx="2587624" cy="492443"/>
          </a:xfrm>
          <a:prstGeom prst="rect">
            <a:avLst/>
          </a:prstGeom>
          <a:solidFill>
            <a:schemeClr val="accent1"/>
          </a:solidFill>
        </p:spPr>
        <p:txBody>
          <a:bodyPr wrap="square" lIns="0" tIns="0" rIns="0" bIns="0" rtlCol="0">
            <a:spAutoFit/>
          </a:bodyPr>
          <a:lstStyle/>
          <a:p>
            <a:pPr algn="ctr"/>
            <a:r>
              <a:rPr lang="en-NZ" sz="1200" dirty="0">
                <a:solidFill>
                  <a:schemeClr val="bg1"/>
                </a:solidFill>
              </a:rPr>
              <a:t>Wellington region continuing rangatahi </a:t>
            </a:r>
            <a:r>
              <a:rPr lang="en-NZ" sz="1000" dirty="0">
                <a:solidFill>
                  <a:schemeClr val="bg1"/>
                </a:solidFill>
              </a:rPr>
              <a:t>(excluding lapsed one sport, </a:t>
            </a:r>
          </a:p>
          <a:p>
            <a:pPr algn="ctr"/>
            <a:r>
              <a:rPr lang="en-NZ" sz="1000" dirty="0">
                <a:solidFill>
                  <a:schemeClr val="bg1"/>
                </a:solidFill>
              </a:rPr>
              <a:t>taken up another)</a:t>
            </a:r>
          </a:p>
        </p:txBody>
      </p:sp>
      <p:sp>
        <p:nvSpPr>
          <p:cNvPr id="6" name="TextBox 5">
            <a:extLst>
              <a:ext uri="{FF2B5EF4-FFF2-40B4-BE49-F238E27FC236}">
                <a16:creationId xmlns:a16="http://schemas.microsoft.com/office/drawing/2014/main" id="{E63266AD-E4D0-F50E-6695-0EBC66BB8E56}"/>
              </a:ext>
            </a:extLst>
          </p:cNvPr>
          <p:cNvSpPr txBox="1"/>
          <p:nvPr/>
        </p:nvSpPr>
        <p:spPr>
          <a:xfrm>
            <a:off x="4503831" y="1188665"/>
            <a:ext cx="3184339" cy="369332"/>
          </a:xfrm>
          <a:prstGeom prst="rect">
            <a:avLst/>
          </a:prstGeom>
          <a:noFill/>
        </p:spPr>
        <p:txBody>
          <a:bodyPr wrap="square" lIns="0" tIns="0" rIns="0" bIns="0" rtlCol="0">
            <a:spAutoFit/>
          </a:bodyPr>
          <a:lstStyle/>
          <a:p>
            <a:pPr algn="ctr"/>
            <a:r>
              <a:rPr lang="en-NZ" sz="1200" b="1" dirty="0"/>
              <a:t>Main reasons sometimes think about not playing a particular sport – open-ended</a:t>
            </a:r>
          </a:p>
        </p:txBody>
      </p:sp>
      <p:sp>
        <p:nvSpPr>
          <p:cNvPr id="7" name="Slide Number Placeholder 6">
            <a:extLst>
              <a:ext uri="{FF2B5EF4-FFF2-40B4-BE49-F238E27FC236}">
                <a16:creationId xmlns:a16="http://schemas.microsoft.com/office/drawing/2014/main" id="{E9852DFB-413C-8B00-DEA9-2FA5C1A7511D}"/>
              </a:ext>
            </a:extLst>
          </p:cNvPr>
          <p:cNvSpPr>
            <a:spLocks noGrp="1"/>
          </p:cNvSpPr>
          <p:nvPr>
            <p:ph type="sldNum" sz="quarter" idx="10"/>
          </p:nvPr>
        </p:nvSpPr>
        <p:spPr/>
        <p:txBody>
          <a:bodyPr/>
          <a:lstStyle/>
          <a:p>
            <a:fld id="{4034BEE3-566C-4068-A777-C3A4762E861B}" type="slidenum">
              <a:rPr lang="en-GB" smtClean="0"/>
              <a:pPr/>
              <a:t>77</a:t>
            </a:fld>
            <a:endParaRPr lang="en-GB" dirty="0"/>
          </a:p>
        </p:txBody>
      </p:sp>
    </p:spTree>
    <p:extLst>
      <p:ext uri="{BB962C8B-B14F-4D97-AF65-F5344CB8AC3E}">
        <p14:creationId xmlns:p14="http://schemas.microsoft.com/office/powerpoint/2010/main" val="2741902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86E35-A76A-8BBB-3532-E590C1B65B00}"/>
              </a:ext>
            </a:extLst>
          </p:cNvPr>
          <p:cNvSpPr>
            <a:spLocks noGrp="1"/>
          </p:cNvSpPr>
          <p:nvPr>
            <p:ph type="title"/>
          </p:nvPr>
        </p:nvSpPr>
        <p:spPr>
          <a:xfrm>
            <a:off x="360000" y="7766"/>
            <a:ext cx="11670076" cy="403200"/>
          </a:xfrm>
        </p:spPr>
        <p:txBody>
          <a:bodyPr/>
          <a:lstStyle/>
          <a:p>
            <a:r>
              <a:rPr lang="en-NZ" sz="1600" dirty="0"/>
              <a:t>We then prompted these rangatahi with the barriers (generated from the qualitative research) and asked them to rate how important each one would be in their decision to stop playing. There is a range of reasons why they consider stopping, in particular because they are too busy with other things, feeling like they’re not good enough, or that they are not making sufficient progress. </a:t>
            </a:r>
          </a:p>
        </p:txBody>
      </p:sp>
      <p:graphicFrame>
        <p:nvGraphicFramePr>
          <p:cNvPr id="10" name="Content Placeholder 11">
            <a:extLst>
              <a:ext uri="{FF2B5EF4-FFF2-40B4-BE49-F238E27FC236}">
                <a16:creationId xmlns:a16="http://schemas.microsoft.com/office/drawing/2014/main" id="{D60E4A44-0005-196C-7A01-3575855FBB39}"/>
              </a:ext>
            </a:extLst>
          </p:cNvPr>
          <p:cNvGraphicFramePr>
            <a:graphicFrameLocks noGrp="1"/>
          </p:cNvGraphicFramePr>
          <p:nvPr>
            <p:ph sz="quarter" idx="14"/>
            <p:extLst>
              <p:ext uri="{D42A27DB-BD31-4B8C-83A1-F6EECF244321}">
                <p14:modId xmlns:p14="http://schemas.microsoft.com/office/powerpoint/2010/main" val="1251563299"/>
              </p:ext>
            </p:extLst>
          </p:nvPr>
        </p:nvGraphicFramePr>
        <p:xfrm>
          <a:off x="360363" y="1605674"/>
          <a:ext cx="6288087" cy="438872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Content Placeholder 11">
            <a:extLst>
              <a:ext uri="{FF2B5EF4-FFF2-40B4-BE49-F238E27FC236}">
                <a16:creationId xmlns:a16="http://schemas.microsoft.com/office/drawing/2014/main" id="{8C6F776F-35DD-7682-B2B5-E78C781D2322}"/>
              </a:ext>
            </a:extLst>
          </p:cNvPr>
          <p:cNvGraphicFramePr>
            <a:graphicFrameLocks noGrp="1"/>
          </p:cNvGraphicFramePr>
          <p:nvPr>
            <p:ph sz="quarter" idx="15"/>
            <p:extLst>
              <p:ext uri="{D42A27DB-BD31-4B8C-83A1-F6EECF244321}">
                <p14:modId xmlns:p14="http://schemas.microsoft.com/office/powerpoint/2010/main" val="4267044347"/>
              </p:ext>
            </p:extLst>
          </p:nvPr>
        </p:nvGraphicFramePr>
        <p:xfrm>
          <a:off x="7067550" y="1635993"/>
          <a:ext cx="6124575" cy="4362016"/>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84D98131-2482-470D-CAFC-9C037CFF8D3F}"/>
              </a:ext>
            </a:extLst>
          </p:cNvPr>
          <p:cNvSpPr txBox="1"/>
          <p:nvPr/>
        </p:nvSpPr>
        <p:spPr>
          <a:xfrm>
            <a:off x="359999" y="1127463"/>
            <a:ext cx="3621601" cy="184666"/>
          </a:xfrm>
          <a:prstGeom prst="rect">
            <a:avLst/>
          </a:prstGeom>
          <a:noFill/>
          <a:ln>
            <a:solidFill>
              <a:schemeClr val="tx1"/>
            </a:solidFill>
          </a:ln>
        </p:spPr>
        <p:txBody>
          <a:bodyPr wrap="square" lIns="0" tIns="0" rIns="0" bIns="0" rtlCol="0">
            <a:spAutoFit/>
          </a:bodyPr>
          <a:lstStyle/>
          <a:p>
            <a:r>
              <a:rPr lang="en-NZ" sz="1200" i="1" dirty="0"/>
              <a:t>% rated 4 or 5 out of 5, where 5=extremely important</a:t>
            </a:r>
          </a:p>
        </p:txBody>
      </p:sp>
      <p:sp>
        <p:nvSpPr>
          <p:cNvPr id="12" name="TextBox 11">
            <a:extLst>
              <a:ext uri="{FF2B5EF4-FFF2-40B4-BE49-F238E27FC236}">
                <a16:creationId xmlns:a16="http://schemas.microsoft.com/office/drawing/2014/main" id="{1CC94E33-14EB-5313-C4F6-64E420EFD37B}"/>
              </a:ext>
            </a:extLst>
          </p:cNvPr>
          <p:cNvSpPr txBox="1"/>
          <p:nvPr/>
        </p:nvSpPr>
        <p:spPr>
          <a:xfrm>
            <a:off x="9108489" y="1082791"/>
            <a:ext cx="2718385" cy="492443"/>
          </a:xfrm>
          <a:prstGeom prst="rect">
            <a:avLst/>
          </a:prstGeom>
          <a:solidFill>
            <a:schemeClr val="accent1"/>
          </a:solidFill>
        </p:spPr>
        <p:txBody>
          <a:bodyPr wrap="square" lIns="0" tIns="0" rIns="0" bIns="0" rtlCol="0">
            <a:spAutoFit/>
          </a:bodyPr>
          <a:lstStyle/>
          <a:p>
            <a:pPr algn="ctr"/>
            <a:r>
              <a:rPr lang="en-NZ" sz="1200" dirty="0">
                <a:solidFill>
                  <a:schemeClr val="bg1"/>
                </a:solidFill>
              </a:rPr>
              <a:t>Wellington region continuing rangatahi </a:t>
            </a:r>
            <a:r>
              <a:rPr lang="en-NZ" sz="1000" dirty="0">
                <a:solidFill>
                  <a:schemeClr val="bg1"/>
                </a:solidFill>
              </a:rPr>
              <a:t>(excluding lapsed one sport, </a:t>
            </a:r>
          </a:p>
          <a:p>
            <a:pPr algn="ctr"/>
            <a:r>
              <a:rPr lang="en-NZ" sz="1000" dirty="0">
                <a:solidFill>
                  <a:schemeClr val="bg1"/>
                </a:solidFill>
              </a:rPr>
              <a:t>taken up another)</a:t>
            </a:r>
          </a:p>
        </p:txBody>
      </p:sp>
      <p:sp>
        <p:nvSpPr>
          <p:cNvPr id="13" name="Footer Placeholder 3">
            <a:extLst>
              <a:ext uri="{FF2B5EF4-FFF2-40B4-BE49-F238E27FC236}">
                <a16:creationId xmlns:a16="http://schemas.microsoft.com/office/drawing/2014/main" id="{AAC84835-A5B3-4D30-8CE8-E3C8CD70C17B}"/>
              </a:ext>
            </a:extLst>
          </p:cNvPr>
          <p:cNvSpPr>
            <a:spLocks noGrp="1"/>
          </p:cNvSpPr>
          <p:nvPr>
            <p:ph type="ftr" sz="quarter" idx="11"/>
          </p:nvPr>
        </p:nvSpPr>
        <p:spPr>
          <a:xfrm>
            <a:off x="3981599" y="6447150"/>
            <a:ext cx="7134076" cy="139700"/>
          </a:xfrm>
        </p:spPr>
        <p:txBody>
          <a:bodyPr/>
          <a:lstStyle/>
          <a:p>
            <a:r>
              <a:rPr lang="en-GB" dirty="0"/>
              <a:t>Q18. </a:t>
            </a:r>
            <a:r>
              <a:rPr lang="en-NZ" dirty="0"/>
              <a:t>People have given us many reasons why they think about stopping playing organised sport. How important, or not, are each of the following in explaining why you sometimes think about no longer playing / doing [DP: INSERT SPORT FROM Q3] …</a:t>
            </a:r>
          </a:p>
          <a:p>
            <a:r>
              <a:rPr lang="en-GB" dirty="0"/>
              <a:t>Base: Wellington region survey who have continued playing; taken up sport but didn’t use to play, n=61</a:t>
            </a:r>
          </a:p>
        </p:txBody>
      </p:sp>
      <p:sp>
        <p:nvSpPr>
          <p:cNvPr id="3" name="TextBox 2">
            <a:extLst>
              <a:ext uri="{FF2B5EF4-FFF2-40B4-BE49-F238E27FC236}">
                <a16:creationId xmlns:a16="http://schemas.microsoft.com/office/drawing/2014/main" id="{BA48383A-BE1E-F128-AA7F-6538A116A6EA}"/>
              </a:ext>
            </a:extLst>
          </p:cNvPr>
          <p:cNvSpPr txBox="1"/>
          <p:nvPr/>
        </p:nvSpPr>
        <p:spPr>
          <a:xfrm>
            <a:off x="4503831" y="1188665"/>
            <a:ext cx="3184339" cy="369332"/>
          </a:xfrm>
          <a:prstGeom prst="rect">
            <a:avLst/>
          </a:prstGeom>
          <a:noFill/>
        </p:spPr>
        <p:txBody>
          <a:bodyPr wrap="square" lIns="0" tIns="0" rIns="0" bIns="0" rtlCol="0">
            <a:spAutoFit/>
          </a:bodyPr>
          <a:lstStyle/>
          <a:p>
            <a:pPr algn="ctr"/>
            <a:r>
              <a:rPr lang="en-NZ" sz="1200" b="1" dirty="0"/>
              <a:t>Importance of reasons to potentially stop playing particular sport</a:t>
            </a:r>
            <a:endParaRPr lang="en-NZ" sz="1200" b="1" baseline="-25000" dirty="0"/>
          </a:p>
        </p:txBody>
      </p:sp>
      <p:sp>
        <p:nvSpPr>
          <p:cNvPr id="6" name="TextBox 5">
            <a:extLst>
              <a:ext uri="{FF2B5EF4-FFF2-40B4-BE49-F238E27FC236}">
                <a16:creationId xmlns:a16="http://schemas.microsoft.com/office/drawing/2014/main" id="{11A8F0A9-DC08-DD64-8605-F1E954AD02E4}"/>
              </a:ext>
            </a:extLst>
          </p:cNvPr>
          <p:cNvSpPr txBox="1"/>
          <p:nvPr/>
        </p:nvSpPr>
        <p:spPr>
          <a:xfrm>
            <a:off x="5246975" y="2007138"/>
            <a:ext cx="2441195" cy="123111"/>
          </a:xfrm>
          <a:prstGeom prst="rect">
            <a:avLst/>
          </a:prstGeom>
          <a:noFill/>
        </p:spPr>
        <p:txBody>
          <a:bodyPr wrap="square" lIns="0" tIns="0" rIns="0" bIns="0" rtlCol="0">
            <a:spAutoFit/>
          </a:bodyPr>
          <a:lstStyle/>
          <a:p>
            <a:r>
              <a:rPr lang="en-NZ" sz="800" dirty="0"/>
              <a:t>↓ Male (23%); ↑ Female (68%) </a:t>
            </a:r>
          </a:p>
        </p:txBody>
      </p:sp>
      <p:sp>
        <p:nvSpPr>
          <p:cNvPr id="7" name="TextBox 6">
            <a:extLst>
              <a:ext uri="{FF2B5EF4-FFF2-40B4-BE49-F238E27FC236}">
                <a16:creationId xmlns:a16="http://schemas.microsoft.com/office/drawing/2014/main" id="{06450F38-89B2-329B-25B7-6339C2B1B92A}"/>
              </a:ext>
            </a:extLst>
          </p:cNvPr>
          <p:cNvSpPr txBox="1"/>
          <p:nvPr/>
        </p:nvSpPr>
        <p:spPr>
          <a:xfrm>
            <a:off x="4974440" y="2629594"/>
            <a:ext cx="2441195" cy="123111"/>
          </a:xfrm>
          <a:prstGeom prst="rect">
            <a:avLst/>
          </a:prstGeom>
          <a:noFill/>
        </p:spPr>
        <p:txBody>
          <a:bodyPr wrap="square" lIns="0" tIns="0" rIns="0" bIns="0" rtlCol="0">
            <a:spAutoFit/>
          </a:bodyPr>
          <a:lstStyle/>
          <a:p>
            <a:r>
              <a:rPr lang="en-NZ" sz="800" dirty="0"/>
              <a:t>↓ Male (9%); ↑ Female (56%) </a:t>
            </a:r>
          </a:p>
        </p:txBody>
      </p:sp>
      <p:sp>
        <p:nvSpPr>
          <p:cNvPr id="9" name="TextBox 8">
            <a:extLst>
              <a:ext uri="{FF2B5EF4-FFF2-40B4-BE49-F238E27FC236}">
                <a16:creationId xmlns:a16="http://schemas.microsoft.com/office/drawing/2014/main" id="{BD17FC18-E07A-D26C-FFCC-8B49E92D7C9E}"/>
              </a:ext>
            </a:extLst>
          </p:cNvPr>
          <p:cNvSpPr txBox="1"/>
          <p:nvPr/>
        </p:nvSpPr>
        <p:spPr>
          <a:xfrm>
            <a:off x="11102530" y="2660541"/>
            <a:ext cx="2441195" cy="123111"/>
          </a:xfrm>
          <a:prstGeom prst="rect">
            <a:avLst/>
          </a:prstGeom>
          <a:noFill/>
        </p:spPr>
        <p:txBody>
          <a:bodyPr wrap="square" lIns="0" tIns="0" rIns="0" bIns="0" rtlCol="0">
            <a:spAutoFit/>
          </a:bodyPr>
          <a:lstStyle/>
          <a:p>
            <a:r>
              <a:rPr lang="en-NZ" sz="800" dirty="0"/>
              <a:t>↓ NZ European (3%)</a:t>
            </a:r>
          </a:p>
        </p:txBody>
      </p:sp>
      <p:sp>
        <p:nvSpPr>
          <p:cNvPr id="14" name="TextBox 13">
            <a:extLst>
              <a:ext uri="{FF2B5EF4-FFF2-40B4-BE49-F238E27FC236}">
                <a16:creationId xmlns:a16="http://schemas.microsoft.com/office/drawing/2014/main" id="{2D1CDEFF-B409-0B93-37BC-AFA019F2ADA2}"/>
              </a:ext>
            </a:extLst>
          </p:cNvPr>
          <p:cNvSpPr txBox="1"/>
          <p:nvPr/>
        </p:nvSpPr>
        <p:spPr>
          <a:xfrm>
            <a:off x="11102530" y="2081629"/>
            <a:ext cx="2441195" cy="123111"/>
          </a:xfrm>
          <a:prstGeom prst="rect">
            <a:avLst/>
          </a:prstGeom>
          <a:noFill/>
        </p:spPr>
        <p:txBody>
          <a:bodyPr wrap="square" lIns="0" tIns="0" rIns="0" bIns="0" rtlCol="0">
            <a:spAutoFit/>
          </a:bodyPr>
          <a:lstStyle/>
          <a:p>
            <a:r>
              <a:rPr lang="en-NZ" sz="800" dirty="0"/>
              <a:t>↓ NZ European (3%)</a:t>
            </a:r>
          </a:p>
        </p:txBody>
      </p:sp>
      <p:sp>
        <p:nvSpPr>
          <p:cNvPr id="15" name="TextBox 14">
            <a:extLst>
              <a:ext uri="{FF2B5EF4-FFF2-40B4-BE49-F238E27FC236}">
                <a16:creationId xmlns:a16="http://schemas.microsoft.com/office/drawing/2014/main" id="{58104EAF-04B2-0B03-9795-F10DFB00C953}"/>
              </a:ext>
            </a:extLst>
          </p:cNvPr>
          <p:cNvSpPr txBox="1"/>
          <p:nvPr/>
        </p:nvSpPr>
        <p:spPr>
          <a:xfrm>
            <a:off x="4753978" y="4534436"/>
            <a:ext cx="2441195" cy="123111"/>
          </a:xfrm>
          <a:prstGeom prst="rect">
            <a:avLst/>
          </a:prstGeom>
          <a:noFill/>
        </p:spPr>
        <p:txBody>
          <a:bodyPr wrap="square" lIns="0" tIns="0" rIns="0" bIns="0" rtlCol="0">
            <a:spAutoFit/>
          </a:bodyPr>
          <a:lstStyle/>
          <a:p>
            <a:r>
              <a:rPr lang="en-NZ" sz="800" dirty="0"/>
              <a:t>↑ Aged 15 – 16 (28%); ↓ Aged 17 – 18 (8%)</a:t>
            </a:r>
          </a:p>
        </p:txBody>
      </p:sp>
      <p:sp>
        <p:nvSpPr>
          <p:cNvPr id="16" name="TextBox 15">
            <a:extLst>
              <a:ext uri="{FF2B5EF4-FFF2-40B4-BE49-F238E27FC236}">
                <a16:creationId xmlns:a16="http://schemas.microsoft.com/office/drawing/2014/main" id="{A574C128-D97D-3423-6550-D72D3ABCB5E2}"/>
              </a:ext>
            </a:extLst>
          </p:cNvPr>
          <p:cNvSpPr txBox="1"/>
          <p:nvPr/>
        </p:nvSpPr>
        <p:spPr>
          <a:xfrm>
            <a:off x="4753977" y="4184950"/>
            <a:ext cx="2441195" cy="123111"/>
          </a:xfrm>
          <a:prstGeom prst="rect">
            <a:avLst/>
          </a:prstGeom>
          <a:noFill/>
        </p:spPr>
        <p:txBody>
          <a:bodyPr wrap="square" lIns="0" tIns="0" rIns="0" bIns="0" rtlCol="0">
            <a:spAutoFit/>
          </a:bodyPr>
          <a:lstStyle/>
          <a:p>
            <a:r>
              <a:rPr lang="en-NZ" sz="800" dirty="0"/>
              <a:t>↑ Aged 15 – 16 (31%); ↓ Aged 17 – 18 (4%) </a:t>
            </a:r>
          </a:p>
        </p:txBody>
      </p:sp>
      <p:sp>
        <p:nvSpPr>
          <p:cNvPr id="17" name="TextBox 16">
            <a:extLst>
              <a:ext uri="{FF2B5EF4-FFF2-40B4-BE49-F238E27FC236}">
                <a16:creationId xmlns:a16="http://schemas.microsoft.com/office/drawing/2014/main" id="{313FEFA5-B1CD-F447-352F-64CBCD9088AB}"/>
              </a:ext>
            </a:extLst>
          </p:cNvPr>
          <p:cNvSpPr txBox="1"/>
          <p:nvPr/>
        </p:nvSpPr>
        <p:spPr>
          <a:xfrm>
            <a:off x="4767286" y="5790699"/>
            <a:ext cx="2441195" cy="123111"/>
          </a:xfrm>
          <a:prstGeom prst="rect">
            <a:avLst/>
          </a:prstGeom>
          <a:noFill/>
        </p:spPr>
        <p:txBody>
          <a:bodyPr wrap="square" lIns="0" tIns="0" rIns="0" bIns="0" rtlCol="0">
            <a:spAutoFit/>
          </a:bodyPr>
          <a:lstStyle/>
          <a:p>
            <a:r>
              <a:rPr lang="en-NZ" sz="800" dirty="0"/>
              <a:t>↑ Aged 15 – 16 (25%); ↓ Aged 17 – 18 (8%) </a:t>
            </a:r>
          </a:p>
        </p:txBody>
      </p:sp>
      <p:sp>
        <p:nvSpPr>
          <p:cNvPr id="8" name="Slide Number Placeholder 7">
            <a:extLst>
              <a:ext uri="{FF2B5EF4-FFF2-40B4-BE49-F238E27FC236}">
                <a16:creationId xmlns:a16="http://schemas.microsoft.com/office/drawing/2014/main" id="{ECAB2785-4888-D4A6-556B-535505B68DB8}"/>
              </a:ext>
            </a:extLst>
          </p:cNvPr>
          <p:cNvSpPr>
            <a:spLocks noGrp="1"/>
          </p:cNvSpPr>
          <p:nvPr>
            <p:ph type="sldNum" sz="quarter" idx="10"/>
          </p:nvPr>
        </p:nvSpPr>
        <p:spPr/>
        <p:txBody>
          <a:bodyPr/>
          <a:lstStyle/>
          <a:p>
            <a:fld id="{4034BEE3-566C-4068-A777-C3A4762E861B}" type="slidenum">
              <a:rPr lang="en-GB" smtClean="0"/>
              <a:pPr/>
              <a:t>78</a:t>
            </a:fld>
            <a:endParaRPr lang="en-GB" dirty="0"/>
          </a:p>
        </p:txBody>
      </p:sp>
    </p:spTree>
    <p:extLst>
      <p:ext uri="{BB962C8B-B14F-4D97-AF65-F5344CB8AC3E}">
        <p14:creationId xmlns:p14="http://schemas.microsoft.com/office/powerpoint/2010/main" val="306327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A7BF025-1738-16E0-2D26-F827B060133D}"/>
              </a:ext>
            </a:extLst>
          </p:cNvPr>
          <p:cNvSpPr>
            <a:spLocks noGrp="1"/>
          </p:cNvSpPr>
          <p:nvPr>
            <p:ph type="title"/>
          </p:nvPr>
        </p:nvSpPr>
        <p:spPr>
          <a:xfrm>
            <a:off x="359999" y="125918"/>
            <a:ext cx="11466875" cy="403200"/>
          </a:xfrm>
        </p:spPr>
        <p:txBody>
          <a:bodyPr/>
          <a:lstStyle/>
          <a:p>
            <a:r>
              <a:rPr lang="en-NZ" dirty="0"/>
              <a:t>Within the Wellington region, there are a range of attributes that rangatahi value for a coach. In particular they like someone whom acknowledges each player, and works to improve their individual game, and is also enthusiastic and knowledgeable.</a:t>
            </a:r>
          </a:p>
        </p:txBody>
      </p:sp>
      <p:graphicFrame>
        <p:nvGraphicFramePr>
          <p:cNvPr id="12" name="Content Placeholder 11">
            <a:extLst>
              <a:ext uri="{FF2B5EF4-FFF2-40B4-BE49-F238E27FC236}">
                <a16:creationId xmlns:a16="http://schemas.microsoft.com/office/drawing/2014/main" id="{C7CF1C17-36B1-4B36-7D60-B8A03CC989E9}"/>
              </a:ext>
            </a:extLst>
          </p:cNvPr>
          <p:cNvGraphicFramePr>
            <a:graphicFrameLocks noGrp="1"/>
          </p:cNvGraphicFramePr>
          <p:nvPr>
            <p:ph sz="quarter" idx="14"/>
            <p:extLst>
              <p:ext uri="{D42A27DB-BD31-4B8C-83A1-F6EECF244321}">
                <p14:modId xmlns:p14="http://schemas.microsoft.com/office/powerpoint/2010/main" val="323636571"/>
              </p:ext>
            </p:extLst>
          </p:nvPr>
        </p:nvGraphicFramePr>
        <p:xfrm>
          <a:off x="1811045" y="1709738"/>
          <a:ext cx="10015829" cy="387291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767283C3-B15B-20C8-D870-5A102B3AD482}"/>
              </a:ext>
            </a:extLst>
          </p:cNvPr>
          <p:cNvSpPr txBox="1"/>
          <p:nvPr/>
        </p:nvSpPr>
        <p:spPr>
          <a:xfrm>
            <a:off x="9515475" y="1082791"/>
            <a:ext cx="2311399" cy="184666"/>
          </a:xfrm>
          <a:prstGeom prst="rect">
            <a:avLst/>
          </a:prstGeom>
          <a:solidFill>
            <a:schemeClr val="bg2"/>
          </a:solidFill>
        </p:spPr>
        <p:txBody>
          <a:bodyPr wrap="square" lIns="0" tIns="0" rIns="0" bIns="0" rtlCol="0">
            <a:spAutoFit/>
          </a:bodyPr>
          <a:lstStyle/>
          <a:p>
            <a:pPr algn="ctr"/>
            <a:r>
              <a:rPr lang="en-NZ" sz="1200" dirty="0">
                <a:solidFill>
                  <a:schemeClr val="bg1"/>
                </a:solidFill>
              </a:rPr>
              <a:t>Wellington region: All rangatahi</a:t>
            </a:r>
          </a:p>
        </p:txBody>
      </p:sp>
      <p:sp>
        <p:nvSpPr>
          <p:cNvPr id="9" name="Footer Placeholder 3">
            <a:extLst>
              <a:ext uri="{FF2B5EF4-FFF2-40B4-BE49-F238E27FC236}">
                <a16:creationId xmlns:a16="http://schemas.microsoft.com/office/drawing/2014/main" id="{2E524361-67F9-9D19-E8A8-4BD71C04A3BD}"/>
              </a:ext>
            </a:extLst>
          </p:cNvPr>
          <p:cNvSpPr>
            <a:spLocks noGrp="1"/>
          </p:cNvSpPr>
          <p:nvPr>
            <p:ph type="ftr" sz="quarter" idx="11"/>
          </p:nvPr>
        </p:nvSpPr>
        <p:spPr>
          <a:xfrm>
            <a:off x="3981599" y="6447150"/>
            <a:ext cx="6875313" cy="125100"/>
          </a:xfrm>
        </p:spPr>
        <p:txBody>
          <a:bodyPr/>
          <a:lstStyle/>
          <a:p>
            <a:r>
              <a:rPr lang="en-GB" dirty="0"/>
              <a:t>Q19. </a:t>
            </a:r>
            <a:r>
              <a:rPr lang="en-NZ" dirty="0"/>
              <a:t>What qualities do you think make a great sports coach? Please select up to three answers only </a:t>
            </a:r>
          </a:p>
          <a:p>
            <a:r>
              <a:rPr lang="en-GB" dirty="0"/>
              <a:t>Base: Wellington region survey n=335</a:t>
            </a:r>
          </a:p>
        </p:txBody>
      </p:sp>
      <p:sp>
        <p:nvSpPr>
          <p:cNvPr id="2" name="TextBox 1">
            <a:extLst>
              <a:ext uri="{FF2B5EF4-FFF2-40B4-BE49-F238E27FC236}">
                <a16:creationId xmlns:a16="http://schemas.microsoft.com/office/drawing/2014/main" id="{C4424C52-F4FB-09A1-7A83-A2688335BC62}"/>
              </a:ext>
            </a:extLst>
          </p:cNvPr>
          <p:cNvSpPr txBox="1"/>
          <p:nvPr/>
        </p:nvSpPr>
        <p:spPr>
          <a:xfrm>
            <a:off x="4826440" y="1188665"/>
            <a:ext cx="2539121" cy="369332"/>
          </a:xfrm>
          <a:prstGeom prst="rect">
            <a:avLst/>
          </a:prstGeom>
          <a:noFill/>
        </p:spPr>
        <p:txBody>
          <a:bodyPr wrap="square" lIns="0" tIns="0" rIns="0" bIns="0" rtlCol="0">
            <a:spAutoFit/>
          </a:bodyPr>
          <a:lstStyle/>
          <a:p>
            <a:pPr algn="ctr"/>
            <a:r>
              <a:rPr lang="en-NZ" sz="1200" b="1" dirty="0"/>
              <a:t>Qualities which make a great sports coach</a:t>
            </a:r>
            <a:endParaRPr lang="en-NZ" sz="1200" b="1" baseline="-25000" dirty="0"/>
          </a:p>
        </p:txBody>
      </p:sp>
      <p:sp>
        <p:nvSpPr>
          <p:cNvPr id="5" name="TextBox 4">
            <a:extLst>
              <a:ext uri="{FF2B5EF4-FFF2-40B4-BE49-F238E27FC236}">
                <a16:creationId xmlns:a16="http://schemas.microsoft.com/office/drawing/2014/main" id="{AA3DFE91-6051-EFBC-9DB0-B088C6063AD5}"/>
              </a:ext>
            </a:extLst>
          </p:cNvPr>
          <p:cNvSpPr txBox="1"/>
          <p:nvPr/>
        </p:nvSpPr>
        <p:spPr>
          <a:xfrm>
            <a:off x="280100" y="5597253"/>
            <a:ext cx="1300125" cy="430887"/>
          </a:xfrm>
          <a:prstGeom prst="rect">
            <a:avLst/>
          </a:prstGeom>
          <a:noFill/>
        </p:spPr>
        <p:txBody>
          <a:bodyPr wrap="square" lIns="0" tIns="0" rIns="0" bIns="0" rtlCol="0">
            <a:spAutoFit/>
          </a:bodyPr>
          <a:lstStyle/>
          <a:p>
            <a:pPr algn="ctr"/>
            <a:r>
              <a:rPr lang="en-NZ" sz="1000" b="1" dirty="0"/>
              <a:t>Subgroup significant differences </a:t>
            </a:r>
          </a:p>
          <a:p>
            <a:pPr algn="ctr"/>
            <a:r>
              <a:rPr lang="en-NZ" sz="800" b="1" dirty="0"/>
              <a:t>(compared to average):</a:t>
            </a:r>
          </a:p>
        </p:txBody>
      </p:sp>
      <p:sp>
        <p:nvSpPr>
          <p:cNvPr id="6" name="TextBox 5">
            <a:extLst>
              <a:ext uri="{FF2B5EF4-FFF2-40B4-BE49-F238E27FC236}">
                <a16:creationId xmlns:a16="http://schemas.microsoft.com/office/drawing/2014/main" id="{D4DE1374-248C-9C96-DAFE-A6CA922288FE}"/>
              </a:ext>
            </a:extLst>
          </p:cNvPr>
          <p:cNvSpPr txBox="1"/>
          <p:nvPr/>
        </p:nvSpPr>
        <p:spPr>
          <a:xfrm>
            <a:off x="2583401" y="5597253"/>
            <a:ext cx="1165388" cy="246221"/>
          </a:xfrm>
          <a:prstGeom prst="rect">
            <a:avLst/>
          </a:prstGeom>
          <a:noFill/>
        </p:spPr>
        <p:txBody>
          <a:bodyPr wrap="square" lIns="0" tIns="0" rIns="0" bIns="0" rtlCol="0">
            <a:spAutoFit/>
          </a:bodyPr>
          <a:lstStyle/>
          <a:p>
            <a:pPr algn="ctr"/>
            <a:r>
              <a:rPr lang="en-NZ" sz="800" dirty="0"/>
              <a:t>↑ NZ European (57%);</a:t>
            </a:r>
          </a:p>
          <a:p>
            <a:pPr algn="ctr"/>
            <a:r>
              <a:rPr lang="en-NZ" sz="800" dirty="0"/>
              <a:t>↓ Pacific peoples (26%) </a:t>
            </a:r>
          </a:p>
        </p:txBody>
      </p:sp>
      <p:sp>
        <p:nvSpPr>
          <p:cNvPr id="10" name="TextBox 9">
            <a:extLst>
              <a:ext uri="{FF2B5EF4-FFF2-40B4-BE49-F238E27FC236}">
                <a16:creationId xmlns:a16="http://schemas.microsoft.com/office/drawing/2014/main" id="{49F7B4D8-A77D-9FD9-FE35-ACF6E9207001}"/>
              </a:ext>
            </a:extLst>
          </p:cNvPr>
          <p:cNvSpPr txBox="1"/>
          <p:nvPr/>
        </p:nvSpPr>
        <p:spPr>
          <a:xfrm>
            <a:off x="6322380" y="5597253"/>
            <a:ext cx="1165388" cy="246221"/>
          </a:xfrm>
          <a:prstGeom prst="rect">
            <a:avLst/>
          </a:prstGeom>
          <a:noFill/>
        </p:spPr>
        <p:txBody>
          <a:bodyPr wrap="square" lIns="0" tIns="0" rIns="0" bIns="0" rtlCol="0">
            <a:spAutoFit/>
          </a:bodyPr>
          <a:lstStyle/>
          <a:p>
            <a:pPr algn="ctr"/>
            <a:r>
              <a:rPr lang="en-NZ" sz="800" dirty="0"/>
              <a:t>↑ Male (32%);</a:t>
            </a:r>
          </a:p>
          <a:p>
            <a:pPr algn="ctr"/>
            <a:r>
              <a:rPr lang="en-NZ" sz="800" dirty="0"/>
              <a:t>↓ Female (14%) </a:t>
            </a:r>
          </a:p>
        </p:txBody>
      </p:sp>
      <p:sp>
        <p:nvSpPr>
          <p:cNvPr id="11" name="TextBox 10">
            <a:extLst>
              <a:ext uri="{FF2B5EF4-FFF2-40B4-BE49-F238E27FC236}">
                <a16:creationId xmlns:a16="http://schemas.microsoft.com/office/drawing/2014/main" id="{FF6A620B-A6E8-EEC7-B6D8-7F4827CC5D6E}"/>
              </a:ext>
            </a:extLst>
          </p:cNvPr>
          <p:cNvSpPr txBox="1"/>
          <p:nvPr/>
        </p:nvSpPr>
        <p:spPr>
          <a:xfrm>
            <a:off x="1596227" y="5597253"/>
            <a:ext cx="1165388" cy="246221"/>
          </a:xfrm>
          <a:prstGeom prst="rect">
            <a:avLst/>
          </a:prstGeom>
          <a:noFill/>
        </p:spPr>
        <p:txBody>
          <a:bodyPr wrap="square" lIns="0" tIns="0" rIns="0" bIns="0" rtlCol="0">
            <a:spAutoFit/>
          </a:bodyPr>
          <a:lstStyle/>
          <a:p>
            <a:pPr algn="ctr"/>
            <a:r>
              <a:rPr lang="en-NZ" sz="800" dirty="0"/>
              <a:t>↓ Male (56%);</a:t>
            </a:r>
          </a:p>
          <a:p>
            <a:pPr algn="ctr"/>
            <a:r>
              <a:rPr lang="en-NZ" sz="800" dirty="0"/>
              <a:t>↑ Female (70%) </a:t>
            </a:r>
          </a:p>
        </p:txBody>
      </p:sp>
      <p:sp>
        <p:nvSpPr>
          <p:cNvPr id="13" name="TextBox 12">
            <a:extLst>
              <a:ext uri="{FF2B5EF4-FFF2-40B4-BE49-F238E27FC236}">
                <a16:creationId xmlns:a16="http://schemas.microsoft.com/office/drawing/2014/main" id="{4D70A1B4-627A-257D-2227-949495391B7F}"/>
              </a:ext>
            </a:extLst>
          </p:cNvPr>
          <p:cNvSpPr txBox="1"/>
          <p:nvPr/>
        </p:nvSpPr>
        <p:spPr>
          <a:xfrm>
            <a:off x="4452890" y="5597253"/>
            <a:ext cx="1165388" cy="246221"/>
          </a:xfrm>
          <a:prstGeom prst="rect">
            <a:avLst/>
          </a:prstGeom>
          <a:noFill/>
        </p:spPr>
        <p:txBody>
          <a:bodyPr wrap="square" lIns="0" tIns="0" rIns="0" bIns="0" rtlCol="0">
            <a:spAutoFit/>
          </a:bodyPr>
          <a:lstStyle/>
          <a:p>
            <a:pPr algn="ctr"/>
            <a:r>
              <a:rPr lang="en-NZ" sz="800" dirty="0"/>
              <a:t>↓ Male (29%);</a:t>
            </a:r>
          </a:p>
          <a:p>
            <a:pPr algn="ctr"/>
            <a:r>
              <a:rPr lang="en-NZ" sz="800" dirty="0"/>
              <a:t>↑ Female (46%) </a:t>
            </a:r>
          </a:p>
        </p:txBody>
      </p:sp>
      <p:sp>
        <p:nvSpPr>
          <p:cNvPr id="15" name="TextBox 14">
            <a:extLst>
              <a:ext uri="{FF2B5EF4-FFF2-40B4-BE49-F238E27FC236}">
                <a16:creationId xmlns:a16="http://schemas.microsoft.com/office/drawing/2014/main" id="{196B07F2-152E-6178-5EAD-E9764E84EF7D}"/>
              </a:ext>
            </a:extLst>
          </p:cNvPr>
          <p:cNvSpPr txBox="1"/>
          <p:nvPr/>
        </p:nvSpPr>
        <p:spPr>
          <a:xfrm>
            <a:off x="3586577" y="5597253"/>
            <a:ext cx="1165388" cy="246221"/>
          </a:xfrm>
          <a:prstGeom prst="rect">
            <a:avLst/>
          </a:prstGeom>
          <a:noFill/>
        </p:spPr>
        <p:txBody>
          <a:bodyPr wrap="square" lIns="0" tIns="0" rIns="0" bIns="0" rtlCol="0">
            <a:spAutoFit/>
          </a:bodyPr>
          <a:lstStyle/>
          <a:p>
            <a:pPr algn="ctr"/>
            <a:r>
              <a:rPr lang="en-NZ" sz="800" dirty="0"/>
              <a:t>↑ Male (50%);</a:t>
            </a:r>
          </a:p>
          <a:p>
            <a:pPr algn="ctr"/>
            <a:r>
              <a:rPr lang="en-NZ" sz="800" dirty="0"/>
              <a:t>↓ Female (35%) </a:t>
            </a:r>
          </a:p>
        </p:txBody>
      </p:sp>
      <p:sp>
        <p:nvSpPr>
          <p:cNvPr id="7" name="Slide Number Placeholder 6">
            <a:extLst>
              <a:ext uri="{FF2B5EF4-FFF2-40B4-BE49-F238E27FC236}">
                <a16:creationId xmlns:a16="http://schemas.microsoft.com/office/drawing/2014/main" id="{D633E6B4-2FAA-2961-8761-62FD6164065B}"/>
              </a:ext>
            </a:extLst>
          </p:cNvPr>
          <p:cNvSpPr>
            <a:spLocks noGrp="1"/>
          </p:cNvSpPr>
          <p:nvPr>
            <p:ph type="sldNum" sz="quarter" idx="10"/>
          </p:nvPr>
        </p:nvSpPr>
        <p:spPr/>
        <p:txBody>
          <a:bodyPr/>
          <a:lstStyle/>
          <a:p>
            <a:fld id="{4034BEE3-566C-4068-A777-C3A4762E861B}" type="slidenum">
              <a:rPr lang="en-GB" smtClean="0"/>
              <a:pPr/>
              <a:t>79</a:t>
            </a:fld>
            <a:endParaRPr lang="en-GB" dirty="0"/>
          </a:p>
        </p:txBody>
      </p:sp>
    </p:spTree>
    <p:extLst>
      <p:ext uri="{BB962C8B-B14F-4D97-AF65-F5344CB8AC3E}">
        <p14:creationId xmlns:p14="http://schemas.microsoft.com/office/powerpoint/2010/main" val="84515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close-up of people shaking hands&#10;&#10;Description automatically generated with low confidence">
            <a:extLst>
              <a:ext uri="{FF2B5EF4-FFF2-40B4-BE49-F238E27FC236}">
                <a16:creationId xmlns:a16="http://schemas.microsoft.com/office/drawing/2014/main" id="{0E7D8788-0B37-CCFE-31CE-E1171455F97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20403"/>
            <a:ext cx="12192000" cy="6878403"/>
          </a:xfrm>
          <a:prstGeom prst="rect">
            <a:avLst/>
          </a:prstGeom>
        </p:spPr>
      </p:pic>
      <p:sp>
        <p:nvSpPr>
          <p:cNvPr id="3" name="Rectangle 2">
            <a:extLst>
              <a:ext uri="{FF2B5EF4-FFF2-40B4-BE49-F238E27FC236}">
                <a16:creationId xmlns:a16="http://schemas.microsoft.com/office/drawing/2014/main" id="{D4F84FCD-9F08-14AA-7268-0D268194BB4D}"/>
              </a:ext>
            </a:extLst>
          </p:cNvPr>
          <p:cNvSpPr/>
          <p:nvPr/>
        </p:nvSpPr>
        <p:spPr bwMode="ltGray">
          <a:xfrm rot="16200000">
            <a:off x="5397306" y="63303"/>
            <a:ext cx="6762749" cy="6826642"/>
          </a:xfrm>
          <a:prstGeom prst="rect">
            <a:avLst/>
          </a:prstGeom>
          <a:gradFill flip="none" rotWithShape="1">
            <a:gsLst>
              <a:gs pos="0">
                <a:srgbClr val="000000"/>
              </a:gs>
              <a:gs pos="40000">
                <a:srgbClr val="000000">
                  <a:alpha val="0"/>
                </a:srgbClr>
              </a:gs>
            </a:gsLst>
            <a:lin ang="189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endParaRPr>
          </a:p>
        </p:txBody>
      </p:sp>
      <p:sp>
        <p:nvSpPr>
          <p:cNvPr id="4" name="Rectangle 3">
            <a:extLst>
              <a:ext uri="{FF2B5EF4-FFF2-40B4-BE49-F238E27FC236}">
                <a16:creationId xmlns:a16="http://schemas.microsoft.com/office/drawing/2014/main" id="{9F8D0044-8785-7B11-0206-CA17168216C7}"/>
              </a:ext>
            </a:extLst>
          </p:cNvPr>
          <p:cNvSpPr/>
          <p:nvPr/>
        </p:nvSpPr>
        <p:spPr bwMode="ltGray">
          <a:xfrm>
            <a:off x="-68" y="-20402"/>
            <a:ext cx="7039043" cy="6878401"/>
          </a:xfrm>
          <a:prstGeom prst="rect">
            <a:avLst/>
          </a:prstGeom>
          <a:gradFill flip="none" rotWithShape="1">
            <a:gsLst>
              <a:gs pos="0">
                <a:srgbClr val="000000"/>
              </a:gs>
              <a:gs pos="100000">
                <a:srgbClr val="000000">
                  <a:alpha val="0"/>
                </a:srgb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endParaRPr>
          </a:p>
        </p:txBody>
      </p:sp>
      <p:grpSp>
        <p:nvGrpSpPr>
          <p:cNvPr id="5" name="Group 4">
            <a:extLst>
              <a:ext uri="{FF2B5EF4-FFF2-40B4-BE49-F238E27FC236}">
                <a16:creationId xmlns:a16="http://schemas.microsoft.com/office/drawing/2014/main" id="{D07FDB01-14F7-AFD4-12AA-7CDE73595F65}"/>
              </a:ext>
            </a:extLst>
          </p:cNvPr>
          <p:cNvGrpSpPr/>
          <p:nvPr/>
        </p:nvGrpSpPr>
        <p:grpSpPr>
          <a:xfrm>
            <a:off x="523876" y="549833"/>
            <a:ext cx="3373870" cy="330026"/>
            <a:chOff x="459821" y="549832"/>
            <a:chExt cx="3798933" cy="371605"/>
          </a:xfrm>
        </p:grpSpPr>
        <p:sp>
          <p:nvSpPr>
            <p:cNvPr id="6" name="Freeform: Shape 5">
              <a:extLst>
                <a:ext uri="{FF2B5EF4-FFF2-40B4-BE49-F238E27FC236}">
                  <a16:creationId xmlns:a16="http://schemas.microsoft.com/office/drawing/2014/main" id="{C05D7CCF-0F0A-5EB8-EB31-2400E58986E8}"/>
                </a:ext>
              </a:extLst>
            </p:cNvPr>
            <p:cNvSpPr/>
            <p:nvPr/>
          </p:nvSpPr>
          <p:spPr>
            <a:xfrm>
              <a:off x="2534989" y="555150"/>
              <a:ext cx="247690" cy="361103"/>
            </a:xfrm>
            <a:custGeom>
              <a:avLst/>
              <a:gdLst>
                <a:gd name="connsiteX0" fmla="*/ 51556 w 247690"/>
                <a:gd name="connsiteY0" fmla="*/ 361541 h 361103"/>
                <a:gd name="connsiteX1" fmla="*/ -57 w 247690"/>
                <a:gd name="connsiteY1" fmla="*/ 361541 h 361103"/>
                <a:gd name="connsiteX2" fmla="*/ -57 w 247690"/>
                <a:gd name="connsiteY2" fmla="*/ 438 h 361103"/>
                <a:gd name="connsiteX3" fmla="*/ 132573 w 247690"/>
                <a:gd name="connsiteY3" fmla="*/ 438 h 361103"/>
                <a:gd name="connsiteX4" fmla="*/ 216703 w 247690"/>
                <a:gd name="connsiteY4" fmla="*/ 30392 h 361103"/>
                <a:gd name="connsiteX5" fmla="*/ 247634 w 247690"/>
                <a:gd name="connsiteY5" fmla="*/ 104699 h 361103"/>
                <a:gd name="connsiteX6" fmla="*/ 216703 w 247690"/>
                <a:gd name="connsiteY6" fmla="*/ 179555 h 361103"/>
                <a:gd name="connsiteX7" fmla="*/ 132573 w 247690"/>
                <a:gd name="connsiteY7" fmla="*/ 209449 h 361103"/>
                <a:gd name="connsiteX8" fmla="*/ 51556 w 247690"/>
                <a:gd name="connsiteY8" fmla="*/ 209449 h 361103"/>
                <a:gd name="connsiteX9" fmla="*/ 51556 w 247690"/>
                <a:gd name="connsiteY9" fmla="*/ 160216 h 361103"/>
                <a:gd name="connsiteX10" fmla="*/ 129950 w 247690"/>
                <a:gd name="connsiteY10" fmla="*/ 160216 h 361103"/>
                <a:gd name="connsiteX11" fmla="*/ 180586 w 247690"/>
                <a:gd name="connsiteY11" fmla="*/ 143683 h 361103"/>
                <a:gd name="connsiteX12" fmla="*/ 196021 w 247690"/>
                <a:gd name="connsiteY12" fmla="*/ 104455 h 361103"/>
                <a:gd name="connsiteX13" fmla="*/ 180586 w 247690"/>
                <a:gd name="connsiteY13" fmla="*/ 65776 h 361103"/>
                <a:gd name="connsiteX14" fmla="*/ 129950 w 247690"/>
                <a:gd name="connsiteY14" fmla="*/ 49243 h 361103"/>
                <a:gd name="connsiteX15" fmla="*/ 51556 w 247690"/>
                <a:gd name="connsiteY15" fmla="*/ 49243 h 36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7690" h="361103">
                  <a:moveTo>
                    <a:pt x="51556" y="361541"/>
                  </a:moveTo>
                  <a:lnTo>
                    <a:pt x="-57" y="361541"/>
                  </a:lnTo>
                  <a:lnTo>
                    <a:pt x="-57" y="438"/>
                  </a:lnTo>
                  <a:lnTo>
                    <a:pt x="132573" y="438"/>
                  </a:lnTo>
                  <a:cubicBezTo>
                    <a:pt x="172289" y="438"/>
                    <a:pt x="198095" y="11785"/>
                    <a:pt x="216703" y="30392"/>
                  </a:cubicBezTo>
                  <a:cubicBezTo>
                    <a:pt x="236567" y="50006"/>
                    <a:pt x="247713" y="76782"/>
                    <a:pt x="247634" y="104699"/>
                  </a:cubicBezTo>
                  <a:cubicBezTo>
                    <a:pt x="247719" y="132775"/>
                    <a:pt x="236579" y="159728"/>
                    <a:pt x="216703" y="179555"/>
                  </a:cubicBezTo>
                  <a:cubicBezTo>
                    <a:pt x="198095" y="197858"/>
                    <a:pt x="172289" y="209449"/>
                    <a:pt x="132573" y="209449"/>
                  </a:cubicBezTo>
                  <a:lnTo>
                    <a:pt x="51556" y="209449"/>
                  </a:lnTo>
                  <a:close/>
                  <a:moveTo>
                    <a:pt x="51556" y="160216"/>
                  </a:moveTo>
                  <a:lnTo>
                    <a:pt x="129950" y="160216"/>
                  </a:lnTo>
                  <a:cubicBezTo>
                    <a:pt x="156793" y="160216"/>
                    <a:pt x="170764" y="154115"/>
                    <a:pt x="180586" y="143683"/>
                  </a:cubicBezTo>
                  <a:cubicBezTo>
                    <a:pt x="190744" y="133184"/>
                    <a:pt x="196302" y="119067"/>
                    <a:pt x="196021" y="104455"/>
                  </a:cubicBezTo>
                  <a:cubicBezTo>
                    <a:pt x="196290" y="90009"/>
                    <a:pt x="190726" y="76068"/>
                    <a:pt x="180586" y="65776"/>
                  </a:cubicBezTo>
                  <a:cubicBezTo>
                    <a:pt x="170764" y="55405"/>
                    <a:pt x="156793" y="49243"/>
                    <a:pt x="129950" y="49243"/>
                  </a:cubicBezTo>
                  <a:lnTo>
                    <a:pt x="51556" y="49243"/>
                  </a:ln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7" name="Freeform: Shape 6">
              <a:extLst>
                <a:ext uri="{FF2B5EF4-FFF2-40B4-BE49-F238E27FC236}">
                  <a16:creationId xmlns:a16="http://schemas.microsoft.com/office/drawing/2014/main" id="{6AF50481-DB6E-7204-F3BA-FDBBEDA37518}"/>
                </a:ext>
              </a:extLst>
            </p:cNvPr>
            <p:cNvSpPr/>
            <p:nvPr/>
          </p:nvSpPr>
          <p:spPr>
            <a:xfrm>
              <a:off x="2839477" y="555150"/>
              <a:ext cx="299363" cy="366054"/>
            </a:xfrm>
            <a:custGeom>
              <a:avLst/>
              <a:gdLst>
                <a:gd name="connsiteX0" fmla="*/ 37646 w 299363"/>
                <a:gd name="connsiteY0" fmla="*/ 319201 h 366054"/>
                <a:gd name="connsiteX1" fmla="*/ -57 w 299363"/>
                <a:gd name="connsiteY1" fmla="*/ 211889 h 366054"/>
                <a:gd name="connsiteX2" fmla="*/ -57 w 299363"/>
                <a:gd name="connsiteY2" fmla="*/ 438 h 366054"/>
                <a:gd name="connsiteX3" fmla="*/ 51556 w 299363"/>
                <a:gd name="connsiteY3" fmla="*/ 438 h 366054"/>
                <a:gd name="connsiteX4" fmla="*/ 51556 w 299363"/>
                <a:gd name="connsiteY4" fmla="*/ 214635 h 366054"/>
                <a:gd name="connsiteX5" fmla="*/ 74250 w 299363"/>
                <a:gd name="connsiteY5" fmla="*/ 285830 h 366054"/>
                <a:gd name="connsiteX6" fmla="*/ 149655 w 299363"/>
                <a:gd name="connsiteY6" fmla="*/ 317676 h 366054"/>
                <a:gd name="connsiteX7" fmla="*/ 225000 w 299363"/>
                <a:gd name="connsiteY7" fmla="*/ 285647 h 366054"/>
                <a:gd name="connsiteX8" fmla="*/ 247694 w 299363"/>
                <a:gd name="connsiteY8" fmla="*/ 214452 h 366054"/>
                <a:gd name="connsiteX9" fmla="*/ 247694 w 299363"/>
                <a:gd name="connsiteY9" fmla="*/ 438 h 366054"/>
                <a:gd name="connsiteX10" fmla="*/ 299307 w 299363"/>
                <a:gd name="connsiteY10" fmla="*/ 438 h 366054"/>
                <a:gd name="connsiteX11" fmla="*/ 299307 w 299363"/>
                <a:gd name="connsiteY11" fmla="*/ 212072 h 366054"/>
                <a:gd name="connsiteX12" fmla="*/ 261604 w 299363"/>
                <a:gd name="connsiteY12" fmla="*/ 319384 h 366054"/>
                <a:gd name="connsiteX13" fmla="*/ 149655 w 299363"/>
                <a:gd name="connsiteY13" fmla="*/ 366482 h 366054"/>
                <a:gd name="connsiteX14" fmla="*/ 37646 w 299363"/>
                <a:gd name="connsiteY14" fmla="*/ 319201 h 36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363" h="366054">
                  <a:moveTo>
                    <a:pt x="37646" y="319201"/>
                  </a:moveTo>
                  <a:cubicBezTo>
                    <a:pt x="14402" y="293944"/>
                    <a:pt x="-57" y="260390"/>
                    <a:pt x="-57" y="211889"/>
                  </a:cubicBezTo>
                  <a:lnTo>
                    <a:pt x="-57" y="438"/>
                  </a:lnTo>
                  <a:lnTo>
                    <a:pt x="51556" y="438"/>
                  </a:lnTo>
                  <a:lnTo>
                    <a:pt x="51556" y="214635"/>
                  </a:lnTo>
                  <a:cubicBezTo>
                    <a:pt x="51556" y="248677"/>
                    <a:pt x="59852" y="269846"/>
                    <a:pt x="74250" y="285830"/>
                  </a:cubicBezTo>
                  <a:cubicBezTo>
                    <a:pt x="93687" y="306719"/>
                    <a:pt x="121128" y="318305"/>
                    <a:pt x="149655" y="317676"/>
                  </a:cubicBezTo>
                  <a:cubicBezTo>
                    <a:pt x="178195" y="318256"/>
                    <a:pt x="205618" y="306597"/>
                    <a:pt x="225000" y="285647"/>
                  </a:cubicBezTo>
                  <a:cubicBezTo>
                    <a:pt x="239458" y="269663"/>
                    <a:pt x="247694" y="248494"/>
                    <a:pt x="247694" y="214452"/>
                  </a:cubicBezTo>
                  <a:lnTo>
                    <a:pt x="247694" y="438"/>
                  </a:lnTo>
                  <a:lnTo>
                    <a:pt x="299307" y="438"/>
                  </a:lnTo>
                  <a:lnTo>
                    <a:pt x="299307" y="212072"/>
                  </a:lnTo>
                  <a:cubicBezTo>
                    <a:pt x="299307" y="260573"/>
                    <a:pt x="284848" y="294127"/>
                    <a:pt x="261604" y="319384"/>
                  </a:cubicBezTo>
                  <a:cubicBezTo>
                    <a:pt x="232418" y="349906"/>
                    <a:pt x="191885" y="366958"/>
                    <a:pt x="149655" y="366482"/>
                  </a:cubicBezTo>
                  <a:cubicBezTo>
                    <a:pt x="107377" y="366928"/>
                    <a:pt x="66814" y="349803"/>
                    <a:pt x="37646" y="319201"/>
                  </a:cubicBez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8" name="Freeform: Shape 7">
              <a:extLst>
                <a:ext uri="{FF2B5EF4-FFF2-40B4-BE49-F238E27FC236}">
                  <a16:creationId xmlns:a16="http://schemas.microsoft.com/office/drawing/2014/main" id="{0B8E57DE-6FE7-34D0-54A2-B44A6D8FCCAF}"/>
                </a:ext>
              </a:extLst>
            </p:cNvPr>
            <p:cNvSpPr/>
            <p:nvPr/>
          </p:nvSpPr>
          <p:spPr>
            <a:xfrm>
              <a:off x="3226569" y="555150"/>
              <a:ext cx="252938" cy="360920"/>
            </a:xfrm>
            <a:custGeom>
              <a:avLst/>
              <a:gdLst>
                <a:gd name="connsiteX0" fmla="*/ 198645 w 252938"/>
                <a:gd name="connsiteY0" fmla="*/ 166988 h 360920"/>
                <a:gd name="connsiteX1" fmla="*/ 252880 w 252938"/>
                <a:gd name="connsiteY1" fmla="*/ 255754 h 360920"/>
                <a:gd name="connsiteX2" fmla="*/ 222926 w 252938"/>
                <a:gd name="connsiteY2" fmla="*/ 329878 h 360920"/>
                <a:gd name="connsiteX3" fmla="*/ 136722 w 252938"/>
                <a:gd name="connsiteY3" fmla="*/ 361358 h 360920"/>
                <a:gd name="connsiteX4" fmla="*/ -57 w 252938"/>
                <a:gd name="connsiteY4" fmla="*/ 361358 h 360920"/>
                <a:gd name="connsiteX5" fmla="*/ -57 w 252938"/>
                <a:gd name="connsiteY5" fmla="*/ 438 h 360920"/>
                <a:gd name="connsiteX6" fmla="*/ 119701 w 252938"/>
                <a:gd name="connsiteY6" fmla="*/ 438 h 360920"/>
                <a:gd name="connsiteX7" fmla="*/ 200231 w 252938"/>
                <a:gd name="connsiteY7" fmla="*/ 27830 h 360920"/>
                <a:gd name="connsiteX8" fmla="*/ 229636 w 252938"/>
                <a:gd name="connsiteY8" fmla="*/ 100063 h 360920"/>
                <a:gd name="connsiteX9" fmla="*/ 198645 w 252938"/>
                <a:gd name="connsiteY9" fmla="*/ 166988 h 360920"/>
                <a:gd name="connsiteX10" fmla="*/ 51556 w 252938"/>
                <a:gd name="connsiteY10" fmla="*/ 149967 h 360920"/>
                <a:gd name="connsiteX11" fmla="*/ 117139 w 252938"/>
                <a:gd name="connsiteY11" fmla="*/ 149967 h 360920"/>
                <a:gd name="connsiteX12" fmla="*/ 164603 w 252938"/>
                <a:gd name="connsiteY12" fmla="*/ 134471 h 360920"/>
                <a:gd name="connsiteX13" fmla="*/ 178024 w 252938"/>
                <a:gd name="connsiteY13" fmla="*/ 99331 h 360920"/>
                <a:gd name="connsiteX14" fmla="*/ 164603 w 252938"/>
                <a:gd name="connsiteY14" fmla="*/ 64800 h 360920"/>
                <a:gd name="connsiteX15" fmla="*/ 117139 w 252938"/>
                <a:gd name="connsiteY15" fmla="*/ 49305 h 360920"/>
                <a:gd name="connsiteX16" fmla="*/ 51556 w 252938"/>
                <a:gd name="connsiteY16" fmla="*/ 49305 h 360920"/>
                <a:gd name="connsiteX17" fmla="*/ 51556 w 252938"/>
                <a:gd name="connsiteY17" fmla="*/ 312491 h 360920"/>
                <a:gd name="connsiteX18" fmla="*/ 134160 w 252938"/>
                <a:gd name="connsiteY18" fmla="*/ 312491 h 360920"/>
                <a:gd name="connsiteX19" fmla="*/ 187297 w 252938"/>
                <a:gd name="connsiteY19" fmla="*/ 294188 h 360920"/>
                <a:gd name="connsiteX20" fmla="*/ 201268 w 252938"/>
                <a:gd name="connsiteY20" fmla="*/ 255998 h 360920"/>
                <a:gd name="connsiteX21" fmla="*/ 187297 w 252938"/>
                <a:gd name="connsiteY21" fmla="*/ 217807 h 360920"/>
                <a:gd name="connsiteX22" fmla="*/ 134160 w 252938"/>
                <a:gd name="connsiteY22" fmla="*/ 199505 h 360920"/>
                <a:gd name="connsiteX23" fmla="*/ 51556 w 252938"/>
                <a:gd name="connsiteY23" fmla="*/ 199505 h 36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938" h="360920">
                  <a:moveTo>
                    <a:pt x="198645" y="166988"/>
                  </a:moveTo>
                  <a:cubicBezTo>
                    <a:pt x="231942" y="184064"/>
                    <a:pt x="252880" y="218332"/>
                    <a:pt x="252880" y="255754"/>
                  </a:cubicBezTo>
                  <a:cubicBezTo>
                    <a:pt x="253033" y="283439"/>
                    <a:pt x="242271" y="310075"/>
                    <a:pt x="222926" y="329878"/>
                  </a:cubicBezTo>
                  <a:cubicBezTo>
                    <a:pt x="203830" y="349461"/>
                    <a:pt x="176987" y="361358"/>
                    <a:pt x="136722" y="361358"/>
                  </a:cubicBezTo>
                  <a:lnTo>
                    <a:pt x="-57" y="361358"/>
                  </a:lnTo>
                  <a:lnTo>
                    <a:pt x="-57" y="438"/>
                  </a:lnTo>
                  <a:lnTo>
                    <a:pt x="119701" y="438"/>
                  </a:lnTo>
                  <a:cubicBezTo>
                    <a:pt x="157891" y="438"/>
                    <a:pt x="182660" y="10748"/>
                    <a:pt x="200231" y="27830"/>
                  </a:cubicBezTo>
                  <a:cubicBezTo>
                    <a:pt x="219643" y="46773"/>
                    <a:pt x="230295" y="72945"/>
                    <a:pt x="229636" y="100063"/>
                  </a:cubicBezTo>
                  <a:cubicBezTo>
                    <a:pt x="229325" y="125771"/>
                    <a:pt x="218051" y="150119"/>
                    <a:pt x="198645" y="166988"/>
                  </a:cubicBezTo>
                  <a:close/>
                  <a:moveTo>
                    <a:pt x="51556" y="149967"/>
                  </a:moveTo>
                  <a:lnTo>
                    <a:pt x="117139" y="149967"/>
                  </a:lnTo>
                  <a:cubicBezTo>
                    <a:pt x="142396" y="149967"/>
                    <a:pt x="155329" y="144232"/>
                    <a:pt x="164603" y="134471"/>
                  </a:cubicBezTo>
                  <a:cubicBezTo>
                    <a:pt x="173595" y="125021"/>
                    <a:pt x="178427" y="112368"/>
                    <a:pt x="178024" y="99331"/>
                  </a:cubicBezTo>
                  <a:cubicBezTo>
                    <a:pt x="178433" y="86476"/>
                    <a:pt x="173589" y="74006"/>
                    <a:pt x="164603" y="64800"/>
                  </a:cubicBezTo>
                  <a:cubicBezTo>
                    <a:pt x="155329" y="54978"/>
                    <a:pt x="142396" y="49305"/>
                    <a:pt x="117139" y="49305"/>
                  </a:cubicBezTo>
                  <a:lnTo>
                    <a:pt x="51556" y="49305"/>
                  </a:lnTo>
                  <a:close/>
                  <a:moveTo>
                    <a:pt x="51556" y="312491"/>
                  </a:moveTo>
                  <a:lnTo>
                    <a:pt x="134160" y="312491"/>
                  </a:lnTo>
                  <a:cubicBezTo>
                    <a:pt x="162040" y="312491"/>
                    <a:pt x="176865" y="305292"/>
                    <a:pt x="187297" y="294188"/>
                  </a:cubicBezTo>
                  <a:cubicBezTo>
                    <a:pt x="196503" y="283616"/>
                    <a:pt x="201475" y="270017"/>
                    <a:pt x="201268" y="255998"/>
                  </a:cubicBezTo>
                  <a:cubicBezTo>
                    <a:pt x="201494" y="241978"/>
                    <a:pt x="196516" y="228374"/>
                    <a:pt x="187297" y="217807"/>
                  </a:cubicBezTo>
                  <a:cubicBezTo>
                    <a:pt x="176987" y="206460"/>
                    <a:pt x="162040" y="199505"/>
                    <a:pt x="134160" y="199505"/>
                  </a:cubicBezTo>
                  <a:lnTo>
                    <a:pt x="51556" y="199505"/>
                  </a:ln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9" name="Freeform: Shape 8">
              <a:extLst>
                <a:ext uri="{FF2B5EF4-FFF2-40B4-BE49-F238E27FC236}">
                  <a16:creationId xmlns:a16="http://schemas.microsoft.com/office/drawing/2014/main" id="{F7BF201A-7147-3399-FC97-DC84765586DB}"/>
                </a:ext>
              </a:extLst>
            </p:cNvPr>
            <p:cNvSpPr/>
            <p:nvPr/>
          </p:nvSpPr>
          <p:spPr>
            <a:xfrm>
              <a:off x="3546614" y="555150"/>
              <a:ext cx="211573" cy="360858"/>
            </a:xfrm>
            <a:custGeom>
              <a:avLst/>
              <a:gdLst>
                <a:gd name="connsiteX0" fmla="*/ 51556 w 211573"/>
                <a:gd name="connsiteY0" fmla="*/ 312491 h 360858"/>
                <a:gd name="connsiteX1" fmla="*/ 211517 w 211573"/>
                <a:gd name="connsiteY1" fmla="*/ 312491 h 360858"/>
                <a:gd name="connsiteX2" fmla="*/ 211517 w 211573"/>
                <a:gd name="connsiteY2" fmla="*/ 361297 h 360858"/>
                <a:gd name="connsiteX3" fmla="*/ -57 w 211573"/>
                <a:gd name="connsiteY3" fmla="*/ 361297 h 360858"/>
                <a:gd name="connsiteX4" fmla="*/ -57 w 211573"/>
                <a:gd name="connsiteY4" fmla="*/ 438 h 360858"/>
                <a:gd name="connsiteX5" fmla="*/ 51556 w 211573"/>
                <a:gd name="connsiteY5" fmla="*/ 438 h 36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573" h="360858">
                  <a:moveTo>
                    <a:pt x="51556" y="312491"/>
                  </a:moveTo>
                  <a:lnTo>
                    <a:pt x="211517" y="312491"/>
                  </a:lnTo>
                  <a:lnTo>
                    <a:pt x="211517" y="361297"/>
                  </a:lnTo>
                  <a:lnTo>
                    <a:pt x="-57" y="361297"/>
                  </a:lnTo>
                  <a:lnTo>
                    <a:pt x="-57" y="438"/>
                  </a:lnTo>
                  <a:lnTo>
                    <a:pt x="51556" y="438"/>
                  </a:ln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10" name="Freeform: Shape 9">
              <a:extLst>
                <a:ext uri="{FF2B5EF4-FFF2-40B4-BE49-F238E27FC236}">
                  <a16:creationId xmlns:a16="http://schemas.microsoft.com/office/drawing/2014/main" id="{DE674519-46A2-66BB-095C-770E153B60E1}"/>
                </a:ext>
              </a:extLst>
            </p:cNvPr>
            <p:cNvSpPr/>
            <p:nvPr/>
          </p:nvSpPr>
          <p:spPr>
            <a:xfrm>
              <a:off x="3814986" y="555150"/>
              <a:ext cx="51612" cy="361286"/>
            </a:xfrm>
            <a:custGeom>
              <a:avLst/>
              <a:gdLst>
                <a:gd name="connsiteX0" fmla="*/ -57 w 51612"/>
                <a:gd name="connsiteY0" fmla="*/ 438 h 361286"/>
                <a:gd name="connsiteX1" fmla="*/ 51556 w 51612"/>
                <a:gd name="connsiteY1" fmla="*/ 438 h 361286"/>
                <a:gd name="connsiteX2" fmla="*/ 51556 w 51612"/>
                <a:gd name="connsiteY2" fmla="*/ 361724 h 361286"/>
                <a:gd name="connsiteX3" fmla="*/ -57 w 51612"/>
                <a:gd name="connsiteY3" fmla="*/ 361724 h 361286"/>
              </a:gdLst>
              <a:ahLst/>
              <a:cxnLst>
                <a:cxn ang="0">
                  <a:pos x="connsiteX0" y="connsiteY0"/>
                </a:cxn>
                <a:cxn ang="0">
                  <a:pos x="connsiteX1" y="connsiteY1"/>
                </a:cxn>
                <a:cxn ang="0">
                  <a:pos x="connsiteX2" y="connsiteY2"/>
                </a:cxn>
                <a:cxn ang="0">
                  <a:pos x="connsiteX3" y="connsiteY3"/>
                </a:cxn>
              </a:cxnLst>
              <a:rect l="l" t="t" r="r" b="b"/>
              <a:pathLst>
                <a:path w="51612" h="361286">
                  <a:moveTo>
                    <a:pt x="-57" y="438"/>
                  </a:moveTo>
                  <a:lnTo>
                    <a:pt x="51556" y="438"/>
                  </a:lnTo>
                  <a:lnTo>
                    <a:pt x="51556" y="361724"/>
                  </a:lnTo>
                  <a:lnTo>
                    <a:pt x="-57" y="361724"/>
                  </a:ln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11" name="Freeform: Shape 10">
              <a:extLst>
                <a:ext uri="{FF2B5EF4-FFF2-40B4-BE49-F238E27FC236}">
                  <a16:creationId xmlns:a16="http://schemas.microsoft.com/office/drawing/2014/main" id="{3C9C968D-2E62-E0F8-C4F4-FC56E835A1CC}"/>
                </a:ext>
              </a:extLst>
            </p:cNvPr>
            <p:cNvSpPr/>
            <p:nvPr/>
          </p:nvSpPr>
          <p:spPr>
            <a:xfrm>
              <a:off x="3931083" y="549832"/>
              <a:ext cx="327671" cy="371605"/>
            </a:xfrm>
            <a:custGeom>
              <a:avLst/>
              <a:gdLst>
                <a:gd name="connsiteX0" fmla="*/ 182661 w 327671"/>
                <a:gd name="connsiteY0" fmla="*/ 447 h 371605"/>
                <a:gd name="connsiteX1" fmla="*/ 314803 w 327671"/>
                <a:gd name="connsiteY1" fmla="*/ 56147 h 371605"/>
                <a:gd name="connsiteX2" fmla="*/ 280212 w 327671"/>
                <a:gd name="connsiteY2" fmla="*/ 90250 h 371605"/>
                <a:gd name="connsiteX3" fmla="*/ 182600 w 327671"/>
                <a:gd name="connsiteY3" fmla="*/ 49436 h 371605"/>
                <a:gd name="connsiteX4" fmla="*/ 51556 w 327671"/>
                <a:gd name="connsiteY4" fmla="*/ 186215 h 371605"/>
                <a:gd name="connsiteX5" fmla="*/ 187297 w 327671"/>
                <a:gd name="connsiteY5" fmla="*/ 322993 h 371605"/>
                <a:gd name="connsiteX6" fmla="*/ 291010 w 327671"/>
                <a:gd name="connsiteY6" fmla="*/ 271869 h 371605"/>
                <a:gd name="connsiteX7" fmla="*/ 327614 w 327671"/>
                <a:gd name="connsiteY7" fmla="*/ 304935 h 371605"/>
                <a:gd name="connsiteX8" fmla="*/ 187297 w 327671"/>
                <a:gd name="connsiteY8" fmla="*/ 372043 h 371605"/>
                <a:gd name="connsiteX9" fmla="*/ -57 w 327671"/>
                <a:gd name="connsiteY9" fmla="*/ 186215 h 371605"/>
                <a:gd name="connsiteX10" fmla="*/ 182661 w 327671"/>
                <a:gd name="connsiteY10" fmla="*/ 447 h 371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7671" h="371605">
                  <a:moveTo>
                    <a:pt x="182661" y="447"/>
                  </a:moveTo>
                  <a:cubicBezTo>
                    <a:pt x="232516" y="-65"/>
                    <a:pt x="280358" y="20098"/>
                    <a:pt x="314803" y="56147"/>
                  </a:cubicBezTo>
                  <a:lnTo>
                    <a:pt x="280212" y="90250"/>
                  </a:lnTo>
                  <a:cubicBezTo>
                    <a:pt x="254460" y="64114"/>
                    <a:pt x="219289" y="49412"/>
                    <a:pt x="182600" y="49436"/>
                  </a:cubicBezTo>
                  <a:cubicBezTo>
                    <a:pt x="108841" y="49436"/>
                    <a:pt x="51556" y="108308"/>
                    <a:pt x="51556" y="186215"/>
                  </a:cubicBezTo>
                  <a:cubicBezTo>
                    <a:pt x="51556" y="267782"/>
                    <a:pt x="110367" y="322993"/>
                    <a:pt x="187297" y="322993"/>
                  </a:cubicBezTo>
                  <a:cubicBezTo>
                    <a:pt x="227782" y="322341"/>
                    <a:pt x="265838" y="303581"/>
                    <a:pt x="291010" y="271869"/>
                  </a:cubicBezTo>
                  <a:lnTo>
                    <a:pt x="327614" y="304935"/>
                  </a:lnTo>
                  <a:cubicBezTo>
                    <a:pt x="293218" y="347146"/>
                    <a:pt x="241746" y="371763"/>
                    <a:pt x="187297" y="372043"/>
                  </a:cubicBezTo>
                  <a:cubicBezTo>
                    <a:pt x="79436" y="372043"/>
                    <a:pt x="-57" y="292734"/>
                    <a:pt x="-57" y="186215"/>
                  </a:cubicBezTo>
                  <a:cubicBezTo>
                    <a:pt x="4" y="81953"/>
                    <a:pt x="78460" y="447"/>
                    <a:pt x="182661" y="447"/>
                  </a:cubicBez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12" name="Freeform: Shape 11">
              <a:extLst>
                <a:ext uri="{FF2B5EF4-FFF2-40B4-BE49-F238E27FC236}">
                  <a16:creationId xmlns:a16="http://schemas.microsoft.com/office/drawing/2014/main" id="{1380978B-15AB-DBD4-A73D-8E9AAEC7C7F7}"/>
                </a:ext>
              </a:extLst>
            </p:cNvPr>
            <p:cNvSpPr/>
            <p:nvPr/>
          </p:nvSpPr>
          <p:spPr>
            <a:xfrm>
              <a:off x="459821" y="554479"/>
              <a:ext cx="1934728" cy="364641"/>
            </a:xfrm>
            <a:custGeom>
              <a:avLst/>
              <a:gdLst>
                <a:gd name="connsiteX0" fmla="*/ 311447 w 1934728"/>
                <a:gd name="connsiteY0" fmla="*/ 365079 h 364641"/>
                <a:gd name="connsiteX1" fmla="*/ 444932 w 1934728"/>
                <a:gd name="connsiteY1" fmla="*/ 438 h 364641"/>
                <a:gd name="connsiteX2" fmla="*/ 512040 w 1934728"/>
                <a:gd name="connsiteY2" fmla="*/ 438 h 364641"/>
                <a:gd name="connsiteX3" fmla="*/ 645829 w 1934728"/>
                <a:gd name="connsiteY3" fmla="*/ 365079 h 364641"/>
                <a:gd name="connsiteX4" fmla="*/ 575243 w 1934728"/>
                <a:gd name="connsiteY4" fmla="*/ 365079 h 364641"/>
                <a:gd name="connsiteX5" fmla="*/ 543642 w 1934728"/>
                <a:gd name="connsiteY5" fmla="*/ 278997 h 364641"/>
                <a:gd name="connsiteX6" fmla="*/ 413147 w 1934728"/>
                <a:gd name="connsiteY6" fmla="*/ 278997 h 364641"/>
                <a:gd name="connsiteX7" fmla="*/ 381667 w 1934728"/>
                <a:gd name="connsiteY7" fmla="*/ 365079 h 364641"/>
                <a:gd name="connsiteX8" fmla="*/ 435963 w 1934728"/>
                <a:gd name="connsiteY8" fmla="*/ 216587 h 364641"/>
                <a:gd name="connsiteX9" fmla="*/ 521008 w 1934728"/>
                <a:gd name="connsiteY9" fmla="*/ 216587 h 364641"/>
                <a:gd name="connsiteX10" fmla="*/ 478303 w 1934728"/>
                <a:gd name="connsiteY10" fmla="*/ 99880 h 364641"/>
                <a:gd name="connsiteX11" fmla="*/ 1256514 w 1934728"/>
                <a:gd name="connsiteY11" fmla="*/ 365079 h 364641"/>
                <a:gd name="connsiteX12" fmla="*/ 1389998 w 1934728"/>
                <a:gd name="connsiteY12" fmla="*/ 498 h 364641"/>
                <a:gd name="connsiteX13" fmla="*/ 1457106 w 1934728"/>
                <a:gd name="connsiteY13" fmla="*/ 498 h 364641"/>
                <a:gd name="connsiteX14" fmla="*/ 1590834 w 1934728"/>
                <a:gd name="connsiteY14" fmla="*/ 365079 h 364641"/>
                <a:gd name="connsiteX15" fmla="*/ 1520859 w 1934728"/>
                <a:gd name="connsiteY15" fmla="*/ 365079 h 364641"/>
                <a:gd name="connsiteX16" fmla="*/ 1489318 w 1934728"/>
                <a:gd name="connsiteY16" fmla="*/ 278997 h 364641"/>
                <a:gd name="connsiteX17" fmla="*/ 1358213 w 1934728"/>
                <a:gd name="connsiteY17" fmla="*/ 278997 h 364641"/>
                <a:gd name="connsiteX18" fmla="*/ 1326733 w 1934728"/>
                <a:gd name="connsiteY18" fmla="*/ 365079 h 364641"/>
                <a:gd name="connsiteX19" fmla="*/ 1381030 w 1934728"/>
                <a:gd name="connsiteY19" fmla="*/ 216587 h 364641"/>
                <a:gd name="connsiteX20" fmla="*/ 1465952 w 1934728"/>
                <a:gd name="connsiteY20" fmla="*/ 216587 h 364641"/>
                <a:gd name="connsiteX21" fmla="*/ 1423552 w 1934728"/>
                <a:gd name="connsiteY21" fmla="*/ 99880 h 364641"/>
                <a:gd name="connsiteX22" fmla="*/ 678956 w 1934728"/>
                <a:gd name="connsiteY22" fmla="*/ 498 h 364641"/>
                <a:gd name="connsiteX23" fmla="*/ 732582 w 1934728"/>
                <a:gd name="connsiteY23" fmla="*/ 498 h 364641"/>
                <a:gd name="connsiteX24" fmla="*/ 919325 w 1934728"/>
                <a:gd name="connsiteY24" fmla="*/ 232327 h 364641"/>
                <a:gd name="connsiteX25" fmla="*/ 919325 w 1934728"/>
                <a:gd name="connsiteY25" fmla="*/ 498 h 364641"/>
                <a:gd name="connsiteX26" fmla="*/ 989545 w 1934728"/>
                <a:gd name="connsiteY26" fmla="*/ 498 h 364641"/>
                <a:gd name="connsiteX27" fmla="*/ 989545 w 1934728"/>
                <a:gd name="connsiteY27" fmla="*/ 365079 h 364641"/>
                <a:gd name="connsiteX28" fmla="*/ 940739 w 1934728"/>
                <a:gd name="connsiteY28" fmla="*/ 365079 h 364641"/>
                <a:gd name="connsiteX29" fmla="*/ 749237 w 1934728"/>
                <a:gd name="connsiteY29" fmla="*/ 127150 h 364641"/>
                <a:gd name="connsiteX30" fmla="*/ 749237 w 1934728"/>
                <a:gd name="connsiteY30" fmla="*/ 365079 h 364641"/>
                <a:gd name="connsiteX31" fmla="*/ 678956 w 1934728"/>
                <a:gd name="connsiteY31" fmla="*/ 365079 h 364641"/>
                <a:gd name="connsiteX32" fmla="*/ 1294094 w 1934728"/>
                <a:gd name="connsiteY32" fmla="*/ 498 h 364641"/>
                <a:gd name="connsiteX33" fmla="*/ 1294094 w 1934728"/>
                <a:gd name="connsiteY33" fmla="*/ 62848 h 364641"/>
                <a:gd name="connsiteX34" fmla="*/ 1197947 w 1934728"/>
                <a:gd name="connsiteY34" fmla="*/ 62848 h 364641"/>
                <a:gd name="connsiteX35" fmla="*/ 1197947 w 1934728"/>
                <a:gd name="connsiteY35" fmla="*/ 365079 h 364641"/>
                <a:gd name="connsiteX36" fmla="*/ 1127727 w 1934728"/>
                <a:gd name="connsiteY36" fmla="*/ 365079 h 364641"/>
                <a:gd name="connsiteX37" fmla="*/ 1127727 w 1934728"/>
                <a:gd name="connsiteY37" fmla="*/ 62848 h 364641"/>
                <a:gd name="connsiteX38" fmla="*/ 1031518 w 1934728"/>
                <a:gd name="connsiteY38" fmla="*/ 62848 h 364641"/>
                <a:gd name="connsiteX39" fmla="*/ 1031518 w 1934728"/>
                <a:gd name="connsiteY39" fmla="*/ 498 h 364641"/>
                <a:gd name="connsiteX40" fmla="*/ 1934672 w 1934728"/>
                <a:gd name="connsiteY40" fmla="*/ 365079 h 364641"/>
                <a:gd name="connsiteX41" fmla="*/ 1820710 w 1934728"/>
                <a:gd name="connsiteY41" fmla="*/ 207375 h 364641"/>
                <a:gd name="connsiteX42" fmla="*/ 1855790 w 1934728"/>
                <a:gd name="connsiteY42" fmla="*/ 184314 h 364641"/>
                <a:gd name="connsiteX43" fmla="*/ 1884402 w 1934728"/>
                <a:gd name="connsiteY43" fmla="*/ 108787 h 364641"/>
                <a:gd name="connsiteX44" fmla="*/ 1855790 w 1934728"/>
                <a:gd name="connsiteY44" fmla="*/ 33259 h 364641"/>
                <a:gd name="connsiteX45" fmla="*/ 1760984 w 1934728"/>
                <a:gd name="connsiteY45" fmla="*/ 498 h 364641"/>
                <a:gd name="connsiteX46" fmla="*/ 1624022 w 1934728"/>
                <a:gd name="connsiteY46" fmla="*/ 498 h 364641"/>
                <a:gd name="connsiteX47" fmla="*/ 1624022 w 1934728"/>
                <a:gd name="connsiteY47" fmla="*/ 365079 h 364641"/>
                <a:gd name="connsiteX48" fmla="*/ 1694364 w 1934728"/>
                <a:gd name="connsiteY48" fmla="*/ 365079 h 364641"/>
                <a:gd name="connsiteX49" fmla="*/ 1694364 w 1934728"/>
                <a:gd name="connsiteY49" fmla="*/ 216587 h 364641"/>
                <a:gd name="connsiteX50" fmla="*/ 1751711 w 1934728"/>
                <a:gd name="connsiteY50" fmla="*/ 216587 h 364641"/>
                <a:gd name="connsiteX51" fmla="*/ 1858108 w 1934728"/>
                <a:gd name="connsiteY51" fmla="*/ 365079 h 364641"/>
                <a:gd name="connsiteX52" fmla="*/ 1694303 w 1934728"/>
                <a:gd name="connsiteY52" fmla="*/ 62970 h 364641"/>
                <a:gd name="connsiteX53" fmla="*/ 1757812 w 1934728"/>
                <a:gd name="connsiteY53" fmla="*/ 62970 h 364641"/>
                <a:gd name="connsiteX54" fmla="*/ 1802103 w 1934728"/>
                <a:gd name="connsiteY54" fmla="*/ 77551 h 364641"/>
                <a:gd name="connsiteX55" fmla="*/ 1814305 w 1934728"/>
                <a:gd name="connsiteY55" fmla="*/ 108787 h 364641"/>
                <a:gd name="connsiteX56" fmla="*/ 1802103 w 1934728"/>
                <a:gd name="connsiteY56" fmla="*/ 139290 h 364641"/>
                <a:gd name="connsiteX57" fmla="*/ 1757812 w 1934728"/>
                <a:gd name="connsiteY57" fmla="*/ 153871 h 364641"/>
                <a:gd name="connsiteX58" fmla="*/ 1694364 w 1934728"/>
                <a:gd name="connsiteY58" fmla="*/ 153871 h 364641"/>
                <a:gd name="connsiteX59" fmla="*/ 294609 w 1934728"/>
                <a:gd name="connsiteY59" fmla="*/ 498 h 364641"/>
                <a:gd name="connsiteX60" fmla="*/ 218228 w 1934728"/>
                <a:gd name="connsiteY60" fmla="*/ 498 h 364641"/>
                <a:gd name="connsiteX61" fmla="*/ 87550 w 1934728"/>
                <a:gd name="connsiteY61" fmla="*/ 182789 h 364641"/>
                <a:gd name="connsiteX62" fmla="*/ 218289 w 1934728"/>
                <a:gd name="connsiteY62" fmla="*/ 365079 h 364641"/>
                <a:gd name="connsiteX63" fmla="*/ 294609 w 1934728"/>
                <a:gd name="connsiteY63" fmla="*/ 365079 h 364641"/>
                <a:gd name="connsiteX64" fmla="*/ 163931 w 1934728"/>
                <a:gd name="connsiteY64" fmla="*/ 182789 h 364641"/>
                <a:gd name="connsiteX65" fmla="*/ 47224 w 1934728"/>
                <a:gd name="connsiteY65" fmla="*/ 498 h 364641"/>
                <a:gd name="connsiteX66" fmla="*/ -57 w 1934728"/>
                <a:gd name="connsiteY66" fmla="*/ 498 h 364641"/>
                <a:gd name="connsiteX67" fmla="*/ -57 w 1934728"/>
                <a:gd name="connsiteY67" fmla="*/ 365079 h 364641"/>
                <a:gd name="connsiteX68" fmla="*/ 47163 w 1934728"/>
                <a:gd name="connsiteY68" fmla="*/ 365079 h 364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934728" h="364641">
                  <a:moveTo>
                    <a:pt x="311447" y="365079"/>
                  </a:moveTo>
                  <a:lnTo>
                    <a:pt x="444932" y="438"/>
                  </a:lnTo>
                  <a:lnTo>
                    <a:pt x="512040" y="438"/>
                  </a:lnTo>
                  <a:lnTo>
                    <a:pt x="645829" y="365079"/>
                  </a:lnTo>
                  <a:lnTo>
                    <a:pt x="575243" y="365079"/>
                  </a:lnTo>
                  <a:lnTo>
                    <a:pt x="543642" y="278997"/>
                  </a:lnTo>
                  <a:lnTo>
                    <a:pt x="413147" y="278997"/>
                  </a:lnTo>
                  <a:lnTo>
                    <a:pt x="381667" y="365079"/>
                  </a:lnTo>
                  <a:close/>
                  <a:moveTo>
                    <a:pt x="435963" y="216587"/>
                  </a:moveTo>
                  <a:lnTo>
                    <a:pt x="521008" y="216587"/>
                  </a:lnTo>
                  <a:lnTo>
                    <a:pt x="478303" y="99880"/>
                  </a:lnTo>
                  <a:close/>
                  <a:moveTo>
                    <a:pt x="1256514" y="365079"/>
                  </a:moveTo>
                  <a:lnTo>
                    <a:pt x="1389998" y="498"/>
                  </a:lnTo>
                  <a:lnTo>
                    <a:pt x="1457106" y="498"/>
                  </a:lnTo>
                  <a:lnTo>
                    <a:pt x="1590834" y="365079"/>
                  </a:lnTo>
                  <a:lnTo>
                    <a:pt x="1520859" y="365079"/>
                  </a:lnTo>
                  <a:lnTo>
                    <a:pt x="1489318" y="278997"/>
                  </a:lnTo>
                  <a:lnTo>
                    <a:pt x="1358213" y="278997"/>
                  </a:lnTo>
                  <a:lnTo>
                    <a:pt x="1326733" y="365079"/>
                  </a:lnTo>
                  <a:close/>
                  <a:moveTo>
                    <a:pt x="1381030" y="216587"/>
                  </a:moveTo>
                  <a:lnTo>
                    <a:pt x="1465952" y="216587"/>
                  </a:lnTo>
                  <a:lnTo>
                    <a:pt x="1423552" y="99880"/>
                  </a:lnTo>
                  <a:close/>
                  <a:moveTo>
                    <a:pt x="678956" y="498"/>
                  </a:moveTo>
                  <a:lnTo>
                    <a:pt x="732582" y="498"/>
                  </a:lnTo>
                  <a:lnTo>
                    <a:pt x="919325" y="232327"/>
                  </a:lnTo>
                  <a:lnTo>
                    <a:pt x="919325" y="498"/>
                  </a:lnTo>
                  <a:lnTo>
                    <a:pt x="989545" y="498"/>
                  </a:lnTo>
                  <a:lnTo>
                    <a:pt x="989545" y="365079"/>
                  </a:lnTo>
                  <a:lnTo>
                    <a:pt x="940739" y="365079"/>
                  </a:lnTo>
                  <a:lnTo>
                    <a:pt x="749237" y="127150"/>
                  </a:lnTo>
                  <a:lnTo>
                    <a:pt x="749237" y="365079"/>
                  </a:lnTo>
                  <a:lnTo>
                    <a:pt x="678956" y="365079"/>
                  </a:lnTo>
                  <a:close/>
                  <a:moveTo>
                    <a:pt x="1294094" y="498"/>
                  </a:moveTo>
                  <a:lnTo>
                    <a:pt x="1294094" y="62848"/>
                  </a:lnTo>
                  <a:lnTo>
                    <a:pt x="1197947" y="62848"/>
                  </a:lnTo>
                  <a:lnTo>
                    <a:pt x="1197947" y="365079"/>
                  </a:lnTo>
                  <a:lnTo>
                    <a:pt x="1127727" y="365079"/>
                  </a:lnTo>
                  <a:lnTo>
                    <a:pt x="1127727" y="62848"/>
                  </a:lnTo>
                  <a:lnTo>
                    <a:pt x="1031518" y="62848"/>
                  </a:lnTo>
                  <a:lnTo>
                    <a:pt x="1031518" y="498"/>
                  </a:lnTo>
                  <a:close/>
                  <a:moveTo>
                    <a:pt x="1934672" y="365079"/>
                  </a:moveTo>
                  <a:lnTo>
                    <a:pt x="1820710" y="207375"/>
                  </a:lnTo>
                  <a:cubicBezTo>
                    <a:pt x="1833998" y="202445"/>
                    <a:pt x="1845992" y="194557"/>
                    <a:pt x="1855790" y="184314"/>
                  </a:cubicBezTo>
                  <a:cubicBezTo>
                    <a:pt x="1874574" y="163687"/>
                    <a:pt x="1884805" y="136685"/>
                    <a:pt x="1884402" y="108787"/>
                  </a:cubicBezTo>
                  <a:cubicBezTo>
                    <a:pt x="1884805" y="80888"/>
                    <a:pt x="1874574" y="53886"/>
                    <a:pt x="1855790" y="33259"/>
                  </a:cubicBezTo>
                  <a:cubicBezTo>
                    <a:pt x="1835474" y="11907"/>
                    <a:pt x="1807838" y="498"/>
                    <a:pt x="1760984" y="498"/>
                  </a:cubicBezTo>
                  <a:lnTo>
                    <a:pt x="1624022" y="498"/>
                  </a:lnTo>
                  <a:lnTo>
                    <a:pt x="1624022" y="365079"/>
                  </a:lnTo>
                  <a:lnTo>
                    <a:pt x="1694364" y="365079"/>
                  </a:lnTo>
                  <a:lnTo>
                    <a:pt x="1694364" y="216587"/>
                  </a:lnTo>
                  <a:lnTo>
                    <a:pt x="1751711" y="216587"/>
                  </a:lnTo>
                  <a:lnTo>
                    <a:pt x="1858108" y="365079"/>
                  </a:lnTo>
                  <a:close/>
                  <a:moveTo>
                    <a:pt x="1694303" y="62970"/>
                  </a:moveTo>
                  <a:lnTo>
                    <a:pt x="1757812" y="62970"/>
                  </a:lnTo>
                  <a:cubicBezTo>
                    <a:pt x="1781788" y="62970"/>
                    <a:pt x="1793806" y="68644"/>
                    <a:pt x="1802103" y="77551"/>
                  </a:cubicBezTo>
                  <a:cubicBezTo>
                    <a:pt x="1810040" y="86000"/>
                    <a:pt x="1814408" y="97189"/>
                    <a:pt x="1814305" y="108787"/>
                  </a:cubicBezTo>
                  <a:cubicBezTo>
                    <a:pt x="1814335" y="120152"/>
                    <a:pt x="1809961" y="131085"/>
                    <a:pt x="1802103" y="139290"/>
                  </a:cubicBezTo>
                  <a:cubicBezTo>
                    <a:pt x="1793806" y="148136"/>
                    <a:pt x="1781788" y="153871"/>
                    <a:pt x="1757812" y="153871"/>
                  </a:cubicBezTo>
                  <a:lnTo>
                    <a:pt x="1694364" y="153871"/>
                  </a:lnTo>
                  <a:close/>
                  <a:moveTo>
                    <a:pt x="294609" y="498"/>
                  </a:moveTo>
                  <a:lnTo>
                    <a:pt x="218228" y="498"/>
                  </a:lnTo>
                  <a:lnTo>
                    <a:pt x="87550" y="182789"/>
                  </a:lnTo>
                  <a:lnTo>
                    <a:pt x="218289" y="365079"/>
                  </a:lnTo>
                  <a:lnTo>
                    <a:pt x="294609" y="365079"/>
                  </a:lnTo>
                  <a:lnTo>
                    <a:pt x="163931" y="182789"/>
                  </a:lnTo>
                  <a:close/>
                  <a:moveTo>
                    <a:pt x="47224" y="498"/>
                  </a:moveTo>
                  <a:lnTo>
                    <a:pt x="-57" y="498"/>
                  </a:lnTo>
                  <a:lnTo>
                    <a:pt x="-57" y="365079"/>
                  </a:lnTo>
                  <a:lnTo>
                    <a:pt x="47163" y="365079"/>
                  </a:ln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13" name="Freeform: Shape 12">
              <a:extLst>
                <a:ext uri="{FF2B5EF4-FFF2-40B4-BE49-F238E27FC236}">
                  <a16:creationId xmlns:a16="http://schemas.microsoft.com/office/drawing/2014/main" id="{05090ABE-A69C-8B36-A11E-407120C8B327}"/>
                </a:ext>
              </a:extLst>
            </p:cNvPr>
            <p:cNvSpPr/>
            <p:nvPr/>
          </p:nvSpPr>
          <p:spPr>
            <a:xfrm>
              <a:off x="507101" y="554539"/>
              <a:ext cx="38678" cy="364580"/>
            </a:xfrm>
            <a:custGeom>
              <a:avLst/>
              <a:gdLst>
                <a:gd name="connsiteX0" fmla="*/ 0 w 38678"/>
                <a:gd name="connsiteY0" fmla="*/ 0 h 364580"/>
                <a:gd name="connsiteX1" fmla="*/ 38679 w 38678"/>
                <a:gd name="connsiteY1" fmla="*/ 0 h 364580"/>
                <a:gd name="connsiteX2" fmla="*/ 38679 w 38678"/>
                <a:gd name="connsiteY2" fmla="*/ 364580 h 364580"/>
                <a:gd name="connsiteX3" fmla="*/ 0 w 38678"/>
                <a:gd name="connsiteY3" fmla="*/ 364580 h 364580"/>
              </a:gdLst>
              <a:ahLst/>
              <a:cxnLst>
                <a:cxn ang="0">
                  <a:pos x="connsiteX0" y="connsiteY0"/>
                </a:cxn>
                <a:cxn ang="0">
                  <a:pos x="connsiteX1" y="connsiteY1"/>
                </a:cxn>
                <a:cxn ang="0">
                  <a:pos x="connsiteX2" y="connsiteY2"/>
                </a:cxn>
                <a:cxn ang="0">
                  <a:pos x="connsiteX3" y="connsiteY3"/>
                </a:cxn>
              </a:cxnLst>
              <a:rect l="l" t="t" r="r" b="b"/>
              <a:pathLst>
                <a:path w="38678" h="364580">
                  <a:moveTo>
                    <a:pt x="0" y="0"/>
                  </a:moveTo>
                  <a:lnTo>
                    <a:pt x="38679" y="0"/>
                  </a:lnTo>
                  <a:lnTo>
                    <a:pt x="38679" y="364580"/>
                  </a:lnTo>
                  <a:lnTo>
                    <a:pt x="0" y="364580"/>
                  </a:lnTo>
                  <a:close/>
                </a:path>
              </a:pathLst>
            </a:custGeom>
            <a:solidFill>
              <a:srgbClr val="B28300"/>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grpSp>
      <p:sp>
        <p:nvSpPr>
          <p:cNvPr id="14" name="Title 2">
            <a:extLst>
              <a:ext uri="{FF2B5EF4-FFF2-40B4-BE49-F238E27FC236}">
                <a16:creationId xmlns:a16="http://schemas.microsoft.com/office/drawing/2014/main" id="{2069A608-A7B8-E6F4-52FD-FCBF1AD7E487}"/>
              </a:ext>
            </a:extLst>
          </p:cNvPr>
          <p:cNvSpPr txBox="1">
            <a:spLocks/>
          </p:cNvSpPr>
          <p:nvPr/>
        </p:nvSpPr>
        <p:spPr>
          <a:xfrm>
            <a:off x="359999" y="2690550"/>
            <a:ext cx="4147345" cy="1976400"/>
          </a:xfrm>
          <a:prstGeom prst="rect">
            <a:avLst/>
          </a:prstGeom>
        </p:spPr>
        <p:txBody>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GB" sz="3200" b="0" i="0" u="none" strike="noStrike" kern="1200" cap="none" spc="0" normalizeH="0" baseline="0" noProof="0" dirty="0">
              <a:ln>
                <a:noFill/>
              </a:ln>
              <a:solidFill>
                <a:srgbClr val="FFFFFF"/>
              </a:solidFill>
              <a:effectLst/>
              <a:uLnTx/>
              <a:uFillTx/>
              <a:latin typeface="Arial"/>
              <a:ea typeface="+mj-ea"/>
              <a:cs typeface="Kantar Brown" panose="020B0504020101010102" pitchFamily="34" charset="0"/>
            </a:endParaRPr>
          </a:p>
        </p:txBody>
      </p:sp>
      <p:cxnSp>
        <p:nvCxnSpPr>
          <p:cNvPr id="18" name="Straight Connector 17">
            <a:extLst>
              <a:ext uri="{FF2B5EF4-FFF2-40B4-BE49-F238E27FC236}">
                <a16:creationId xmlns:a16="http://schemas.microsoft.com/office/drawing/2014/main" id="{B469131F-D4CD-DC74-DB8E-1E66E5D056D7}"/>
              </a:ext>
            </a:extLst>
          </p:cNvPr>
          <p:cNvCxnSpPr/>
          <p:nvPr/>
        </p:nvCxnSpPr>
        <p:spPr>
          <a:xfrm>
            <a:off x="612146" y="2463789"/>
            <a:ext cx="0" cy="4356000"/>
          </a:xfrm>
          <a:prstGeom prst="line">
            <a:avLst/>
          </a:prstGeom>
          <a:ln w="12700">
            <a:solidFill>
              <a:srgbClr val="FFFFFF">
                <a:alpha val="50196"/>
              </a:srgbClr>
            </a:solidFill>
            <a:tailEnd type="none"/>
          </a:ln>
        </p:spPr>
        <p:style>
          <a:lnRef idx="1">
            <a:schemeClr val="accent1"/>
          </a:lnRef>
          <a:fillRef idx="0">
            <a:schemeClr val="accent1"/>
          </a:fillRef>
          <a:effectRef idx="0">
            <a:schemeClr val="accent1"/>
          </a:effectRef>
          <a:fontRef idx="minor">
            <a:schemeClr val="tx1"/>
          </a:fontRef>
        </p:style>
      </p:cxnSp>
      <p:pic>
        <p:nvPicPr>
          <p:cNvPr id="19" name="Picture 2" descr="Home | Nuku Ora">
            <a:extLst>
              <a:ext uri="{FF2B5EF4-FFF2-40B4-BE49-F238E27FC236}">
                <a16:creationId xmlns:a16="http://schemas.microsoft.com/office/drawing/2014/main" id="{0437A188-8268-D5D0-491D-32961CF7D01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115858" y="5574765"/>
            <a:ext cx="2895486" cy="1073182"/>
          </a:xfrm>
          <a:prstGeom prst="rect">
            <a:avLst/>
          </a:prstGeom>
          <a:noFill/>
          <a:extLst>
            <a:ext uri="{909E8E84-426E-40DD-AFC4-6F175D3DCCD1}">
              <a14:hiddenFill xmlns:a14="http://schemas.microsoft.com/office/drawing/2010/main">
                <a:solidFill>
                  <a:srgbClr val="FFFFFF"/>
                </a:solidFill>
              </a14:hiddenFill>
            </a:ext>
          </a:extLst>
        </p:spPr>
      </p:pic>
      <p:sp>
        <p:nvSpPr>
          <p:cNvPr id="15" name="Text Placeholder 71">
            <a:extLst>
              <a:ext uri="{FF2B5EF4-FFF2-40B4-BE49-F238E27FC236}">
                <a16:creationId xmlns:a16="http://schemas.microsoft.com/office/drawing/2014/main" id="{4050C320-5C93-66CD-894A-F4E1C562345A}"/>
              </a:ext>
            </a:extLst>
          </p:cNvPr>
          <p:cNvSpPr txBox="1">
            <a:spLocks/>
          </p:cNvSpPr>
          <p:nvPr/>
        </p:nvSpPr>
        <p:spPr>
          <a:xfrm>
            <a:off x="909331" y="3343103"/>
            <a:ext cx="3520626" cy="233638"/>
          </a:xfrm>
          <a:prstGeom prst="rect">
            <a:avLst/>
          </a:prstGeom>
        </p:spPr>
        <p:txBody>
          <a:bodyPr lIns="0" tIns="0" rIns="0" bIns="27000" anchor="t"/>
          <a:lstStyle>
            <a:lvl1pPr marL="228600" indent="-228600" algn="l" defTabSz="914400" rtl="0" eaLnBrk="1" latinLnBrk="0" hangingPunct="1">
              <a:spcBef>
                <a:spcPct val="20000"/>
              </a:spcBef>
              <a:buClr>
                <a:schemeClr val="accent1"/>
              </a:buClr>
              <a:buSzPct val="99000"/>
              <a:buFont typeface="Arial" pitchFamily="34" charset="0"/>
              <a:buChar char="•"/>
              <a:defRPr lang="en-US" sz="2000" i="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1pPr>
            <a:lvl2pPr marL="400050" indent="-171450" algn="l" defTabSz="914400" rtl="0" eaLnBrk="1" latinLnBrk="0" hangingPunct="1">
              <a:spcBef>
                <a:spcPct val="20000"/>
              </a:spcBef>
              <a:buClr>
                <a:schemeClr val="accent1"/>
              </a:buClr>
              <a:buSzPct val="99000"/>
              <a:buFont typeface="Arial" pitchFamily="34" charset="0"/>
              <a:buChar char="•"/>
              <a:defRPr lang="en-US" sz="1600" i="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2pPr>
            <a:lvl3pPr marL="571500" indent="-171450" algn="l" defTabSz="914400" rtl="0" eaLnBrk="1" latinLnBrk="0" hangingPunct="1">
              <a:spcBef>
                <a:spcPct val="20000"/>
              </a:spcBef>
              <a:buClr>
                <a:schemeClr val="accent1"/>
              </a:buClr>
              <a:buSzPct val="99000"/>
              <a:buFont typeface="Arial" pitchFamily="34" charset="0"/>
              <a:buChar char="•"/>
              <a:defRPr lang="en-US" sz="1600" i="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3pPr>
            <a:lvl4pPr marL="742950" indent="-171450" algn="l" defTabSz="914400" rtl="0" eaLnBrk="1" latinLnBrk="0" hangingPunct="1">
              <a:spcBef>
                <a:spcPct val="20000"/>
              </a:spcBef>
              <a:buClr>
                <a:schemeClr val="accent1"/>
              </a:buClr>
              <a:buSzPct val="99000"/>
              <a:buFont typeface="Arial" pitchFamily="34" charset="0"/>
              <a:buChar char="•"/>
              <a:tabLst/>
              <a:defRPr lang="en-US" sz="1600" i="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4pPr>
            <a:lvl5pPr marL="914400" indent="-171450" algn="l" defTabSz="914400" rtl="0" eaLnBrk="1" latinLnBrk="0" hangingPunct="1">
              <a:spcBef>
                <a:spcPct val="20000"/>
              </a:spcBef>
              <a:buClr>
                <a:schemeClr val="accent1"/>
              </a:buClr>
              <a:buSzPct val="99000"/>
              <a:buFont typeface="Arial" pitchFamily="34" charset="0"/>
              <a:buChar char="•"/>
              <a:defRPr lang="en-US" sz="1600" i="0" kern="1200" dirty="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NZ" sz="28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KEY INSIGHTS FROM THE QUALITATIVE AND QUANTITATIVE RESEARCH</a:t>
            </a:r>
          </a:p>
        </p:txBody>
      </p:sp>
      <p:sp>
        <p:nvSpPr>
          <p:cNvPr id="16" name="Text Placeholder 2">
            <a:extLst>
              <a:ext uri="{FF2B5EF4-FFF2-40B4-BE49-F238E27FC236}">
                <a16:creationId xmlns:a16="http://schemas.microsoft.com/office/drawing/2014/main" id="{5D08E5B2-50AC-4923-C5F3-970E15484FAA}"/>
              </a:ext>
            </a:extLst>
          </p:cNvPr>
          <p:cNvSpPr txBox="1">
            <a:spLocks/>
          </p:cNvSpPr>
          <p:nvPr/>
        </p:nvSpPr>
        <p:spPr>
          <a:xfrm>
            <a:off x="785766" y="2133020"/>
            <a:ext cx="1271633" cy="1266549"/>
          </a:xfrm>
          <a:prstGeom prst="rect">
            <a:avLst/>
          </a:prstGeom>
        </p:spPr>
        <p:txBody>
          <a:bodyPr wrap="square" lIns="0" tIns="0" rIns="0" bIns="35100" anchor="ctr" anchorCtr="0">
            <a:spAutoFit/>
          </a:bodyPr>
          <a:lstStyle>
            <a:lvl1pPr marL="228600" indent="-228600" algn="l" defTabSz="914400" rtl="0" eaLnBrk="1" latinLnBrk="0" hangingPunct="1">
              <a:spcBef>
                <a:spcPct val="20000"/>
              </a:spcBef>
              <a:buClr>
                <a:schemeClr val="accent1"/>
              </a:buClr>
              <a:buSzPct val="99000"/>
              <a:buFont typeface="Arial" pitchFamily="34" charset="0"/>
              <a:buChar char="•"/>
              <a:defRPr lang="en-US" sz="2000" i="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1pPr>
            <a:lvl2pPr marL="400050" indent="-171450" algn="l" defTabSz="914400" rtl="0" eaLnBrk="1" latinLnBrk="0" hangingPunct="1">
              <a:spcBef>
                <a:spcPct val="20000"/>
              </a:spcBef>
              <a:buClr>
                <a:schemeClr val="accent1"/>
              </a:buClr>
              <a:buSzPct val="99000"/>
              <a:buFont typeface="Arial" pitchFamily="34" charset="0"/>
              <a:buChar char="•"/>
              <a:defRPr lang="en-US" sz="1600" i="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2pPr>
            <a:lvl3pPr marL="571500" indent="-171450" algn="l" defTabSz="914400" rtl="0" eaLnBrk="1" latinLnBrk="0" hangingPunct="1">
              <a:spcBef>
                <a:spcPct val="20000"/>
              </a:spcBef>
              <a:buClr>
                <a:schemeClr val="accent1"/>
              </a:buClr>
              <a:buSzPct val="99000"/>
              <a:buFont typeface="Arial" pitchFamily="34" charset="0"/>
              <a:buChar char="•"/>
              <a:defRPr lang="en-US" sz="1600" i="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3pPr>
            <a:lvl4pPr marL="742950" indent="-171450" algn="l" defTabSz="914400" rtl="0" eaLnBrk="1" latinLnBrk="0" hangingPunct="1">
              <a:spcBef>
                <a:spcPct val="20000"/>
              </a:spcBef>
              <a:buClr>
                <a:schemeClr val="accent1"/>
              </a:buClr>
              <a:buSzPct val="99000"/>
              <a:buFont typeface="Arial" pitchFamily="34" charset="0"/>
              <a:buChar char="•"/>
              <a:tabLst/>
              <a:defRPr lang="en-US" sz="1600" i="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4pPr>
            <a:lvl5pPr marL="914400" indent="-171450" algn="l" defTabSz="914400" rtl="0" eaLnBrk="1" latinLnBrk="0" hangingPunct="1">
              <a:spcBef>
                <a:spcPct val="20000"/>
              </a:spcBef>
              <a:buClr>
                <a:schemeClr val="accent1"/>
              </a:buClr>
              <a:buSzPct val="99000"/>
              <a:buFont typeface="Arial" pitchFamily="34" charset="0"/>
              <a:buChar char="•"/>
              <a:defRPr lang="en-US" sz="1600" i="0" kern="1200" dirty="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C50017"/>
              </a:buClr>
              <a:buSzPct val="99000"/>
              <a:buFont typeface="Arial" pitchFamily="34" charset="0"/>
              <a:buNone/>
              <a:tabLst/>
              <a:defRPr/>
            </a:pPr>
            <a:r>
              <a:rPr kumimoji="0" lang="en-GB" sz="8000" b="0" i="0" u="none" strike="noStrike" kern="1200" cap="none" spc="0" normalizeH="0" baseline="0" noProof="0" dirty="0">
                <a:ln>
                  <a:noFill/>
                </a:ln>
                <a:solidFill>
                  <a:srgbClr val="FFFFFF"/>
                </a:solidFill>
                <a:effectLst/>
                <a:uLnTx/>
                <a:uFillTx/>
              </a:rPr>
              <a:t>02</a:t>
            </a:r>
          </a:p>
        </p:txBody>
      </p:sp>
    </p:spTree>
    <p:extLst>
      <p:ext uri="{BB962C8B-B14F-4D97-AF65-F5344CB8AC3E}">
        <p14:creationId xmlns:p14="http://schemas.microsoft.com/office/powerpoint/2010/main" val="2271862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A7BF025-1738-16E0-2D26-F827B060133D}"/>
              </a:ext>
            </a:extLst>
          </p:cNvPr>
          <p:cNvSpPr>
            <a:spLocks noGrp="1"/>
          </p:cNvSpPr>
          <p:nvPr>
            <p:ph type="title"/>
          </p:nvPr>
        </p:nvSpPr>
        <p:spPr>
          <a:xfrm>
            <a:off x="359999" y="278318"/>
            <a:ext cx="11466875" cy="403200"/>
          </a:xfrm>
        </p:spPr>
        <p:txBody>
          <a:bodyPr/>
          <a:lstStyle/>
          <a:p>
            <a:r>
              <a:rPr lang="en-NZ" dirty="0"/>
              <a:t>The most popular times for training for Wellington region rangatahi is during the week – either straight after school or in the evening.</a:t>
            </a:r>
          </a:p>
        </p:txBody>
      </p:sp>
      <p:graphicFrame>
        <p:nvGraphicFramePr>
          <p:cNvPr id="12" name="Content Placeholder 11">
            <a:extLst>
              <a:ext uri="{FF2B5EF4-FFF2-40B4-BE49-F238E27FC236}">
                <a16:creationId xmlns:a16="http://schemas.microsoft.com/office/drawing/2014/main" id="{C7CF1C17-36B1-4B36-7D60-B8A03CC989E9}"/>
              </a:ext>
            </a:extLst>
          </p:cNvPr>
          <p:cNvGraphicFramePr>
            <a:graphicFrameLocks noGrp="1"/>
          </p:cNvGraphicFramePr>
          <p:nvPr>
            <p:ph sz="quarter" idx="14"/>
            <p:extLst>
              <p:ext uri="{D42A27DB-BD31-4B8C-83A1-F6EECF244321}">
                <p14:modId xmlns:p14="http://schemas.microsoft.com/office/powerpoint/2010/main" val="2612944835"/>
              </p:ext>
            </p:extLst>
          </p:nvPr>
        </p:nvGraphicFramePr>
        <p:xfrm>
          <a:off x="1669002" y="1709738"/>
          <a:ext cx="10157873" cy="395959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94E39ADA-CF01-4424-3D5A-C2D578841518}"/>
              </a:ext>
            </a:extLst>
          </p:cNvPr>
          <p:cNvSpPr txBox="1"/>
          <p:nvPr/>
        </p:nvSpPr>
        <p:spPr>
          <a:xfrm>
            <a:off x="9515475" y="1082791"/>
            <a:ext cx="2311399" cy="184666"/>
          </a:xfrm>
          <a:prstGeom prst="rect">
            <a:avLst/>
          </a:prstGeom>
          <a:solidFill>
            <a:schemeClr val="bg2"/>
          </a:solidFill>
        </p:spPr>
        <p:txBody>
          <a:bodyPr wrap="square" lIns="0" tIns="0" rIns="0" bIns="0" rtlCol="0">
            <a:spAutoFit/>
          </a:bodyPr>
          <a:lstStyle/>
          <a:p>
            <a:pPr algn="ctr"/>
            <a:r>
              <a:rPr lang="en-NZ" sz="1200" dirty="0">
                <a:solidFill>
                  <a:schemeClr val="bg1"/>
                </a:solidFill>
              </a:rPr>
              <a:t>Wellington region: All rangatahi</a:t>
            </a:r>
          </a:p>
        </p:txBody>
      </p:sp>
      <p:sp>
        <p:nvSpPr>
          <p:cNvPr id="9" name="Footer Placeholder 3">
            <a:extLst>
              <a:ext uri="{FF2B5EF4-FFF2-40B4-BE49-F238E27FC236}">
                <a16:creationId xmlns:a16="http://schemas.microsoft.com/office/drawing/2014/main" id="{304A5A08-DDED-1800-59CC-6FF39E1118D6}"/>
              </a:ext>
            </a:extLst>
          </p:cNvPr>
          <p:cNvSpPr>
            <a:spLocks noGrp="1"/>
          </p:cNvSpPr>
          <p:nvPr>
            <p:ph type="ftr" sz="quarter" idx="11"/>
          </p:nvPr>
        </p:nvSpPr>
        <p:spPr>
          <a:xfrm>
            <a:off x="3981599" y="6447150"/>
            <a:ext cx="6875313" cy="125100"/>
          </a:xfrm>
        </p:spPr>
        <p:txBody>
          <a:bodyPr/>
          <a:lstStyle/>
          <a:p>
            <a:r>
              <a:rPr lang="en-GB" dirty="0"/>
              <a:t>Q20. </a:t>
            </a:r>
            <a:r>
              <a:rPr lang="en-NZ" dirty="0"/>
              <a:t>This time think about when training takes place. Would you rather it takes place Please select up to three answers only</a:t>
            </a:r>
          </a:p>
          <a:p>
            <a:r>
              <a:rPr lang="en-GB" dirty="0"/>
              <a:t>Base: Wellington region survey n=335</a:t>
            </a:r>
          </a:p>
        </p:txBody>
      </p:sp>
      <p:sp>
        <p:nvSpPr>
          <p:cNvPr id="2" name="TextBox 1">
            <a:extLst>
              <a:ext uri="{FF2B5EF4-FFF2-40B4-BE49-F238E27FC236}">
                <a16:creationId xmlns:a16="http://schemas.microsoft.com/office/drawing/2014/main" id="{6BDDA056-D25C-8453-F1EF-F62FA304495A}"/>
              </a:ext>
            </a:extLst>
          </p:cNvPr>
          <p:cNvSpPr txBox="1"/>
          <p:nvPr/>
        </p:nvSpPr>
        <p:spPr>
          <a:xfrm>
            <a:off x="4826440" y="1188665"/>
            <a:ext cx="2539121" cy="184666"/>
          </a:xfrm>
          <a:prstGeom prst="rect">
            <a:avLst/>
          </a:prstGeom>
          <a:noFill/>
        </p:spPr>
        <p:txBody>
          <a:bodyPr wrap="square" lIns="0" tIns="0" rIns="0" bIns="0" rtlCol="0">
            <a:spAutoFit/>
          </a:bodyPr>
          <a:lstStyle/>
          <a:p>
            <a:pPr algn="ctr"/>
            <a:r>
              <a:rPr lang="en-NZ" sz="1200" b="1" dirty="0"/>
              <a:t>Preferred time for training</a:t>
            </a:r>
            <a:endParaRPr lang="en-NZ" sz="1200" b="1" baseline="-25000" dirty="0"/>
          </a:p>
        </p:txBody>
      </p:sp>
      <p:sp>
        <p:nvSpPr>
          <p:cNvPr id="5" name="TextBox 4">
            <a:extLst>
              <a:ext uri="{FF2B5EF4-FFF2-40B4-BE49-F238E27FC236}">
                <a16:creationId xmlns:a16="http://schemas.microsoft.com/office/drawing/2014/main" id="{41C1285B-23E0-FA25-E867-7A49C2D2F2A2}"/>
              </a:ext>
            </a:extLst>
          </p:cNvPr>
          <p:cNvSpPr txBox="1"/>
          <p:nvPr/>
        </p:nvSpPr>
        <p:spPr>
          <a:xfrm>
            <a:off x="280100" y="5335433"/>
            <a:ext cx="1300125" cy="430887"/>
          </a:xfrm>
          <a:prstGeom prst="rect">
            <a:avLst/>
          </a:prstGeom>
          <a:noFill/>
        </p:spPr>
        <p:txBody>
          <a:bodyPr wrap="square" lIns="0" tIns="0" rIns="0" bIns="0" rtlCol="0">
            <a:spAutoFit/>
          </a:bodyPr>
          <a:lstStyle/>
          <a:p>
            <a:pPr algn="ctr"/>
            <a:r>
              <a:rPr lang="en-NZ" sz="1000" b="1" dirty="0"/>
              <a:t>Subgroup significant differences </a:t>
            </a:r>
          </a:p>
          <a:p>
            <a:pPr algn="ctr"/>
            <a:r>
              <a:rPr lang="en-NZ" sz="800" b="1" dirty="0"/>
              <a:t>(compared to average):</a:t>
            </a:r>
          </a:p>
        </p:txBody>
      </p:sp>
      <p:sp>
        <p:nvSpPr>
          <p:cNvPr id="6" name="TextBox 5">
            <a:extLst>
              <a:ext uri="{FF2B5EF4-FFF2-40B4-BE49-F238E27FC236}">
                <a16:creationId xmlns:a16="http://schemas.microsoft.com/office/drawing/2014/main" id="{AD1CB26F-2274-57C5-2BCE-22AAC3718125}"/>
              </a:ext>
            </a:extLst>
          </p:cNvPr>
          <p:cNvSpPr txBox="1"/>
          <p:nvPr/>
        </p:nvSpPr>
        <p:spPr>
          <a:xfrm>
            <a:off x="4279035" y="5335433"/>
            <a:ext cx="1165388" cy="492443"/>
          </a:xfrm>
          <a:prstGeom prst="rect">
            <a:avLst/>
          </a:prstGeom>
          <a:noFill/>
        </p:spPr>
        <p:txBody>
          <a:bodyPr wrap="square" lIns="0" tIns="0" rIns="0" bIns="0" rtlCol="0">
            <a:spAutoFit/>
          </a:bodyPr>
          <a:lstStyle/>
          <a:p>
            <a:pPr algn="ctr"/>
            <a:r>
              <a:rPr lang="en-NZ" sz="800" dirty="0"/>
              <a:t>↑ Aged 15 – 16 (69%);</a:t>
            </a:r>
          </a:p>
          <a:p>
            <a:pPr algn="ctr"/>
            <a:r>
              <a:rPr lang="en-NZ" sz="800" dirty="0"/>
              <a:t>↓ Aged 17 – 18 (56%);</a:t>
            </a:r>
          </a:p>
          <a:p>
            <a:pPr algn="ctr"/>
            <a:r>
              <a:rPr lang="en-NZ" sz="800" dirty="0"/>
              <a:t>↑ Male (70%)</a:t>
            </a:r>
          </a:p>
          <a:p>
            <a:pPr algn="ctr"/>
            <a:r>
              <a:rPr lang="en-NZ" sz="800" dirty="0"/>
              <a:t>↓ Female (58%) </a:t>
            </a:r>
          </a:p>
        </p:txBody>
      </p:sp>
      <p:sp>
        <p:nvSpPr>
          <p:cNvPr id="10" name="TextBox 9">
            <a:extLst>
              <a:ext uri="{FF2B5EF4-FFF2-40B4-BE49-F238E27FC236}">
                <a16:creationId xmlns:a16="http://schemas.microsoft.com/office/drawing/2014/main" id="{2FEB264F-39B3-7E5B-896A-7AC8E0114E31}"/>
              </a:ext>
            </a:extLst>
          </p:cNvPr>
          <p:cNvSpPr txBox="1"/>
          <p:nvPr/>
        </p:nvSpPr>
        <p:spPr>
          <a:xfrm>
            <a:off x="5537376" y="5335433"/>
            <a:ext cx="1165388" cy="615553"/>
          </a:xfrm>
          <a:prstGeom prst="rect">
            <a:avLst/>
          </a:prstGeom>
          <a:noFill/>
        </p:spPr>
        <p:txBody>
          <a:bodyPr wrap="square" lIns="0" tIns="0" rIns="0" bIns="0" rtlCol="0">
            <a:spAutoFit/>
          </a:bodyPr>
          <a:lstStyle/>
          <a:p>
            <a:pPr algn="ctr"/>
            <a:r>
              <a:rPr lang="en-NZ" sz="800" dirty="0"/>
              <a:t>↓ Aged 15 – 16 (47%);</a:t>
            </a:r>
          </a:p>
          <a:p>
            <a:pPr algn="ctr"/>
            <a:r>
              <a:rPr lang="en-NZ" sz="800" dirty="0"/>
              <a:t>↑ Aged 17 – 18 (67%);</a:t>
            </a:r>
          </a:p>
          <a:p>
            <a:pPr algn="ctr"/>
            <a:r>
              <a:rPr lang="en-NZ" sz="800" dirty="0"/>
              <a:t>↓ Male (47%)</a:t>
            </a:r>
          </a:p>
          <a:p>
            <a:pPr algn="ctr"/>
            <a:r>
              <a:rPr lang="en-NZ" sz="800" dirty="0"/>
              <a:t>↑ Female (66%) </a:t>
            </a:r>
          </a:p>
          <a:p>
            <a:pPr algn="ctr"/>
            <a:r>
              <a:rPr lang="en-NZ" sz="800" dirty="0"/>
              <a:t>↑ NZ European (60%)</a:t>
            </a:r>
          </a:p>
        </p:txBody>
      </p:sp>
      <p:sp>
        <p:nvSpPr>
          <p:cNvPr id="7" name="Slide Number Placeholder 6">
            <a:extLst>
              <a:ext uri="{FF2B5EF4-FFF2-40B4-BE49-F238E27FC236}">
                <a16:creationId xmlns:a16="http://schemas.microsoft.com/office/drawing/2014/main" id="{91FC286F-22A3-000F-1F78-AEE24A03259D}"/>
              </a:ext>
            </a:extLst>
          </p:cNvPr>
          <p:cNvSpPr>
            <a:spLocks noGrp="1"/>
          </p:cNvSpPr>
          <p:nvPr>
            <p:ph type="sldNum" sz="quarter" idx="10"/>
          </p:nvPr>
        </p:nvSpPr>
        <p:spPr/>
        <p:txBody>
          <a:bodyPr/>
          <a:lstStyle/>
          <a:p>
            <a:fld id="{4034BEE3-566C-4068-A777-C3A4762E861B}" type="slidenum">
              <a:rPr lang="en-GB" smtClean="0"/>
              <a:pPr/>
              <a:t>80</a:t>
            </a:fld>
            <a:endParaRPr lang="en-GB" dirty="0"/>
          </a:p>
        </p:txBody>
      </p:sp>
    </p:spTree>
    <p:extLst>
      <p:ext uri="{BB962C8B-B14F-4D97-AF65-F5344CB8AC3E}">
        <p14:creationId xmlns:p14="http://schemas.microsoft.com/office/powerpoint/2010/main" val="517862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a:extLst>
              <a:ext uri="{FF2B5EF4-FFF2-40B4-BE49-F238E27FC236}">
                <a16:creationId xmlns:a16="http://schemas.microsoft.com/office/drawing/2014/main" id="{427A3B23-10D9-EE3F-9D0E-95D8B0079017}"/>
              </a:ext>
            </a:extLst>
          </p:cNvPr>
          <p:cNvGraphicFramePr>
            <a:graphicFrameLocks noGrp="1"/>
          </p:cNvGraphicFramePr>
          <p:nvPr>
            <p:ph sz="quarter" idx="14"/>
            <p:extLst>
              <p:ext uri="{D42A27DB-BD31-4B8C-83A1-F6EECF244321}">
                <p14:modId xmlns:p14="http://schemas.microsoft.com/office/powerpoint/2010/main" val="223902007"/>
              </p:ext>
            </p:extLst>
          </p:nvPr>
        </p:nvGraphicFramePr>
        <p:xfrm>
          <a:off x="360363" y="1486248"/>
          <a:ext cx="11466511" cy="4508152"/>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7">
            <a:extLst>
              <a:ext uri="{FF2B5EF4-FFF2-40B4-BE49-F238E27FC236}">
                <a16:creationId xmlns:a16="http://schemas.microsoft.com/office/drawing/2014/main" id="{99429B3B-C9F3-6099-E4A1-51CD4429D310}"/>
              </a:ext>
            </a:extLst>
          </p:cNvPr>
          <p:cNvSpPr>
            <a:spLocks noGrp="1"/>
          </p:cNvSpPr>
          <p:nvPr>
            <p:ph type="title"/>
          </p:nvPr>
        </p:nvSpPr>
        <p:spPr>
          <a:xfrm>
            <a:off x="359999" y="80579"/>
            <a:ext cx="11466875" cy="403200"/>
          </a:xfrm>
        </p:spPr>
        <p:txBody>
          <a:bodyPr/>
          <a:lstStyle/>
          <a:p>
            <a:r>
              <a:rPr lang="en-NZ" sz="1600" dirty="0"/>
              <a:t>Rangatahi in the Wellington region are positive about many of the suggested initiatives to encourage participation in organised sport. In particular they think it would be effective if the sports system could make it easier for rangatahi to play for clubs and schools; if there were less bad behaviour from adult supporters; an increase in the numbers of rangatahi that can participate in development squads; and more social leagues. </a:t>
            </a:r>
          </a:p>
        </p:txBody>
      </p:sp>
      <p:grpSp>
        <p:nvGrpSpPr>
          <p:cNvPr id="15" name="Group 14">
            <a:extLst>
              <a:ext uri="{FF2B5EF4-FFF2-40B4-BE49-F238E27FC236}">
                <a16:creationId xmlns:a16="http://schemas.microsoft.com/office/drawing/2014/main" id="{947E8EFC-E380-4153-1B0E-3BA3833BD1C6}"/>
              </a:ext>
            </a:extLst>
          </p:cNvPr>
          <p:cNvGrpSpPr/>
          <p:nvPr/>
        </p:nvGrpSpPr>
        <p:grpSpPr>
          <a:xfrm>
            <a:off x="1188530" y="2852237"/>
            <a:ext cx="305187" cy="1894840"/>
            <a:chOff x="1355089" y="2113280"/>
            <a:chExt cx="305187" cy="1894840"/>
          </a:xfrm>
        </p:grpSpPr>
        <p:sp>
          <p:nvSpPr>
            <p:cNvPr id="13" name="Right Bracket 12">
              <a:extLst>
                <a:ext uri="{FF2B5EF4-FFF2-40B4-BE49-F238E27FC236}">
                  <a16:creationId xmlns:a16="http://schemas.microsoft.com/office/drawing/2014/main" id="{8A9ACAB5-C5F9-BF33-A665-82CDD09F8A36}"/>
                </a:ext>
              </a:extLst>
            </p:cNvPr>
            <p:cNvSpPr/>
            <p:nvPr/>
          </p:nvSpPr>
          <p:spPr>
            <a:xfrm>
              <a:off x="1355089" y="2113280"/>
              <a:ext cx="163195" cy="1894840"/>
            </a:xfrm>
            <a:prstGeom prst="rightBracket">
              <a:avLst>
                <a:gd name="adj" fmla="val 44444"/>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14" name="TextBox 13">
              <a:extLst>
                <a:ext uri="{FF2B5EF4-FFF2-40B4-BE49-F238E27FC236}">
                  <a16:creationId xmlns:a16="http://schemas.microsoft.com/office/drawing/2014/main" id="{4DD9F3AE-7901-A750-38F9-D8EDD90B89A3}"/>
                </a:ext>
              </a:extLst>
            </p:cNvPr>
            <p:cNvSpPr txBox="1"/>
            <p:nvPr/>
          </p:nvSpPr>
          <p:spPr>
            <a:xfrm>
              <a:off x="1378147" y="2976062"/>
              <a:ext cx="282129" cy="169277"/>
            </a:xfrm>
            <a:prstGeom prst="rect">
              <a:avLst/>
            </a:prstGeom>
            <a:solidFill>
              <a:schemeClr val="bg1"/>
            </a:solidFill>
          </p:spPr>
          <p:txBody>
            <a:bodyPr wrap="none" lIns="0" tIns="0" rIns="0" bIns="0" rtlCol="0" anchor="ctr">
              <a:spAutoFit/>
            </a:bodyPr>
            <a:lstStyle/>
            <a:p>
              <a:pPr algn="ctr"/>
              <a:r>
                <a:rPr lang="en-NZ" sz="1100" dirty="0"/>
                <a:t>67%</a:t>
              </a:r>
            </a:p>
          </p:txBody>
        </p:sp>
      </p:grpSp>
      <p:grpSp>
        <p:nvGrpSpPr>
          <p:cNvPr id="2" name="Group 1">
            <a:extLst>
              <a:ext uri="{FF2B5EF4-FFF2-40B4-BE49-F238E27FC236}">
                <a16:creationId xmlns:a16="http://schemas.microsoft.com/office/drawing/2014/main" id="{33979B77-5ED2-EDF0-C777-9298D075777D}"/>
              </a:ext>
            </a:extLst>
          </p:cNvPr>
          <p:cNvGrpSpPr/>
          <p:nvPr/>
        </p:nvGrpSpPr>
        <p:grpSpPr>
          <a:xfrm>
            <a:off x="2303779" y="3084647"/>
            <a:ext cx="305187" cy="1662430"/>
            <a:chOff x="2624311" y="2113280"/>
            <a:chExt cx="305187" cy="1662430"/>
          </a:xfrm>
        </p:grpSpPr>
        <p:sp>
          <p:nvSpPr>
            <p:cNvPr id="17" name="Right Bracket 16">
              <a:extLst>
                <a:ext uri="{FF2B5EF4-FFF2-40B4-BE49-F238E27FC236}">
                  <a16:creationId xmlns:a16="http://schemas.microsoft.com/office/drawing/2014/main" id="{C089F39A-493E-594D-4C17-0517548DC106}"/>
                </a:ext>
              </a:extLst>
            </p:cNvPr>
            <p:cNvSpPr/>
            <p:nvPr/>
          </p:nvSpPr>
          <p:spPr>
            <a:xfrm>
              <a:off x="2624311" y="2113280"/>
              <a:ext cx="163195" cy="1662430"/>
            </a:xfrm>
            <a:prstGeom prst="rightBracket">
              <a:avLst>
                <a:gd name="adj" fmla="val 44444"/>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18" name="TextBox 17">
              <a:extLst>
                <a:ext uri="{FF2B5EF4-FFF2-40B4-BE49-F238E27FC236}">
                  <a16:creationId xmlns:a16="http://schemas.microsoft.com/office/drawing/2014/main" id="{B9FED67A-5AA9-69E1-2692-1EF97554FC49}"/>
                </a:ext>
              </a:extLst>
            </p:cNvPr>
            <p:cNvSpPr txBox="1"/>
            <p:nvPr/>
          </p:nvSpPr>
          <p:spPr>
            <a:xfrm>
              <a:off x="2647369" y="2859857"/>
              <a:ext cx="282129" cy="169277"/>
            </a:xfrm>
            <a:prstGeom prst="rect">
              <a:avLst/>
            </a:prstGeom>
            <a:solidFill>
              <a:schemeClr val="bg1"/>
            </a:solidFill>
          </p:spPr>
          <p:txBody>
            <a:bodyPr wrap="none" lIns="0" tIns="0" rIns="0" bIns="0" rtlCol="0" anchor="ctr">
              <a:spAutoFit/>
            </a:bodyPr>
            <a:lstStyle/>
            <a:p>
              <a:pPr algn="ctr"/>
              <a:r>
                <a:rPr lang="en-NZ" sz="1100" dirty="0"/>
                <a:t>60%</a:t>
              </a:r>
            </a:p>
          </p:txBody>
        </p:sp>
      </p:grpSp>
      <p:grpSp>
        <p:nvGrpSpPr>
          <p:cNvPr id="19" name="Group 18">
            <a:extLst>
              <a:ext uri="{FF2B5EF4-FFF2-40B4-BE49-F238E27FC236}">
                <a16:creationId xmlns:a16="http://schemas.microsoft.com/office/drawing/2014/main" id="{26492166-86C3-F661-FAB9-8AA48306BB72}"/>
              </a:ext>
            </a:extLst>
          </p:cNvPr>
          <p:cNvGrpSpPr/>
          <p:nvPr/>
        </p:nvGrpSpPr>
        <p:grpSpPr>
          <a:xfrm>
            <a:off x="3396705" y="3195772"/>
            <a:ext cx="305187" cy="1567180"/>
            <a:chOff x="3893533" y="2113280"/>
            <a:chExt cx="305187" cy="1567180"/>
          </a:xfrm>
        </p:grpSpPr>
        <p:sp>
          <p:nvSpPr>
            <p:cNvPr id="20" name="Right Bracket 19">
              <a:extLst>
                <a:ext uri="{FF2B5EF4-FFF2-40B4-BE49-F238E27FC236}">
                  <a16:creationId xmlns:a16="http://schemas.microsoft.com/office/drawing/2014/main" id="{00F54C06-61E9-801D-7A16-A95B2114335B}"/>
                </a:ext>
              </a:extLst>
            </p:cNvPr>
            <p:cNvSpPr/>
            <p:nvPr/>
          </p:nvSpPr>
          <p:spPr>
            <a:xfrm>
              <a:off x="3893533" y="2113280"/>
              <a:ext cx="163195" cy="1567180"/>
            </a:xfrm>
            <a:prstGeom prst="rightBracket">
              <a:avLst>
                <a:gd name="adj" fmla="val 44444"/>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21" name="TextBox 20">
              <a:extLst>
                <a:ext uri="{FF2B5EF4-FFF2-40B4-BE49-F238E27FC236}">
                  <a16:creationId xmlns:a16="http://schemas.microsoft.com/office/drawing/2014/main" id="{A6C5F5A0-F697-7719-BC1A-AA9AD10A690D}"/>
                </a:ext>
              </a:extLst>
            </p:cNvPr>
            <p:cNvSpPr txBox="1"/>
            <p:nvPr/>
          </p:nvSpPr>
          <p:spPr>
            <a:xfrm>
              <a:off x="3916591" y="2812232"/>
              <a:ext cx="282129" cy="169277"/>
            </a:xfrm>
            <a:prstGeom prst="rect">
              <a:avLst/>
            </a:prstGeom>
            <a:solidFill>
              <a:schemeClr val="bg1"/>
            </a:solidFill>
          </p:spPr>
          <p:txBody>
            <a:bodyPr wrap="none" lIns="0" tIns="0" rIns="0" bIns="0" rtlCol="0" anchor="ctr">
              <a:spAutoFit/>
            </a:bodyPr>
            <a:lstStyle/>
            <a:p>
              <a:pPr algn="ctr"/>
              <a:r>
                <a:rPr lang="en-NZ" sz="1100" dirty="0"/>
                <a:t>56%</a:t>
              </a:r>
            </a:p>
          </p:txBody>
        </p:sp>
      </p:grpSp>
      <p:grpSp>
        <p:nvGrpSpPr>
          <p:cNvPr id="22" name="Group 21">
            <a:extLst>
              <a:ext uri="{FF2B5EF4-FFF2-40B4-BE49-F238E27FC236}">
                <a16:creationId xmlns:a16="http://schemas.microsoft.com/office/drawing/2014/main" id="{DAE4F859-7D59-CC15-CB00-F55A595768B1}"/>
              </a:ext>
            </a:extLst>
          </p:cNvPr>
          <p:cNvGrpSpPr/>
          <p:nvPr/>
        </p:nvGrpSpPr>
        <p:grpSpPr>
          <a:xfrm>
            <a:off x="4479525" y="3290387"/>
            <a:ext cx="305187" cy="1456690"/>
            <a:chOff x="5162755" y="2113280"/>
            <a:chExt cx="305187" cy="1456690"/>
          </a:xfrm>
        </p:grpSpPr>
        <p:sp>
          <p:nvSpPr>
            <p:cNvPr id="23" name="Right Bracket 22">
              <a:extLst>
                <a:ext uri="{FF2B5EF4-FFF2-40B4-BE49-F238E27FC236}">
                  <a16:creationId xmlns:a16="http://schemas.microsoft.com/office/drawing/2014/main" id="{C89D855E-5167-2AEA-AB5E-6E8D2CC9BCDF}"/>
                </a:ext>
              </a:extLst>
            </p:cNvPr>
            <p:cNvSpPr/>
            <p:nvPr/>
          </p:nvSpPr>
          <p:spPr>
            <a:xfrm>
              <a:off x="5162755" y="2113280"/>
              <a:ext cx="163195" cy="1456690"/>
            </a:xfrm>
            <a:prstGeom prst="rightBracket">
              <a:avLst>
                <a:gd name="adj" fmla="val 44444"/>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24" name="TextBox 23">
              <a:extLst>
                <a:ext uri="{FF2B5EF4-FFF2-40B4-BE49-F238E27FC236}">
                  <a16:creationId xmlns:a16="http://schemas.microsoft.com/office/drawing/2014/main" id="{89E03DC1-5719-3FA3-00A7-E7AD97D8E91D}"/>
                </a:ext>
              </a:extLst>
            </p:cNvPr>
            <p:cNvSpPr txBox="1"/>
            <p:nvPr/>
          </p:nvSpPr>
          <p:spPr>
            <a:xfrm>
              <a:off x="5185813" y="2756987"/>
              <a:ext cx="282129" cy="169277"/>
            </a:xfrm>
            <a:prstGeom prst="rect">
              <a:avLst/>
            </a:prstGeom>
            <a:solidFill>
              <a:schemeClr val="bg1"/>
            </a:solidFill>
          </p:spPr>
          <p:txBody>
            <a:bodyPr wrap="none" lIns="0" tIns="0" rIns="0" bIns="0" rtlCol="0" anchor="ctr">
              <a:spAutoFit/>
            </a:bodyPr>
            <a:lstStyle/>
            <a:p>
              <a:pPr algn="ctr"/>
              <a:r>
                <a:rPr lang="en-NZ" sz="1100" dirty="0"/>
                <a:t>51%</a:t>
              </a:r>
            </a:p>
          </p:txBody>
        </p:sp>
      </p:grpSp>
      <p:grpSp>
        <p:nvGrpSpPr>
          <p:cNvPr id="25" name="Group 24">
            <a:extLst>
              <a:ext uri="{FF2B5EF4-FFF2-40B4-BE49-F238E27FC236}">
                <a16:creationId xmlns:a16="http://schemas.microsoft.com/office/drawing/2014/main" id="{9E0D72BE-4D4D-38A6-A22F-C925361F3E93}"/>
              </a:ext>
            </a:extLst>
          </p:cNvPr>
          <p:cNvGrpSpPr/>
          <p:nvPr/>
        </p:nvGrpSpPr>
        <p:grpSpPr>
          <a:xfrm>
            <a:off x="5562345" y="3438977"/>
            <a:ext cx="305187" cy="1308100"/>
            <a:chOff x="6431977" y="2113280"/>
            <a:chExt cx="305187" cy="1308100"/>
          </a:xfrm>
        </p:grpSpPr>
        <p:sp>
          <p:nvSpPr>
            <p:cNvPr id="26" name="Right Bracket 25">
              <a:extLst>
                <a:ext uri="{FF2B5EF4-FFF2-40B4-BE49-F238E27FC236}">
                  <a16:creationId xmlns:a16="http://schemas.microsoft.com/office/drawing/2014/main" id="{E0F3564C-1845-1216-FABD-1013723842FD}"/>
                </a:ext>
              </a:extLst>
            </p:cNvPr>
            <p:cNvSpPr/>
            <p:nvPr/>
          </p:nvSpPr>
          <p:spPr>
            <a:xfrm>
              <a:off x="6431977" y="2113280"/>
              <a:ext cx="163195" cy="1308100"/>
            </a:xfrm>
            <a:prstGeom prst="rightBracket">
              <a:avLst>
                <a:gd name="adj" fmla="val 44444"/>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27" name="TextBox 26">
              <a:extLst>
                <a:ext uri="{FF2B5EF4-FFF2-40B4-BE49-F238E27FC236}">
                  <a16:creationId xmlns:a16="http://schemas.microsoft.com/office/drawing/2014/main" id="{9D612E6A-F2BC-C366-3CED-ECC5AA77F650}"/>
                </a:ext>
              </a:extLst>
            </p:cNvPr>
            <p:cNvSpPr txBox="1"/>
            <p:nvPr/>
          </p:nvSpPr>
          <p:spPr>
            <a:xfrm>
              <a:off x="6455035" y="2682692"/>
              <a:ext cx="282129" cy="169277"/>
            </a:xfrm>
            <a:prstGeom prst="rect">
              <a:avLst/>
            </a:prstGeom>
            <a:solidFill>
              <a:schemeClr val="bg1"/>
            </a:solidFill>
          </p:spPr>
          <p:txBody>
            <a:bodyPr wrap="none" lIns="0" tIns="0" rIns="0" bIns="0" rtlCol="0" anchor="ctr">
              <a:spAutoFit/>
            </a:bodyPr>
            <a:lstStyle/>
            <a:p>
              <a:pPr algn="ctr"/>
              <a:r>
                <a:rPr lang="en-NZ" sz="1100" dirty="0"/>
                <a:t>47%</a:t>
              </a:r>
            </a:p>
          </p:txBody>
        </p:sp>
      </p:grpSp>
      <p:grpSp>
        <p:nvGrpSpPr>
          <p:cNvPr id="28" name="Group 27">
            <a:extLst>
              <a:ext uri="{FF2B5EF4-FFF2-40B4-BE49-F238E27FC236}">
                <a16:creationId xmlns:a16="http://schemas.microsoft.com/office/drawing/2014/main" id="{7CA0B832-01B7-0C93-317E-8FE7A53FFF55}"/>
              </a:ext>
            </a:extLst>
          </p:cNvPr>
          <p:cNvGrpSpPr/>
          <p:nvPr/>
        </p:nvGrpSpPr>
        <p:grpSpPr>
          <a:xfrm>
            <a:off x="6683265" y="3507557"/>
            <a:ext cx="305187" cy="1239520"/>
            <a:chOff x="7701199" y="2113280"/>
            <a:chExt cx="305187" cy="1239520"/>
          </a:xfrm>
        </p:grpSpPr>
        <p:sp>
          <p:nvSpPr>
            <p:cNvPr id="29" name="Right Bracket 28">
              <a:extLst>
                <a:ext uri="{FF2B5EF4-FFF2-40B4-BE49-F238E27FC236}">
                  <a16:creationId xmlns:a16="http://schemas.microsoft.com/office/drawing/2014/main" id="{FDAA9E6E-99F5-C87D-BD0C-EF8490B63404}"/>
                </a:ext>
              </a:extLst>
            </p:cNvPr>
            <p:cNvSpPr/>
            <p:nvPr/>
          </p:nvSpPr>
          <p:spPr>
            <a:xfrm>
              <a:off x="7701199" y="2113280"/>
              <a:ext cx="163195" cy="1239520"/>
            </a:xfrm>
            <a:prstGeom prst="rightBracket">
              <a:avLst>
                <a:gd name="adj" fmla="val 44444"/>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30" name="TextBox 29">
              <a:extLst>
                <a:ext uri="{FF2B5EF4-FFF2-40B4-BE49-F238E27FC236}">
                  <a16:creationId xmlns:a16="http://schemas.microsoft.com/office/drawing/2014/main" id="{FDA269A3-601C-DDC0-D343-B562F4399C02}"/>
                </a:ext>
              </a:extLst>
            </p:cNvPr>
            <p:cNvSpPr txBox="1"/>
            <p:nvPr/>
          </p:nvSpPr>
          <p:spPr>
            <a:xfrm>
              <a:off x="7724257" y="2648402"/>
              <a:ext cx="282129" cy="169277"/>
            </a:xfrm>
            <a:prstGeom prst="rect">
              <a:avLst/>
            </a:prstGeom>
            <a:solidFill>
              <a:schemeClr val="bg1"/>
            </a:solidFill>
          </p:spPr>
          <p:txBody>
            <a:bodyPr wrap="none" lIns="0" tIns="0" rIns="0" bIns="0" rtlCol="0" anchor="ctr">
              <a:spAutoFit/>
            </a:bodyPr>
            <a:lstStyle/>
            <a:p>
              <a:pPr algn="ctr"/>
              <a:r>
                <a:rPr lang="en-NZ" sz="1100" dirty="0"/>
                <a:t>44%</a:t>
              </a:r>
            </a:p>
          </p:txBody>
        </p:sp>
      </p:grpSp>
      <p:grpSp>
        <p:nvGrpSpPr>
          <p:cNvPr id="31" name="Group 30">
            <a:extLst>
              <a:ext uri="{FF2B5EF4-FFF2-40B4-BE49-F238E27FC236}">
                <a16:creationId xmlns:a16="http://schemas.microsoft.com/office/drawing/2014/main" id="{E42D3F04-7DCC-0E1C-6DC3-8E286073A0E1}"/>
              </a:ext>
            </a:extLst>
          </p:cNvPr>
          <p:cNvGrpSpPr/>
          <p:nvPr/>
        </p:nvGrpSpPr>
        <p:grpSpPr>
          <a:xfrm>
            <a:off x="7784844" y="3846647"/>
            <a:ext cx="305187" cy="900430"/>
            <a:chOff x="8970421" y="2113280"/>
            <a:chExt cx="305187" cy="900430"/>
          </a:xfrm>
        </p:grpSpPr>
        <p:sp>
          <p:nvSpPr>
            <p:cNvPr id="32" name="Right Bracket 31">
              <a:extLst>
                <a:ext uri="{FF2B5EF4-FFF2-40B4-BE49-F238E27FC236}">
                  <a16:creationId xmlns:a16="http://schemas.microsoft.com/office/drawing/2014/main" id="{E9B061F9-29FD-B370-9D6D-116F5F74027A}"/>
                </a:ext>
              </a:extLst>
            </p:cNvPr>
            <p:cNvSpPr/>
            <p:nvPr/>
          </p:nvSpPr>
          <p:spPr>
            <a:xfrm>
              <a:off x="8970421" y="2113280"/>
              <a:ext cx="163195" cy="900430"/>
            </a:xfrm>
            <a:prstGeom prst="rightBracket">
              <a:avLst>
                <a:gd name="adj" fmla="val 44444"/>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33" name="TextBox 32">
              <a:extLst>
                <a:ext uri="{FF2B5EF4-FFF2-40B4-BE49-F238E27FC236}">
                  <a16:creationId xmlns:a16="http://schemas.microsoft.com/office/drawing/2014/main" id="{70E2DD2F-F9ED-93BD-B2E9-DD926D68AC5F}"/>
                </a:ext>
              </a:extLst>
            </p:cNvPr>
            <p:cNvSpPr txBox="1"/>
            <p:nvPr/>
          </p:nvSpPr>
          <p:spPr>
            <a:xfrm>
              <a:off x="8993479" y="2478857"/>
              <a:ext cx="282129" cy="169277"/>
            </a:xfrm>
            <a:prstGeom prst="rect">
              <a:avLst/>
            </a:prstGeom>
            <a:solidFill>
              <a:schemeClr val="bg1"/>
            </a:solidFill>
          </p:spPr>
          <p:txBody>
            <a:bodyPr wrap="none" lIns="0" tIns="0" rIns="0" bIns="0" rtlCol="0" anchor="ctr">
              <a:spAutoFit/>
            </a:bodyPr>
            <a:lstStyle/>
            <a:p>
              <a:pPr algn="ctr"/>
              <a:r>
                <a:rPr lang="en-NZ" sz="1100" dirty="0"/>
                <a:t>33%</a:t>
              </a:r>
            </a:p>
          </p:txBody>
        </p:sp>
      </p:grpSp>
      <p:grpSp>
        <p:nvGrpSpPr>
          <p:cNvPr id="34" name="Group 33">
            <a:extLst>
              <a:ext uri="{FF2B5EF4-FFF2-40B4-BE49-F238E27FC236}">
                <a16:creationId xmlns:a16="http://schemas.microsoft.com/office/drawing/2014/main" id="{CA4D7E1F-731C-0B3C-8A0E-8BCFE5438412}"/>
              </a:ext>
            </a:extLst>
          </p:cNvPr>
          <p:cNvGrpSpPr/>
          <p:nvPr/>
        </p:nvGrpSpPr>
        <p:grpSpPr>
          <a:xfrm>
            <a:off x="8868740" y="4330517"/>
            <a:ext cx="305187" cy="416560"/>
            <a:chOff x="10239643" y="2113280"/>
            <a:chExt cx="305187" cy="416560"/>
          </a:xfrm>
        </p:grpSpPr>
        <p:sp>
          <p:nvSpPr>
            <p:cNvPr id="35" name="Right Bracket 34">
              <a:extLst>
                <a:ext uri="{FF2B5EF4-FFF2-40B4-BE49-F238E27FC236}">
                  <a16:creationId xmlns:a16="http://schemas.microsoft.com/office/drawing/2014/main" id="{CF94AF4D-9151-8B6E-7349-1395124BC6A2}"/>
                </a:ext>
              </a:extLst>
            </p:cNvPr>
            <p:cNvSpPr/>
            <p:nvPr/>
          </p:nvSpPr>
          <p:spPr>
            <a:xfrm>
              <a:off x="10239643" y="2113280"/>
              <a:ext cx="163195" cy="416560"/>
            </a:xfrm>
            <a:prstGeom prst="rightBracket">
              <a:avLst>
                <a:gd name="adj" fmla="val 44444"/>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36" name="TextBox 35">
              <a:extLst>
                <a:ext uri="{FF2B5EF4-FFF2-40B4-BE49-F238E27FC236}">
                  <a16:creationId xmlns:a16="http://schemas.microsoft.com/office/drawing/2014/main" id="{AA0FC66D-DD75-5093-018A-3850698FE950}"/>
                </a:ext>
              </a:extLst>
            </p:cNvPr>
            <p:cNvSpPr txBox="1"/>
            <p:nvPr/>
          </p:nvSpPr>
          <p:spPr>
            <a:xfrm>
              <a:off x="10262701" y="2236922"/>
              <a:ext cx="282129" cy="169277"/>
            </a:xfrm>
            <a:prstGeom prst="rect">
              <a:avLst/>
            </a:prstGeom>
            <a:solidFill>
              <a:schemeClr val="bg1"/>
            </a:solidFill>
          </p:spPr>
          <p:txBody>
            <a:bodyPr wrap="none" lIns="0" tIns="0" rIns="0" bIns="0" rtlCol="0" anchor="ctr">
              <a:spAutoFit/>
            </a:bodyPr>
            <a:lstStyle/>
            <a:p>
              <a:pPr algn="ctr"/>
              <a:r>
                <a:rPr lang="en-NZ" sz="1100" dirty="0"/>
                <a:t>15%</a:t>
              </a:r>
            </a:p>
          </p:txBody>
        </p:sp>
      </p:grpSp>
      <p:grpSp>
        <p:nvGrpSpPr>
          <p:cNvPr id="5" name="Group 4">
            <a:extLst>
              <a:ext uri="{FF2B5EF4-FFF2-40B4-BE49-F238E27FC236}">
                <a16:creationId xmlns:a16="http://schemas.microsoft.com/office/drawing/2014/main" id="{72D7099B-72F3-F5FD-0FC1-EF87D82153C7}"/>
              </a:ext>
            </a:extLst>
          </p:cNvPr>
          <p:cNvGrpSpPr/>
          <p:nvPr/>
        </p:nvGrpSpPr>
        <p:grpSpPr>
          <a:xfrm>
            <a:off x="9933586" y="4472757"/>
            <a:ext cx="265913" cy="274320"/>
            <a:chOff x="11508864" y="2113280"/>
            <a:chExt cx="265913" cy="274320"/>
          </a:xfrm>
        </p:grpSpPr>
        <p:sp>
          <p:nvSpPr>
            <p:cNvPr id="38" name="Right Bracket 37">
              <a:extLst>
                <a:ext uri="{FF2B5EF4-FFF2-40B4-BE49-F238E27FC236}">
                  <a16:creationId xmlns:a16="http://schemas.microsoft.com/office/drawing/2014/main" id="{54B7D610-6C02-741C-6755-D70582A9D195}"/>
                </a:ext>
              </a:extLst>
            </p:cNvPr>
            <p:cNvSpPr/>
            <p:nvPr/>
          </p:nvSpPr>
          <p:spPr>
            <a:xfrm>
              <a:off x="11508864" y="2113280"/>
              <a:ext cx="163195" cy="274320"/>
            </a:xfrm>
            <a:prstGeom prst="rightBracket">
              <a:avLst>
                <a:gd name="adj" fmla="val 44444"/>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39" name="TextBox 38">
              <a:extLst>
                <a:ext uri="{FF2B5EF4-FFF2-40B4-BE49-F238E27FC236}">
                  <a16:creationId xmlns:a16="http://schemas.microsoft.com/office/drawing/2014/main" id="{9CBEA777-A13D-C7AA-852E-8CD43222CECC}"/>
                </a:ext>
              </a:extLst>
            </p:cNvPr>
            <p:cNvSpPr txBox="1"/>
            <p:nvPr/>
          </p:nvSpPr>
          <p:spPr>
            <a:xfrm>
              <a:off x="11571196" y="2186850"/>
              <a:ext cx="203581" cy="127180"/>
            </a:xfrm>
            <a:prstGeom prst="rect">
              <a:avLst/>
            </a:prstGeom>
            <a:solidFill>
              <a:schemeClr val="bg1"/>
            </a:solidFill>
          </p:spPr>
          <p:txBody>
            <a:bodyPr wrap="none" lIns="0" tIns="0" rIns="0" bIns="0" rtlCol="0" anchor="ctr">
              <a:spAutoFit/>
            </a:bodyPr>
            <a:lstStyle/>
            <a:p>
              <a:pPr algn="ctr"/>
              <a:r>
                <a:rPr lang="en-NZ" sz="1100" dirty="0"/>
                <a:t>9%</a:t>
              </a:r>
            </a:p>
          </p:txBody>
        </p:sp>
      </p:grpSp>
      <p:sp>
        <p:nvSpPr>
          <p:cNvPr id="11" name="TextBox 10">
            <a:extLst>
              <a:ext uri="{FF2B5EF4-FFF2-40B4-BE49-F238E27FC236}">
                <a16:creationId xmlns:a16="http://schemas.microsoft.com/office/drawing/2014/main" id="{8913CED0-59E1-2DF0-84E2-7B8B177AED41}"/>
              </a:ext>
            </a:extLst>
          </p:cNvPr>
          <p:cNvSpPr txBox="1"/>
          <p:nvPr/>
        </p:nvSpPr>
        <p:spPr>
          <a:xfrm>
            <a:off x="9515475" y="1082791"/>
            <a:ext cx="2311399" cy="184666"/>
          </a:xfrm>
          <a:prstGeom prst="rect">
            <a:avLst/>
          </a:prstGeom>
          <a:solidFill>
            <a:schemeClr val="bg2"/>
          </a:solidFill>
        </p:spPr>
        <p:txBody>
          <a:bodyPr wrap="square" lIns="0" tIns="0" rIns="0" bIns="0" rtlCol="0">
            <a:spAutoFit/>
          </a:bodyPr>
          <a:lstStyle/>
          <a:p>
            <a:pPr algn="ctr"/>
            <a:r>
              <a:rPr lang="en-NZ" sz="1200" dirty="0">
                <a:solidFill>
                  <a:schemeClr val="bg1"/>
                </a:solidFill>
              </a:rPr>
              <a:t>Wellington region: All rangatahi</a:t>
            </a:r>
          </a:p>
        </p:txBody>
      </p:sp>
      <p:sp>
        <p:nvSpPr>
          <p:cNvPr id="16" name="Footer Placeholder 3">
            <a:extLst>
              <a:ext uri="{FF2B5EF4-FFF2-40B4-BE49-F238E27FC236}">
                <a16:creationId xmlns:a16="http://schemas.microsoft.com/office/drawing/2014/main" id="{144680BD-EFA0-3AB7-0681-517AF88FD192}"/>
              </a:ext>
            </a:extLst>
          </p:cNvPr>
          <p:cNvSpPr>
            <a:spLocks noGrp="1"/>
          </p:cNvSpPr>
          <p:nvPr>
            <p:ph type="ftr" sz="quarter" idx="11"/>
          </p:nvPr>
        </p:nvSpPr>
        <p:spPr>
          <a:xfrm>
            <a:off x="3981599" y="6447150"/>
            <a:ext cx="6875313" cy="125100"/>
          </a:xfrm>
        </p:spPr>
        <p:txBody>
          <a:bodyPr/>
          <a:lstStyle/>
          <a:p>
            <a:r>
              <a:rPr lang="en-GB" dirty="0"/>
              <a:t>Q22. </a:t>
            </a:r>
            <a:r>
              <a:rPr lang="en-NZ" dirty="0"/>
              <a:t>How effective do you think each of the following would be in encouraging young people like you to continue with organised sport?</a:t>
            </a:r>
          </a:p>
          <a:p>
            <a:r>
              <a:rPr lang="en-GB" dirty="0"/>
              <a:t>Base: Wellington region survey n=335</a:t>
            </a:r>
          </a:p>
        </p:txBody>
      </p:sp>
      <p:sp>
        <p:nvSpPr>
          <p:cNvPr id="3" name="TextBox 2">
            <a:extLst>
              <a:ext uri="{FF2B5EF4-FFF2-40B4-BE49-F238E27FC236}">
                <a16:creationId xmlns:a16="http://schemas.microsoft.com/office/drawing/2014/main" id="{F29018AC-D544-6319-D3C2-5578C688FBA2}"/>
              </a:ext>
            </a:extLst>
          </p:cNvPr>
          <p:cNvSpPr txBox="1"/>
          <p:nvPr/>
        </p:nvSpPr>
        <p:spPr>
          <a:xfrm>
            <a:off x="4334407" y="1188665"/>
            <a:ext cx="3523186" cy="369332"/>
          </a:xfrm>
          <a:prstGeom prst="rect">
            <a:avLst/>
          </a:prstGeom>
          <a:noFill/>
        </p:spPr>
        <p:txBody>
          <a:bodyPr wrap="square" lIns="0" tIns="0" rIns="0" bIns="0" rtlCol="0">
            <a:spAutoFit/>
          </a:bodyPr>
          <a:lstStyle/>
          <a:p>
            <a:pPr algn="ctr"/>
            <a:r>
              <a:rPr lang="en-NZ" sz="1200" b="1" dirty="0"/>
              <a:t>Effectiveness of initiatives in encouraging young people to continue with organised sport</a:t>
            </a:r>
            <a:endParaRPr lang="en-NZ" sz="1200" b="1" baseline="-25000" dirty="0"/>
          </a:p>
        </p:txBody>
      </p:sp>
      <p:sp>
        <p:nvSpPr>
          <p:cNvPr id="7" name="Slide Number Placeholder 6">
            <a:extLst>
              <a:ext uri="{FF2B5EF4-FFF2-40B4-BE49-F238E27FC236}">
                <a16:creationId xmlns:a16="http://schemas.microsoft.com/office/drawing/2014/main" id="{870211DA-B2E2-E8A9-3409-2759E5BE57C5}"/>
              </a:ext>
            </a:extLst>
          </p:cNvPr>
          <p:cNvSpPr>
            <a:spLocks noGrp="1"/>
          </p:cNvSpPr>
          <p:nvPr>
            <p:ph type="sldNum" sz="quarter" idx="10"/>
          </p:nvPr>
        </p:nvSpPr>
        <p:spPr/>
        <p:txBody>
          <a:bodyPr/>
          <a:lstStyle/>
          <a:p>
            <a:fld id="{4034BEE3-566C-4068-A777-C3A4762E861B}" type="slidenum">
              <a:rPr lang="en-GB" smtClean="0"/>
              <a:pPr/>
              <a:t>81</a:t>
            </a:fld>
            <a:endParaRPr lang="en-GB" dirty="0"/>
          </a:p>
        </p:txBody>
      </p:sp>
    </p:spTree>
    <p:extLst>
      <p:ext uri="{BB962C8B-B14F-4D97-AF65-F5344CB8AC3E}">
        <p14:creationId xmlns:p14="http://schemas.microsoft.com/office/powerpoint/2010/main" val="2896131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2" name="Content Placeholder 11">
            <a:extLst>
              <a:ext uri="{FF2B5EF4-FFF2-40B4-BE49-F238E27FC236}">
                <a16:creationId xmlns:a16="http://schemas.microsoft.com/office/drawing/2014/main" id="{427A3B23-10D9-EE3F-9D0E-95D8B0079017}"/>
              </a:ext>
            </a:extLst>
          </p:cNvPr>
          <p:cNvGraphicFramePr>
            <a:graphicFrameLocks noGrp="1"/>
          </p:cNvGraphicFramePr>
          <p:nvPr>
            <p:ph sz="quarter" idx="14"/>
            <p:extLst>
              <p:ext uri="{D42A27DB-BD31-4B8C-83A1-F6EECF244321}">
                <p14:modId xmlns:p14="http://schemas.microsoft.com/office/powerpoint/2010/main" val="3858444671"/>
              </p:ext>
            </p:extLst>
          </p:nvPr>
        </p:nvGraphicFramePr>
        <p:xfrm>
          <a:off x="1609812" y="1390587"/>
          <a:ext cx="10310099" cy="4005652"/>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7">
            <a:extLst>
              <a:ext uri="{FF2B5EF4-FFF2-40B4-BE49-F238E27FC236}">
                <a16:creationId xmlns:a16="http://schemas.microsoft.com/office/drawing/2014/main" id="{99429B3B-C9F3-6099-E4A1-51CD4429D310}"/>
              </a:ext>
            </a:extLst>
          </p:cNvPr>
          <p:cNvSpPr>
            <a:spLocks noGrp="1"/>
          </p:cNvSpPr>
          <p:nvPr>
            <p:ph type="title"/>
          </p:nvPr>
        </p:nvSpPr>
        <p:spPr>
          <a:xfrm>
            <a:off x="359999" y="156779"/>
            <a:ext cx="11466875" cy="403200"/>
          </a:xfrm>
        </p:spPr>
        <p:txBody>
          <a:bodyPr/>
          <a:lstStyle/>
          <a:p>
            <a:r>
              <a:rPr lang="en-NZ" sz="1600" dirty="0"/>
              <a:t>How do the suggested initiatives differ by rangatahi: female rangatahi (significantly) are more likely than males to think it would be effective to make it easier to play for club and school, better behaviour by adult supporters, increasing the number of people in development squads, and not having a winter and summer season overlap. </a:t>
            </a:r>
          </a:p>
        </p:txBody>
      </p:sp>
      <p:grpSp>
        <p:nvGrpSpPr>
          <p:cNvPr id="15" name="Group 14">
            <a:extLst>
              <a:ext uri="{FF2B5EF4-FFF2-40B4-BE49-F238E27FC236}">
                <a16:creationId xmlns:a16="http://schemas.microsoft.com/office/drawing/2014/main" id="{947E8EFC-E380-4153-1B0E-3BA3833BD1C6}"/>
              </a:ext>
            </a:extLst>
          </p:cNvPr>
          <p:cNvGrpSpPr/>
          <p:nvPr/>
        </p:nvGrpSpPr>
        <p:grpSpPr>
          <a:xfrm>
            <a:off x="2395892" y="2167402"/>
            <a:ext cx="305187" cy="2124000"/>
            <a:chOff x="1355089" y="2113280"/>
            <a:chExt cx="305187" cy="2124000"/>
          </a:xfrm>
        </p:grpSpPr>
        <p:sp>
          <p:nvSpPr>
            <p:cNvPr id="13" name="Right Bracket 12">
              <a:extLst>
                <a:ext uri="{FF2B5EF4-FFF2-40B4-BE49-F238E27FC236}">
                  <a16:creationId xmlns:a16="http://schemas.microsoft.com/office/drawing/2014/main" id="{8A9ACAB5-C5F9-BF33-A665-82CDD09F8A36}"/>
                </a:ext>
              </a:extLst>
            </p:cNvPr>
            <p:cNvSpPr/>
            <p:nvPr/>
          </p:nvSpPr>
          <p:spPr>
            <a:xfrm>
              <a:off x="1355089" y="2113280"/>
              <a:ext cx="163195" cy="2124000"/>
            </a:xfrm>
            <a:prstGeom prst="rightBracket">
              <a:avLst>
                <a:gd name="adj" fmla="val 44444"/>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14" name="TextBox 13">
              <a:extLst>
                <a:ext uri="{FF2B5EF4-FFF2-40B4-BE49-F238E27FC236}">
                  <a16:creationId xmlns:a16="http://schemas.microsoft.com/office/drawing/2014/main" id="{4DD9F3AE-7901-A750-38F9-D8EDD90B89A3}"/>
                </a:ext>
              </a:extLst>
            </p:cNvPr>
            <p:cNvSpPr txBox="1"/>
            <p:nvPr/>
          </p:nvSpPr>
          <p:spPr>
            <a:xfrm>
              <a:off x="1378147" y="3099887"/>
              <a:ext cx="282129" cy="169277"/>
            </a:xfrm>
            <a:prstGeom prst="rect">
              <a:avLst/>
            </a:prstGeom>
            <a:solidFill>
              <a:schemeClr val="bg1"/>
            </a:solidFill>
          </p:spPr>
          <p:txBody>
            <a:bodyPr wrap="none" lIns="0" tIns="0" rIns="0" bIns="0" rtlCol="0" anchor="ctr">
              <a:spAutoFit/>
            </a:bodyPr>
            <a:lstStyle/>
            <a:p>
              <a:pPr algn="ctr"/>
              <a:r>
                <a:rPr lang="en-NZ" sz="1100" dirty="0"/>
                <a:t>67%</a:t>
              </a:r>
            </a:p>
          </p:txBody>
        </p:sp>
      </p:grpSp>
      <p:grpSp>
        <p:nvGrpSpPr>
          <p:cNvPr id="2" name="Group 1">
            <a:extLst>
              <a:ext uri="{FF2B5EF4-FFF2-40B4-BE49-F238E27FC236}">
                <a16:creationId xmlns:a16="http://schemas.microsoft.com/office/drawing/2014/main" id="{33979B77-5ED2-EDF0-C777-9298D075777D}"/>
              </a:ext>
            </a:extLst>
          </p:cNvPr>
          <p:cNvGrpSpPr/>
          <p:nvPr/>
        </p:nvGrpSpPr>
        <p:grpSpPr>
          <a:xfrm>
            <a:off x="3437062" y="2388235"/>
            <a:ext cx="305187" cy="1872000"/>
            <a:chOff x="2624311" y="2113280"/>
            <a:chExt cx="305187" cy="1872000"/>
          </a:xfrm>
        </p:grpSpPr>
        <p:sp>
          <p:nvSpPr>
            <p:cNvPr id="17" name="Right Bracket 16">
              <a:extLst>
                <a:ext uri="{FF2B5EF4-FFF2-40B4-BE49-F238E27FC236}">
                  <a16:creationId xmlns:a16="http://schemas.microsoft.com/office/drawing/2014/main" id="{C089F39A-493E-594D-4C17-0517548DC106}"/>
                </a:ext>
              </a:extLst>
            </p:cNvPr>
            <p:cNvSpPr/>
            <p:nvPr/>
          </p:nvSpPr>
          <p:spPr>
            <a:xfrm>
              <a:off x="2624311" y="2113280"/>
              <a:ext cx="163195" cy="1872000"/>
            </a:xfrm>
            <a:prstGeom prst="rightBracket">
              <a:avLst>
                <a:gd name="adj" fmla="val 44444"/>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18" name="TextBox 17">
              <a:extLst>
                <a:ext uri="{FF2B5EF4-FFF2-40B4-BE49-F238E27FC236}">
                  <a16:creationId xmlns:a16="http://schemas.microsoft.com/office/drawing/2014/main" id="{B9FED67A-5AA9-69E1-2692-1EF97554FC49}"/>
                </a:ext>
              </a:extLst>
            </p:cNvPr>
            <p:cNvSpPr txBox="1"/>
            <p:nvPr/>
          </p:nvSpPr>
          <p:spPr>
            <a:xfrm>
              <a:off x="2647369" y="2964632"/>
              <a:ext cx="282129" cy="169277"/>
            </a:xfrm>
            <a:prstGeom prst="rect">
              <a:avLst/>
            </a:prstGeom>
            <a:solidFill>
              <a:schemeClr val="bg1"/>
            </a:solidFill>
          </p:spPr>
          <p:txBody>
            <a:bodyPr wrap="none" lIns="0" tIns="0" rIns="0" bIns="0" rtlCol="0" anchor="ctr">
              <a:spAutoFit/>
            </a:bodyPr>
            <a:lstStyle/>
            <a:p>
              <a:pPr algn="ctr"/>
              <a:r>
                <a:rPr lang="en-NZ" sz="1100" dirty="0"/>
                <a:t>60%</a:t>
              </a:r>
            </a:p>
          </p:txBody>
        </p:sp>
      </p:grpSp>
      <p:grpSp>
        <p:nvGrpSpPr>
          <p:cNvPr id="19" name="Group 18">
            <a:extLst>
              <a:ext uri="{FF2B5EF4-FFF2-40B4-BE49-F238E27FC236}">
                <a16:creationId xmlns:a16="http://schemas.microsoft.com/office/drawing/2014/main" id="{26492166-86C3-F661-FAB9-8AA48306BB72}"/>
              </a:ext>
            </a:extLst>
          </p:cNvPr>
          <p:cNvGrpSpPr/>
          <p:nvPr/>
        </p:nvGrpSpPr>
        <p:grpSpPr>
          <a:xfrm>
            <a:off x="4427136" y="2539696"/>
            <a:ext cx="305187" cy="1728000"/>
            <a:chOff x="3893533" y="2113280"/>
            <a:chExt cx="305187" cy="1728000"/>
          </a:xfrm>
        </p:grpSpPr>
        <p:sp>
          <p:nvSpPr>
            <p:cNvPr id="20" name="Right Bracket 19">
              <a:extLst>
                <a:ext uri="{FF2B5EF4-FFF2-40B4-BE49-F238E27FC236}">
                  <a16:creationId xmlns:a16="http://schemas.microsoft.com/office/drawing/2014/main" id="{00F54C06-61E9-801D-7A16-A95B2114335B}"/>
                </a:ext>
              </a:extLst>
            </p:cNvPr>
            <p:cNvSpPr/>
            <p:nvPr/>
          </p:nvSpPr>
          <p:spPr>
            <a:xfrm>
              <a:off x="3893533" y="2113280"/>
              <a:ext cx="163195" cy="1728000"/>
            </a:xfrm>
            <a:prstGeom prst="rightBracket">
              <a:avLst>
                <a:gd name="adj" fmla="val 44444"/>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21" name="TextBox 20">
              <a:extLst>
                <a:ext uri="{FF2B5EF4-FFF2-40B4-BE49-F238E27FC236}">
                  <a16:creationId xmlns:a16="http://schemas.microsoft.com/office/drawing/2014/main" id="{A6C5F5A0-F697-7719-BC1A-AA9AD10A690D}"/>
                </a:ext>
              </a:extLst>
            </p:cNvPr>
            <p:cNvSpPr txBox="1"/>
            <p:nvPr/>
          </p:nvSpPr>
          <p:spPr>
            <a:xfrm>
              <a:off x="3916591" y="2888432"/>
              <a:ext cx="282129" cy="169277"/>
            </a:xfrm>
            <a:prstGeom prst="rect">
              <a:avLst/>
            </a:prstGeom>
            <a:solidFill>
              <a:schemeClr val="bg1"/>
            </a:solidFill>
          </p:spPr>
          <p:txBody>
            <a:bodyPr wrap="none" lIns="0" tIns="0" rIns="0" bIns="0" rtlCol="0" anchor="ctr">
              <a:spAutoFit/>
            </a:bodyPr>
            <a:lstStyle/>
            <a:p>
              <a:pPr algn="ctr"/>
              <a:r>
                <a:rPr lang="en-NZ" sz="1100" dirty="0"/>
                <a:t>56%</a:t>
              </a:r>
            </a:p>
          </p:txBody>
        </p:sp>
      </p:grpSp>
      <p:grpSp>
        <p:nvGrpSpPr>
          <p:cNvPr id="22" name="Group 21">
            <a:extLst>
              <a:ext uri="{FF2B5EF4-FFF2-40B4-BE49-F238E27FC236}">
                <a16:creationId xmlns:a16="http://schemas.microsoft.com/office/drawing/2014/main" id="{DAE4F859-7D59-CC15-CB00-F55A595768B1}"/>
              </a:ext>
            </a:extLst>
          </p:cNvPr>
          <p:cNvGrpSpPr/>
          <p:nvPr/>
        </p:nvGrpSpPr>
        <p:grpSpPr>
          <a:xfrm>
            <a:off x="5426053" y="2623308"/>
            <a:ext cx="305187" cy="1656000"/>
            <a:chOff x="5162755" y="2113280"/>
            <a:chExt cx="305187" cy="1656000"/>
          </a:xfrm>
        </p:grpSpPr>
        <p:sp>
          <p:nvSpPr>
            <p:cNvPr id="23" name="Right Bracket 22">
              <a:extLst>
                <a:ext uri="{FF2B5EF4-FFF2-40B4-BE49-F238E27FC236}">
                  <a16:creationId xmlns:a16="http://schemas.microsoft.com/office/drawing/2014/main" id="{C89D855E-5167-2AEA-AB5E-6E8D2CC9BCDF}"/>
                </a:ext>
              </a:extLst>
            </p:cNvPr>
            <p:cNvSpPr/>
            <p:nvPr/>
          </p:nvSpPr>
          <p:spPr>
            <a:xfrm>
              <a:off x="5162755" y="2113280"/>
              <a:ext cx="163195" cy="1656000"/>
            </a:xfrm>
            <a:prstGeom prst="rightBracket">
              <a:avLst>
                <a:gd name="adj" fmla="val 44444"/>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24" name="TextBox 23">
              <a:extLst>
                <a:ext uri="{FF2B5EF4-FFF2-40B4-BE49-F238E27FC236}">
                  <a16:creationId xmlns:a16="http://schemas.microsoft.com/office/drawing/2014/main" id="{89E03DC1-5719-3FA3-00A7-E7AD97D8E91D}"/>
                </a:ext>
              </a:extLst>
            </p:cNvPr>
            <p:cNvSpPr txBox="1"/>
            <p:nvPr/>
          </p:nvSpPr>
          <p:spPr>
            <a:xfrm>
              <a:off x="5185813" y="2852237"/>
              <a:ext cx="282129" cy="169277"/>
            </a:xfrm>
            <a:prstGeom prst="rect">
              <a:avLst/>
            </a:prstGeom>
            <a:solidFill>
              <a:schemeClr val="bg1"/>
            </a:solidFill>
          </p:spPr>
          <p:txBody>
            <a:bodyPr wrap="none" lIns="0" tIns="0" rIns="0" bIns="0" rtlCol="0" anchor="ctr">
              <a:spAutoFit/>
            </a:bodyPr>
            <a:lstStyle/>
            <a:p>
              <a:pPr algn="ctr"/>
              <a:r>
                <a:rPr lang="en-NZ" sz="1100" dirty="0"/>
                <a:t>51%</a:t>
              </a:r>
            </a:p>
          </p:txBody>
        </p:sp>
      </p:grpSp>
      <p:grpSp>
        <p:nvGrpSpPr>
          <p:cNvPr id="25" name="Group 24">
            <a:extLst>
              <a:ext uri="{FF2B5EF4-FFF2-40B4-BE49-F238E27FC236}">
                <a16:creationId xmlns:a16="http://schemas.microsoft.com/office/drawing/2014/main" id="{9E0D72BE-4D4D-38A6-A22F-C925361F3E93}"/>
              </a:ext>
            </a:extLst>
          </p:cNvPr>
          <p:cNvGrpSpPr/>
          <p:nvPr/>
        </p:nvGrpSpPr>
        <p:grpSpPr>
          <a:xfrm>
            <a:off x="6450160" y="2792853"/>
            <a:ext cx="305187" cy="1476000"/>
            <a:chOff x="6431977" y="2113280"/>
            <a:chExt cx="305187" cy="1476000"/>
          </a:xfrm>
        </p:grpSpPr>
        <p:sp>
          <p:nvSpPr>
            <p:cNvPr id="26" name="Right Bracket 25">
              <a:extLst>
                <a:ext uri="{FF2B5EF4-FFF2-40B4-BE49-F238E27FC236}">
                  <a16:creationId xmlns:a16="http://schemas.microsoft.com/office/drawing/2014/main" id="{E0F3564C-1845-1216-FABD-1013723842FD}"/>
                </a:ext>
              </a:extLst>
            </p:cNvPr>
            <p:cNvSpPr/>
            <p:nvPr/>
          </p:nvSpPr>
          <p:spPr>
            <a:xfrm>
              <a:off x="6431977" y="2113280"/>
              <a:ext cx="163195" cy="1476000"/>
            </a:xfrm>
            <a:prstGeom prst="rightBracket">
              <a:avLst>
                <a:gd name="adj" fmla="val 44444"/>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27" name="TextBox 26">
              <a:extLst>
                <a:ext uri="{FF2B5EF4-FFF2-40B4-BE49-F238E27FC236}">
                  <a16:creationId xmlns:a16="http://schemas.microsoft.com/office/drawing/2014/main" id="{9D612E6A-F2BC-C366-3CED-ECC5AA77F650}"/>
                </a:ext>
              </a:extLst>
            </p:cNvPr>
            <p:cNvSpPr txBox="1"/>
            <p:nvPr/>
          </p:nvSpPr>
          <p:spPr>
            <a:xfrm>
              <a:off x="6455035" y="2758892"/>
              <a:ext cx="282129" cy="169277"/>
            </a:xfrm>
            <a:prstGeom prst="rect">
              <a:avLst/>
            </a:prstGeom>
            <a:solidFill>
              <a:schemeClr val="bg1"/>
            </a:solidFill>
          </p:spPr>
          <p:txBody>
            <a:bodyPr wrap="none" lIns="0" tIns="0" rIns="0" bIns="0" rtlCol="0" anchor="ctr">
              <a:spAutoFit/>
            </a:bodyPr>
            <a:lstStyle/>
            <a:p>
              <a:pPr algn="ctr"/>
              <a:r>
                <a:rPr lang="en-NZ" sz="1100" dirty="0"/>
                <a:t>47%</a:t>
              </a:r>
            </a:p>
          </p:txBody>
        </p:sp>
      </p:grpSp>
      <p:grpSp>
        <p:nvGrpSpPr>
          <p:cNvPr id="28" name="Group 27">
            <a:extLst>
              <a:ext uri="{FF2B5EF4-FFF2-40B4-BE49-F238E27FC236}">
                <a16:creationId xmlns:a16="http://schemas.microsoft.com/office/drawing/2014/main" id="{7CA0B832-01B7-0C93-317E-8FE7A53FFF55}"/>
              </a:ext>
            </a:extLst>
          </p:cNvPr>
          <p:cNvGrpSpPr/>
          <p:nvPr/>
        </p:nvGrpSpPr>
        <p:grpSpPr>
          <a:xfrm>
            <a:off x="7457297" y="2844916"/>
            <a:ext cx="305187" cy="1404000"/>
            <a:chOff x="7701199" y="2113280"/>
            <a:chExt cx="305187" cy="1404000"/>
          </a:xfrm>
        </p:grpSpPr>
        <p:sp>
          <p:nvSpPr>
            <p:cNvPr id="29" name="Right Bracket 28">
              <a:extLst>
                <a:ext uri="{FF2B5EF4-FFF2-40B4-BE49-F238E27FC236}">
                  <a16:creationId xmlns:a16="http://schemas.microsoft.com/office/drawing/2014/main" id="{FDAA9E6E-99F5-C87D-BD0C-EF8490B63404}"/>
                </a:ext>
              </a:extLst>
            </p:cNvPr>
            <p:cNvSpPr/>
            <p:nvPr/>
          </p:nvSpPr>
          <p:spPr>
            <a:xfrm>
              <a:off x="7701199" y="2113280"/>
              <a:ext cx="163195" cy="1404000"/>
            </a:xfrm>
            <a:prstGeom prst="rightBracket">
              <a:avLst>
                <a:gd name="adj" fmla="val 44444"/>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30" name="TextBox 29">
              <a:extLst>
                <a:ext uri="{FF2B5EF4-FFF2-40B4-BE49-F238E27FC236}">
                  <a16:creationId xmlns:a16="http://schemas.microsoft.com/office/drawing/2014/main" id="{FDA269A3-601C-DDC0-D343-B562F4399C02}"/>
                </a:ext>
              </a:extLst>
            </p:cNvPr>
            <p:cNvSpPr txBox="1"/>
            <p:nvPr/>
          </p:nvSpPr>
          <p:spPr>
            <a:xfrm>
              <a:off x="7724257" y="2734127"/>
              <a:ext cx="282129" cy="169277"/>
            </a:xfrm>
            <a:prstGeom prst="rect">
              <a:avLst/>
            </a:prstGeom>
            <a:solidFill>
              <a:schemeClr val="bg1"/>
            </a:solidFill>
          </p:spPr>
          <p:txBody>
            <a:bodyPr wrap="none" lIns="0" tIns="0" rIns="0" bIns="0" rtlCol="0" anchor="ctr">
              <a:spAutoFit/>
            </a:bodyPr>
            <a:lstStyle/>
            <a:p>
              <a:pPr algn="ctr"/>
              <a:r>
                <a:rPr lang="en-NZ" sz="1100" dirty="0"/>
                <a:t>44%</a:t>
              </a:r>
            </a:p>
          </p:txBody>
        </p:sp>
      </p:grpSp>
      <p:grpSp>
        <p:nvGrpSpPr>
          <p:cNvPr id="31" name="Group 30">
            <a:extLst>
              <a:ext uri="{FF2B5EF4-FFF2-40B4-BE49-F238E27FC236}">
                <a16:creationId xmlns:a16="http://schemas.microsoft.com/office/drawing/2014/main" id="{E42D3F04-7DCC-0E1C-6DC3-8E286073A0E1}"/>
              </a:ext>
            </a:extLst>
          </p:cNvPr>
          <p:cNvGrpSpPr/>
          <p:nvPr/>
        </p:nvGrpSpPr>
        <p:grpSpPr>
          <a:xfrm>
            <a:off x="8456214" y="3259211"/>
            <a:ext cx="305187" cy="1008000"/>
            <a:chOff x="8970421" y="2113280"/>
            <a:chExt cx="305187" cy="1008000"/>
          </a:xfrm>
        </p:grpSpPr>
        <p:sp>
          <p:nvSpPr>
            <p:cNvPr id="32" name="Right Bracket 31">
              <a:extLst>
                <a:ext uri="{FF2B5EF4-FFF2-40B4-BE49-F238E27FC236}">
                  <a16:creationId xmlns:a16="http://schemas.microsoft.com/office/drawing/2014/main" id="{E9B061F9-29FD-B370-9D6D-116F5F74027A}"/>
                </a:ext>
              </a:extLst>
            </p:cNvPr>
            <p:cNvSpPr/>
            <p:nvPr/>
          </p:nvSpPr>
          <p:spPr>
            <a:xfrm>
              <a:off x="8970421" y="2113280"/>
              <a:ext cx="163195" cy="1008000"/>
            </a:xfrm>
            <a:prstGeom prst="rightBracket">
              <a:avLst>
                <a:gd name="adj" fmla="val 44444"/>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33" name="TextBox 32">
              <a:extLst>
                <a:ext uri="{FF2B5EF4-FFF2-40B4-BE49-F238E27FC236}">
                  <a16:creationId xmlns:a16="http://schemas.microsoft.com/office/drawing/2014/main" id="{70E2DD2F-F9ED-93BD-B2E9-DD926D68AC5F}"/>
                </a:ext>
              </a:extLst>
            </p:cNvPr>
            <p:cNvSpPr txBox="1"/>
            <p:nvPr/>
          </p:nvSpPr>
          <p:spPr>
            <a:xfrm>
              <a:off x="8993479" y="2536007"/>
              <a:ext cx="282129" cy="169277"/>
            </a:xfrm>
            <a:prstGeom prst="rect">
              <a:avLst/>
            </a:prstGeom>
            <a:solidFill>
              <a:schemeClr val="bg1"/>
            </a:solidFill>
          </p:spPr>
          <p:txBody>
            <a:bodyPr wrap="none" lIns="0" tIns="0" rIns="0" bIns="0" rtlCol="0" anchor="ctr">
              <a:spAutoFit/>
            </a:bodyPr>
            <a:lstStyle/>
            <a:p>
              <a:pPr algn="ctr"/>
              <a:r>
                <a:rPr lang="en-NZ" sz="1100" dirty="0"/>
                <a:t>33%</a:t>
              </a:r>
            </a:p>
          </p:txBody>
        </p:sp>
      </p:grpSp>
      <p:grpSp>
        <p:nvGrpSpPr>
          <p:cNvPr id="34" name="Group 33">
            <a:extLst>
              <a:ext uri="{FF2B5EF4-FFF2-40B4-BE49-F238E27FC236}">
                <a16:creationId xmlns:a16="http://schemas.microsoft.com/office/drawing/2014/main" id="{CA4D7E1F-731C-0B3C-8A0E-8BCFE5438412}"/>
              </a:ext>
            </a:extLst>
          </p:cNvPr>
          <p:cNvGrpSpPr/>
          <p:nvPr/>
        </p:nvGrpSpPr>
        <p:grpSpPr>
          <a:xfrm>
            <a:off x="9465014" y="3805678"/>
            <a:ext cx="305187" cy="468000"/>
            <a:chOff x="10239643" y="2113280"/>
            <a:chExt cx="305187" cy="468000"/>
          </a:xfrm>
        </p:grpSpPr>
        <p:sp>
          <p:nvSpPr>
            <p:cNvPr id="35" name="Right Bracket 34">
              <a:extLst>
                <a:ext uri="{FF2B5EF4-FFF2-40B4-BE49-F238E27FC236}">
                  <a16:creationId xmlns:a16="http://schemas.microsoft.com/office/drawing/2014/main" id="{CF94AF4D-9151-8B6E-7349-1395124BC6A2}"/>
                </a:ext>
              </a:extLst>
            </p:cNvPr>
            <p:cNvSpPr/>
            <p:nvPr/>
          </p:nvSpPr>
          <p:spPr>
            <a:xfrm>
              <a:off x="10239643" y="2113280"/>
              <a:ext cx="163195" cy="468000"/>
            </a:xfrm>
            <a:prstGeom prst="rightBracket">
              <a:avLst>
                <a:gd name="adj" fmla="val 44444"/>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36" name="TextBox 35">
              <a:extLst>
                <a:ext uri="{FF2B5EF4-FFF2-40B4-BE49-F238E27FC236}">
                  <a16:creationId xmlns:a16="http://schemas.microsoft.com/office/drawing/2014/main" id="{AA0FC66D-DD75-5093-018A-3850698FE950}"/>
                </a:ext>
              </a:extLst>
            </p:cNvPr>
            <p:cNvSpPr txBox="1"/>
            <p:nvPr/>
          </p:nvSpPr>
          <p:spPr>
            <a:xfrm>
              <a:off x="10262701" y="2236922"/>
              <a:ext cx="282129" cy="169277"/>
            </a:xfrm>
            <a:prstGeom prst="rect">
              <a:avLst/>
            </a:prstGeom>
            <a:solidFill>
              <a:schemeClr val="bg1"/>
            </a:solidFill>
          </p:spPr>
          <p:txBody>
            <a:bodyPr wrap="none" lIns="0" tIns="0" rIns="0" bIns="0" rtlCol="0" anchor="ctr">
              <a:spAutoFit/>
            </a:bodyPr>
            <a:lstStyle/>
            <a:p>
              <a:pPr algn="ctr"/>
              <a:r>
                <a:rPr lang="en-NZ" sz="1100" dirty="0"/>
                <a:t>15%</a:t>
              </a:r>
            </a:p>
          </p:txBody>
        </p:sp>
      </p:grpSp>
      <p:grpSp>
        <p:nvGrpSpPr>
          <p:cNvPr id="5" name="Group 4">
            <a:extLst>
              <a:ext uri="{FF2B5EF4-FFF2-40B4-BE49-F238E27FC236}">
                <a16:creationId xmlns:a16="http://schemas.microsoft.com/office/drawing/2014/main" id="{72D7099B-72F3-F5FD-0FC1-EF87D82153C7}"/>
              </a:ext>
            </a:extLst>
          </p:cNvPr>
          <p:cNvGrpSpPr/>
          <p:nvPr/>
        </p:nvGrpSpPr>
        <p:grpSpPr>
          <a:xfrm>
            <a:off x="10489121" y="3985915"/>
            <a:ext cx="265913" cy="274320"/>
            <a:chOff x="11508864" y="2113280"/>
            <a:chExt cx="265913" cy="274320"/>
          </a:xfrm>
        </p:grpSpPr>
        <p:sp>
          <p:nvSpPr>
            <p:cNvPr id="38" name="Right Bracket 37">
              <a:extLst>
                <a:ext uri="{FF2B5EF4-FFF2-40B4-BE49-F238E27FC236}">
                  <a16:creationId xmlns:a16="http://schemas.microsoft.com/office/drawing/2014/main" id="{54B7D610-6C02-741C-6755-D70582A9D195}"/>
                </a:ext>
              </a:extLst>
            </p:cNvPr>
            <p:cNvSpPr/>
            <p:nvPr/>
          </p:nvSpPr>
          <p:spPr>
            <a:xfrm>
              <a:off x="11508864" y="2113280"/>
              <a:ext cx="163195" cy="274320"/>
            </a:xfrm>
            <a:prstGeom prst="rightBracket">
              <a:avLst>
                <a:gd name="adj" fmla="val 44444"/>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39" name="TextBox 38">
              <a:extLst>
                <a:ext uri="{FF2B5EF4-FFF2-40B4-BE49-F238E27FC236}">
                  <a16:creationId xmlns:a16="http://schemas.microsoft.com/office/drawing/2014/main" id="{9CBEA777-A13D-C7AA-852E-8CD43222CECC}"/>
                </a:ext>
              </a:extLst>
            </p:cNvPr>
            <p:cNvSpPr txBox="1"/>
            <p:nvPr/>
          </p:nvSpPr>
          <p:spPr>
            <a:xfrm>
              <a:off x="11571196" y="2186850"/>
              <a:ext cx="203581" cy="127180"/>
            </a:xfrm>
            <a:prstGeom prst="rect">
              <a:avLst/>
            </a:prstGeom>
            <a:solidFill>
              <a:schemeClr val="bg1"/>
            </a:solidFill>
          </p:spPr>
          <p:txBody>
            <a:bodyPr wrap="none" lIns="0" tIns="0" rIns="0" bIns="0" rtlCol="0" anchor="ctr">
              <a:spAutoFit/>
            </a:bodyPr>
            <a:lstStyle/>
            <a:p>
              <a:pPr algn="ctr"/>
              <a:r>
                <a:rPr lang="en-NZ" sz="1100" dirty="0"/>
                <a:t>9%</a:t>
              </a:r>
            </a:p>
          </p:txBody>
        </p:sp>
      </p:grpSp>
      <p:sp>
        <p:nvSpPr>
          <p:cNvPr id="16" name="Footer Placeholder 3">
            <a:extLst>
              <a:ext uri="{FF2B5EF4-FFF2-40B4-BE49-F238E27FC236}">
                <a16:creationId xmlns:a16="http://schemas.microsoft.com/office/drawing/2014/main" id="{144680BD-EFA0-3AB7-0681-517AF88FD192}"/>
              </a:ext>
            </a:extLst>
          </p:cNvPr>
          <p:cNvSpPr>
            <a:spLocks noGrp="1"/>
          </p:cNvSpPr>
          <p:nvPr>
            <p:ph type="ftr" sz="quarter" idx="11"/>
          </p:nvPr>
        </p:nvSpPr>
        <p:spPr>
          <a:xfrm>
            <a:off x="3981599" y="6447150"/>
            <a:ext cx="6875313" cy="125100"/>
          </a:xfrm>
        </p:spPr>
        <p:txBody>
          <a:bodyPr/>
          <a:lstStyle/>
          <a:p>
            <a:r>
              <a:rPr lang="en-GB" dirty="0"/>
              <a:t>Q22. </a:t>
            </a:r>
            <a:r>
              <a:rPr lang="en-NZ" dirty="0"/>
              <a:t>How effective do you think each of the following would be in encouraging young people like you to continue with organised sport?</a:t>
            </a:r>
          </a:p>
          <a:p>
            <a:r>
              <a:rPr lang="en-GB" dirty="0"/>
              <a:t>Base: Wellington region survey n=335</a:t>
            </a:r>
          </a:p>
        </p:txBody>
      </p:sp>
      <p:sp>
        <p:nvSpPr>
          <p:cNvPr id="4" name="TextBox 3">
            <a:extLst>
              <a:ext uri="{FF2B5EF4-FFF2-40B4-BE49-F238E27FC236}">
                <a16:creationId xmlns:a16="http://schemas.microsoft.com/office/drawing/2014/main" id="{D74B6AC6-4BB7-C3AD-6D76-BC2760A21DAE}"/>
              </a:ext>
            </a:extLst>
          </p:cNvPr>
          <p:cNvSpPr txBox="1"/>
          <p:nvPr/>
        </p:nvSpPr>
        <p:spPr>
          <a:xfrm>
            <a:off x="280100" y="5597253"/>
            <a:ext cx="1300125" cy="430887"/>
          </a:xfrm>
          <a:prstGeom prst="rect">
            <a:avLst/>
          </a:prstGeom>
          <a:noFill/>
        </p:spPr>
        <p:txBody>
          <a:bodyPr wrap="square" lIns="0" tIns="0" rIns="0" bIns="0" rtlCol="0">
            <a:spAutoFit/>
          </a:bodyPr>
          <a:lstStyle/>
          <a:p>
            <a:pPr algn="ctr"/>
            <a:r>
              <a:rPr lang="en-NZ" sz="1000" b="1" dirty="0"/>
              <a:t>Subgroup significant differences </a:t>
            </a:r>
          </a:p>
          <a:p>
            <a:pPr algn="ctr"/>
            <a:r>
              <a:rPr lang="en-NZ" sz="800" b="1" dirty="0"/>
              <a:t>(compared to average):</a:t>
            </a:r>
          </a:p>
        </p:txBody>
      </p:sp>
      <p:sp>
        <p:nvSpPr>
          <p:cNvPr id="9" name="TextBox 8">
            <a:extLst>
              <a:ext uri="{FF2B5EF4-FFF2-40B4-BE49-F238E27FC236}">
                <a16:creationId xmlns:a16="http://schemas.microsoft.com/office/drawing/2014/main" id="{9ECEB130-022C-FB17-874B-96E6A7EBB347}"/>
              </a:ext>
            </a:extLst>
          </p:cNvPr>
          <p:cNvSpPr txBox="1"/>
          <p:nvPr/>
        </p:nvSpPr>
        <p:spPr>
          <a:xfrm>
            <a:off x="4334407" y="1188665"/>
            <a:ext cx="3523186" cy="553998"/>
          </a:xfrm>
          <a:prstGeom prst="rect">
            <a:avLst/>
          </a:prstGeom>
          <a:noFill/>
        </p:spPr>
        <p:txBody>
          <a:bodyPr wrap="square" lIns="0" tIns="0" rIns="0" bIns="0" rtlCol="0">
            <a:spAutoFit/>
          </a:bodyPr>
          <a:lstStyle/>
          <a:p>
            <a:pPr algn="ctr"/>
            <a:r>
              <a:rPr lang="en-NZ" sz="1200" b="1" dirty="0"/>
              <a:t>Effectiveness of initiatives in encouraging young people to continue with organised sport: subgroup differences compared to the average </a:t>
            </a:r>
            <a:endParaRPr lang="en-NZ" sz="1200" b="1" baseline="-25000" dirty="0"/>
          </a:p>
        </p:txBody>
      </p:sp>
      <p:sp>
        <p:nvSpPr>
          <p:cNvPr id="10" name="TextBox 9">
            <a:extLst>
              <a:ext uri="{FF2B5EF4-FFF2-40B4-BE49-F238E27FC236}">
                <a16:creationId xmlns:a16="http://schemas.microsoft.com/office/drawing/2014/main" id="{347EE0A7-D118-5037-A88B-B0EC46BF2588}"/>
              </a:ext>
            </a:extLst>
          </p:cNvPr>
          <p:cNvSpPr txBox="1"/>
          <p:nvPr/>
        </p:nvSpPr>
        <p:spPr>
          <a:xfrm>
            <a:off x="359999" y="1127463"/>
            <a:ext cx="3621601" cy="184666"/>
          </a:xfrm>
          <a:prstGeom prst="rect">
            <a:avLst/>
          </a:prstGeom>
          <a:noFill/>
          <a:ln>
            <a:solidFill>
              <a:schemeClr val="tx1"/>
            </a:solidFill>
          </a:ln>
        </p:spPr>
        <p:txBody>
          <a:bodyPr wrap="square" lIns="0" tIns="0" rIns="0" bIns="0" rtlCol="0">
            <a:spAutoFit/>
          </a:bodyPr>
          <a:lstStyle/>
          <a:p>
            <a:r>
              <a:rPr lang="en-NZ" sz="1200" i="1" dirty="0"/>
              <a:t>% rated 4 or 5 out of 5, where 5=extremely effective</a:t>
            </a:r>
          </a:p>
        </p:txBody>
      </p:sp>
      <p:sp>
        <p:nvSpPr>
          <p:cNvPr id="37" name="TextBox 36">
            <a:extLst>
              <a:ext uri="{FF2B5EF4-FFF2-40B4-BE49-F238E27FC236}">
                <a16:creationId xmlns:a16="http://schemas.microsoft.com/office/drawing/2014/main" id="{19AB5A43-58B4-64F2-C027-78604373BED5}"/>
              </a:ext>
            </a:extLst>
          </p:cNvPr>
          <p:cNvSpPr txBox="1"/>
          <p:nvPr/>
        </p:nvSpPr>
        <p:spPr>
          <a:xfrm>
            <a:off x="7620492" y="5597253"/>
            <a:ext cx="1165388" cy="246221"/>
          </a:xfrm>
          <a:prstGeom prst="rect">
            <a:avLst/>
          </a:prstGeom>
          <a:noFill/>
        </p:spPr>
        <p:txBody>
          <a:bodyPr wrap="square" lIns="0" tIns="0" rIns="0" bIns="0" rtlCol="0">
            <a:spAutoFit/>
          </a:bodyPr>
          <a:lstStyle/>
          <a:p>
            <a:pPr algn="ctr"/>
            <a:r>
              <a:rPr lang="en-NZ" sz="800" dirty="0"/>
              <a:t>↑ Asian (49%)</a:t>
            </a:r>
          </a:p>
          <a:p>
            <a:pPr algn="ctr"/>
            <a:endParaRPr lang="en-NZ" sz="800" dirty="0"/>
          </a:p>
        </p:txBody>
      </p:sp>
      <p:sp>
        <p:nvSpPr>
          <p:cNvPr id="40" name="TextBox 39">
            <a:extLst>
              <a:ext uri="{FF2B5EF4-FFF2-40B4-BE49-F238E27FC236}">
                <a16:creationId xmlns:a16="http://schemas.microsoft.com/office/drawing/2014/main" id="{C5624304-1100-57D5-D0F8-EDE7C5680700}"/>
              </a:ext>
            </a:extLst>
          </p:cNvPr>
          <p:cNvSpPr txBox="1"/>
          <p:nvPr/>
        </p:nvSpPr>
        <p:spPr>
          <a:xfrm>
            <a:off x="6613355" y="5597253"/>
            <a:ext cx="1165388" cy="369332"/>
          </a:xfrm>
          <a:prstGeom prst="rect">
            <a:avLst/>
          </a:prstGeom>
          <a:noFill/>
        </p:spPr>
        <p:txBody>
          <a:bodyPr wrap="square" lIns="0" tIns="0" rIns="0" bIns="0" rtlCol="0">
            <a:spAutoFit/>
          </a:bodyPr>
          <a:lstStyle/>
          <a:p>
            <a:pPr algn="ctr"/>
            <a:r>
              <a:rPr lang="en-NZ" sz="800" dirty="0"/>
              <a:t>↓ Male (36%)</a:t>
            </a:r>
          </a:p>
          <a:p>
            <a:pPr algn="ctr"/>
            <a:r>
              <a:rPr lang="en-NZ" sz="800" dirty="0"/>
              <a:t>↑ Female (55%)</a:t>
            </a:r>
          </a:p>
          <a:p>
            <a:pPr algn="ctr"/>
            <a:endParaRPr lang="en-NZ" sz="800" dirty="0"/>
          </a:p>
        </p:txBody>
      </p:sp>
      <p:sp>
        <p:nvSpPr>
          <p:cNvPr id="41" name="TextBox 40">
            <a:extLst>
              <a:ext uri="{FF2B5EF4-FFF2-40B4-BE49-F238E27FC236}">
                <a16:creationId xmlns:a16="http://schemas.microsoft.com/office/drawing/2014/main" id="{5E0704FD-5195-EFD8-E819-81C482A71AF2}"/>
              </a:ext>
            </a:extLst>
          </p:cNvPr>
          <p:cNvSpPr txBox="1"/>
          <p:nvPr/>
        </p:nvSpPr>
        <p:spPr>
          <a:xfrm>
            <a:off x="3600257" y="5597253"/>
            <a:ext cx="1165388" cy="369332"/>
          </a:xfrm>
          <a:prstGeom prst="rect">
            <a:avLst/>
          </a:prstGeom>
          <a:noFill/>
        </p:spPr>
        <p:txBody>
          <a:bodyPr wrap="square" lIns="0" tIns="0" rIns="0" bIns="0" rtlCol="0">
            <a:spAutoFit/>
          </a:bodyPr>
          <a:lstStyle/>
          <a:p>
            <a:pPr algn="ctr"/>
            <a:r>
              <a:rPr lang="en-NZ" sz="800" dirty="0"/>
              <a:t>↓ Male (49%)</a:t>
            </a:r>
          </a:p>
          <a:p>
            <a:pPr algn="ctr"/>
            <a:r>
              <a:rPr lang="en-NZ" sz="800" dirty="0"/>
              <a:t>↑ Female (63%)</a:t>
            </a:r>
          </a:p>
          <a:p>
            <a:pPr algn="ctr"/>
            <a:endParaRPr lang="en-NZ" sz="800" dirty="0"/>
          </a:p>
        </p:txBody>
      </p:sp>
      <p:sp>
        <p:nvSpPr>
          <p:cNvPr id="42" name="TextBox 41">
            <a:extLst>
              <a:ext uri="{FF2B5EF4-FFF2-40B4-BE49-F238E27FC236}">
                <a16:creationId xmlns:a16="http://schemas.microsoft.com/office/drawing/2014/main" id="{B11220C0-8690-BAE1-B7BF-521AC965620C}"/>
              </a:ext>
            </a:extLst>
          </p:cNvPr>
          <p:cNvSpPr txBox="1"/>
          <p:nvPr/>
        </p:nvSpPr>
        <p:spPr>
          <a:xfrm>
            <a:off x="1609812" y="5597253"/>
            <a:ext cx="1165388" cy="369332"/>
          </a:xfrm>
          <a:prstGeom prst="rect">
            <a:avLst/>
          </a:prstGeom>
          <a:noFill/>
        </p:spPr>
        <p:txBody>
          <a:bodyPr wrap="square" lIns="0" tIns="0" rIns="0" bIns="0" rtlCol="0">
            <a:spAutoFit/>
          </a:bodyPr>
          <a:lstStyle/>
          <a:p>
            <a:pPr algn="ctr"/>
            <a:r>
              <a:rPr lang="en-NZ" sz="800" dirty="0"/>
              <a:t>↓ Male (62%)</a:t>
            </a:r>
          </a:p>
          <a:p>
            <a:pPr algn="ctr"/>
            <a:r>
              <a:rPr lang="en-NZ" sz="800" dirty="0"/>
              <a:t>↑ Female (74%)</a:t>
            </a:r>
          </a:p>
          <a:p>
            <a:pPr algn="ctr"/>
            <a:endParaRPr lang="en-NZ" sz="800" dirty="0"/>
          </a:p>
        </p:txBody>
      </p:sp>
      <p:sp>
        <p:nvSpPr>
          <p:cNvPr id="43" name="TextBox 42">
            <a:extLst>
              <a:ext uri="{FF2B5EF4-FFF2-40B4-BE49-F238E27FC236}">
                <a16:creationId xmlns:a16="http://schemas.microsoft.com/office/drawing/2014/main" id="{3495444F-856B-BB6D-F094-EF44F8FFA7FA}"/>
              </a:ext>
            </a:extLst>
          </p:cNvPr>
          <p:cNvSpPr txBox="1"/>
          <p:nvPr/>
        </p:nvSpPr>
        <p:spPr>
          <a:xfrm>
            <a:off x="2543070" y="5597253"/>
            <a:ext cx="1165388" cy="369332"/>
          </a:xfrm>
          <a:prstGeom prst="rect">
            <a:avLst/>
          </a:prstGeom>
          <a:noFill/>
        </p:spPr>
        <p:txBody>
          <a:bodyPr wrap="square" lIns="0" tIns="0" rIns="0" bIns="0" rtlCol="0">
            <a:spAutoFit/>
          </a:bodyPr>
          <a:lstStyle/>
          <a:p>
            <a:pPr algn="ctr"/>
            <a:r>
              <a:rPr lang="en-NZ" sz="800" dirty="0"/>
              <a:t>↓ Male (52%)</a:t>
            </a:r>
          </a:p>
          <a:p>
            <a:pPr algn="ctr"/>
            <a:r>
              <a:rPr lang="en-NZ" sz="800" dirty="0"/>
              <a:t>↑ Female (71%)</a:t>
            </a:r>
          </a:p>
          <a:p>
            <a:pPr algn="ctr"/>
            <a:endParaRPr lang="en-NZ" sz="800" dirty="0"/>
          </a:p>
        </p:txBody>
      </p:sp>
      <p:sp>
        <p:nvSpPr>
          <p:cNvPr id="44" name="TextBox 43">
            <a:extLst>
              <a:ext uri="{FF2B5EF4-FFF2-40B4-BE49-F238E27FC236}">
                <a16:creationId xmlns:a16="http://schemas.microsoft.com/office/drawing/2014/main" id="{1AF394DC-B8E5-213C-7D5E-3B0E9A916F47}"/>
              </a:ext>
            </a:extLst>
          </p:cNvPr>
          <p:cNvSpPr txBox="1"/>
          <p:nvPr/>
        </p:nvSpPr>
        <p:spPr>
          <a:xfrm>
            <a:off x="9515475" y="1082791"/>
            <a:ext cx="2311399" cy="184666"/>
          </a:xfrm>
          <a:prstGeom prst="rect">
            <a:avLst/>
          </a:prstGeom>
          <a:solidFill>
            <a:schemeClr val="bg2"/>
          </a:solidFill>
        </p:spPr>
        <p:txBody>
          <a:bodyPr wrap="square" lIns="0" tIns="0" rIns="0" bIns="0" rtlCol="0">
            <a:spAutoFit/>
          </a:bodyPr>
          <a:lstStyle/>
          <a:p>
            <a:pPr algn="ctr"/>
            <a:r>
              <a:rPr lang="en-NZ" sz="1200" dirty="0">
                <a:solidFill>
                  <a:schemeClr val="bg1"/>
                </a:solidFill>
              </a:rPr>
              <a:t>Wellington region: All rangatahi</a:t>
            </a:r>
          </a:p>
        </p:txBody>
      </p:sp>
      <p:sp>
        <p:nvSpPr>
          <p:cNvPr id="7" name="Slide Number Placeholder 6">
            <a:extLst>
              <a:ext uri="{FF2B5EF4-FFF2-40B4-BE49-F238E27FC236}">
                <a16:creationId xmlns:a16="http://schemas.microsoft.com/office/drawing/2014/main" id="{D0CED3C1-8241-7F6F-7F99-FD4133244110}"/>
              </a:ext>
            </a:extLst>
          </p:cNvPr>
          <p:cNvSpPr>
            <a:spLocks noGrp="1"/>
          </p:cNvSpPr>
          <p:nvPr>
            <p:ph type="sldNum" sz="quarter" idx="10"/>
          </p:nvPr>
        </p:nvSpPr>
        <p:spPr/>
        <p:txBody>
          <a:bodyPr/>
          <a:lstStyle/>
          <a:p>
            <a:fld id="{4034BEE3-566C-4068-A777-C3A4762E861B}" type="slidenum">
              <a:rPr lang="en-GB" smtClean="0"/>
              <a:pPr/>
              <a:t>82</a:t>
            </a:fld>
            <a:endParaRPr lang="en-GB" dirty="0"/>
          </a:p>
        </p:txBody>
      </p:sp>
    </p:spTree>
    <p:extLst>
      <p:ext uri="{BB962C8B-B14F-4D97-AF65-F5344CB8AC3E}">
        <p14:creationId xmlns:p14="http://schemas.microsoft.com/office/powerpoint/2010/main" val="1418609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close-up of people shaking hands&#10;&#10;Description automatically generated with low confidence">
            <a:extLst>
              <a:ext uri="{FF2B5EF4-FFF2-40B4-BE49-F238E27FC236}">
                <a16:creationId xmlns:a16="http://schemas.microsoft.com/office/drawing/2014/main" id="{0E7D8788-0B37-CCFE-31CE-E1171455F97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20403"/>
            <a:ext cx="12192000" cy="6878403"/>
          </a:xfrm>
          <a:prstGeom prst="rect">
            <a:avLst/>
          </a:prstGeom>
        </p:spPr>
      </p:pic>
      <p:sp>
        <p:nvSpPr>
          <p:cNvPr id="3" name="Rectangle 2">
            <a:extLst>
              <a:ext uri="{FF2B5EF4-FFF2-40B4-BE49-F238E27FC236}">
                <a16:creationId xmlns:a16="http://schemas.microsoft.com/office/drawing/2014/main" id="{D4F84FCD-9F08-14AA-7268-0D268194BB4D}"/>
              </a:ext>
            </a:extLst>
          </p:cNvPr>
          <p:cNvSpPr/>
          <p:nvPr/>
        </p:nvSpPr>
        <p:spPr bwMode="ltGray">
          <a:xfrm rot="16200000">
            <a:off x="5397306" y="63303"/>
            <a:ext cx="6762749" cy="6826642"/>
          </a:xfrm>
          <a:prstGeom prst="rect">
            <a:avLst/>
          </a:prstGeom>
          <a:gradFill flip="none" rotWithShape="1">
            <a:gsLst>
              <a:gs pos="0">
                <a:srgbClr val="000000"/>
              </a:gs>
              <a:gs pos="40000">
                <a:srgbClr val="000000">
                  <a:alpha val="0"/>
                </a:srgbClr>
              </a:gs>
            </a:gsLst>
            <a:lin ang="189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endParaRPr>
          </a:p>
        </p:txBody>
      </p:sp>
      <p:sp>
        <p:nvSpPr>
          <p:cNvPr id="4" name="Rectangle 3">
            <a:extLst>
              <a:ext uri="{FF2B5EF4-FFF2-40B4-BE49-F238E27FC236}">
                <a16:creationId xmlns:a16="http://schemas.microsoft.com/office/drawing/2014/main" id="{9F8D0044-8785-7B11-0206-CA17168216C7}"/>
              </a:ext>
            </a:extLst>
          </p:cNvPr>
          <p:cNvSpPr/>
          <p:nvPr/>
        </p:nvSpPr>
        <p:spPr bwMode="ltGray">
          <a:xfrm>
            <a:off x="-68" y="-20402"/>
            <a:ext cx="7039043" cy="6878401"/>
          </a:xfrm>
          <a:prstGeom prst="rect">
            <a:avLst/>
          </a:prstGeom>
          <a:gradFill flip="none" rotWithShape="1">
            <a:gsLst>
              <a:gs pos="0">
                <a:srgbClr val="000000"/>
              </a:gs>
              <a:gs pos="100000">
                <a:srgbClr val="000000">
                  <a:alpha val="0"/>
                </a:srgb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endParaRPr>
          </a:p>
        </p:txBody>
      </p:sp>
      <p:grpSp>
        <p:nvGrpSpPr>
          <p:cNvPr id="5" name="Group 4">
            <a:extLst>
              <a:ext uri="{FF2B5EF4-FFF2-40B4-BE49-F238E27FC236}">
                <a16:creationId xmlns:a16="http://schemas.microsoft.com/office/drawing/2014/main" id="{D07FDB01-14F7-AFD4-12AA-7CDE73595F65}"/>
              </a:ext>
            </a:extLst>
          </p:cNvPr>
          <p:cNvGrpSpPr/>
          <p:nvPr/>
        </p:nvGrpSpPr>
        <p:grpSpPr>
          <a:xfrm>
            <a:off x="523876" y="549833"/>
            <a:ext cx="3373870" cy="330026"/>
            <a:chOff x="459821" y="549832"/>
            <a:chExt cx="3798933" cy="371605"/>
          </a:xfrm>
        </p:grpSpPr>
        <p:sp>
          <p:nvSpPr>
            <p:cNvPr id="6" name="Freeform: Shape 5">
              <a:extLst>
                <a:ext uri="{FF2B5EF4-FFF2-40B4-BE49-F238E27FC236}">
                  <a16:creationId xmlns:a16="http://schemas.microsoft.com/office/drawing/2014/main" id="{C05D7CCF-0F0A-5EB8-EB31-2400E58986E8}"/>
                </a:ext>
              </a:extLst>
            </p:cNvPr>
            <p:cNvSpPr/>
            <p:nvPr/>
          </p:nvSpPr>
          <p:spPr>
            <a:xfrm>
              <a:off x="2534989" y="555150"/>
              <a:ext cx="247690" cy="361103"/>
            </a:xfrm>
            <a:custGeom>
              <a:avLst/>
              <a:gdLst>
                <a:gd name="connsiteX0" fmla="*/ 51556 w 247690"/>
                <a:gd name="connsiteY0" fmla="*/ 361541 h 361103"/>
                <a:gd name="connsiteX1" fmla="*/ -57 w 247690"/>
                <a:gd name="connsiteY1" fmla="*/ 361541 h 361103"/>
                <a:gd name="connsiteX2" fmla="*/ -57 w 247690"/>
                <a:gd name="connsiteY2" fmla="*/ 438 h 361103"/>
                <a:gd name="connsiteX3" fmla="*/ 132573 w 247690"/>
                <a:gd name="connsiteY3" fmla="*/ 438 h 361103"/>
                <a:gd name="connsiteX4" fmla="*/ 216703 w 247690"/>
                <a:gd name="connsiteY4" fmla="*/ 30392 h 361103"/>
                <a:gd name="connsiteX5" fmla="*/ 247634 w 247690"/>
                <a:gd name="connsiteY5" fmla="*/ 104699 h 361103"/>
                <a:gd name="connsiteX6" fmla="*/ 216703 w 247690"/>
                <a:gd name="connsiteY6" fmla="*/ 179555 h 361103"/>
                <a:gd name="connsiteX7" fmla="*/ 132573 w 247690"/>
                <a:gd name="connsiteY7" fmla="*/ 209449 h 361103"/>
                <a:gd name="connsiteX8" fmla="*/ 51556 w 247690"/>
                <a:gd name="connsiteY8" fmla="*/ 209449 h 361103"/>
                <a:gd name="connsiteX9" fmla="*/ 51556 w 247690"/>
                <a:gd name="connsiteY9" fmla="*/ 160216 h 361103"/>
                <a:gd name="connsiteX10" fmla="*/ 129950 w 247690"/>
                <a:gd name="connsiteY10" fmla="*/ 160216 h 361103"/>
                <a:gd name="connsiteX11" fmla="*/ 180586 w 247690"/>
                <a:gd name="connsiteY11" fmla="*/ 143683 h 361103"/>
                <a:gd name="connsiteX12" fmla="*/ 196021 w 247690"/>
                <a:gd name="connsiteY12" fmla="*/ 104455 h 361103"/>
                <a:gd name="connsiteX13" fmla="*/ 180586 w 247690"/>
                <a:gd name="connsiteY13" fmla="*/ 65776 h 361103"/>
                <a:gd name="connsiteX14" fmla="*/ 129950 w 247690"/>
                <a:gd name="connsiteY14" fmla="*/ 49243 h 361103"/>
                <a:gd name="connsiteX15" fmla="*/ 51556 w 247690"/>
                <a:gd name="connsiteY15" fmla="*/ 49243 h 36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7690" h="361103">
                  <a:moveTo>
                    <a:pt x="51556" y="361541"/>
                  </a:moveTo>
                  <a:lnTo>
                    <a:pt x="-57" y="361541"/>
                  </a:lnTo>
                  <a:lnTo>
                    <a:pt x="-57" y="438"/>
                  </a:lnTo>
                  <a:lnTo>
                    <a:pt x="132573" y="438"/>
                  </a:lnTo>
                  <a:cubicBezTo>
                    <a:pt x="172289" y="438"/>
                    <a:pt x="198095" y="11785"/>
                    <a:pt x="216703" y="30392"/>
                  </a:cubicBezTo>
                  <a:cubicBezTo>
                    <a:pt x="236567" y="50006"/>
                    <a:pt x="247713" y="76782"/>
                    <a:pt x="247634" y="104699"/>
                  </a:cubicBezTo>
                  <a:cubicBezTo>
                    <a:pt x="247719" y="132775"/>
                    <a:pt x="236579" y="159728"/>
                    <a:pt x="216703" y="179555"/>
                  </a:cubicBezTo>
                  <a:cubicBezTo>
                    <a:pt x="198095" y="197858"/>
                    <a:pt x="172289" y="209449"/>
                    <a:pt x="132573" y="209449"/>
                  </a:cubicBezTo>
                  <a:lnTo>
                    <a:pt x="51556" y="209449"/>
                  </a:lnTo>
                  <a:close/>
                  <a:moveTo>
                    <a:pt x="51556" y="160216"/>
                  </a:moveTo>
                  <a:lnTo>
                    <a:pt x="129950" y="160216"/>
                  </a:lnTo>
                  <a:cubicBezTo>
                    <a:pt x="156793" y="160216"/>
                    <a:pt x="170764" y="154115"/>
                    <a:pt x="180586" y="143683"/>
                  </a:cubicBezTo>
                  <a:cubicBezTo>
                    <a:pt x="190744" y="133184"/>
                    <a:pt x="196302" y="119067"/>
                    <a:pt x="196021" y="104455"/>
                  </a:cubicBezTo>
                  <a:cubicBezTo>
                    <a:pt x="196290" y="90009"/>
                    <a:pt x="190726" y="76068"/>
                    <a:pt x="180586" y="65776"/>
                  </a:cubicBezTo>
                  <a:cubicBezTo>
                    <a:pt x="170764" y="55405"/>
                    <a:pt x="156793" y="49243"/>
                    <a:pt x="129950" y="49243"/>
                  </a:cubicBezTo>
                  <a:lnTo>
                    <a:pt x="51556" y="49243"/>
                  </a:ln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7" name="Freeform: Shape 6">
              <a:extLst>
                <a:ext uri="{FF2B5EF4-FFF2-40B4-BE49-F238E27FC236}">
                  <a16:creationId xmlns:a16="http://schemas.microsoft.com/office/drawing/2014/main" id="{6AF50481-DB6E-7204-F3BA-FDBBEDA37518}"/>
                </a:ext>
              </a:extLst>
            </p:cNvPr>
            <p:cNvSpPr/>
            <p:nvPr/>
          </p:nvSpPr>
          <p:spPr>
            <a:xfrm>
              <a:off x="2839477" y="555150"/>
              <a:ext cx="299363" cy="366054"/>
            </a:xfrm>
            <a:custGeom>
              <a:avLst/>
              <a:gdLst>
                <a:gd name="connsiteX0" fmla="*/ 37646 w 299363"/>
                <a:gd name="connsiteY0" fmla="*/ 319201 h 366054"/>
                <a:gd name="connsiteX1" fmla="*/ -57 w 299363"/>
                <a:gd name="connsiteY1" fmla="*/ 211889 h 366054"/>
                <a:gd name="connsiteX2" fmla="*/ -57 w 299363"/>
                <a:gd name="connsiteY2" fmla="*/ 438 h 366054"/>
                <a:gd name="connsiteX3" fmla="*/ 51556 w 299363"/>
                <a:gd name="connsiteY3" fmla="*/ 438 h 366054"/>
                <a:gd name="connsiteX4" fmla="*/ 51556 w 299363"/>
                <a:gd name="connsiteY4" fmla="*/ 214635 h 366054"/>
                <a:gd name="connsiteX5" fmla="*/ 74250 w 299363"/>
                <a:gd name="connsiteY5" fmla="*/ 285830 h 366054"/>
                <a:gd name="connsiteX6" fmla="*/ 149655 w 299363"/>
                <a:gd name="connsiteY6" fmla="*/ 317676 h 366054"/>
                <a:gd name="connsiteX7" fmla="*/ 225000 w 299363"/>
                <a:gd name="connsiteY7" fmla="*/ 285647 h 366054"/>
                <a:gd name="connsiteX8" fmla="*/ 247694 w 299363"/>
                <a:gd name="connsiteY8" fmla="*/ 214452 h 366054"/>
                <a:gd name="connsiteX9" fmla="*/ 247694 w 299363"/>
                <a:gd name="connsiteY9" fmla="*/ 438 h 366054"/>
                <a:gd name="connsiteX10" fmla="*/ 299307 w 299363"/>
                <a:gd name="connsiteY10" fmla="*/ 438 h 366054"/>
                <a:gd name="connsiteX11" fmla="*/ 299307 w 299363"/>
                <a:gd name="connsiteY11" fmla="*/ 212072 h 366054"/>
                <a:gd name="connsiteX12" fmla="*/ 261604 w 299363"/>
                <a:gd name="connsiteY12" fmla="*/ 319384 h 366054"/>
                <a:gd name="connsiteX13" fmla="*/ 149655 w 299363"/>
                <a:gd name="connsiteY13" fmla="*/ 366482 h 366054"/>
                <a:gd name="connsiteX14" fmla="*/ 37646 w 299363"/>
                <a:gd name="connsiteY14" fmla="*/ 319201 h 36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363" h="366054">
                  <a:moveTo>
                    <a:pt x="37646" y="319201"/>
                  </a:moveTo>
                  <a:cubicBezTo>
                    <a:pt x="14402" y="293944"/>
                    <a:pt x="-57" y="260390"/>
                    <a:pt x="-57" y="211889"/>
                  </a:cubicBezTo>
                  <a:lnTo>
                    <a:pt x="-57" y="438"/>
                  </a:lnTo>
                  <a:lnTo>
                    <a:pt x="51556" y="438"/>
                  </a:lnTo>
                  <a:lnTo>
                    <a:pt x="51556" y="214635"/>
                  </a:lnTo>
                  <a:cubicBezTo>
                    <a:pt x="51556" y="248677"/>
                    <a:pt x="59852" y="269846"/>
                    <a:pt x="74250" y="285830"/>
                  </a:cubicBezTo>
                  <a:cubicBezTo>
                    <a:pt x="93687" y="306719"/>
                    <a:pt x="121128" y="318305"/>
                    <a:pt x="149655" y="317676"/>
                  </a:cubicBezTo>
                  <a:cubicBezTo>
                    <a:pt x="178195" y="318256"/>
                    <a:pt x="205618" y="306597"/>
                    <a:pt x="225000" y="285647"/>
                  </a:cubicBezTo>
                  <a:cubicBezTo>
                    <a:pt x="239458" y="269663"/>
                    <a:pt x="247694" y="248494"/>
                    <a:pt x="247694" y="214452"/>
                  </a:cubicBezTo>
                  <a:lnTo>
                    <a:pt x="247694" y="438"/>
                  </a:lnTo>
                  <a:lnTo>
                    <a:pt x="299307" y="438"/>
                  </a:lnTo>
                  <a:lnTo>
                    <a:pt x="299307" y="212072"/>
                  </a:lnTo>
                  <a:cubicBezTo>
                    <a:pt x="299307" y="260573"/>
                    <a:pt x="284848" y="294127"/>
                    <a:pt x="261604" y="319384"/>
                  </a:cubicBezTo>
                  <a:cubicBezTo>
                    <a:pt x="232418" y="349906"/>
                    <a:pt x="191885" y="366958"/>
                    <a:pt x="149655" y="366482"/>
                  </a:cubicBezTo>
                  <a:cubicBezTo>
                    <a:pt x="107377" y="366928"/>
                    <a:pt x="66814" y="349803"/>
                    <a:pt x="37646" y="319201"/>
                  </a:cubicBez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8" name="Freeform: Shape 7">
              <a:extLst>
                <a:ext uri="{FF2B5EF4-FFF2-40B4-BE49-F238E27FC236}">
                  <a16:creationId xmlns:a16="http://schemas.microsoft.com/office/drawing/2014/main" id="{0B8E57DE-6FE7-34D0-54A2-B44A6D8FCCAF}"/>
                </a:ext>
              </a:extLst>
            </p:cNvPr>
            <p:cNvSpPr/>
            <p:nvPr/>
          </p:nvSpPr>
          <p:spPr>
            <a:xfrm>
              <a:off x="3226569" y="555150"/>
              <a:ext cx="252938" cy="360920"/>
            </a:xfrm>
            <a:custGeom>
              <a:avLst/>
              <a:gdLst>
                <a:gd name="connsiteX0" fmla="*/ 198645 w 252938"/>
                <a:gd name="connsiteY0" fmla="*/ 166988 h 360920"/>
                <a:gd name="connsiteX1" fmla="*/ 252880 w 252938"/>
                <a:gd name="connsiteY1" fmla="*/ 255754 h 360920"/>
                <a:gd name="connsiteX2" fmla="*/ 222926 w 252938"/>
                <a:gd name="connsiteY2" fmla="*/ 329878 h 360920"/>
                <a:gd name="connsiteX3" fmla="*/ 136722 w 252938"/>
                <a:gd name="connsiteY3" fmla="*/ 361358 h 360920"/>
                <a:gd name="connsiteX4" fmla="*/ -57 w 252938"/>
                <a:gd name="connsiteY4" fmla="*/ 361358 h 360920"/>
                <a:gd name="connsiteX5" fmla="*/ -57 w 252938"/>
                <a:gd name="connsiteY5" fmla="*/ 438 h 360920"/>
                <a:gd name="connsiteX6" fmla="*/ 119701 w 252938"/>
                <a:gd name="connsiteY6" fmla="*/ 438 h 360920"/>
                <a:gd name="connsiteX7" fmla="*/ 200231 w 252938"/>
                <a:gd name="connsiteY7" fmla="*/ 27830 h 360920"/>
                <a:gd name="connsiteX8" fmla="*/ 229636 w 252938"/>
                <a:gd name="connsiteY8" fmla="*/ 100063 h 360920"/>
                <a:gd name="connsiteX9" fmla="*/ 198645 w 252938"/>
                <a:gd name="connsiteY9" fmla="*/ 166988 h 360920"/>
                <a:gd name="connsiteX10" fmla="*/ 51556 w 252938"/>
                <a:gd name="connsiteY10" fmla="*/ 149967 h 360920"/>
                <a:gd name="connsiteX11" fmla="*/ 117139 w 252938"/>
                <a:gd name="connsiteY11" fmla="*/ 149967 h 360920"/>
                <a:gd name="connsiteX12" fmla="*/ 164603 w 252938"/>
                <a:gd name="connsiteY12" fmla="*/ 134471 h 360920"/>
                <a:gd name="connsiteX13" fmla="*/ 178024 w 252938"/>
                <a:gd name="connsiteY13" fmla="*/ 99331 h 360920"/>
                <a:gd name="connsiteX14" fmla="*/ 164603 w 252938"/>
                <a:gd name="connsiteY14" fmla="*/ 64800 h 360920"/>
                <a:gd name="connsiteX15" fmla="*/ 117139 w 252938"/>
                <a:gd name="connsiteY15" fmla="*/ 49305 h 360920"/>
                <a:gd name="connsiteX16" fmla="*/ 51556 w 252938"/>
                <a:gd name="connsiteY16" fmla="*/ 49305 h 360920"/>
                <a:gd name="connsiteX17" fmla="*/ 51556 w 252938"/>
                <a:gd name="connsiteY17" fmla="*/ 312491 h 360920"/>
                <a:gd name="connsiteX18" fmla="*/ 134160 w 252938"/>
                <a:gd name="connsiteY18" fmla="*/ 312491 h 360920"/>
                <a:gd name="connsiteX19" fmla="*/ 187297 w 252938"/>
                <a:gd name="connsiteY19" fmla="*/ 294188 h 360920"/>
                <a:gd name="connsiteX20" fmla="*/ 201268 w 252938"/>
                <a:gd name="connsiteY20" fmla="*/ 255998 h 360920"/>
                <a:gd name="connsiteX21" fmla="*/ 187297 w 252938"/>
                <a:gd name="connsiteY21" fmla="*/ 217807 h 360920"/>
                <a:gd name="connsiteX22" fmla="*/ 134160 w 252938"/>
                <a:gd name="connsiteY22" fmla="*/ 199505 h 360920"/>
                <a:gd name="connsiteX23" fmla="*/ 51556 w 252938"/>
                <a:gd name="connsiteY23" fmla="*/ 199505 h 36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938" h="360920">
                  <a:moveTo>
                    <a:pt x="198645" y="166988"/>
                  </a:moveTo>
                  <a:cubicBezTo>
                    <a:pt x="231942" y="184064"/>
                    <a:pt x="252880" y="218332"/>
                    <a:pt x="252880" y="255754"/>
                  </a:cubicBezTo>
                  <a:cubicBezTo>
                    <a:pt x="253033" y="283439"/>
                    <a:pt x="242271" y="310075"/>
                    <a:pt x="222926" y="329878"/>
                  </a:cubicBezTo>
                  <a:cubicBezTo>
                    <a:pt x="203830" y="349461"/>
                    <a:pt x="176987" y="361358"/>
                    <a:pt x="136722" y="361358"/>
                  </a:cubicBezTo>
                  <a:lnTo>
                    <a:pt x="-57" y="361358"/>
                  </a:lnTo>
                  <a:lnTo>
                    <a:pt x="-57" y="438"/>
                  </a:lnTo>
                  <a:lnTo>
                    <a:pt x="119701" y="438"/>
                  </a:lnTo>
                  <a:cubicBezTo>
                    <a:pt x="157891" y="438"/>
                    <a:pt x="182660" y="10748"/>
                    <a:pt x="200231" y="27830"/>
                  </a:cubicBezTo>
                  <a:cubicBezTo>
                    <a:pt x="219643" y="46773"/>
                    <a:pt x="230295" y="72945"/>
                    <a:pt x="229636" y="100063"/>
                  </a:cubicBezTo>
                  <a:cubicBezTo>
                    <a:pt x="229325" y="125771"/>
                    <a:pt x="218051" y="150119"/>
                    <a:pt x="198645" y="166988"/>
                  </a:cubicBezTo>
                  <a:close/>
                  <a:moveTo>
                    <a:pt x="51556" y="149967"/>
                  </a:moveTo>
                  <a:lnTo>
                    <a:pt x="117139" y="149967"/>
                  </a:lnTo>
                  <a:cubicBezTo>
                    <a:pt x="142396" y="149967"/>
                    <a:pt x="155329" y="144232"/>
                    <a:pt x="164603" y="134471"/>
                  </a:cubicBezTo>
                  <a:cubicBezTo>
                    <a:pt x="173595" y="125021"/>
                    <a:pt x="178427" y="112368"/>
                    <a:pt x="178024" y="99331"/>
                  </a:cubicBezTo>
                  <a:cubicBezTo>
                    <a:pt x="178433" y="86476"/>
                    <a:pt x="173589" y="74006"/>
                    <a:pt x="164603" y="64800"/>
                  </a:cubicBezTo>
                  <a:cubicBezTo>
                    <a:pt x="155329" y="54978"/>
                    <a:pt x="142396" y="49305"/>
                    <a:pt x="117139" y="49305"/>
                  </a:cubicBezTo>
                  <a:lnTo>
                    <a:pt x="51556" y="49305"/>
                  </a:lnTo>
                  <a:close/>
                  <a:moveTo>
                    <a:pt x="51556" y="312491"/>
                  </a:moveTo>
                  <a:lnTo>
                    <a:pt x="134160" y="312491"/>
                  </a:lnTo>
                  <a:cubicBezTo>
                    <a:pt x="162040" y="312491"/>
                    <a:pt x="176865" y="305292"/>
                    <a:pt x="187297" y="294188"/>
                  </a:cubicBezTo>
                  <a:cubicBezTo>
                    <a:pt x="196503" y="283616"/>
                    <a:pt x="201475" y="270017"/>
                    <a:pt x="201268" y="255998"/>
                  </a:cubicBezTo>
                  <a:cubicBezTo>
                    <a:pt x="201494" y="241978"/>
                    <a:pt x="196516" y="228374"/>
                    <a:pt x="187297" y="217807"/>
                  </a:cubicBezTo>
                  <a:cubicBezTo>
                    <a:pt x="176987" y="206460"/>
                    <a:pt x="162040" y="199505"/>
                    <a:pt x="134160" y="199505"/>
                  </a:cubicBezTo>
                  <a:lnTo>
                    <a:pt x="51556" y="199505"/>
                  </a:ln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9" name="Freeform: Shape 8">
              <a:extLst>
                <a:ext uri="{FF2B5EF4-FFF2-40B4-BE49-F238E27FC236}">
                  <a16:creationId xmlns:a16="http://schemas.microsoft.com/office/drawing/2014/main" id="{F7BF201A-7147-3399-FC97-DC84765586DB}"/>
                </a:ext>
              </a:extLst>
            </p:cNvPr>
            <p:cNvSpPr/>
            <p:nvPr/>
          </p:nvSpPr>
          <p:spPr>
            <a:xfrm>
              <a:off x="3546614" y="555150"/>
              <a:ext cx="211573" cy="360858"/>
            </a:xfrm>
            <a:custGeom>
              <a:avLst/>
              <a:gdLst>
                <a:gd name="connsiteX0" fmla="*/ 51556 w 211573"/>
                <a:gd name="connsiteY0" fmla="*/ 312491 h 360858"/>
                <a:gd name="connsiteX1" fmla="*/ 211517 w 211573"/>
                <a:gd name="connsiteY1" fmla="*/ 312491 h 360858"/>
                <a:gd name="connsiteX2" fmla="*/ 211517 w 211573"/>
                <a:gd name="connsiteY2" fmla="*/ 361297 h 360858"/>
                <a:gd name="connsiteX3" fmla="*/ -57 w 211573"/>
                <a:gd name="connsiteY3" fmla="*/ 361297 h 360858"/>
                <a:gd name="connsiteX4" fmla="*/ -57 w 211573"/>
                <a:gd name="connsiteY4" fmla="*/ 438 h 360858"/>
                <a:gd name="connsiteX5" fmla="*/ 51556 w 211573"/>
                <a:gd name="connsiteY5" fmla="*/ 438 h 36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573" h="360858">
                  <a:moveTo>
                    <a:pt x="51556" y="312491"/>
                  </a:moveTo>
                  <a:lnTo>
                    <a:pt x="211517" y="312491"/>
                  </a:lnTo>
                  <a:lnTo>
                    <a:pt x="211517" y="361297"/>
                  </a:lnTo>
                  <a:lnTo>
                    <a:pt x="-57" y="361297"/>
                  </a:lnTo>
                  <a:lnTo>
                    <a:pt x="-57" y="438"/>
                  </a:lnTo>
                  <a:lnTo>
                    <a:pt x="51556" y="438"/>
                  </a:ln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10" name="Freeform: Shape 9">
              <a:extLst>
                <a:ext uri="{FF2B5EF4-FFF2-40B4-BE49-F238E27FC236}">
                  <a16:creationId xmlns:a16="http://schemas.microsoft.com/office/drawing/2014/main" id="{DE674519-46A2-66BB-095C-770E153B60E1}"/>
                </a:ext>
              </a:extLst>
            </p:cNvPr>
            <p:cNvSpPr/>
            <p:nvPr/>
          </p:nvSpPr>
          <p:spPr>
            <a:xfrm>
              <a:off x="3814986" y="555150"/>
              <a:ext cx="51612" cy="361286"/>
            </a:xfrm>
            <a:custGeom>
              <a:avLst/>
              <a:gdLst>
                <a:gd name="connsiteX0" fmla="*/ -57 w 51612"/>
                <a:gd name="connsiteY0" fmla="*/ 438 h 361286"/>
                <a:gd name="connsiteX1" fmla="*/ 51556 w 51612"/>
                <a:gd name="connsiteY1" fmla="*/ 438 h 361286"/>
                <a:gd name="connsiteX2" fmla="*/ 51556 w 51612"/>
                <a:gd name="connsiteY2" fmla="*/ 361724 h 361286"/>
                <a:gd name="connsiteX3" fmla="*/ -57 w 51612"/>
                <a:gd name="connsiteY3" fmla="*/ 361724 h 361286"/>
              </a:gdLst>
              <a:ahLst/>
              <a:cxnLst>
                <a:cxn ang="0">
                  <a:pos x="connsiteX0" y="connsiteY0"/>
                </a:cxn>
                <a:cxn ang="0">
                  <a:pos x="connsiteX1" y="connsiteY1"/>
                </a:cxn>
                <a:cxn ang="0">
                  <a:pos x="connsiteX2" y="connsiteY2"/>
                </a:cxn>
                <a:cxn ang="0">
                  <a:pos x="connsiteX3" y="connsiteY3"/>
                </a:cxn>
              </a:cxnLst>
              <a:rect l="l" t="t" r="r" b="b"/>
              <a:pathLst>
                <a:path w="51612" h="361286">
                  <a:moveTo>
                    <a:pt x="-57" y="438"/>
                  </a:moveTo>
                  <a:lnTo>
                    <a:pt x="51556" y="438"/>
                  </a:lnTo>
                  <a:lnTo>
                    <a:pt x="51556" y="361724"/>
                  </a:lnTo>
                  <a:lnTo>
                    <a:pt x="-57" y="361724"/>
                  </a:ln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11" name="Freeform: Shape 10">
              <a:extLst>
                <a:ext uri="{FF2B5EF4-FFF2-40B4-BE49-F238E27FC236}">
                  <a16:creationId xmlns:a16="http://schemas.microsoft.com/office/drawing/2014/main" id="{3C9C968D-2E62-E0F8-C4F4-FC56E835A1CC}"/>
                </a:ext>
              </a:extLst>
            </p:cNvPr>
            <p:cNvSpPr/>
            <p:nvPr/>
          </p:nvSpPr>
          <p:spPr>
            <a:xfrm>
              <a:off x="3931083" y="549832"/>
              <a:ext cx="327671" cy="371605"/>
            </a:xfrm>
            <a:custGeom>
              <a:avLst/>
              <a:gdLst>
                <a:gd name="connsiteX0" fmla="*/ 182661 w 327671"/>
                <a:gd name="connsiteY0" fmla="*/ 447 h 371605"/>
                <a:gd name="connsiteX1" fmla="*/ 314803 w 327671"/>
                <a:gd name="connsiteY1" fmla="*/ 56147 h 371605"/>
                <a:gd name="connsiteX2" fmla="*/ 280212 w 327671"/>
                <a:gd name="connsiteY2" fmla="*/ 90250 h 371605"/>
                <a:gd name="connsiteX3" fmla="*/ 182600 w 327671"/>
                <a:gd name="connsiteY3" fmla="*/ 49436 h 371605"/>
                <a:gd name="connsiteX4" fmla="*/ 51556 w 327671"/>
                <a:gd name="connsiteY4" fmla="*/ 186215 h 371605"/>
                <a:gd name="connsiteX5" fmla="*/ 187297 w 327671"/>
                <a:gd name="connsiteY5" fmla="*/ 322993 h 371605"/>
                <a:gd name="connsiteX6" fmla="*/ 291010 w 327671"/>
                <a:gd name="connsiteY6" fmla="*/ 271869 h 371605"/>
                <a:gd name="connsiteX7" fmla="*/ 327614 w 327671"/>
                <a:gd name="connsiteY7" fmla="*/ 304935 h 371605"/>
                <a:gd name="connsiteX8" fmla="*/ 187297 w 327671"/>
                <a:gd name="connsiteY8" fmla="*/ 372043 h 371605"/>
                <a:gd name="connsiteX9" fmla="*/ -57 w 327671"/>
                <a:gd name="connsiteY9" fmla="*/ 186215 h 371605"/>
                <a:gd name="connsiteX10" fmla="*/ 182661 w 327671"/>
                <a:gd name="connsiteY10" fmla="*/ 447 h 371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7671" h="371605">
                  <a:moveTo>
                    <a:pt x="182661" y="447"/>
                  </a:moveTo>
                  <a:cubicBezTo>
                    <a:pt x="232516" y="-65"/>
                    <a:pt x="280358" y="20098"/>
                    <a:pt x="314803" y="56147"/>
                  </a:cubicBezTo>
                  <a:lnTo>
                    <a:pt x="280212" y="90250"/>
                  </a:lnTo>
                  <a:cubicBezTo>
                    <a:pt x="254460" y="64114"/>
                    <a:pt x="219289" y="49412"/>
                    <a:pt x="182600" y="49436"/>
                  </a:cubicBezTo>
                  <a:cubicBezTo>
                    <a:pt x="108841" y="49436"/>
                    <a:pt x="51556" y="108308"/>
                    <a:pt x="51556" y="186215"/>
                  </a:cubicBezTo>
                  <a:cubicBezTo>
                    <a:pt x="51556" y="267782"/>
                    <a:pt x="110367" y="322993"/>
                    <a:pt x="187297" y="322993"/>
                  </a:cubicBezTo>
                  <a:cubicBezTo>
                    <a:pt x="227782" y="322341"/>
                    <a:pt x="265838" y="303581"/>
                    <a:pt x="291010" y="271869"/>
                  </a:cubicBezTo>
                  <a:lnTo>
                    <a:pt x="327614" y="304935"/>
                  </a:lnTo>
                  <a:cubicBezTo>
                    <a:pt x="293218" y="347146"/>
                    <a:pt x="241746" y="371763"/>
                    <a:pt x="187297" y="372043"/>
                  </a:cubicBezTo>
                  <a:cubicBezTo>
                    <a:pt x="79436" y="372043"/>
                    <a:pt x="-57" y="292734"/>
                    <a:pt x="-57" y="186215"/>
                  </a:cubicBezTo>
                  <a:cubicBezTo>
                    <a:pt x="4" y="81953"/>
                    <a:pt x="78460" y="447"/>
                    <a:pt x="182661" y="447"/>
                  </a:cubicBez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12" name="Freeform: Shape 11">
              <a:extLst>
                <a:ext uri="{FF2B5EF4-FFF2-40B4-BE49-F238E27FC236}">
                  <a16:creationId xmlns:a16="http://schemas.microsoft.com/office/drawing/2014/main" id="{1380978B-15AB-DBD4-A73D-8E9AAEC7C7F7}"/>
                </a:ext>
              </a:extLst>
            </p:cNvPr>
            <p:cNvSpPr/>
            <p:nvPr/>
          </p:nvSpPr>
          <p:spPr>
            <a:xfrm>
              <a:off x="459821" y="554479"/>
              <a:ext cx="1934728" cy="364641"/>
            </a:xfrm>
            <a:custGeom>
              <a:avLst/>
              <a:gdLst>
                <a:gd name="connsiteX0" fmla="*/ 311447 w 1934728"/>
                <a:gd name="connsiteY0" fmla="*/ 365079 h 364641"/>
                <a:gd name="connsiteX1" fmla="*/ 444932 w 1934728"/>
                <a:gd name="connsiteY1" fmla="*/ 438 h 364641"/>
                <a:gd name="connsiteX2" fmla="*/ 512040 w 1934728"/>
                <a:gd name="connsiteY2" fmla="*/ 438 h 364641"/>
                <a:gd name="connsiteX3" fmla="*/ 645829 w 1934728"/>
                <a:gd name="connsiteY3" fmla="*/ 365079 h 364641"/>
                <a:gd name="connsiteX4" fmla="*/ 575243 w 1934728"/>
                <a:gd name="connsiteY4" fmla="*/ 365079 h 364641"/>
                <a:gd name="connsiteX5" fmla="*/ 543642 w 1934728"/>
                <a:gd name="connsiteY5" fmla="*/ 278997 h 364641"/>
                <a:gd name="connsiteX6" fmla="*/ 413147 w 1934728"/>
                <a:gd name="connsiteY6" fmla="*/ 278997 h 364641"/>
                <a:gd name="connsiteX7" fmla="*/ 381667 w 1934728"/>
                <a:gd name="connsiteY7" fmla="*/ 365079 h 364641"/>
                <a:gd name="connsiteX8" fmla="*/ 435963 w 1934728"/>
                <a:gd name="connsiteY8" fmla="*/ 216587 h 364641"/>
                <a:gd name="connsiteX9" fmla="*/ 521008 w 1934728"/>
                <a:gd name="connsiteY9" fmla="*/ 216587 h 364641"/>
                <a:gd name="connsiteX10" fmla="*/ 478303 w 1934728"/>
                <a:gd name="connsiteY10" fmla="*/ 99880 h 364641"/>
                <a:gd name="connsiteX11" fmla="*/ 1256514 w 1934728"/>
                <a:gd name="connsiteY11" fmla="*/ 365079 h 364641"/>
                <a:gd name="connsiteX12" fmla="*/ 1389998 w 1934728"/>
                <a:gd name="connsiteY12" fmla="*/ 498 h 364641"/>
                <a:gd name="connsiteX13" fmla="*/ 1457106 w 1934728"/>
                <a:gd name="connsiteY13" fmla="*/ 498 h 364641"/>
                <a:gd name="connsiteX14" fmla="*/ 1590834 w 1934728"/>
                <a:gd name="connsiteY14" fmla="*/ 365079 h 364641"/>
                <a:gd name="connsiteX15" fmla="*/ 1520859 w 1934728"/>
                <a:gd name="connsiteY15" fmla="*/ 365079 h 364641"/>
                <a:gd name="connsiteX16" fmla="*/ 1489318 w 1934728"/>
                <a:gd name="connsiteY16" fmla="*/ 278997 h 364641"/>
                <a:gd name="connsiteX17" fmla="*/ 1358213 w 1934728"/>
                <a:gd name="connsiteY17" fmla="*/ 278997 h 364641"/>
                <a:gd name="connsiteX18" fmla="*/ 1326733 w 1934728"/>
                <a:gd name="connsiteY18" fmla="*/ 365079 h 364641"/>
                <a:gd name="connsiteX19" fmla="*/ 1381030 w 1934728"/>
                <a:gd name="connsiteY19" fmla="*/ 216587 h 364641"/>
                <a:gd name="connsiteX20" fmla="*/ 1465952 w 1934728"/>
                <a:gd name="connsiteY20" fmla="*/ 216587 h 364641"/>
                <a:gd name="connsiteX21" fmla="*/ 1423552 w 1934728"/>
                <a:gd name="connsiteY21" fmla="*/ 99880 h 364641"/>
                <a:gd name="connsiteX22" fmla="*/ 678956 w 1934728"/>
                <a:gd name="connsiteY22" fmla="*/ 498 h 364641"/>
                <a:gd name="connsiteX23" fmla="*/ 732582 w 1934728"/>
                <a:gd name="connsiteY23" fmla="*/ 498 h 364641"/>
                <a:gd name="connsiteX24" fmla="*/ 919325 w 1934728"/>
                <a:gd name="connsiteY24" fmla="*/ 232327 h 364641"/>
                <a:gd name="connsiteX25" fmla="*/ 919325 w 1934728"/>
                <a:gd name="connsiteY25" fmla="*/ 498 h 364641"/>
                <a:gd name="connsiteX26" fmla="*/ 989545 w 1934728"/>
                <a:gd name="connsiteY26" fmla="*/ 498 h 364641"/>
                <a:gd name="connsiteX27" fmla="*/ 989545 w 1934728"/>
                <a:gd name="connsiteY27" fmla="*/ 365079 h 364641"/>
                <a:gd name="connsiteX28" fmla="*/ 940739 w 1934728"/>
                <a:gd name="connsiteY28" fmla="*/ 365079 h 364641"/>
                <a:gd name="connsiteX29" fmla="*/ 749237 w 1934728"/>
                <a:gd name="connsiteY29" fmla="*/ 127150 h 364641"/>
                <a:gd name="connsiteX30" fmla="*/ 749237 w 1934728"/>
                <a:gd name="connsiteY30" fmla="*/ 365079 h 364641"/>
                <a:gd name="connsiteX31" fmla="*/ 678956 w 1934728"/>
                <a:gd name="connsiteY31" fmla="*/ 365079 h 364641"/>
                <a:gd name="connsiteX32" fmla="*/ 1294094 w 1934728"/>
                <a:gd name="connsiteY32" fmla="*/ 498 h 364641"/>
                <a:gd name="connsiteX33" fmla="*/ 1294094 w 1934728"/>
                <a:gd name="connsiteY33" fmla="*/ 62848 h 364641"/>
                <a:gd name="connsiteX34" fmla="*/ 1197947 w 1934728"/>
                <a:gd name="connsiteY34" fmla="*/ 62848 h 364641"/>
                <a:gd name="connsiteX35" fmla="*/ 1197947 w 1934728"/>
                <a:gd name="connsiteY35" fmla="*/ 365079 h 364641"/>
                <a:gd name="connsiteX36" fmla="*/ 1127727 w 1934728"/>
                <a:gd name="connsiteY36" fmla="*/ 365079 h 364641"/>
                <a:gd name="connsiteX37" fmla="*/ 1127727 w 1934728"/>
                <a:gd name="connsiteY37" fmla="*/ 62848 h 364641"/>
                <a:gd name="connsiteX38" fmla="*/ 1031518 w 1934728"/>
                <a:gd name="connsiteY38" fmla="*/ 62848 h 364641"/>
                <a:gd name="connsiteX39" fmla="*/ 1031518 w 1934728"/>
                <a:gd name="connsiteY39" fmla="*/ 498 h 364641"/>
                <a:gd name="connsiteX40" fmla="*/ 1934672 w 1934728"/>
                <a:gd name="connsiteY40" fmla="*/ 365079 h 364641"/>
                <a:gd name="connsiteX41" fmla="*/ 1820710 w 1934728"/>
                <a:gd name="connsiteY41" fmla="*/ 207375 h 364641"/>
                <a:gd name="connsiteX42" fmla="*/ 1855790 w 1934728"/>
                <a:gd name="connsiteY42" fmla="*/ 184314 h 364641"/>
                <a:gd name="connsiteX43" fmla="*/ 1884402 w 1934728"/>
                <a:gd name="connsiteY43" fmla="*/ 108787 h 364641"/>
                <a:gd name="connsiteX44" fmla="*/ 1855790 w 1934728"/>
                <a:gd name="connsiteY44" fmla="*/ 33259 h 364641"/>
                <a:gd name="connsiteX45" fmla="*/ 1760984 w 1934728"/>
                <a:gd name="connsiteY45" fmla="*/ 498 h 364641"/>
                <a:gd name="connsiteX46" fmla="*/ 1624022 w 1934728"/>
                <a:gd name="connsiteY46" fmla="*/ 498 h 364641"/>
                <a:gd name="connsiteX47" fmla="*/ 1624022 w 1934728"/>
                <a:gd name="connsiteY47" fmla="*/ 365079 h 364641"/>
                <a:gd name="connsiteX48" fmla="*/ 1694364 w 1934728"/>
                <a:gd name="connsiteY48" fmla="*/ 365079 h 364641"/>
                <a:gd name="connsiteX49" fmla="*/ 1694364 w 1934728"/>
                <a:gd name="connsiteY49" fmla="*/ 216587 h 364641"/>
                <a:gd name="connsiteX50" fmla="*/ 1751711 w 1934728"/>
                <a:gd name="connsiteY50" fmla="*/ 216587 h 364641"/>
                <a:gd name="connsiteX51" fmla="*/ 1858108 w 1934728"/>
                <a:gd name="connsiteY51" fmla="*/ 365079 h 364641"/>
                <a:gd name="connsiteX52" fmla="*/ 1694303 w 1934728"/>
                <a:gd name="connsiteY52" fmla="*/ 62970 h 364641"/>
                <a:gd name="connsiteX53" fmla="*/ 1757812 w 1934728"/>
                <a:gd name="connsiteY53" fmla="*/ 62970 h 364641"/>
                <a:gd name="connsiteX54" fmla="*/ 1802103 w 1934728"/>
                <a:gd name="connsiteY54" fmla="*/ 77551 h 364641"/>
                <a:gd name="connsiteX55" fmla="*/ 1814305 w 1934728"/>
                <a:gd name="connsiteY55" fmla="*/ 108787 h 364641"/>
                <a:gd name="connsiteX56" fmla="*/ 1802103 w 1934728"/>
                <a:gd name="connsiteY56" fmla="*/ 139290 h 364641"/>
                <a:gd name="connsiteX57" fmla="*/ 1757812 w 1934728"/>
                <a:gd name="connsiteY57" fmla="*/ 153871 h 364641"/>
                <a:gd name="connsiteX58" fmla="*/ 1694364 w 1934728"/>
                <a:gd name="connsiteY58" fmla="*/ 153871 h 364641"/>
                <a:gd name="connsiteX59" fmla="*/ 294609 w 1934728"/>
                <a:gd name="connsiteY59" fmla="*/ 498 h 364641"/>
                <a:gd name="connsiteX60" fmla="*/ 218228 w 1934728"/>
                <a:gd name="connsiteY60" fmla="*/ 498 h 364641"/>
                <a:gd name="connsiteX61" fmla="*/ 87550 w 1934728"/>
                <a:gd name="connsiteY61" fmla="*/ 182789 h 364641"/>
                <a:gd name="connsiteX62" fmla="*/ 218289 w 1934728"/>
                <a:gd name="connsiteY62" fmla="*/ 365079 h 364641"/>
                <a:gd name="connsiteX63" fmla="*/ 294609 w 1934728"/>
                <a:gd name="connsiteY63" fmla="*/ 365079 h 364641"/>
                <a:gd name="connsiteX64" fmla="*/ 163931 w 1934728"/>
                <a:gd name="connsiteY64" fmla="*/ 182789 h 364641"/>
                <a:gd name="connsiteX65" fmla="*/ 47224 w 1934728"/>
                <a:gd name="connsiteY65" fmla="*/ 498 h 364641"/>
                <a:gd name="connsiteX66" fmla="*/ -57 w 1934728"/>
                <a:gd name="connsiteY66" fmla="*/ 498 h 364641"/>
                <a:gd name="connsiteX67" fmla="*/ -57 w 1934728"/>
                <a:gd name="connsiteY67" fmla="*/ 365079 h 364641"/>
                <a:gd name="connsiteX68" fmla="*/ 47163 w 1934728"/>
                <a:gd name="connsiteY68" fmla="*/ 365079 h 364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934728" h="364641">
                  <a:moveTo>
                    <a:pt x="311447" y="365079"/>
                  </a:moveTo>
                  <a:lnTo>
                    <a:pt x="444932" y="438"/>
                  </a:lnTo>
                  <a:lnTo>
                    <a:pt x="512040" y="438"/>
                  </a:lnTo>
                  <a:lnTo>
                    <a:pt x="645829" y="365079"/>
                  </a:lnTo>
                  <a:lnTo>
                    <a:pt x="575243" y="365079"/>
                  </a:lnTo>
                  <a:lnTo>
                    <a:pt x="543642" y="278997"/>
                  </a:lnTo>
                  <a:lnTo>
                    <a:pt x="413147" y="278997"/>
                  </a:lnTo>
                  <a:lnTo>
                    <a:pt x="381667" y="365079"/>
                  </a:lnTo>
                  <a:close/>
                  <a:moveTo>
                    <a:pt x="435963" y="216587"/>
                  </a:moveTo>
                  <a:lnTo>
                    <a:pt x="521008" y="216587"/>
                  </a:lnTo>
                  <a:lnTo>
                    <a:pt x="478303" y="99880"/>
                  </a:lnTo>
                  <a:close/>
                  <a:moveTo>
                    <a:pt x="1256514" y="365079"/>
                  </a:moveTo>
                  <a:lnTo>
                    <a:pt x="1389998" y="498"/>
                  </a:lnTo>
                  <a:lnTo>
                    <a:pt x="1457106" y="498"/>
                  </a:lnTo>
                  <a:lnTo>
                    <a:pt x="1590834" y="365079"/>
                  </a:lnTo>
                  <a:lnTo>
                    <a:pt x="1520859" y="365079"/>
                  </a:lnTo>
                  <a:lnTo>
                    <a:pt x="1489318" y="278997"/>
                  </a:lnTo>
                  <a:lnTo>
                    <a:pt x="1358213" y="278997"/>
                  </a:lnTo>
                  <a:lnTo>
                    <a:pt x="1326733" y="365079"/>
                  </a:lnTo>
                  <a:close/>
                  <a:moveTo>
                    <a:pt x="1381030" y="216587"/>
                  </a:moveTo>
                  <a:lnTo>
                    <a:pt x="1465952" y="216587"/>
                  </a:lnTo>
                  <a:lnTo>
                    <a:pt x="1423552" y="99880"/>
                  </a:lnTo>
                  <a:close/>
                  <a:moveTo>
                    <a:pt x="678956" y="498"/>
                  </a:moveTo>
                  <a:lnTo>
                    <a:pt x="732582" y="498"/>
                  </a:lnTo>
                  <a:lnTo>
                    <a:pt x="919325" y="232327"/>
                  </a:lnTo>
                  <a:lnTo>
                    <a:pt x="919325" y="498"/>
                  </a:lnTo>
                  <a:lnTo>
                    <a:pt x="989545" y="498"/>
                  </a:lnTo>
                  <a:lnTo>
                    <a:pt x="989545" y="365079"/>
                  </a:lnTo>
                  <a:lnTo>
                    <a:pt x="940739" y="365079"/>
                  </a:lnTo>
                  <a:lnTo>
                    <a:pt x="749237" y="127150"/>
                  </a:lnTo>
                  <a:lnTo>
                    <a:pt x="749237" y="365079"/>
                  </a:lnTo>
                  <a:lnTo>
                    <a:pt x="678956" y="365079"/>
                  </a:lnTo>
                  <a:close/>
                  <a:moveTo>
                    <a:pt x="1294094" y="498"/>
                  </a:moveTo>
                  <a:lnTo>
                    <a:pt x="1294094" y="62848"/>
                  </a:lnTo>
                  <a:lnTo>
                    <a:pt x="1197947" y="62848"/>
                  </a:lnTo>
                  <a:lnTo>
                    <a:pt x="1197947" y="365079"/>
                  </a:lnTo>
                  <a:lnTo>
                    <a:pt x="1127727" y="365079"/>
                  </a:lnTo>
                  <a:lnTo>
                    <a:pt x="1127727" y="62848"/>
                  </a:lnTo>
                  <a:lnTo>
                    <a:pt x="1031518" y="62848"/>
                  </a:lnTo>
                  <a:lnTo>
                    <a:pt x="1031518" y="498"/>
                  </a:lnTo>
                  <a:close/>
                  <a:moveTo>
                    <a:pt x="1934672" y="365079"/>
                  </a:moveTo>
                  <a:lnTo>
                    <a:pt x="1820710" y="207375"/>
                  </a:lnTo>
                  <a:cubicBezTo>
                    <a:pt x="1833998" y="202445"/>
                    <a:pt x="1845992" y="194557"/>
                    <a:pt x="1855790" y="184314"/>
                  </a:cubicBezTo>
                  <a:cubicBezTo>
                    <a:pt x="1874574" y="163687"/>
                    <a:pt x="1884805" y="136685"/>
                    <a:pt x="1884402" y="108787"/>
                  </a:cubicBezTo>
                  <a:cubicBezTo>
                    <a:pt x="1884805" y="80888"/>
                    <a:pt x="1874574" y="53886"/>
                    <a:pt x="1855790" y="33259"/>
                  </a:cubicBezTo>
                  <a:cubicBezTo>
                    <a:pt x="1835474" y="11907"/>
                    <a:pt x="1807838" y="498"/>
                    <a:pt x="1760984" y="498"/>
                  </a:cubicBezTo>
                  <a:lnTo>
                    <a:pt x="1624022" y="498"/>
                  </a:lnTo>
                  <a:lnTo>
                    <a:pt x="1624022" y="365079"/>
                  </a:lnTo>
                  <a:lnTo>
                    <a:pt x="1694364" y="365079"/>
                  </a:lnTo>
                  <a:lnTo>
                    <a:pt x="1694364" y="216587"/>
                  </a:lnTo>
                  <a:lnTo>
                    <a:pt x="1751711" y="216587"/>
                  </a:lnTo>
                  <a:lnTo>
                    <a:pt x="1858108" y="365079"/>
                  </a:lnTo>
                  <a:close/>
                  <a:moveTo>
                    <a:pt x="1694303" y="62970"/>
                  </a:moveTo>
                  <a:lnTo>
                    <a:pt x="1757812" y="62970"/>
                  </a:lnTo>
                  <a:cubicBezTo>
                    <a:pt x="1781788" y="62970"/>
                    <a:pt x="1793806" y="68644"/>
                    <a:pt x="1802103" y="77551"/>
                  </a:cubicBezTo>
                  <a:cubicBezTo>
                    <a:pt x="1810040" y="86000"/>
                    <a:pt x="1814408" y="97189"/>
                    <a:pt x="1814305" y="108787"/>
                  </a:cubicBezTo>
                  <a:cubicBezTo>
                    <a:pt x="1814335" y="120152"/>
                    <a:pt x="1809961" y="131085"/>
                    <a:pt x="1802103" y="139290"/>
                  </a:cubicBezTo>
                  <a:cubicBezTo>
                    <a:pt x="1793806" y="148136"/>
                    <a:pt x="1781788" y="153871"/>
                    <a:pt x="1757812" y="153871"/>
                  </a:cubicBezTo>
                  <a:lnTo>
                    <a:pt x="1694364" y="153871"/>
                  </a:lnTo>
                  <a:close/>
                  <a:moveTo>
                    <a:pt x="294609" y="498"/>
                  </a:moveTo>
                  <a:lnTo>
                    <a:pt x="218228" y="498"/>
                  </a:lnTo>
                  <a:lnTo>
                    <a:pt x="87550" y="182789"/>
                  </a:lnTo>
                  <a:lnTo>
                    <a:pt x="218289" y="365079"/>
                  </a:lnTo>
                  <a:lnTo>
                    <a:pt x="294609" y="365079"/>
                  </a:lnTo>
                  <a:lnTo>
                    <a:pt x="163931" y="182789"/>
                  </a:lnTo>
                  <a:close/>
                  <a:moveTo>
                    <a:pt x="47224" y="498"/>
                  </a:moveTo>
                  <a:lnTo>
                    <a:pt x="-57" y="498"/>
                  </a:lnTo>
                  <a:lnTo>
                    <a:pt x="-57" y="365079"/>
                  </a:lnTo>
                  <a:lnTo>
                    <a:pt x="47163" y="365079"/>
                  </a:lnTo>
                  <a:close/>
                </a:path>
              </a:pathLst>
            </a:custGeom>
            <a:solidFill>
              <a:srgbClr val="FFFFFF"/>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13" name="Freeform: Shape 12">
              <a:extLst>
                <a:ext uri="{FF2B5EF4-FFF2-40B4-BE49-F238E27FC236}">
                  <a16:creationId xmlns:a16="http://schemas.microsoft.com/office/drawing/2014/main" id="{05090ABE-A69C-8B36-A11E-407120C8B327}"/>
                </a:ext>
              </a:extLst>
            </p:cNvPr>
            <p:cNvSpPr/>
            <p:nvPr/>
          </p:nvSpPr>
          <p:spPr>
            <a:xfrm>
              <a:off x="507101" y="554539"/>
              <a:ext cx="38678" cy="364580"/>
            </a:xfrm>
            <a:custGeom>
              <a:avLst/>
              <a:gdLst>
                <a:gd name="connsiteX0" fmla="*/ 0 w 38678"/>
                <a:gd name="connsiteY0" fmla="*/ 0 h 364580"/>
                <a:gd name="connsiteX1" fmla="*/ 38679 w 38678"/>
                <a:gd name="connsiteY1" fmla="*/ 0 h 364580"/>
                <a:gd name="connsiteX2" fmla="*/ 38679 w 38678"/>
                <a:gd name="connsiteY2" fmla="*/ 364580 h 364580"/>
                <a:gd name="connsiteX3" fmla="*/ 0 w 38678"/>
                <a:gd name="connsiteY3" fmla="*/ 364580 h 364580"/>
              </a:gdLst>
              <a:ahLst/>
              <a:cxnLst>
                <a:cxn ang="0">
                  <a:pos x="connsiteX0" y="connsiteY0"/>
                </a:cxn>
                <a:cxn ang="0">
                  <a:pos x="connsiteX1" y="connsiteY1"/>
                </a:cxn>
                <a:cxn ang="0">
                  <a:pos x="connsiteX2" y="connsiteY2"/>
                </a:cxn>
                <a:cxn ang="0">
                  <a:pos x="connsiteX3" y="connsiteY3"/>
                </a:cxn>
              </a:cxnLst>
              <a:rect l="l" t="t" r="r" b="b"/>
              <a:pathLst>
                <a:path w="38678" h="364580">
                  <a:moveTo>
                    <a:pt x="0" y="0"/>
                  </a:moveTo>
                  <a:lnTo>
                    <a:pt x="38679" y="0"/>
                  </a:lnTo>
                  <a:lnTo>
                    <a:pt x="38679" y="364580"/>
                  </a:lnTo>
                  <a:lnTo>
                    <a:pt x="0" y="364580"/>
                  </a:lnTo>
                  <a:close/>
                </a:path>
              </a:pathLst>
            </a:custGeom>
            <a:solidFill>
              <a:srgbClr val="B28300"/>
            </a:solidFill>
            <a:ln w="60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333333"/>
                </a:solidFill>
                <a:effectLst/>
                <a:uLnTx/>
                <a:uFillTx/>
                <a:latin typeface="Arial"/>
                <a:ea typeface="+mn-ea"/>
                <a:cs typeface="+mn-cs"/>
              </a:endParaRPr>
            </a:p>
          </p:txBody>
        </p:sp>
      </p:grpSp>
      <p:sp>
        <p:nvSpPr>
          <p:cNvPr id="14" name="Title 2">
            <a:extLst>
              <a:ext uri="{FF2B5EF4-FFF2-40B4-BE49-F238E27FC236}">
                <a16:creationId xmlns:a16="http://schemas.microsoft.com/office/drawing/2014/main" id="{2069A608-A7B8-E6F4-52FD-FCBF1AD7E487}"/>
              </a:ext>
            </a:extLst>
          </p:cNvPr>
          <p:cNvSpPr txBox="1">
            <a:spLocks/>
          </p:cNvSpPr>
          <p:nvPr/>
        </p:nvSpPr>
        <p:spPr>
          <a:xfrm>
            <a:off x="359999" y="2690550"/>
            <a:ext cx="4147345" cy="1976400"/>
          </a:xfrm>
          <a:prstGeom prst="rect">
            <a:avLst/>
          </a:prstGeom>
        </p:spPr>
        <p:txBody>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GB" sz="3200" b="0" i="0" u="none" strike="noStrike" kern="1200" cap="none" spc="0" normalizeH="0" baseline="0" noProof="0" dirty="0">
              <a:ln>
                <a:noFill/>
              </a:ln>
              <a:solidFill>
                <a:srgbClr val="FFFFFF"/>
              </a:solidFill>
              <a:effectLst/>
              <a:uLnTx/>
              <a:uFillTx/>
              <a:latin typeface="Arial"/>
              <a:ea typeface="+mj-ea"/>
              <a:cs typeface="Kantar Brown" panose="020B0504020101010102" pitchFamily="34" charset="0"/>
            </a:endParaRPr>
          </a:p>
        </p:txBody>
      </p:sp>
      <p:sp>
        <p:nvSpPr>
          <p:cNvPr id="16" name="Text Placeholder 71">
            <a:extLst>
              <a:ext uri="{FF2B5EF4-FFF2-40B4-BE49-F238E27FC236}">
                <a16:creationId xmlns:a16="http://schemas.microsoft.com/office/drawing/2014/main" id="{A6D4CB7E-A592-4846-D45B-CAE9F8543202}"/>
              </a:ext>
            </a:extLst>
          </p:cNvPr>
          <p:cNvSpPr txBox="1">
            <a:spLocks/>
          </p:cNvSpPr>
          <p:nvPr/>
        </p:nvSpPr>
        <p:spPr>
          <a:xfrm>
            <a:off x="909332" y="3343103"/>
            <a:ext cx="3307738" cy="233638"/>
          </a:xfrm>
          <a:prstGeom prst="rect">
            <a:avLst/>
          </a:prstGeom>
        </p:spPr>
        <p:txBody>
          <a:bodyPr lIns="0" tIns="0" rIns="0" bIns="27000" anchor="t"/>
          <a:lstStyle>
            <a:lvl1pPr marL="228600" indent="-228600" algn="l" defTabSz="914400" rtl="0" eaLnBrk="1" latinLnBrk="0" hangingPunct="1">
              <a:spcBef>
                <a:spcPct val="20000"/>
              </a:spcBef>
              <a:buClr>
                <a:schemeClr val="accent1"/>
              </a:buClr>
              <a:buSzPct val="99000"/>
              <a:buFont typeface="Arial" pitchFamily="34" charset="0"/>
              <a:buChar char="•"/>
              <a:defRPr lang="en-US" sz="2000" i="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1pPr>
            <a:lvl2pPr marL="400050" indent="-171450" algn="l" defTabSz="914400" rtl="0" eaLnBrk="1" latinLnBrk="0" hangingPunct="1">
              <a:spcBef>
                <a:spcPct val="20000"/>
              </a:spcBef>
              <a:buClr>
                <a:schemeClr val="accent1"/>
              </a:buClr>
              <a:buSzPct val="99000"/>
              <a:buFont typeface="Arial" pitchFamily="34" charset="0"/>
              <a:buChar char="•"/>
              <a:defRPr lang="en-US" sz="1600" i="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2pPr>
            <a:lvl3pPr marL="571500" indent="-171450" algn="l" defTabSz="914400" rtl="0" eaLnBrk="1" latinLnBrk="0" hangingPunct="1">
              <a:spcBef>
                <a:spcPct val="20000"/>
              </a:spcBef>
              <a:buClr>
                <a:schemeClr val="accent1"/>
              </a:buClr>
              <a:buSzPct val="99000"/>
              <a:buFont typeface="Arial" pitchFamily="34" charset="0"/>
              <a:buChar char="•"/>
              <a:defRPr lang="en-US" sz="1600" i="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3pPr>
            <a:lvl4pPr marL="742950" indent="-171450" algn="l" defTabSz="914400" rtl="0" eaLnBrk="1" latinLnBrk="0" hangingPunct="1">
              <a:spcBef>
                <a:spcPct val="20000"/>
              </a:spcBef>
              <a:buClr>
                <a:schemeClr val="accent1"/>
              </a:buClr>
              <a:buSzPct val="99000"/>
              <a:buFont typeface="Arial" pitchFamily="34" charset="0"/>
              <a:buChar char="•"/>
              <a:tabLst/>
              <a:defRPr lang="en-US" sz="1600" i="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4pPr>
            <a:lvl5pPr marL="914400" indent="-171450" algn="l" defTabSz="914400" rtl="0" eaLnBrk="1" latinLnBrk="0" hangingPunct="1">
              <a:spcBef>
                <a:spcPct val="20000"/>
              </a:spcBef>
              <a:buClr>
                <a:schemeClr val="accent1"/>
              </a:buClr>
              <a:buSzPct val="99000"/>
              <a:buFont typeface="Arial" pitchFamily="34" charset="0"/>
              <a:buChar char="•"/>
              <a:defRPr lang="en-US" sz="1600" i="0" kern="1200" dirty="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NZ" sz="2800" b="0" i="0" u="none" strike="noStrike" kern="1200" cap="all" spc="0" normalizeH="0" noProof="0" dirty="0">
                <a:ln>
                  <a:noFill/>
                </a:ln>
                <a:solidFill>
                  <a:srgbClr val="FFFFFF"/>
                </a:solidFill>
                <a:effectLst/>
                <a:uLnTx/>
                <a:uFillTx/>
                <a:latin typeface="Arial"/>
                <a:ea typeface="+mn-ea"/>
                <a:cs typeface="Arial" panose="020B0604020202020204" pitchFamily="34" charset="0"/>
              </a:rPr>
              <a:t>Focus on the key sports: combined national survey and Wellington region survey</a:t>
            </a:r>
          </a:p>
        </p:txBody>
      </p:sp>
      <p:sp>
        <p:nvSpPr>
          <p:cNvPr id="17" name="Text Placeholder 2">
            <a:extLst>
              <a:ext uri="{FF2B5EF4-FFF2-40B4-BE49-F238E27FC236}">
                <a16:creationId xmlns:a16="http://schemas.microsoft.com/office/drawing/2014/main" id="{C4BFDC32-1DEB-F68C-10ED-A94763CC6FB9}"/>
              </a:ext>
            </a:extLst>
          </p:cNvPr>
          <p:cNvSpPr txBox="1">
            <a:spLocks/>
          </p:cNvSpPr>
          <p:nvPr/>
        </p:nvSpPr>
        <p:spPr>
          <a:xfrm>
            <a:off x="785766" y="2133020"/>
            <a:ext cx="1271633" cy="1266549"/>
          </a:xfrm>
          <a:prstGeom prst="rect">
            <a:avLst/>
          </a:prstGeom>
        </p:spPr>
        <p:txBody>
          <a:bodyPr wrap="square" lIns="0" tIns="0" rIns="0" bIns="35100" anchor="ctr" anchorCtr="0">
            <a:spAutoFit/>
          </a:bodyPr>
          <a:lstStyle>
            <a:lvl1pPr marL="228600" indent="-228600" algn="l" defTabSz="914400" rtl="0" eaLnBrk="1" latinLnBrk="0" hangingPunct="1">
              <a:spcBef>
                <a:spcPct val="20000"/>
              </a:spcBef>
              <a:buClr>
                <a:schemeClr val="accent1"/>
              </a:buClr>
              <a:buSzPct val="99000"/>
              <a:buFont typeface="Arial" pitchFamily="34" charset="0"/>
              <a:buChar char="•"/>
              <a:defRPr lang="en-US" sz="2000" i="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1pPr>
            <a:lvl2pPr marL="400050" indent="-171450" algn="l" defTabSz="914400" rtl="0" eaLnBrk="1" latinLnBrk="0" hangingPunct="1">
              <a:spcBef>
                <a:spcPct val="20000"/>
              </a:spcBef>
              <a:buClr>
                <a:schemeClr val="accent1"/>
              </a:buClr>
              <a:buSzPct val="99000"/>
              <a:buFont typeface="Arial" pitchFamily="34" charset="0"/>
              <a:buChar char="•"/>
              <a:defRPr lang="en-US" sz="1600" i="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2pPr>
            <a:lvl3pPr marL="571500" indent="-171450" algn="l" defTabSz="914400" rtl="0" eaLnBrk="1" latinLnBrk="0" hangingPunct="1">
              <a:spcBef>
                <a:spcPct val="20000"/>
              </a:spcBef>
              <a:buClr>
                <a:schemeClr val="accent1"/>
              </a:buClr>
              <a:buSzPct val="99000"/>
              <a:buFont typeface="Arial" pitchFamily="34" charset="0"/>
              <a:buChar char="•"/>
              <a:defRPr lang="en-US" sz="1600" i="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3pPr>
            <a:lvl4pPr marL="742950" indent="-171450" algn="l" defTabSz="914400" rtl="0" eaLnBrk="1" latinLnBrk="0" hangingPunct="1">
              <a:spcBef>
                <a:spcPct val="20000"/>
              </a:spcBef>
              <a:buClr>
                <a:schemeClr val="accent1"/>
              </a:buClr>
              <a:buSzPct val="99000"/>
              <a:buFont typeface="Arial" pitchFamily="34" charset="0"/>
              <a:buChar char="•"/>
              <a:tabLst/>
              <a:defRPr lang="en-US" sz="1600" i="0" kern="1200" dirty="0" smtClean="0">
                <a:solidFill>
                  <a:schemeClr val="tx1">
                    <a:lumMod val="75000"/>
                    <a:lumOff val="25000"/>
                  </a:schemeClr>
                </a:solidFill>
                <a:latin typeface="Arial" panose="020B0604020202020204" pitchFamily="34" charset="0"/>
                <a:ea typeface="+mn-ea"/>
                <a:cs typeface="Arial" panose="020B0604020202020204" pitchFamily="34" charset="0"/>
              </a:defRPr>
            </a:lvl4pPr>
            <a:lvl5pPr marL="914400" indent="-171450" algn="l" defTabSz="914400" rtl="0" eaLnBrk="1" latinLnBrk="0" hangingPunct="1">
              <a:spcBef>
                <a:spcPct val="20000"/>
              </a:spcBef>
              <a:buClr>
                <a:schemeClr val="accent1"/>
              </a:buClr>
              <a:buSzPct val="99000"/>
              <a:buFont typeface="Arial" pitchFamily="34" charset="0"/>
              <a:buChar char="•"/>
              <a:defRPr lang="en-US" sz="1600" i="0" kern="1200" dirty="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C50017"/>
              </a:buClr>
              <a:buSzPct val="99000"/>
              <a:buFont typeface="Arial" pitchFamily="34" charset="0"/>
              <a:buNone/>
              <a:tabLst/>
              <a:defRPr/>
            </a:pPr>
            <a:r>
              <a:rPr kumimoji="0" lang="en-GB" sz="8000" b="0" i="0" u="none" strike="noStrike" kern="1200" cap="none" spc="0" normalizeH="0" baseline="0" noProof="0" dirty="0">
                <a:ln>
                  <a:noFill/>
                </a:ln>
                <a:solidFill>
                  <a:srgbClr val="FFFFFF"/>
                </a:solidFill>
                <a:effectLst/>
                <a:uLnTx/>
                <a:uFillTx/>
              </a:rPr>
              <a:t>07</a:t>
            </a:r>
          </a:p>
        </p:txBody>
      </p:sp>
      <p:cxnSp>
        <p:nvCxnSpPr>
          <p:cNvPr id="18" name="Straight Connector 17">
            <a:extLst>
              <a:ext uri="{FF2B5EF4-FFF2-40B4-BE49-F238E27FC236}">
                <a16:creationId xmlns:a16="http://schemas.microsoft.com/office/drawing/2014/main" id="{B469131F-D4CD-DC74-DB8E-1E66E5D056D7}"/>
              </a:ext>
            </a:extLst>
          </p:cNvPr>
          <p:cNvCxnSpPr/>
          <p:nvPr/>
        </p:nvCxnSpPr>
        <p:spPr>
          <a:xfrm>
            <a:off x="612146" y="2463789"/>
            <a:ext cx="0" cy="4356000"/>
          </a:xfrm>
          <a:prstGeom prst="line">
            <a:avLst/>
          </a:prstGeom>
          <a:ln w="12700">
            <a:solidFill>
              <a:srgbClr val="FFFFFF">
                <a:alpha val="50196"/>
              </a:srgbClr>
            </a:solidFill>
            <a:tailEnd type="none"/>
          </a:ln>
        </p:spPr>
        <p:style>
          <a:lnRef idx="1">
            <a:schemeClr val="accent1"/>
          </a:lnRef>
          <a:fillRef idx="0">
            <a:schemeClr val="accent1"/>
          </a:fillRef>
          <a:effectRef idx="0">
            <a:schemeClr val="accent1"/>
          </a:effectRef>
          <a:fontRef idx="minor">
            <a:schemeClr val="tx1"/>
          </a:fontRef>
        </p:style>
      </p:cxnSp>
      <p:pic>
        <p:nvPicPr>
          <p:cNvPr id="19" name="Picture 2" descr="Home | Nuku Ora">
            <a:extLst>
              <a:ext uri="{FF2B5EF4-FFF2-40B4-BE49-F238E27FC236}">
                <a16:creationId xmlns:a16="http://schemas.microsoft.com/office/drawing/2014/main" id="{0437A188-8268-D5D0-491D-32961CF7D01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115858" y="5574765"/>
            <a:ext cx="2895486" cy="1073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60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58CD517-7F32-5D00-08F5-7E548A04551E}"/>
              </a:ext>
            </a:extLst>
          </p:cNvPr>
          <p:cNvSpPr/>
          <p:nvPr/>
        </p:nvSpPr>
        <p:spPr bwMode="ltGray">
          <a:xfrm>
            <a:off x="7350712" y="1293519"/>
            <a:ext cx="4484500" cy="580785"/>
          </a:xfrm>
          <a:prstGeom prst="rect">
            <a:avLst/>
          </a:prstGeom>
          <a:solidFill>
            <a:srgbClr val="00A5B8"/>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291952DC-073B-A7B5-C4A8-DC04683C08B3}"/>
              </a:ext>
            </a:extLst>
          </p:cNvPr>
          <p:cNvSpPr/>
          <p:nvPr/>
        </p:nvSpPr>
        <p:spPr bwMode="ltGray">
          <a:xfrm>
            <a:off x="7600815" y="1360492"/>
            <a:ext cx="3984294" cy="446838"/>
          </a:xfrm>
          <a:prstGeom prst="rect">
            <a:avLst/>
          </a:prstGeom>
          <a:solidFill>
            <a:srgbClr val="FFFFFF">
              <a:alpha val="3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mj-lt"/>
              <a:ea typeface="+mn-ea"/>
              <a:cs typeface="+mn-cs"/>
            </a:endParaRPr>
          </a:p>
        </p:txBody>
      </p:sp>
      <p:sp>
        <p:nvSpPr>
          <p:cNvPr id="2" name="Title 1">
            <a:extLst>
              <a:ext uri="{FF2B5EF4-FFF2-40B4-BE49-F238E27FC236}">
                <a16:creationId xmlns:a16="http://schemas.microsoft.com/office/drawing/2014/main" id="{11C0BB1A-977D-2FC9-671D-770E593294A3}"/>
              </a:ext>
            </a:extLst>
          </p:cNvPr>
          <p:cNvSpPr>
            <a:spLocks noGrp="1"/>
          </p:cNvSpPr>
          <p:nvPr>
            <p:ph type="title"/>
          </p:nvPr>
        </p:nvSpPr>
        <p:spPr>
          <a:xfrm>
            <a:off x="1285045" y="297368"/>
            <a:ext cx="10541829" cy="403200"/>
          </a:xfrm>
        </p:spPr>
        <p:txBody>
          <a:bodyPr/>
          <a:lstStyle/>
          <a:p>
            <a:r>
              <a:rPr lang="en-NZ" sz="1800" dirty="0"/>
              <a:t>The main reasons rangatahi play football are for the social aspects: it’s fun and they like their team-mates.</a:t>
            </a:r>
          </a:p>
        </p:txBody>
      </p:sp>
      <p:graphicFrame>
        <p:nvGraphicFramePr>
          <p:cNvPr id="10" name="Content Placeholder 11">
            <a:extLst>
              <a:ext uri="{FF2B5EF4-FFF2-40B4-BE49-F238E27FC236}">
                <a16:creationId xmlns:a16="http://schemas.microsoft.com/office/drawing/2014/main" id="{D60E4A44-0005-196C-7A01-3575855FBB39}"/>
              </a:ext>
            </a:extLst>
          </p:cNvPr>
          <p:cNvGraphicFramePr>
            <a:graphicFrameLocks noGrp="1"/>
          </p:cNvGraphicFramePr>
          <p:nvPr>
            <p:ph sz="quarter" idx="14"/>
            <p:extLst>
              <p:ext uri="{D42A27DB-BD31-4B8C-83A1-F6EECF244321}">
                <p14:modId xmlns:p14="http://schemas.microsoft.com/office/powerpoint/2010/main" val="3775823927"/>
              </p:ext>
            </p:extLst>
          </p:nvPr>
        </p:nvGraphicFramePr>
        <p:xfrm>
          <a:off x="1602719" y="1208961"/>
          <a:ext cx="5430673" cy="4722495"/>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963E6D10-3700-73B2-5878-508CFEA5F074}"/>
              </a:ext>
            </a:extLst>
          </p:cNvPr>
          <p:cNvSpPr/>
          <p:nvPr/>
        </p:nvSpPr>
        <p:spPr bwMode="ltGray">
          <a:xfrm>
            <a:off x="356789" y="1135559"/>
            <a:ext cx="715402" cy="4907180"/>
          </a:xfrm>
          <a:prstGeom prst="rect">
            <a:avLst/>
          </a:prstGeom>
          <a:solidFill>
            <a:srgbClr val="00A5B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mj-lt"/>
              <a:ea typeface="+mn-ea"/>
              <a:cs typeface="+mn-cs"/>
            </a:endParaRPr>
          </a:p>
        </p:txBody>
      </p:sp>
      <p:sp>
        <p:nvSpPr>
          <p:cNvPr id="9" name="Rectangle 8">
            <a:extLst>
              <a:ext uri="{FF2B5EF4-FFF2-40B4-BE49-F238E27FC236}">
                <a16:creationId xmlns:a16="http://schemas.microsoft.com/office/drawing/2014/main" id="{425E0B9B-102A-FC19-B5BF-663F8A79C5E5}"/>
              </a:ext>
            </a:extLst>
          </p:cNvPr>
          <p:cNvSpPr/>
          <p:nvPr/>
        </p:nvSpPr>
        <p:spPr bwMode="ltGray">
          <a:xfrm>
            <a:off x="461639" y="1287261"/>
            <a:ext cx="479394" cy="4660777"/>
          </a:xfrm>
          <a:prstGeom prst="rect">
            <a:avLst/>
          </a:prstGeom>
          <a:solidFill>
            <a:srgbClr val="FFFFFF">
              <a:alpha val="3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mj-lt"/>
              <a:ea typeface="+mn-ea"/>
              <a:cs typeface="+mn-cs"/>
            </a:endParaRPr>
          </a:p>
        </p:txBody>
      </p:sp>
      <p:sp>
        <p:nvSpPr>
          <p:cNvPr id="12" name="TextBox 11">
            <a:extLst>
              <a:ext uri="{FF2B5EF4-FFF2-40B4-BE49-F238E27FC236}">
                <a16:creationId xmlns:a16="http://schemas.microsoft.com/office/drawing/2014/main" id="{529BC69A-91A3-60D8-B917-EA2B4D9BF5CB}"/>
              </a:ext>
            </a:extLst>
          </p:cNvPr>
          <p:cNvSpPr txBox="1"/>
          <p:nvPr/>
        </p:nvSpPr>
        <p:spPr>
          <a:xfrm rot="16200000">
            <a:off x="-989498" y="3380173"/>
            <a:ext cx="3381667" cy="369332"/>
          </a:xfrm>
          <a:prstGeom prst="rect">
            <a:avLst/>
          </a:prstGeom>
          <a:noFill/>
        </p:spPr>
        <p:txBody>
          <a:bodyPr wrap="square" lIns="0" tIns="0" rIns="0" bIns="0" rtlCol="0">
            <a:spAutoFit/>
          </a:bodyPr>
          <a:lstStyle/>
          <a:p>
            <a:pPr algn="ctr"/>
            <a:r>
              <a:rPr lang="en-NZ" sz="2400" b="1" dirty="0">
                <a:latin typeface="+mj-lt"/>
              </a:rPr>
              <a:t>Reasons play football</a:t>
            </a:r>
          </a:p>
        </p:txBody>
      </p:sp>
      <p:grpSp>
        <p:nvGrpSpPr>
          <p:cNvPr id="15" name="Group 14">
            <a:extLst>
              <a:ext uri="{FF2B5EF4-FFF2-40B4-BE49-F238E27FC236}">
                <a16:creationId xmlns:a16="http://schemas.microsoft.com/office/drawing/2014/main" id="{891A1A04-DFE2-2F38-D75C-C93D596AE0AA}"/>
              </a:ext>
            </a:extLst>
          </p:cNvPr>
          <p:cNvGrpSpPr/>
          <p:nvPr/>
        </p:nvGrpSpPr>
        <p:grpSpPr>
          <a:xfrm>
            <a:off x="7164550" y="1143783"/>
            <a:ext cx="317312" cy="317312"/>
            <a:chOff x="8883583" y="395223"/>
            <a:chExt cx="600075" cy="600075"/>
          </a:xfrm>
        </p:grpSpPr>
        <p:sp>
          <p:nvSpPr>
            <p:cNvPr id="16" name="Rectangle 15">
              <a:extLst>
                <a:ext uri="{FF2B5EF4-FFF2-40B4-BE49-F238E27FC236}">
                  <a16:creationId xmlns:a16="http://schemas.microsoft.com/office/drawing/2014/main" id="{D6E4D2AF-CE8B-B131-4EC8-508FF480C568}"/>
                </a:ext>
              </a:extLst>
            </p:cNvPr>
            <p:cNvSpPr/>
            <p:nvPr/>
          </p:nvSpPr>
          <p:spPr bwMode="ltGray">
            <a:xfrm>
              <a:off x="8883583" y="395223"/>
              <a:ext cx="600075" cy="600075"/>
            </a:xfrm>
            <a:prstGeom prst="rect">
              <a:avLst/>
            </a:prstGeom>
            <a:solidFill>
              <a:srgbClr val="006C77"/>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17" name="Graphic 20">
              <a:extLst>
                <a:ext uri="{FF2B5EF4-FFF2-40B4-BE49-F238E27FC236}">
                  <a16:creationId xmlns:a16="http://schemas.microsoft.com/office/drawing/2014/main" id="{B060E2D3-2CED-823C-E0FD-1E44E759E83A}"/>
                </a:ext>
              </a:extLst>
            </p:cNvPr>
            <p:cNvGrpSpPr/>
            <p:nvPr/>
          </p:nvGrpSpPr>
          <p:grpSpPr>
            <a:xfrm>
              <a:off x="8944460" y="518482"/>
              <a:ext cx="474419" cy="335478"/>
              <a:chOff x="-309623" y="1966848"/>
              <a:chExt cx="852607" cy="602907"/>
            </a:xfrm>
            <a:solidFill>
              <a:srgbClr val="FFFFFF"/>
            </a:solidFill>
          </p:grpSpPr>
          <p:sp>
            <p:nvSpPr>
              <p:cNvPr id="18" name="Freeform: Shape 17">
                <a:extLst>
                  <a:ext uri="{FF2B5EF4-FFF2-40B4-BE49-F238E27FC236}">
                    <a16:creationId xmlns:a16="http://schemas.microsoft.com/office/drawing/2014/main" id="{44E5D068-8809-4BF3-3763-3361A509912B}"/>
                  </a:ext>
                </a:extLst>
              </p:cNvPr>
              <p:cNvSpPr/>
              <p:nvPr/>
            </p:nvSpPr>
            <p:spPr>
              <a:xfrm>
                <a:off x="-309623" y="1966848"/>
                <a:ext cx="400614" cy="602907"/>
              </a:xfrm>
              <a:custGeom>
                <a:avLst/>
                <a:gdLst>
                  <a:gd name="connsiteX0" fmla="*/ 233993 w 400614"/>
                  <a:gd name="connsiteY0" fmla="*/ 263785 h 602907"/>
                  <a:gd name="connsiteX1" fmla="*/ 185435 w 400614"/>
                  <a:gd name="connsiteY1" fmla="*/ 276580 h 602907"/>
                  <a:gd name="connsiteX2" fmla="*/ 140801 w 400614"/>
                  <a:gd name="connsiteY2" fmla="*/ 289488 h 602907"/>
                  <a:gd name="connsiteX3" fmla="*/ 122993 w 400614"/>
                  <a:gd name="connsiteY3" fmla="*/ 249907 h 602907"/>
                  <a:gd name="connsiteX4" fmla="*/ 202269 w 400614"/>
                  <a:gd name="connsiteY4" fmla="*/ 96642 h 602907"/>
                  <a:gd name="connsiteX5" fmla="*/ 376711 w 400614"/>
                  <a:gd name="connsiteY5" fmla="*/ 29853 h 602907"/>
                  <a:gd name="connsiteX6" fmla="*/ 372731 w 400614"/>
                  <a:gd name="connsiteY6" fmla="*/ 64 h 602907"/>
                  <a:gd name="connsiteX7" fmla="*/ 109124 w 400614"/>
                  <a:gd name="connsiteY7" fmla="*/ 105139 h 602907"/>
                  <a:gd name="connsiteX8" fmla="*/ 61 w 400614"/>
                  <a:gd name="connsiteY8" fmla="*/ 356920 h 602907"/>
                  <a:gd name="connsiteX9" fmla="*/ 62503 w 400614"/>
                  <a:gd name="connsiteY9" fmla="*/ 530403 h 602907"/>
                  <a:gd name="connsiteX10" fmla="*/ 222110 w 400614"/>
                  <a:gd name="connsiteY10" fmla="*/ 602784 h 602907"/>
                  <a:gd name="connsiteX11" fmla="*/ 350951 w 400614"/>
                  <a:gd name="connsiteY11" fmla="*/ 551158 h 602907"/>
                  <a:gd name="connsiteX12" fmla="*/ 400534 w 400614"/>
                  <a:gd name="connsiteY12" fmla="*/ 422316 h 602907"/>
                  <a:gd name="connsiteX13" fmla="*/ 349982 w 400614"/>
                  <a:gd name="connsiteY13" fmla="*/ 308302 h 602907"/>
                  <a:gd name="connsiteX14" fmla="*/ 233993 w 400614"/>
                  <a:gd name="connsiteY14" fmla="*/ 263785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233993" y="263785"/>
                    </a:moveTo>
                    <a:cubicBezTo>
                      <a:pt x="217149" y="264975"/>
                      <a:pt x="200678" y="269315"/>
                      <a:pt x="185435" y="276580"/>
                    </a:cubicBezTo>
                    <a:cubicBezTo>
                      <a:pt x="171419" y="283440"/>
                      <a:pt x="156316" y="287808"/>
                      <a:pt x="140801" y="289488"/>
                    </a:cubicBezTo>
                    <a:cubicBezTo>
                      <a:pt x="128910" y="289488"/>
                      <a:pt x="122993" y="276253"/>
                      <a:pt x="122993" y="249907"/>
                    </a:cubicBezTo>
                    <a:cubicBezTo>
                      <a:pt x="124434" y="189344"/>
                      <a:pt x="153673" y="132814"/>
                      <a:pt x="202269" y="96642"/>
                    </a:cubicBezTo>
                    <a:cubicBezTo>
                      <a:pt x="250347" y="53884"/>
                      <a:pt x="312372" y="30136"/>
                      <a:pt x="376711" y="29853"/>
                    </a:cubicBezTo>
                    <a:lnTo>
                      <a:pt x="372731" y="64"/>
                    </a:lnTo>
                    <a:cubicBezTo>
                      <a:pt x="274310" y="-1770"/>
                      <a:pt x="179296" y="36103"/>
                      <a:pt x="109124" y="105139"/>
                    </a:cubicBezTo>
                    <a:cubicBezTo>
                      <a:pt x="38722" y="169811"/>
                      <a:pt x="-920" y="261327"/>
                      <a:pt x="61" y="356920"/>
                    </a:cubicBezTo>
                    <a:cubicBezTo>
                      <a:pt x="-1321" y="420484"/>
                      <a:pt x="20928" y="482301"/>
                      <a:pt x="62503" y="530403"/>
                    </a:cubicBezTo>
                    <a:cubicBezTo>
                      <a:pt x="101887" y="577602"/>
                      <a:pt x="160655" y="604253"/>
                      <a:pt x="222110" y="602784"/>
                    </a:cubicBezTo>
                    <a:cubicBezTo>
                      <a:pt x="270435" y="604625"/>
                      <a:pt x="317268" y="585859"/>
                      <a:pt x="350951" y="551158"/>
                    </a:cubicBezTo>
                    <a:cubicBezTo>
                      <a:pt x="384106" y="516609"/>
                      <a:pt x="401974" y="470178"/>
                      <a:pt x="400534" y="422316"/>
                    </a:cubicBezTo>
                    <a:cubicBezTo>
                      <a:pt x="401659" y="378649"/>
                      <a:pt x="383099" y="336788"/>
                      <a:pt x="349982" y="308302"/>
                    </a:cubicBezTo>
                    <a:cubicBezTo>
                      <a:pt x="318296" y="279401"/>
                      <a:pt x="276879" y="263505"/>
                      <a:pt x="233993" y="263785"/>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sp>
            <p:nvSpPr>
              <p:cNvPr id="19" name="Freeform: Shape 18">
                <a:extLst>
                  <a:ext uri="{FF2B5EF4-FFF2-40B4-BE49-F238E27FC236}">
                    <a16:creationId xmlns:a16="http://schemas.microsoft.com/office/drawing/2014/main" id="{A3D47664-2BED-EE82-8E42-E757D9947481}"/>
                  </a:ext>
                </a:extLst>
              </p:cNvPr>
              <p:cNvSpPr/>
              <p:nvPr/>
            </p:nvSpPr>
            <p:spPr>
              <a:xfrm>
                <a:off x="142368" y="1966848"/>
                <a:ext cx="400614" cy="602907"/>
              </a:xfrm>
              <a:custGeom>
                <a:avLst/>
                <a:gdLst>
                  <a:gd name="connsiteX0" fmla="*/ 348955 w 400614"/>
                  <a:gd name="connsiteY0" fmla="*/ 309380 h 602907"/>
                  <a:gd name="connsiteX1" fmla="*/ 233987 w 400614"/>
                  <a:gd name="connsiteY1" fmla="*/ 263784 h 602907"/>
                  <a:gd name="connsiteX2" fmla="*/ 185420 w 400614"/>
                  <a:gd name="connsiteY2" fmla="*/ 276579 h 602907"/>
                  <a:gd name="connsiteX3" fmla="*/ 140786 w 400614"/>
                  <a:gd name="connsiteY3" fmla="*/ 289488 h 602907"/>
                  <a:gd name="connsiteX4" fmla="*/ 122993 w 400614"/>
                  <a:gd name="connsiteY4" fmla="*/ 249907 h 602907"/>
                  <a:gd name="connsiteX5" fmla="*/ 202251 w 400614"/>
                  <a:gd name="connsiteY5" fmla="*/ 96642 h 602907"/>
                  <a:gd name="connsiteX6" fmla="*/ 376705 w 400614"/>
                  <a:gd name="connsiteY6" fmla="*/ 29853 h 602907"/>
                  <a:gd name="connsiteX7" fmla="*/ 372731 w 400614"/>
                  <a:gd name="connsiteY7" fmla="*/ 64 h 602907"/>
                  <a:gd name="connsiteX8" fmla="*/ 109116 w 400614"/>
                  <a:gd name="connsiteY8" fmla="*/ 105139 h 602907"/>
                  <a:gd name="connsiteX9" fmla="*/ 61 w 400614"/>
                  <a:gd name="connsiteY9" fmla="*/ 356919 h 602907"/>
                  <a:gd name="connsiteX10" fmla="*/ 62488 w 400614"/>
                  <a:gd name="connsiteY10" fmla="*/ 530403 h 602907"/>
                  <a:gd name="connsiteX11" fmla="*/ 222092 w 400614"/>
                  <a:gd name="connsiteY11" fmla="*/ 602784 h 602907"/>
                  <a:gd name="connsiteX12" fmla="*/ 350949 w 400614"/>
                  <a:gd name="connsiteY12" fmla="*/ 551158 h 602907"/>
                  <a:gd name="connsiteX13" fmla="*/ 400535 w 400614"/>
                  <a:gd name="connsiteY13" fmla="*/ 422316 h 602907"/>
                  <a:gd name="connsiteX14" fmla="*/ 348955 w 400614"/>
                  <a:gd name="connsiteY14" fmla="*/ 309380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348955" y="309380"/>
                    </a:moveTo>
                    <a:cubicBezTo>
                      <a:pt x="317764" y="280209"/>
                      <a:pt x="276693" y="263920"/>
                      <a:pt x="233987" y="263784"/>
                    </a:cubicBezTo>
                    <a:cubicBezTo>
                      <a:pt x="217138" y="264975"/>
                      <a:pt x="200666" y="269315"/>
                      <a:pt x="185420" y="276579"/>
                    </a:cubicBezTo>
                    <a:cubicBezTo>
                      <a:pt x="171405" y="283444"/>
                      <a:pt x="156301" y="287811"/>
                      <a:pt x="140786" y="289488"/>
                    </a:cubicBezTo>
                    <a:cubicBezTo>
                      <a:pt x="128903" y="289488"/>
                      <a:pt x="122993" y="276253"/>
                      <a:pt x="122993" y="249907"/>
                    </a:cubicBezTo>
                    <a:cubicBezTo>
                      <a:pt x="124430" y="189347"/>
                      <a:pt x="153662" y="132819"/>
                      <a:pt x="202251" y="96642"/>
                    </a:cubicBezTo>
                    <a:cubicBezTo>
                      <a:pt x="250336" y="53885"/>
                      <a:pt x="312364" y="30138"/>
                      <a:pt x="376705" y="29853"/>
                    </a:cubicBezTo>
                    <a:lnTo>
                      <a:pt x="372731" y="64"/>
                    </a:lnTo>
                    <a:cubicBezTo>
                      <a:pt x="274306" y="-1768"/>
                      <a:pt x="179293" y="36104"/>
                      <a:pt x="109116" y="105139"/>
                    </a:cubicBezTo>
                    <a:cubicBezTo>
                      <a:pt x="38716" y="169811"/>
                      <a:pt x="-923" y="261327"/>
                      <a:pt x="61" y="356919"/>
                    </a:cubicBezTo>
                    <a:cubicBezTo>
                      <a:pt x="-1327" y="420482"/>
                      <a:pt x="20917" y="482299"/>
                      <a:pt x="62488" y="530403"/>
                    </a:cubicBezTo>
                    <a:cubicBezTo>
                      <a:pt x="101875" y="577598"/>
                      <a:pt x="160640" y="604248"/>
                      <a:pt x="222092" y="602784"/>
                    </a:cubicBezTo>
                    <a:cubicBezTo>
                      <a:pt x="270425" y="604624"/>
                      <a:pt x="317264" y="585859"/>
                      <a:pt x="350949" y="551158"/>
                    </a:cubicBezTo>
                    <a:cubicBezTo>
                      <a:pt x="384106" y="516607"/>
                      <a:pt x="401968" y="470178"/>
                      <a:pt x="400535" y="422316"/>
                    </a:cubicBezTo>
                    <a:cubicBezTo>
                      <a:pt x="401195" y="378831"/>
                      <a:pt x="382252" y="337356"/>
                      <a:pt x="348955" y="309380"/>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grpSp>
      </p:grpSp>
      <p:sp>
        <p:nvSpPr>
          <p:cNvPr id="20" name="Rectangle 19">
            <a:extLst>
              <a:ext uri="{FF2B5EF4-FFF2-40B4-BE49-F238E27FC236}">
                <a16:creationId xmlns:a16="http://schemas.microsoft.com/office/drawing/2014/main" id="{7FAD440D-4770-930B-9010-3994D4826415}"/>
              </a:ext>
            </a:extLst>
          </p:cNvPr>
          <p:cNvSpPr/>
          <p:nvPr/>
        </p:nvSpPr>
        <p:spPr bwMode="ltGray">
          <a:xfrm>
            <a:off x="7350711" y="1874304"/>
            <a:ext cx="4484500" cy="4100367"/>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a:p>
        </p:txBody>
      </p:sp>
      <p:sp>
        <p:nvSpPr>
          <p:cNvPr id="22" name="TextBox 21">
            <a:extLst>
              <a:ext uri="{FF2B5EF4-FFF2-40B4-BE49-F238E27FC236}">
                <a16:creationId xmlns:a16="http://schemas.microsoft.com/office/drawing/2014/main" id="{76F4E333-AA9E-493D-9C96-EA4F5FAD91C4}"/>
              </a:ext>
            </a:extLst>
          </p:cNvPr>
          <p:cNvSpPr txBox="1"/>
          <p:nvPr/>
        </p:nvSpPr>
        <p:spPr>
          <a:xfrm>
            <a:off x="8007473" y="1325804"/>
            <a:ext cx="3152925" cy="492443"/>
          </a:xfrm>
          <a:prstGeom prst="rect">
            <a:avLst/>
          </a:prstGeom>
          <a:noFill/>
        </p:spPr>
        <p:txBody>
          <a:bodyPr wrap="square" lIns="0" tIns="0" rIns="0" bIns="0" rtlCol="0">
            <a:spAutoFit/>
          </a:bodyPr>
          <a:lstStyle/>
          <a:p>
            <a:pPr algn="ctr"/>
            <a:r>
              <a:rPr lang="en-NZ" b="1" dirty="0"/>
              <a:t>Why want to play</a:t>
            </a:r>
          </a:p>
          <a:p>
            <a:pPr algn="ctr"/>
            <a:r>
              <a:rPr lang="en-NZ" sz="1400" b="1" dirty="0"/>
              <a:t>(example verbatim)</a:t>
            </a:r>
          </a:p>
        </p:txBody>
      </p:sp>
      <p:sp>
        <p:nvSpPr>
          <p:cNvPr id="23" name="TextBox 22">
            <a:extLst>
              <a:ext uri="{FF2B5EF4-FFF2-40B4-BE49-F238E27FC236}">
                <a16:creationId xmlns:a16="http://schemas.microsoft.com/office/drawing/2014/main" id="{823BBD88-D3A6-625D-FB4E-5017D8BC09F2}"/>
              </a:ext>
            </a:extLst>
          </p:cNvPr>
          <p:cNvSpPr txBox="1"/>
          <p:nvPr/>
        </p:nvSpPr>
        <p:spPr>
          <a:xfrm>
            <a:off x="7439262" y="1930361"/>
            <a:ext cx="4291100" cy="4001095"/>
          </a:xfrm>
          <a:prstGeom prst="rect">
            <a:avLst/>
          </a:prstGeom>
          <a:noFill/>
        </p:spPr>
        <p:txBody>
          <a:bodyPr wrap="square" lIns="0" tIns="0" rIns="0" bIns="0" rtlCol="0">
            <a:spAutoFit/>
          </a:bodyPr>
          <a:lstStyle/>
          <a:p>
            <a:pPr algn="ctr"/>
            <a:r>
              <a:rPr lang="en-NZ" sz="1000" i="1" dirty="0"/>
              <a:t>“My friends play and I wanted to join them.” (Female)</a:t>
            </a:r>
          </a:p>
          <a:p>
            <a:pPr algn="ctr"/>
            <a:endParaRPr lang="en-NZ" sz="1000" i="1" dirty="0"/>
          </a:p>
          <a:p>
            <a:pPr algn="ctr"/>
            <a:r>
              <a:rPr lang="en-NZ" sz="1000" i="1" dirty="0"/>
              <a:t>“I have been playing since I was 5 years old, it is a fun sport to play with your friends and is good fitness.” (Male)</a:t>
            </a:r>
          </a:p>
          <a:p>
            <a:pPr algn="ctr"/>
            <a:endParaRPr lang="en-NZ" sz="1000" i="1" dirty="0"/>
          </a:p>
          <a:p>
            <a:pPr algn="ctr"/>
            <a:r>
              <a:rPr lang="en-NZ" sz="1000" i="1" dirty="0"/>
              <a:t>“I like it, learning the skills, we have a good coach.” (Female)</a:t>
            </a:r>
          </a:p>
          <a:p>
            <a:pPr algn="ctr"/>
            <a:endParaRPr lang="en-NZ" sz="1000" i="1" dirty="0"/>
          </a:p>
          <a:p>
            <a:pPr algn="ctr"/>
            <a:r>
              <a:rPr lang="en-NZ" sz="1000" i="1" dirty="0"/>
              <a:t>“Great way to interact with my mates.” (Male)</a:t>
            </a:r>
          </a:p>
          <a:p>
            <a:pPr algn="ctr"/>
            <a:endParaRPr lang="en-NZ" sz="1000" i="1" dirty="0"/>
          </a:p>
          <a:p>
            <a:pPr algn="ctr"/>
            <a:r>
              <a:rPr lang="en-NZ" sz="1000" i="1" dirty="0"/>
              <a:t>“Winning feels good. Motivating getting up early on non school morning. Participating. Healthy.” (Female)</a:t>
            </a:r>
          </a:p>
          <a:p>
            <a:pPr algn="ctr"/>
            <a:endParaRPr lang="en-NZ" sz="1000" i="1" dirty="0"/>
          </a:p>
          <a:p>
            <a:pPr algn="ctr"/>
            <a:r>
              <a:rPr lang="en-NZ" sz="1000" i="1" dirty="0"/>
              <a:t>“I love the game and enjoy playing. It is a team sport and there are a lot of friends.” (Male)</a:t>
            </a:r>
          </a:p>
          <a:p>
            <a:pPr algn="ctr"/>
            <a:endParaRPr lang="en-NZ" sz="1000" i="1" dirty="0"/>
          </a:p>
          <a:p>
            <a:pPr algn="ctr"/>
            <a:r>
              <a:rPr lang="en-NZ" sz="1000" i="1" dirty="0"/>
              <a:t>“I play football because it is my dream, passion, and life.” (Male)</a:t>
            </a:r>
          </a:p>
          <a:p>
            <a:pPr algn="ctr"/>
            <a:endParaRPr lang="en-NZ" sz="1000" i="1" dirty="0"/>
          </a:p>
          <a:p>
            <a:pPr algn="ctr"/>
            <a:r>
              <a:rPr lang="en-NZ" sz="1000" i="1" dirty="0"/>
              <a:t>“I enjoy playing football at a competitive level and I’m alright at it so it’s more fun to play rather then other sports.” (Male)</a:t>
            </a:r>
          </a:p>
          <a:p>
            <a:pPr algn="ctr"/>
            <a:endParaRPr lang="en-NZ" sz="1000" i="1" dirty="0"/>
          </a:p>
          <a:p>
            <a:pPr algn="ctr"/>
            <a:r>
              <a:rPr lang="en-NZ" sz="1000" i="1" dirty="0"/>
              <a:t>“Because it’s fun meeting new people and I enjoy the competitive side of it.” (Female)</a:t>
            </a:r>
          </a:p>
          <a:p>
            <a:pPr algn="ctr"/>
            <a:endParaRPr lang="en-NZ" sz="1000" i="1" dirty="0"/>
          </a:p>
          <a:p>
            <a:pPr algn="ctr"/>
            <a:r>
              <a:rPr lang="en-NZ" sz="1000" i="1" dirty="0"/>
              <a:t>“Because it’s fun and I enjoy playing and the whole culture around the world, how you can follow big sporting teams in the UK. Good fitness to keep in shape and fun with friends.” (Male)</a:t>
            </a:r>
          </a:p>
        </p:txBody>
      </p:sp>
      <p:sp>
        <p:nvSpPr>
          <p:cNvPr id="26" name="TextBox 25">
            <a:extLst>
              <a:ext uri="{FF2B5EF4-FFF2-40B4-BE49-F238E27FC236}">
                <a16:creationId xmlns:a16="http://schemas.microsoft.com/office/drawing/2014/main" id="{234FE14C-1CE8-5E14-EA58-4FA7A8A4301F}"/>
              </a:ext>
            </a:extLst>
          </p:cNvPr>
          <p:cNvSpPr txBox="1"/>
          <p:nvPr/>
        </p:nvSpPr>
        <p:spPr>
          <a:xfrm>
            <a:off x="1285045" y="1132017"/>
            <a:ext cx="792330" cy="155244"/>
          </a:xfrm>
          <a:prstGeom prst="rect">
            <a:avLst/>
          </a:prstGeom>
          <a:noFill/>
          <a:ln>
            <a:solidFill>
              <a:schemeClr val="tx1"/>
            </a:solidFill>
          </a:ln>
        </p:spPr>
        <p:txBody>
          <a:bodyPr wrap="square" lIns="0" tIns="0" rIns="0" bIns="0" rtlCol="0">
            <a:spAutoFit/>
          </a:bodyPr>
          <a:lstStyle/>
          <a:p>
            <a:pPr algn="ctr"/>
            <a:r>
              <a:rPr lang="en-NZ" sz="1000" i="1" dirty="0"/>
              <a:t>% Yes</a:t>
            </a:r>
          </a:p>
        </p:txBody>
      </p:sp>
      <p:sp>
        <p:nvSpPr>
          <p:cNvPr id="27" name="Footer Placeholder 3">
            <a:extLst>
              <a:ext uri="{FF2B5EF4-FFF2-40B4-BE49-F238E27FC236}">
                <a16:creationId xmlns:a16="http://schemas.microsoft.com/office/drawing/2014/main" id="{4D7F9EC1-64DA-0925-318B-7A018F7BCC39}"/>
              </a:ext>
            </a:extLst>
          </p:cNvPr>
          <p:cNvSpPr>
            <a:spLocks noGrp="1"/>
          </p:cNvSpPr>
          <p:nvPr>
            <p:ph type="ftr" sz="quarter" idx="11"/>
          </p:nvPr>
        </p:nvSpPr>
        <p:spPr>
          <a:xfrm>
            <a:off x="3981600" y="6390000"/>
            <a:ext cx="6744312" cy="196850"/>
          </a:xfrm>
        </p:spPr>
        <p:txBody>
          <a:bodyPr/>
          <a:lstStyle/>
          <a:p>
            <a:r>
              <a:rPr lang="en-GB" dirty="0"/>
              <a:t>Q15. </a:t>
            </a:r>
            <a:r>
              <a:rPr lang="en-NZ" dirty="0"/>
              <a:t>And which of these are the main reasons you play / do [FOOTBALL/SOCCER]? | Q13/Q14 Why do you play / do [FOOTBALL/SOCCER]? </a:t>
            </a:r>
            <a:r>
              <a:rPr lang="en-GB" dirty="0"/>
              <a:t>Base: National and Wellington region survey who currently play football, n=96</a:t>
            </a:r>
          </a:p>
        </p:txBody>
      </p:sp>
      <p:pic>
        <p:nvPicPr>
          <p:cNvPr id="3" name="Picture 2">
            <a:extLst>
              <a:ext uri="{FF2B5EF4-FFF2-40B4-BE49-F238E27FC236}">
                <a16:creationId xmlns:a16="http://schemas.microsoft.com/office/drawing/2014/main" id="{F8827E49-CB60-CE06-11C3-EEF6F1A68806}"/>
              </a:ext>
            </a:extLst>
          </p:cNvPr>
          <p:cNvPicPr>
            <a:picLocks noChangeAspect="1"/>
          </p:cNvPicPr>
          <p:nvPr/>
        </p:nvPicPr>
        <p:blipFill>
          <a:blip r:embed="rId3"/>
          <a:stretch>
            <a:fillRect/>
          </a:stretch>
        </p:blipFill>
        <p:spPr>
          <a:xfrm>
            <a:off x="341335" y="154452"/>
            <a:ext cx="720000" cy="720000"/>
          </a:xfrm>
          <a:prstGeom prst="rect">
            <a:avLst/>
          </a:prstGeom>
        </p:spPr>
      </p:pic>
      <p:sp>
        <p:nvSpPr>
          <p:cNvPr id="7" name="Slide Number Placeholder 6">
            <a:extLst>
              <a:ext uri="{FF2B5EF4-FFF2-40B4-BE49-F238E27FC236}">
                <a16:creationId xmlns:a16="http://schemas.microsoft.com/office/drawing/2014/main" id="{16F898AF-7F71-2FF9-72B4-C3E2A2CE761A}"/>
              </a:ext>
            </a:extLst>
          </p:cNvPr>
          <p:cNvSpPr>
            <a:spLocks noGrp="1"/>
          </p:cNvSpPr>
          <p:nvPr>
            <p:ph type="sldNum" sz="quarter" idx="10"/>
          </p:nvPr>
        </p:nvSpPr>
        <p:spPr/>
        <p:txBody>
          <a:bodyPr/>
          <a:lstStyle/>
          <a:p>
            <a:fld id="{4034BEE3-566C-4068-A777-C3A4762E861B}" type="slidenum">
              <a:rPr lang="en-GB" smtClean="0"/>
              <a:pPr/>
              <a:t>84</a:t>
            </a:fld>
            <a:endParaRPr lang="en-GB" dirty="0"/>
          </a:p>
        </p:txBody>
      </p:sp>
    </p:spTree>
    <p:extLst>
      <p:ext uri="{BB962C8B-B14F-4D97-AF65-F5344CB8AC3E}">
        <p14:creationId xmlns:p14="http://schemas.microsoft.com/office/powerpoint/2010/main" val="2228787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16099C37-C080-F7FC-C03A-8A5B8FF2EDB6}"/>
              </a:ext>
            </a:extLst>
          </p:cNvPr>
          <p:cNvSpPr>
            <a:spLocks noGrp="1"/>
          </p:cNvSpPr>
          <p:nvPr>
            <p:ph type="title" idx="4294967295"/>
          </p:nvPr>
        </p:nvSpPr>
        <p:spPr>
          <a:xfrm>
            <a:off x="1209675" y="101740"/>
            <a:ext cx="10256838" cy="403225"/>
          </a:xfrm>
        </p:spPr>
        <p:txBody>
          <a:bodyPr/>
          <a:lstStyle/>
          <a:p>
            <a:r>
              <a:rPr lang="en-NZ" sz="1800" dirty="0"/>
              <a:t>The main reasons rangatahi stop playing football are: too busy with other things, needing to turn up to every training session and game, friends didn’t play, and were playing multiple sports and had to drop one/some.</a:t>
            </a:r>
          </a:p>
        </p:txBody>
      </p:sp>
      <p:graphicFrame>
        <p:nvGraphicFramePr>
          <p:cNvPr id="25" name="Content Placeholder 11">
            <a:extLst>
              <a:ext uri="{FF2B5EF4-FFF2-40B4-BE49-F238E27FC236}">
                <a16:creationId xmlns:a16="http://schemas.microsoft.com/office/drawing/2014/main" id="{82B48DA9-70B6-1FD7-A344-9EE1E0030023}"/>
              </a:ext>
            </a:extLst>
          </p:cNvPr>
          <p:cNvGraphicFramePr>
            <a:graphicFrameLocks/>
          </p:cNvGraphicFramePr>
          <p:nvPr/>
        </p:nvGraphicFramePr>
        <p:xfrm>
          <a:off x="1530783" y="1162193"/>
          <a:ext cx="5449887" cy="4856867"/>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46CCA8D9-44E7-D187-0751-68E7A583FA18}"/>
              </a:ext>
            </a:extLst>
          </p:cNvPr>
          <p:cNvSpPr/>
          <p:nvPr/>
        </p:nvSpPr>
        <p:spPr bwMode="ltGray">
          <a:xfrm>
            <a:off x="356789" y="1135559"/>
            <a:ext cx="715402" cy="490718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mj-lt"/>
              <a:ea typeface="+mn-ea"/>
              <a:cs typeface="+mn-cs"/>
            </a:endParaRPr>
          </a:p>
        </p:txBody>
      </p:sp>
      <p:sp>
        <p:nvSpPr>
          <p:cNvPr id="8" name="Rectangle 7">
            <a:extLst>
              <a:ext uri="{FF2B5EF4-FFF2-40B4-BE49-F238E27FC236}">
                <a16:creationId xmlns:a16="http://schemas.microsoft.com/office/drawing/2014/main" id="{0F7A1412-EC83-571A-F167-E4270B65AE0A}"/>
              </a:ext>
            </a:extLst>
          </p:cNvPr>
          <p:cNvSpPr/>
          <p:nvPr/>
        </p:nvSpPr>
        <p:spPr bwMode="ltGray">
          <a:xfrm>
            <a:off x="461639" y="1287261"/>
            <a:ext cx="479394" cy="4660777"/>
          </a:xfrm>
          <a:prstGeom prst="rect">
            <a:avLst/>
          </a:prstGeom>
          <a:solidFill>
            <a:srgbClr val="FFFFFF">
              <a:alpha val="3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mj-lt"/>
              <a:ea typeface="+mn-ea"/>
              <a:cs typeface="+mn-cs"/>
            </a:endParaRPr>
          </a:p>
        </p:txBody>
      </p:sp>
      <p:sp>
        <p:nvSpPr>
          <p:cNvPr id="2" name="TextBox 1">
            <a:extLst>
              <a:ext uri="{FF2B5EF4-FFF2-40B4-BE49-F238E27FC236}">
                <a16:creationId xmlns:a16="http://schemas.microsoft.com/office/drawing/2014/main" id="{2FC4338F-24FA-CF64-7479-3AD78F2240BA}"/>
              </a:ext>
            </a:extLst>
          </p:cNvPr>
          <p:cNvSpPr txBox="1"/>
          <p:nvPr/>
        </p:nvSpPr>
        <p:spPr>
          <a:xfrm rot="16200000">
            <a:off x="-1372730" y="3437075"/>
            <a:ext cx="4148132" cy="369332"/>
          </a:xfrm>
          <a:prstGeom prst="rect">
            <a:avLst/>
          </a:prstGeom>
          <a:noFill/>
        </p:spPr>
        <p:txBody>
          <a:bodyPr wrap="square" lIns="0" tIns="0" rIns="0" bIns="0" rtlCol="0">
            <a:spAutoFit/>
          </a:bodyPr>
          <a:lstStyle/>
          <a:p>
            <a:pPr algn="ctr"/>
            <a:r>
              <a:rPr lang="en-NZ" sz="2400" b="1" dirty="0">
                <a:latin typeface="+mj-lt"/>
              </a:rPr>
              <a:t>Barriers to playing football</a:t>
            </a:r>
          </a:p>
        </p:txBody>
      </p:sp>
      <p:sp>
        <p:nvSpPr>
          <p:cNvPr id="12" name="Footer Placeholder 3">
            <a:extLst>
              <a:ext uri="{FF2B5EF4-FFF2-40B4-BE49-F238E27FC236}">
                <a16:creationId xmlns:a16="http://schemas.microsoft.com/office/drawing/2014/main" id="{3FAAD5C3-2E1F-F6DB-112E-2C6FD3291E31}"/>
              </a:ext>
            </a:extLst>
          </p:cNvPr>
          <p:cNvSpPr>
            <a:spLocks noGrp="1"/>
          </p:cNvSpPr>
          <p:nvPr>
            <p:ph type="ftr" sz="quarter" idx="11"/>
          </p:nvPr>
        </p:nvSpPr>
        <p:spPr>
          <a:xfrm>
            <a:off x="3981600" y="6390000"/>
            <a:ext cx="6034227" cy="196850"/>
          </a:xfrm>
        </p:spPr>
        <p:txBody>
          <a:bodyPr/>
          <a:lstStyle/>
          <a:p>
            <a:r>
              <a:rPr lang="en-GB" dirty="0"/>
              <a:t>Q9. </a:t>
            </a:r>
            <a:r>
              <a:rPr lang="en-NZ" dirty="0"/>
              <a:t>People have given us many reasons why they’ve stopped playing organised sport. Please  let us know how important, or not, each of the following reasons were in your decision to stop playing / doing [FOOTBALL/SOCCER]… | Q9 You mentioned you used to play / do [FOOTBALL SOCCER] as part of a team or club, but don’t currently. Can you please let us know why this is?</a:t>
            </a:r>
          </a:p>
          <a:p>
            <a:r>
              <a:rPr lang="en-GB" dirty="0"/>
              <a:t>Base: National and Wellington region survey who have lapsed from football, n=46</a:t>
            </a:r>
          </a:p>
        </p:txBody>
      </p:sp>
      <p:sp>
        <p:nvSpPr>
          <p:cNvPr id="13" name="TextBox 12">
            <a:extLst>
              <a:ext uri="{FF2B5EF4-FFF2-40B4-BE49-F238E27FC236}">
                <a16:creationId xmlns:a16="http://schemas.microsoft.com/office/drawing/2014/main" id="{39170353-C1AB-BC7C-821A-E595BA40B57B}"/>
              </a:ext>
            </a:extLst>
          </p:cNvPr>
          <p:cNvSpPr txBox="1"/>
          <p:nvPr/>
        </p:nvSpPr>
        <p:spPr>
          <a:xfrm>
            <a:off x="5120198" y="5695807"/>
            <a:ext cx="1688974" cy="307777"/>
          </a:xfrm>
          <a:prstGeom prst="rect">
            <a:avLst/>
          </a:prstGeom>
          <a:noFill/>
          <a:ln>
            <a:solidFill>
              <a:schemeClr val="tx1"/>
            </a:solidFill>
          </a:ln>
        </p:spPr>
        <p:txBody>
          <a:bodyPr wrap="square" lIns="0" tIns="0" rIns="0" bIns="0" rtlCol="0">
            <a:spAutoFit/>
          </a:bodyPr>
          <a:lstStyle/>
          <a:p>
            <a:pPr algn="ctr"/>
            <a:r>
              <a:rPr lang="en-NZ" sz="1000" i="1" dirty="0"/>
              <a:t>% rated 4 or 5 out of 5, </a:t>
            </a:r>
          </a:p>
          <a:p>
            <a:pPr algn="ctr"/>
            <a:r>
              <a:rPr lang="en-NZ" sz="1000" i="1" dirty="0"/>
              <a:t>where 5=extremely important</a:t>
            </a:r>
          </a:p>
        </p:txBody>
      </p:sp>
      <p:sp>
        <p:nvSpPr>
          <p:cNvPr id="14" name="Rectangle 13">
            <a:extLst>
              <a:ext uri="{FF2B5EF4-FFF2-40B4-BE49-F238E27FC236}">
                <a16:creationId xmlns:a16="http://schemas.microsoft.com/office/drawing/2014/main" id="{BB384FD1-681E-3A77-CB31-02B6AB2FE846}"/>
              </a:ext>
            </a:extLst>
          </p:cNvPr>
          <p:cNvSpPr/>
          <p:nvPr/>
        </p:nvSpPr>
        <p:spPr bwMode="ltGray">
          <a:xfrm>
            <a:off x="7350712" y="1293519"/>
            <a:ext cx="4484500" cy="580785"/>
          </a:xfrm>
          <a:prstGeom prst="rect">
            <a:avLst/>
          </a:prstGeom>
          <a:solidFill>
            <a:srgbClr val="F9C61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15" name="Group 14">
            <a:extLst>
              <a:ext uri="{FF2B5EF4-FFF2-40B4-BE49-F238E27FC236}">
                <a16:creationId xmlns:a16="http://schemas.microsoft.com/office/drawing/2014/main" id="{3F3FD3C0-A63E-1E43-72A5-D585484F2F05}"/>
              </a:ext>
            </a:extLst>
          </p:cNvPr>
          <p:cNvGrpSpPr/>
          <p:nvPr/>
        </p:nvGrpSpPr>
        <p:grpSpPr>
          <a:xfrm>
            <a:off x="7164550" y="1143783"/>
            <a:ext cx="317312" cy="317312"/>
            <a:chOff x="8883583" y="395223"/>
            <a:chExt cx="600075" cy="600075"/>
          </a:xfrm>
        </p:grpSpPr>
        <p:sp>
          <p:nvSpPr>
            <p:cNvPr id="16" name="Rectangle 15">
              <a:extLst>
                <a:ext uri="{FF2B5EF4-FFF2-40B4-BE49-F238E27FC236}">
                  <a16:creationId xmlns:a16="http://schemas.microsoft.com/office/drawing/2014/main" id="{CADCFF5C-03A2-FF66-5668-F15C97C88D9A}"/>
                </a:ext>
              </a:extLst>
            </p:cNvPr>
            <p:cNvSpPr/>
            <p:nvPr/>
          </p:nvSpPr>
          <p:spPr bwMode="ltGray">
            <a:xfrm>
              <a:off x="8883583" y="395223"/>
              <a:ext cx="600075" cy="600075"/>
            </a:xfrm>
            <a:prstGeom prst="rect">
              <a:avLst/>
            </a:prstGeom>
            <a:solidFill>
              <a:schemeClr val="accent2">
                <a:lumMod val="75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17" name="Graphic 20">
              <a:extLst>
                <a:ext uri="{FF2B5EF4-FFF2-40B4-BE49-F238E27FC236}">
                  <a16:creationId xmlns:a16="http://schemas.microsoft.com/office/drawing/2014/main" id="{CE4997F8-9646-4828-BFE2-C544CE2515E8}"/>
                </a:ext>
              </a:extLst>
            </p:cNvPr>
            <p:cNvGrpSpPr/>
            <p:nvPr/>
          </p:nvGrpSpPr>
          <p:grpSpPr>
            <a:xfrm>
              <a:off x="8944460" y="518482"/>
              <a:ext cx="474419" cy="335478"/>
              <a:chOff x="-309623" y="1966848"/>
              <a:chExt cx="852607" cy="602907"/>
            </a:xfrm>
            <a:solidFill>
              <a:srgbClr val="FFFFFF"/>
            </a:solidFill>
          </p:grpSpPr>
          <p:sp>
            <p:nvSpPr>
              <p:cNvPr id="18" name="Freeform: Shape 17">
                <a:extLst>
                  <a:ext uri="{FF2B5EF4-FFF2-40B4-BE49-F238E27FC236}">
                    <a16:creationId xmlns:a16="http://schemas.microsoft.com/office/drawing/2014/main" id="{FE280A61-560F-7E2E-7D20-1129BC6E7DC7}"/>
                  </a:ext>
                </a:extLst>
              </p:cNvPr>
              <p:cNvSpPr/>
              <p:nvPr/>
            </p:nvSpPr>
            <p:spPr>
              <a:xfrm>
                <a:off x="-309623" y="1966848"/>
                <a:ext cx="400614" cy="602907"/>
              </a:xfrm>
              <a:custGeom>
                <a:avLst/>
                <a:gdLst>
                  <a:gd name="connsiteX0" fmla="*/ 233993 w 400614"/>
                  <a:gd name="connsiteY0" fmla="*/ 263785 h 602907"/>
                  <a:gd name="connsiteX1" fmla="*/ 185435 w 400614"/>
                  <a:gd name="connsiteY1" fmla="*/ 276580 h 602907"/>
                  <a:gd name="connsiteX2" fmla="*/ 140801 w 400614"/>
                  <a:gd name="connsiteY2" fmla="*/ 289488 h 602907"/>
                  <a:gd name="connsiteX3" fmla="*/ 122993 w 400614"/>
                  <a:gd name="connsiteY3" fmla="*/ 249907 h 602907"/>
                  <a:gd name="connsiteX4" fmla="*/ 202269 w 400614"/>
                  <a:gd name="connsiteY4" fmla="*/ 96642 h 602907"/>
                  <a:gd name="connsiteX5" fmla="*/ 376711 w 400614"/>
                  <a:gd name="connsiteY5" fmla="*/ 29853 h 602907"/>
                  <a:gd name="connsiteX6" fmla="*/ 372731 w 400614"/>
                  <a:gd name="connsiteY6" fmla="*/ 64 h 602907"/>
                  <a:gd name="connsiteX7" fmla="*/ 109124 w 400614"/>
                  <a:gd name="connsiteY7" fmla="*/ 105139 h 602907"/>
                  <a:gd name="connsiteX8" fmla="*/ 61 w 400614"/>
                  <a:gd name="connsiteY8" fmla="*/ 356920 h 602907"/>
                  <a:gd name="connsiteX9" fmla="*/ 62503 w 400614"/>
                  <a:gd name="connsiteY9" fmla="*/ 530403 h 602907"/>
                  <a:gd name="connsiteX10" fmla="*/ 222110 w 400614"/>
                  <a:gd name="connsiteY10" fmla="*/ 602784 h 602907"/>
                  <a:gd name="connsiteX11" fmla="*/ 350951 w 400614"/>
                  <a:gd name="connsiteY11" fmla="*/ 551158 h 602907"/>
                  <a:gd name="connsiteX12" fmla="*/ 400534 w 400614"/>
                  <a:gd name="connsiteY12" fmla="*/ 422316 h 602907"/>
                  <a:gd name="connsiteX13" fmla="*/ 349982 w 400614"/>
                  <a:gd name="connsiteY13" fmla="*/ 308302 h 602907"/>
                  <a:gd name="connsiteX14" fmla="*/ 233993 w 400614"/>
                  <a:gd name="connsiteY14" fmla="*/ 263785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233993" y="263785"/>
                    </a:moveTo>
                    <a:cubicBezTo>
                      <a:pt x="217149" y="264975"/>
                      <a:pt x="200678" y="269315"/>
                      <a:pt x="185435" y="276580"/>
                    </a:cubicBezTo>
                    <a:cubicBezTo>
                      <a:pt x="171419" y="283440"/>
                      <a:pt x="156316" y="287808"/>
                      <a:pt x="140801" y="289488"/>
                    </a:cubicBezTo>
                    <a:cubicBezTo>
                      <a:pt x="128910" y="289488"/>
                      <a:pt x="122993" y="276253"/>
                      <a:pt x="122993" y="249907"/>
                    </a:cubicBezTo>
                    <a:cubicBezTo>
                      <a:pt x="124434" y="189344"/>
                      <a:pt x="153673" y="132814"/>
                      <a:pt x="202269" y="96642"/>
                    </a:cubicBezTo>
                    <a:cubicBezTo>
                      <a:pt x="250347" y="53884"/>
                      <a:pt x="312372" y="30136"/>
                      <a:pt x="376711" y="29853"/>
                    </a:cubicBezTo>
                    <a:lnTo>
                      <a:pt x="372731" y="64"/>
                    </a:lnTo>
                    <a:cubicBezTo>
                      <a:pt x="274310" y="-1770"/>
                      <a:pt x="179296" y="36103"/>
                      <a:pt x="109124" y="105139"/>
                    </a:cubicBezTo>
                    <a:cubicBezTo>
                      <a:pt x="38722" y="169811"/>
                      <a:pt x="-920" y="261327"/>
                      <a:pt x="61" y="356920"/>
                    </a:cubicBezTo>
                    <a:cubicBezTo>
                      <a:pt x="-1321" y="420484"/>
                      <a:pt x="20928" y="482301"/>
                      <a:pt x="62503" y="530403"/>
                    </a:cubicBezTo>
                    <a:cubicBezTo>
                      <a:pt x="101887" y="577602"/>
                      <a:pt x="160655" y="604253"/>
                      <a:pt x="222110" y="602784"/>
                    </a:cubicBezTo>
                    <a:cubicBezTo>
                      <a:pt x="270435" y="604625"/>
                      <a:pt x="317268" y="585859"/>
                      <a:pt x="350951" y="551158"/>
                    </a:cubicBezTo>
                    <a:cubicBezTo>
                      <a:pt x="384106" y="516609"/>
                      <a:pt x="401974" y="470178"/>
                      <a:pt x="400534" y="422316"/>
                    </a:cubicBezTo>
                    <a:cubicBezTo>
                      <a:pt x="401659" y="378649"/>
                      <a:pt x="383099" y="336788"/>
                      <a:pt x="349982" y="308302"/>
                    </a:cubicBezTo>
                    <a:cubicBezTo>
                      <a:pt x="318296" y="279401"/>
                      <a:pt x="276879" y="263505"/>
                      <a:pt x="233993" y="263785"/>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sp>
            <p:nvSpPr>
              <p:cNvPr id="19" name="Freeform: Shape 18">
                <a:extLst>
                  <a:ext uri="{FF2B5EF4-FFF2-40B4-BE49-F238E27FC236}">
                    <a16:creationId xmlns:a16="http://schemas.microsoft.com/office/drawing/2014/main" id="{65EB75CB-856A-BDA5-FAD5-6201CA3C69FC}"/>
                  </a:ext>
                </a:extLst>
              </p:cNvPr>
              <p:cNvSpPr/>
              <p:nvPr/>
            </p:nvSpPr>
            <p:spPr>
              <a:xfrm>
                <a:off x="142368" y="1966848"/>
                <a:ext cx="400614" cy="602907"/>
              </a:xfrm>
              <a:custGeom>
                <a:avLst/>
                <a:gdLst>
                  <a:gd name="connsiteX0" fmla="*/ 348955 w 400614"/>
                  <a:gd name="connsiteY0" fmla="*/ 309380 h 602907"/>
                  <a:gd name="connsiteX1" fmla="*/ 233987 w 400614"/>
                  <a:gd name="connsiteY1" fmla="*/ 263784 h 602907"/>
                  <a:gd name="connsiteX2" fmla="*/ 185420 w 400614"/>
                  <a:gd name="connsiteY2" fmla="*/ 276579 h 602907"/>
                  <a:gd name="connsiteX3" fmla="*/ 140786 w 400614"/>
                  <a:gd name="connsiteY3" fmla="*/ 289488 h 602907"/>
                  <a:gd name="connsiteX4" fmla="*/ 122993 w 400614"/>
                  <a:gd name="connsiteY4" fmla="*/ 249907 h 602907"/>
                  <a:gd name="connsiteX5" fmla="*/ 202251 w 400614"/>
                  <a:gd name="connsiteY5" fmla="*/ 96642 h 602907"/>
                  <a:gd name="connsiteX6" fmla="*/ 376705 w 400614"/>
                  <a:gd name="connsiteY6" fmla="*/ 29853 h 602907"/>
                  <a:gd name="connsiteX7" fmla="*/ 372731 w 400614"/>
                  <a:gd name="connsiteY7" fmla="*/ 64 h 602907"/>
                  <a:gd name="connsiteX8" fmla="*/ 109116 w 400614"/>
                  <a:gd name="connsiteY8" fmla="*/ 105139 h 602907"/>
                  <a:gd name="connsiteX9" fmla="*/ 61 w 400614"/>
                  <a:gd name="connsiteY9" fmla="*/ 356919 h 602907"/>
                  <a:gd name="connsiteX10" fmla="*/ 62488 w 400614"/>
                  <a:gd name="connsiteY10" fmla="*/ 530403 h 602907"/>
                  <a:gd name="connsiteX11" fmla="*/ 222092 w 400614"/>
                  <a:gd name="connsiteY11" fmla="*/ 602784 h 602907"/>
                  <a:gd name="connsiteX12" fmla="*/ 350949 w 400614"/>
                  <a:gd name="connsiteY12" fmla="*/ 551158 h 602907"/>
                  <a:gd name="connsiteX13" fmla="*/ 400535 w 400614"/>
                  <a:gd name="connsiteY13" fmla="*/ 422316 h 602907"/>
                  <a:gd name="connsiteX14" fmla="*/ 348955 w 400614"/>
                  <a:gd name="connsiteY14" fmla="*/ 309380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348955" y="309380"/>
                    </a:moveTo>
                    <a:cubicBezTo>
                      <a:pt x="317764" y="280209"/>
                      <a:pt x="276693" y="263920"/>
                      <a:pt x="233987" y="263784"/>
                    </a:cubicBezTo>
                    <a:cubicBezTo>
                      <a:pt x="217138" y="264975"/>
                      <a:pt x="200666" y="269315"/>
                      <a:pt x="185420" y="276579"/>
                    </a:cubicBezTo>
                    <a:cubicBezTo>
                      <a:pt x="171405" y="283444"/>
                      <a:pt x="156301" y="287811"/>
                      <a:pt x="140786" y="289488"/>
                    </a:cubicBezTo>
                    <a:cubicBezTo>
                      <a:pt x="128903" y="289488"/>
                      <a:pt x="122993" y="276253"/>
                      <a:pt x="122993" y="249907"/>
                    </a:cubicBezTo>
                    <a:cubicBezTo>
                      <a:pt x="124430" y="189347"/>
                      <a:pt x="153662" y="132819"/>
                      <a:pt x="202251" y="96642"/>
                    </a:cubicBezTo>
                    <a:cubicBezTo>
                      <a:pt x="250336" y="53885"/>
                      <a:pt x="312364" y="30138"/>
                      <a:pt x="376705" y="29853"/>
                    </a:cubicBezTo>
                    <a:lnTo>
                      <a:pt x="372731" y="64"/>
                    </a:lnTo>
                    <a:cubicBezTo>
                      <a:pt x="274306" y="-1768"/>
                      <a:pt x="179293" y="36104"/>
                      <a:pt x="109116" y="105139"/>
                    </a:cubicBezTo>
                    <a:cubicBezTo>
                      <a:pt x="38716" y="169811"/>
                      <a:pt x="-923" y="261327"/>
                      <a:pt x="61" y="356919"/>
                    </a:cubicBezTo>
                    <a:cubicBezTo>
                      <a:pt x="-1327" y="420482"/>
                      <a:pt x="20917" y="482299"/>
                      <a:pt x="62488" y="530403"/>
                    </a:cubicBezTo>
                    <a:cubicBezTo>
                      <a:pt x="101875" y="577598"/>
                      <a:pt x="160640" y="604248"/>
                      <a:pt x="222092" y="602784"/>
                    </a:cubicBezTo>
                    <a:cubicBezTo>
                      <a:pt x="270425" y="604624"/>
                      <a:pt x="317264" y="585859"/>
                      <a:pt x="350949" y="551158"/>
                    </a:cubicBezTo>
                    <a:cubicBezTo>
                      <a:pt x="384106" y="516607"/>
                      <a:pt x="401968" y="470178"/>
                      <a:pt x="400535" y="422316"/>
                    </a:cubicBezTo>
                    <a:cubicBezTo>
                      <a:pt x="401195" y="378831"/>
                      <a:pt x="382252" y="337356"/>
                      <a:pt x="348955" y="309380"/>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grpSp>
      </p:grpSp>
      <p:sp>
        <p:nvSpPr>
          <p:cNvPr id="20" name="Rectangle 19">
            <a:extLst>
              <a:ext uri="{FF2B5EF4-FFF2-40B4-BE49-F238E27FC236}">
                <a16:creationId xmlns:a16="http://schemas.microsoft.com/office/drawing/2014/main" id="{5D0A09DC-A387-B171-8A0E-BB1D6AC20B4C}"/>
              </a:ext>
            </a:extLst>
          </p:cNvPr>
          <p:cNvSpPr/>
          <p:nvPr/>
        </p:nvSpPr>
        <p:spPr bwMode="ltGray">
          <a:xfrm>
            <a:off x="7350711" y="1874304"/>
            <a:ext cx="4484500" cy="4100367"/>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a:p>
        </p:txBody>
      </p:sp>
      <p:sp>
        <p:nvSpPr>
          <p:cNvPr id="21" name="TextBox 20">
            <a:extLst>
              <a:ext uri="{FF2B5EF4-FFF2-40B4-BE49-F238E27FC236}">
                <a16:creationId xmlns:a16="http://schemas.microsoft.com/office/drawing/2014/main" id="{44CC5137-306E-00E5-CE39-542113737B91}"/>
              </a:ext>
            </a:extLst>
          </p:cNvPr>
          <p:cNvSpPr txBox="1"/>
          <p:nvPr/>
        </p:nvSpPr>
        <p:spPr>
          <a:xfrm>
            <a:off x="8007473" y="1325804"/>
            <a:ext cx="3152925" cy="492443"/>
          </a:xfrm>
          <a:prstGeom prst="rect">
            <a:avLst/>
          </a:prstGeom>
          <a:noFill/>
        </p:spPr>
        <p:txBody>
          <a:bodyPr wrap="square" lIns="0" tIns="0" rIns="0" bIns="0" rtlCol="0">
            <a:spAutoFit/>
          </a:bodyPr>
          <a:lstStyle/>
          <a:p>
            <a:pPr algn="ctr"/>
            <a:r>
              <a:rPr lang="en-NZ" b="1" dirty="0"/>
              <a:t>Why don’t play any more </a:t>
            </a:r>
            <a:r>
              <a:rPr lang="en-NZ" sz="1400" b="1" dirty="0"/>
              <a:t>(example verbatim)</a:t>
            </a:r>
          </a:p>
        </p:txBody>
      </p:sp>
      <p:sp>
        <p:nvSpPr>
          <p:cNvPr id="11" name="TextBox 10">
            <a:extLst>
              <a:ext uri="{FF2B5EF4-FFF2-40B4-BE49-F238E27FC236}">
                <a16:creationId xmlns:a16="http://schemas.microsoft.com/office/drawing/2014/main" id="{0AC5E6FF-2143-F38E-80B2-07ED2F319EDF}"/>
              </a:ext>
            </a:extLst>
          </p:cNvPr>
          <p:cNvSpPr txBox="1"/>
          <p:nvPr/>
        </p:nvSpPr>
        <p:spPr>
          <a:xfrm>
            <a:off x="7439262" y="1930361"/>
            <a:ext cx="4291100" cy="4001095"/>
          </a:xfrm>
          <a:prstGeom prst="rect">
            <a:avLst/>
          </a:prstGeom>
          <a:noFill/>
        </p:spPr>
        <p:txBody>
          <a:bodyPr wrap="square" lIns="0" tIns="0" rIns="0" bIns="0" rtlCol="0">
            <a:spAutoFit/>
          </a:bodyPr>
          <a:lstStyle/>
          <a:p>
            <a:pPr algn="ctr"/>
            <a:r>
              <a:rPr lang="en-NZ" sz="1000" i="1" dirty="0"/>
              <a:t>“I got too busy with school and I couldn’t join my local club and my old club was too far away.” (Female)</a:t>
            </a:r>
          </a:p>
          <a:p>
            <a:pPr algn="ctr"/>
            <a:endParaRPr lang="en-NZ" sz="1000" i="1" dirty="0"/>
          </a:p>
          <a:p>
            <a:pPr algn="ctr"/>
            <a:r>
              <a:rPr lang="en-NZ" sz="1000" i="1" dirty="0"/>
              <a:t>“Because I had too much on and had an injury that stopped me for a while and I never got back into it.” (Male)</a:t>
            </a:r>
          </a:p>
          <a:p>
            <a:pPr algn="ctr"/>
            <a:endParaRPr lang="en-NZ" sz="1000" i="1" dirty="0"/>
          </a:p>
          <a:p>
            <a:pPr algn="ctr"/>
            <a:r>
              <a:rPr lang="en-NZ" sz="1000" i="1" dirty="0"/>
              <a:t>“Too many other commitments and had to pick between hockey and football.” (Female)</a:t>
            </a:r>
          </a:p>
          <a:p>
            <a:pPr algn="ctr"/>
            <a:endParaRPr lang="en-NZ" sz="1000" i="1" dirty="0"/>
          </a:p>
          <a:p>
            <a:pPr algn="ctr"/>
            <a:r>
              <a:rPr lang="en-NZ" sz="1000" i="1" dirty="0"/>
              <a:t>“Most people were younger than me and I didn't connect with anyone for a friendship.” (Male)</a:t>
            </a:r>
          </a:p>
          <a:p>
            <a:pPr algn="ctr"/>
            <a:endParaRPr lang="en-NZ" sz="1000" i="1" dirty="0"/>
          </a:p>
          <a:p>
            <a:pPr algn="ctr"/>
            <a:r>
              <a:rPr lang="en-NZ" sz="1000" i="1" dirty="0"/>
              <a:t>“Became too competitive, too many training sessions.” (Female)</a:t>
            </a:r>
          </a:p>
          <a:p>
            <a:pPr algn="ctr"/>
            <a:endParaRPr lang="en-NZ" sz="1000" i="1" dirty="0"/>
          </a:p>
          <a:p>
            <a:pPr algn="ctr"/>
            <a:r>
              <a:rPr lang="en-NZ" sz="1000" i="1" dirty="0"/>
              <a:t>“The pressure and competitiveness were too much for me and I didn't enjoy it any more.” (Female)</a:t>
            </a:r>
          </a:p>
          <a:p>
            <a:pPr algn="ctr"/>
            <a:endParaRPr lang="en-NZ" sz="1000" i="1" dirty="0"/>
          </a:p>
          <a:p>
            <a:pPr algn="ctr"/>
            <a:r>
              <a:rPr lang="en-NZ" sz="1000" i="1" dirty="0"/>
              <a:t>“Negative culture. I loved the game but it wasn't fun anymore so I decided it best to stop playing.” (Male)</a:t>
            </a:r>
          </a:p>
          <a:p>
            <a:pPr algn="ctr"/>
            <a:endParaRPr lang="en-NZ" sz="1000" i="1" dirty="0"/>
          </a:p>
          <a:p>
            <a:pPr algn="ctr"/>
            <a:r>
              <a:rPr lang="en-NZ" sz="1000" i="1" dirty="0"/>
              <a:t>“School was very unorganised and wouldn’t let us have a 1st X1 or attend national tournaments.” (Female)</a:t>
            </a:r>
          </a:p>
          <a:p>
            <a:pPr algn="ctr"/>
            <a:endParaRPr lang="en-NZ" sz="1000" i="1" dirty="0"/>
          </a:p>
          <a:p>
            <a:pPr algn="ctr"/>
            <a:r>
              <a:rPr lang="en-NZ" sz="1000" i="1" dirty="0"/>
              <a:t>“Got injured badly and decided I would like to start playing squash.” (Male)</a:t>
            </a:r>
          </a:p>
          <a:p>
            <a:pPr algn="ctr"/>
            <a:endParaRPr lang="en-NZ" sz="1000" i="1" dirty="0"/>
          </a:p>
          <a:p>
            <a:pPr algn="ctr"/>
            <a:r>
              <a:rPr lang="en-NZ" sz="1000" i="1" dirty="0"/>
              <a:t>“There's not enough female teams.” (Female)</a:t>
            </a:r>
          </a:p>
        </p:txBody>
      </p:sp>
      <p:pic>
        <p:nvPicPr>
          <p:cNvPr id="4" name="Picture 3">
            <a:extLst>
              <a:ext uri="{FF2B5EF4-FFF2-40B4-BE49-F238E27FC236}">
                <a16:creationId xmlns:a16="http://schemas.microsoft.com/office/drawing/2014/main" id="{1C2B984E-34B5-3E53-8DA9-1AB52FE8955E}"/>
              </a:ext>
            </a:extLst>
          </p:cNvPr>
          <p:cNvPicPr>
            <a:picLocks noChangeAspect="1"/>
          </p:cNvPicPr>
          <p:nvPr/>
        </p:nvPicPr>
        <p:blipFill>
          <a:blip r:embed="rId3"/>
          <a:stretch>
            <a:fillRect/>
          </a:stretch>
        </p:blipFill>
        <p:spPr>
          <a:xfrm>
            <a:off x="341335" y="154452"/>
            <a:ext cx="720000" cy="720000"/>
          </a:xfrm>
          <a:prstGeom prst="rect">
            <a:avLst/>
          </a:prstGeom>
        </p:spPr>
      </p:pic>
      <p:cxnSp>
        <p:nvCxnSpPr>
          <p:cNvPr id="22" name="Straight Arrow Connector 21">
            <a:extLst>
              <a:ext uri="{FF2B5EF4-FFF2-40B4-BE49-F238E27FC236}">
                <a16:creationId xmlns:a16="http://schemas.microsoft.com/office/drawing/2014/main" id="{30B932AD-C8BE-110F-28BC-8EFAA71B3FD5}"/>
              </a:ext>
            </a:extLst>
          </p:cNvPr>
          <p:cNvCxnSpPr>
            <a:cxnSpLocks/>
          </p:cNvCxnSpPr>
          <p:nvPr/>
        </p:nvCxnSpPr>
        <p:spPr>
          <a:xfrm flipV="1">
            <a:off x="5234865" y="2389209"/>
            <a:ext cx="0" cy="167560"/>
          </a:xfrm>
          <a:prstGeom prst="straightConnector1">
            <a:avLst/>
          </a:prstGeom>
          <a:ln w="12700">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B9F2E36-3404-CC7B-DD06-F794D8850481}"/>
              </a:ext>
            </a:extLst>
          </p:cNvPr>
          <p:cNvCxnSpPr>
            <a:cxnSpLocks/>
          </p:cNvCxnSpPr>
          <p:nvPr/>
        </p:nvCxnSpPr>
        <p:spPr>
          <a:xfrm flipV="1">
            <a:off x="5245223" y="2053335"/>
            <a:ext cx="0" cy="167560"/>
          </a:xfrm>
          <a:prstGeom prst="straightConnector1">
            <a:avLst/>
          </a:prstGeom>
          <a:ln w="12700">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410C234-B59F-B687-1D96-4A1D5972F388}"/>
              </a:ext>
            </a:extLst>
          </p:cNvPr>
          <p:cNvCxnSpPr>
            <a:cxnSpLocks/>
          </p:cNvCxnSpPr>
          <p:nvPr/>
        </p:nvCxnSpPr>
        <p:spPr>
          <a:xfrm flipV="1">
            <a:off x="5592932" y="1380115"/>
            <a:ext cx="0" cy="167560"/>
          </a:xfrm>
          <a:prstGeom prst="straightConnector1">
            <a:avLst/>
          </a:prstGeom>
          <a:ln w="12700">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3995AFC5-866E-09D0-B49B-9ED2E5142A8C}"/>
              </a:ext>
            </a:extLst>
          </p:cNvPr>
          <p:cNvSpPr txBox="1"/>
          <p:nvPr/>
        </p:nvSpPr>
        <p:spPr>
          <a:xfrm>
            <a:off x="10626092" y="6357026"/>
            <a:ext cx="969962" cy="246221"/>
          </a:xfrm>
          <a:prstGeom prst="rect">
            <a:avLst/>
          </a:prstGeom>
          <a:noFill/>
          <a:ln>
            <a:solidFill>
              <a:schemeClr val="tx1">
                <a:lumMod val="60000"/>
                <a:lumOff val="40000"/>
              </a:schemeClr>
            </a:solidFill>
          </a:ln>
        </p:spPr>
        <p:txBody>
          <a:bodyPr wrap="square" lIns="0" tIns="0" rIns="0" bIns="0" rtlCol="0">
            <a:spAutoFit/>
          </a:bodyPr>
          <a:lstStyle/>
          <a:p>
            <a:pPr algn="ctr"/>
            <a:r>
              <a:rPr lang="en-NZ" sz="800" dirty="0"/>
              <a:t>↑Significantly higher than all sports</a:t>
            </a:r>
          </a:p>
        </p:txBody>
      </p:sp>
      <p:sp>
        <p:nvSpPr>
          <p:cNvPr id="7" name="Slide Number Placeholder 6">
            <a:extLst>
              <a:ext uri="{FF2B5EF4-FFF2-40B4-BE49-F238E27FC236}">
                <a16:creationId xmlns:a16="http://schemas.microsoft.com/office/drawing/2014/main" id="{797EE2E7-E31F-FAFE-5BAF-1836C05D19D5}"/>
              </a:ext>
            </a:extLst>
          </p:cNvPr>
          <p:cNvSpPr>
            <a:spLocks noGrp="1"/>
          </p:cNvSpPr>
          <p:nvPr>
            <p:ph type="sldNum" sz="quarter" idx="10"/>
          </p:nvPr>
        </p:nvSpPr>
        <p:spPr/>
        <p:txBody>
          <a:bodyPr/>
          <a:lstStyle/>
          <a:p>
            <a:fld id="{4034BEE3-566C-4068-A777-C3A4762E861B}" type="slidenum">
              <a:rPr lang="en-GB" smtClean="0"/>
              <a:pPr/>
              <a:t>85</a:t>
            </a:fld>
            <a:endParaRPr lang="en-GB" dirty="0"/>
          </a:p>
        </p:txBody>
      </p:sp>
    </p:spTree>
    <p:extLst>
      <p:ext uri="{BB962C8B-B14F-4D97-AF65-F5344CB8AC3E}">
        <p14:creationId xmlns:p14="http://schemas.microsoft.com/office/powerpoint/2010/main" val="285870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0D04010-D7DF-D8DA-F7DE-434A4BAB2A69}"/>
              </a:ext>
            </a:extLst>
          </p:cNvPr>
          <p:cNvSpPr/>
          <p:nvPr/>
        </p:nvSpPr>
        <p:spPr bwMode="ltGray">
          <a:xfrm>
            <a:off x="7342374" y="1109277"/>
            <a:ext cx="4484500" cy="580785"/>
          </a:xfrm>
          <a:prstGeom prst="rect">
            <a:avLst/>
          </a:prstGeom>
          <a:solidFill>
            <a:schemeClr val="bg2">
              <a:lumMod val="75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5F20A3C9-643C-F58E-5528-7590C3CE6E78}"/>
              </a:ext>
            </a:extLst>
          </p:cNvPr>
          <p:cNvSpPr/>
          <p:nvPr/>
        </p:nvSpPr>
        <p:spPr bwMode="ltGray">
          <a:xfrm>
            <a:off x="7592477" y="1176250"/>
            <a:ext cx="3984294" cy="446838"/>
          </a:xfrm>
          <a:prstGeom prst="rect">
            <a:avLst/>
          </a:prstGeom>
          <a:solidFill>
            <a:srgbClr val="FFFFFF">
              <a:alpha val="3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mj-lt"/>
              <a:ea typeface="+mn-ea"/>
              <a:cs typeface="+mn-cs"/>
            </a:endParaRPr>
          </a:p>
        </p:txBody>
      </p:sp>
      <p:sp>
        <p:nvSpPr>
          <p:cNvPr id="18" name="Rectangle 17">
            <a:extLst>
              <a:ext uri="{FF2B5EF4-FFF2-40B4-BE49-F238E27FC236}">
                <a16:creationId xmlns:a16="http://schemas.microsoft.com/office/drawing/2014/main" id="{6251480D-5D98-9F4B-00A2-1E3B745110FB}"/>
              </a:ext>
            </a:extLst>
          </p:cNvPr>
          <p:cNvSpPr/>
          <p:nvPr/>
        </p:nvSpPr>
        <p:spPr bwMode="ltGray">
          <a:xfrm>
            <a:off x="1431226" y="1106811"/>
            <a:ext cx="4484500" cy="580785"/>
          </a:xfrm>
          <a:prstGeom prst="rect">
            <a:avLst/>
          </a:prstGeom>
          <a:solidFill>
            <a:schemeClr val="bg2">
              <a:lumMod val="75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D1FB9FD7-F780-4E30-299F-9C5823C13B24}"/>
              </a:ext>
            </a:extLst>
          </p:cNvPr>
          <p:cNvSpPr/>
          <p:nvPr/>
        </p:nvSpPr>
        <p:spPr bwMode="ltGray">
          <a:xfrm>
            <a:off x="1681329" y="1173784"/>
            <a:ext cx="3984294" cy="446838"/>
          </a:xfrm>
          <a:prstGeom prst="rect">
            <a:avLst/>
          </a:prstGeom>
          <a:solidFill>
            <a:srgbClr val="FFFFFF">
              <a:alpha val="3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mj-lt"/>
              <a:ea typeface="+mn-ea"/>
              <a:cs typeface="+mn-cs"/>
            </a:endParaRPr>
          </a:p>
        </p:txBody>
      </p:sp>
      <p:sp>
        <p:nvSpPr>
          <p:cNvPr id="2" name="Title 1">
            <a:extLst>
              <a:ext uri="{FF2B5EF4-FFF2-40B4-BE49-F238E27FC236}">
                <a16:creationId xmlns:a16="http://schemas.microsoft.com/office/drawing/2014/main" id="{86AE2C3B-CEC9-F22E-CB66-B5293681FCD5}"/>
              </a:ext>
            </a:extLst>
          </p:cNvPr>
          <p:cNvSpPr>
            <a:spLocks noGrp="1"/>
          </p:cNvSpPr>
          <p:nvPr>
            <p:ph type="title"/>
          </p:nvPr>
        </p:nvSpPr>
        <p:spPr>
          <a:xfrm>
            <a:off x="1171575" y="152047"/>
            <a:ext cx="10655299" cy="403200"/>
          </a:xfrm>
        </p:spPr>
        <p:txBody>
          <a:bodyPr/>
          <a:lstStyle/>
          <a:p>
            <a:r>
              <a:rPr lang="en-NZ" sz="1800" dirty="0"/>
              <a:t>Holding training soon after school or in the evening during the week is most appealing for rangatahi who play football. In general, they believe that making it easier to play for their club and school will be most effective in encouraging rangatahi to participate in organised sport.</a:t>
            </a:r>
          </a:p>
        </p:txBody>
      </p:sp>
      <p:graphicFrame>
        <p:nvGraphicFramePr>
          <p:cNvPr id="11" name="Content Placeholder 11">
            <a:extLst>
              <a:ext uri="{FF2B5EF4-FFF2-40B4-BE49-F238E27FC236}">
                <a16:creationId xmlns:a16="http://schemas.microsoft.com/office/drawing/2014/main" id="{4C6C6E61-6B90-9120-655D-4AD0DAC9330F}"/>
              </a:ext>
            </a:extLst>
          </p:cNvPr>
          <p:cNvGraphicFramePr>
            <a:graphicFrameLocks noGrp="1"/>
          </p:cNvGraphicFramePr>
          <p:nvPr>
            <p:ph sz="quarter" idx="14"/>
          </p:nvPr>
        </p:nvGraphicFramePr>
        <p:xfrm>
          <a:off x="1392481" y="2053034"/>
          <a:ext cx="4788504" cy="377121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a:extLst>
              <a:ext uri="{FF2B5EF4-FFF2-40B4-BE49-F238E27FC236}">
                <a16:creationId xmlns:a16="http://schemas.microsoft.com/office/drawing/2014/main" id="{BD06EAF7-0521-4390-856C-DEB48E394C43}"/>
              </a:ext>
            </a:extLst>
          </p:cNvPr>
          <p:cNvGraphicFramePr>
            <a:graphicFrameLocks noGrp="1"/>
          </p:cNvGraphicFramePr>
          <p:nvPr>
            <p:ph sz="quarter" idx="15"/>
          </p:nvPr>
        </p:nvGraphicFramePr>
        <p:xfrm>
          <a:off x="6501276" y="2017160"/>
          <a:ext cx="5174056" cy="3915046"/>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24737EE8-5C67-8590-0615-C30EB58F67E7}"/>
              </a:ext>
            </a:extLst>
          </p:cNvPr>
          <p:cNvSpPr/>
          <p:nvPr/>
        </p:nvSpPr>
        <p:spPr bwMode="ltGray">
          <a:xfrm>
            <a:off x="356789" y="1135559"/>
            <a:ext cx="715402" cy="4907180"/>
          </a:xfrm>
          <a:prstGeom prst="rect">
            <a:avLst/>
          </a:prstGeom>
          <a:solidFill>
            <a:schemeClr val="bg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mj-lt"/>
              <a:ea typeface="+mn-ea"/>
              <a:cs typeface="+mn-cs"/>
            </a:endParaRPr>
          </a:p>
        </p:txBody>
      </p:sp>
      <p:sp>
        <p:nvSpPr>
          <p:cNvPr id="9" name="Rectangle 8">
            <a:extLst>
              <a:ext uri="{FF2B5EF4-FFF2-40B4-BE49-F238E27FC236}">
                <a16:creationId xmlns:a16="http://schemas.microsoft.com/office/drawing/2014/main" id="{9D6D064A-D53E-4842-4621-9280E0E3D7B2}"/>
              </a:ext>
            </a:extLst>
          </p:cNvPr>
          <p:cNvSpPr/>
          <p:nvPr/>
        </p:nvSpPr>
        <p:spPr bwMode="ltGray">
          <a:xfrm>
            <a:off x="461639" y="1287261"/>
            <a:ext cx="479394" cy="4660777"/>
          </a:xfrm>
          <a:prstGeom prst="rect">
            <a:avLst/>
          </a:prstGeom>
          <a:solidFill>
            <a:srgbClr val="FFFFFF">
              <a:alpha val="3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mj-lt"/>
              <a:ea typeface="+mn-ea"/>
              <a:cs typeface="+mn-cs"/>
            </a:endParaRPr>
          </a:p>
        </p:txBody>
      </p:sp>
      <p:sp>
        <p:nvSpPr>
          <p:cNvPr id="13" name="TextBox 12">
            <a:extLst>
              <a:ext uri="{FF2B5EF4-FFF2-40B4-BE49-F238E27FC236}">
                <a16:creationId xmlns:a16="http://schemas.microsoft.com/office/drawing/2014/main" id="{5EABDE42-7FF3-CE95-ED01-9F6D93AC2B9D}"/>
              </a:ext>
            </a:extLst>
          </p:cNvPr>
          <p:cNvSpPr txBox="1"/>
          <p:nvPr/>
        </p:nvSpPr>
        <p:spPr>
          <a:xfrm rot="16200000">
            <a:off x="-1474680" y="3473920"/>
            <a:ext cx="4352031" cy="369332"/>
          </a:xfrm>
          <a:prstGeom prst="rect">
            <a:avLst/>
          </a:prstGeom>
          <a:noFill/>
        </p:spPr>
        <p:txBody>
          <a:bodyPr wrap="square" lIns="0" tIns="0" rIns="0" bIns="0" rtlCol="0">
            <a:spAutoFit/>
          </a:bodyPr>
          <a:lstStyle/>
          <a:p>
            <a:pPr algn="ctr"/>
            <a:r>
              <a:rPr lang="en-NZ" sz="2400" b="1" dirty="0">
                <a:latin typeface="+mj-lt"/>
              </a:rPr>
              <a:t>Encouraging participation</a:t>
            </a:r>
          </a:p>
        </p:txBody>
      </p:sp>
      <p:sp>
        <p:nvSpPr>
          <p:cNvPr id="16" name="TextBox 15">
            <a:extLst>
              <a:ext uri="{FF2B5EF4-FFF2-40B4-BE49-F238E27FC236}">
                <a16:creationId xmlns:a16="http://schemas.microsoft.com/office/drawing/2014/main" id="{CDEC7702-B9FC-154A-6F4F-D5D7C5C0146D}"/>
              </a:ext>
            </a:extLst>
          </p:cNvPr>
          <p:cNvSpPr txBox="1"/>
          <p:nvPr/>
        </p:nvSpPr>
        <p:spPr>
          <a:xfrm>
            <a:off x="2125285" y="1258703"/>
            <a:ext cx="3152925" cy="246221"/>
          </a:xfrm>
          <a:prstGeom prst="rect">
            <a:avLst/>
          </a:prstGeom>
          <a:noFill/>
        </p:spPr>
        <p:txBody>
          <a:bodyPr wrap="square" lIns="0" tIns="0" rIns="0" bIns="0" rtlCol="0">
            <a:spAutoFit/>
          </a:bodyPr>
          <a:lstStyle/>
          <a:p>
            <a:pPr algn="ctr"/>
            <a:r>
              <a:rPr lang="en-NZ" sz="1600" b="1" dirty="0"/>
              <a:t>When want to have training*</a:t>
            </a:r>
          </a:p>
        </p:txBody>
      </p:sp>
      <p:sp>
        <p:nvSpPr>
          <p:cNvPr id="17" name="TextBox 16">
            <a:extLst>
              <a:ext uri="{FF2B5EF4-FFF2-40B4-BE49-F238E27FC236}">
                <a16:creationId xmlns:a16="http://schemas.microsoft.com/office/drawing/2014/main" id="{B5DD1D66-658B-6AA7-4421-D9253BC37C61}"/>
              </a:ext>
            </a:extLst>
          </p:cNvPr>
          <p:cNvSpPr txBox="1"/>
          <p:nvPr/>
        </p:nvSpPr>
        <p:spPr>
          <a:xfrm>
            <a:off x="7527919" y="1152168"/>
            <a:ext cx="4113409" cy="492443"/>
          </a:xfrm>
          <a:prstGeom prst="rect">
            <a:avLst/>
          </a:prstGeom>
          <a:noFill/>
        </p:spPr>
        <p:txBody>
          <a:bodyPr wrap="square" lIns="0" tIns="0" rIns="0" bIns="0" rtlCol="0">
            <a:spAutoFit/>
          </a:bodyPr>
          <a:lstStyle/>
          <a:p>
            <a:pPr algn="ctr"/>
            <a:r>
              <a:rPr lang="en-NZ" sz="1600" b="1" dirty="0"/>
              <a:t>What would encourage continued participation*</a:t>
            </a:r>
          </a:p>
        </p:txBody>
      </p:sp>
      <p:sp>
        <p:nvSpPr>
          <p:cNvPr id="22" name="Footer Placeholder 3">
            <a:extLst>
              <a:ext uri="{FF2B5EF4-FFF2-40B4-BE49-F238E27FC236}">
                <a16:creationId xmlns:a16="http://schemas.microsoft.com/office/drawing/2014/main" id="{7D0064A0-8278-8DE5-D998-21BD1B0E62DD}"/>
              </a:ext>
            </a:extLst>
          </p:cNvPr>
          <p:cNvSpPr txBox="1">
            <a:spLocks/>
          </p:cNvSpPr>
          <p:nvPr/>
        </p:nvSpPr>
        <p:spPr>
          <a:xfrm>
            <a:off x="3981600" y="6412574"/>
            <a:ext cx="6744312" cy="196850"/>
          </a:xfrm>
          <a:prstGeom prst="rect">
            <a:avLst/>
          </a:prstGeom>
        </p:spPr>
        <p:txBody>
          <a:bodyPr vert="horz" lIns="0" tIns="0" rIns="0" bIns="0" rtlCol="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*These two questions aren’t asked about a particular sport, but ask for generic preferences. We have filtered responses by rangatahi who currently play football to get a more relevant response. </a:t>
            </a:r>
          </a:p>
          <a:p>
            <a:r>
              <a:rPr lang="en-GB" dirty="0"/>
              <a:t>Q20. </a:t>
            </a:r>
            <a:r>
              <a:rPr lang="en-NZ" dirty="0"/>
              <a:t>This time think about when training takes place. Would you rather it takes place | Q22 How effective do you think each of the following would be in encouraging young people like you to continue with organised sport? </a:t>
            </a:r>
          </a:p>
          <a:p>
            <a:r>
              <a:rPr lang="en-GB" dirty="0"/>
              <a:t>Base: National and Wellington region survey who currently play football, n=173</a:t>
            </a:r>
          </a:p>
        </p:txBody>
      </p:sp>
      <p:sp>
        <p:nvSpPr>
          <p:cNvPr id="25" name="TextBox 24">
            <a:extLst>
              <a:ext uri="{FF2B5EF4-FFF2-40B4-BE49-F238E27FC236}">
                <a16:creationId xmlns:a16="http://schemas.microsoft.com/office/drawing/2014/main" id="{3BA618C1-89C4-E2A6-69A7-532DD074FD30}"/>
              </a:ext>
            </a:extLst>
          </p:cNvPr>
          <p:cNvSpPr txBox="1"/>
          <p:nvPr/>
        </p:nvSpPr>
        <p:spPr>
          <a:xfrm>
            <a:off x="10137900" y="5688151"/>
            <a:ext cx="1688974" cy="307777"/>
          </a:xfrm>
          <a:prstGeom prst="rect">
            <a:avLst/>
          </a:prstGeom>
          <a:noFill/>
          <a:ln>
            <a:solidFill>
              <a:schemeClr val="tx1"/>
            </a:solidFill>
          </a:ln>
        </p:spPr>
        <p:txBody>
          <a:bodyPr wrap="square" lIns="0" tIns="0" rIns="0" bIns="0" rtlCol="0">
            <a:spAutoFit/>
          </a:bodyPr>
          <a:lstStyle/>
          <a:p>
            <a:pPr algn="ctr"/>
            <a:r>
              <a:rPr lang="en-NZ" sz="1000" i="1" dirty="0"/>
              <a:t>% rated 4 or 5 out of 5, </a:t>
            </a:r>
          </a:p>
          <a:p>
            <a:pPr algn="ctr"/>
            <a:r>
              <a:rPr lang="en-NZ" sz="1000" i="1" dirty="0"/>
              <a:t>where 5=extremely effective</a:t>
            </a:r>
          </a:p>
        </p:txBody>
      </p:sp>
      <p:pic>
        <p:nvPicPr>
          <p:cNvPr id="3" name="Picture 2">
            <a:extLst>
              <a:ext uri="{FF2B5EF4-FFF2-40B4-BE49-F238E27FC236}">
                <a16:creationId xmlns:a16="http://schemas.microsoft.com/office/drawing/2014/main" id="{DF098A3F-9F42-4E3C-6A28-DFCA7472CC2D}"/>
              </a:ext>
            </a:extLst>
          </p:cNvPr>
          <p:cNvPicPr>
            <a:picLocks noChangeAspect="1"/>
          </p:cNvPicPr>
          <p:nvPr/>
        </p:nvPicPr>
        <p:blipFill>
          <a:blip r:embed="rId4"/>
          <a:stretch>
            <a:fillRect/>
          </a:stretch>
        </p:blipFill>
        <p:spPr>
          <a:xfrm>
            <a:off x="341335" y="154452"/>
            <a:ext cx="720000" cy="720000"/>
          </a:xfrm>
          <a:prstGeom prst="rect">
            <a:avLst/>
          </a:prstGeom>
        </p:spPr>
      </p:pic>
      <p:sp>
        <p:nvSpPr>
          <p:cNvPr id="6" name="Slide Number Placeholder 5">
            <a:extLst>
              <a:ext uri="{FF2B5EF4-FFF2-40B4-BE49-F238E27FC236}">
                <a16:creationId xmlns:a16="http://schemas.microsoft.com/office/drawing/2014/main" id="{DA9E8872-F4EF-ABA7-F969-535191F5CF9B}"/>
              </a:ext>
            </a:extLst>
          </p:cNvPr>
          <p:cNvSpPr>
            <a:spLocks noGrp="1"/>
          </p:cNvSpPr>
          <p:nvPr>
            <p:ph type="sldNum" sz="quarter" idx="10"/>
          </p:nvPr>
        </p:nvSpPr>
        <p:spPr/>
        <p:txBody>
          <a:bodyPr/>
          <a:lstStyle/>
          <a:p>
            <a:fld id="{4034BEE3-566C-4068-A777-C3A4762E861B}" type="slidenum">
              <a:rPr lang="en-GB" smtClean="0"/>
              <a:pPr/>
              <a:t>86</a:t>
            </a:fld>
            <a:endParaRPr lang="en-GB" dirty="0"/>
          </a:p>
        </p:txBody>
      </p:sp>
    </p:spTree>
    <p:extLst>
      <p:ext uri="{BB962C8B-B14F-4D97-AF65-F5344CB8AC3E}">
        <p14:creationId xmlns:p14="http://schemas.microsoft.com/office/powerpoint/2010/main" val="3339089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58CD517-7F32-5D00-08F5-7E548A04551E}"/>
              </a:ext>
            </a:extLst>
          </p:cNvPr>
          <p:cNvSpPr/>
          <p:nvPr/>
        </p:nvSpPr>
        <p:spPr bwMode="ltGray">
          <a:xfrm>
            <a:off x="7350712" y="1293519"/>
            <a:ext cx="4484500" cy="580785"/>
          </a:xfrm>
          <a:prstGeom prst="rect">
            <a:avLst/>
          </a:prstGeom>
          <a:solidFill>
            <a:schemeClr val="accent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291952DC-073B-A7B5-C4A8-DC04683C08B3}"/>
              </a:ext>
            </a:extLst>
          </p:cNvPr>
          <p:cNvSpPr/>
          <p:nvPr/>
        </p:nvSpPr>
        <p:spPr bwMode="ltGray">
          <a:xfrm>
            <a:off x="7600815" y="1360492"/>
            <a:ext cx="3984294" cy="446838"/>
          </a:xfrm>
          <a:prstGeom prst="rect">
            <a:avLst/>
          </a:prstGeom>
          <a:solidFill>
            <a:srgbClr val="FFFFFF">
              <a:alpha val="3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a:extLst>
              <a:ext uri="{FF2B5EF4-FFF2-40B4-BE49-F238E27FC236}">
                <a16:creationId xmlns:a16="http://schemas.microsoft.com/office/drawing/2014/main" id="{11C0BB1A-977D-2FC9-671D-770E593294A3}"/>
              </a:ext>
            </a:extLst>
          </p:cNvPr>
          <p:cNvSpPr>
            <a:spLocks noGrp="1"/>
          </p:cNvSpPr>
          <p:nvPr>
            <p:ph type="title"/>
          </p:nvPr>
        </p:nvSpPr>
        <p:spPr>
          <a:xfrm>
            <a:off x="1285045" y="297368"/>
            <a:ext cx="10541829" cy="403200"/>
          </a:xfrm>
        </p:spPr>
        <p:txBody>
          <a:bodyPr/>
          <a:lstStyle/>
          <a:p>
            <a:r>
              <a:rPr lang="en-NZ" sz="1800" dirty="0"/>
              <a:t>The main reasons rangatahi play basketball are for the social aspects: it’s fun and they like their team-mates. Rangatahi also say they play because they are good at the sport.</a:t>
            </a:r>
          </a:p>
        </p:txBody>
      </p:sp>
      <p:graphicFrame>
        <p:nvGraphicFramePr>
          <p:cNvPr id="10" name="Content Placeholder 11">
            <a:extLst>
              <a:ext uri="{FF2B5EF4-FFF2-40B4-BE49-F238E27FC236}">
                <a16:creationId xmlns:a16="http://schemas.microsoft.com/office/drawing/2014/main" id="{D60E4A44-0005-196C-7A01-3575855FBB39}"/>
              </a:ext>
            </a:extLst>
          </p:cNvPr>
          <p:cNvGraphicFramePr>
            <a:graphicFrameLocks noGrp="1"/>
          </p:cNvGraphicFramePr>
          <p:nvPr>
            <p:ph sz="quarter" idx="14"/>
          </p:nvPr>
        </p:nvGraphicFramePr>
        <p:xfrm>
          <a:off x="1174935" y="1401849"/>
          <a:ext cx="5685701" cy="44316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963E6D10-3700-73B2-5878-508CFEA5F074}"/>
              </a:ext>
            </a:extLst>
          </p:cNvPr>
          <p:cNvSpPr/>
          <p:nvPr/>
        </p:nvSpPr>
        <p:spPr bwMode="ltGray">
          <a:xfrm>
            <a:off x="356789" y="1135559"/>
            <a:ext cx="715402" cy="490718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Rectangle 8">
            <a:extLst>
              <a:ext uri="{FF2B5EF4-FFF2-40B4-BE49-F238E27FC236}">
                <a16:creationId xmlns:a16="http://schemas.microsoft.com/office/drawing/2014/main" id="{425E0B9B-102A-FC19-B5BF-663F8A79C5E5}"/>
              </a:ext>
            </a:extLst>
          </p:cNvPr>
          <p:cNvSpPr/>
          <p:nvPr/>
        </p:nvSpPr>
        <p:spPr bwMode="ltGray">
          <a:xfrm>
            <a:off x="461639" y="1287261"/>
            <a:ext cx="479394" cy="4660777"/>
          </a:xfrm>
          <a:prstGeom prst="rect">
            <a:avLst/>
          </a:prstGeom>
          <a:solidFill>
            <a:srgbClr val="FFFFFF">
              <a:alpha val="3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TextBox 11">
            <a:extLst>
              <a:ext uri="{FF2B5EF4-FFF2-40B4-BE49-F238E27FC236}">
                <a16:creationId xmlns:a16="http://schemas.microsoft.com/office/drawing/2014/main" id="{529BC69A-91A3-60D8-B917-EA2B4D9BF5CB}"/>
              </a:ext>
            </a:extLst>
          </p:cNvPr>
          <p:cNvSpPr txBox="1"/>
          <p:nvPr/>
        </p:nvSpPr>
        <p:spPr>
          <a:xfrm rot="16200000">
            <a:off x="-1126400" y="3339978"/>
            <a:ext cx="3655472"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400" b="1" i="0" u="none" strike="noStrike" kern="1200" cap="none" spc="0" normalizeH="0" baseline="0" noProof="0" dirty="0">
                <a:ln>
                  <a:noFill/>
                </a:ln>
                <a:solidFill>
                  <a:srgbClr val="333333"/>
                </a:solidFill>
                <a:effectLst/>
                <a:uLnTx/>
                <a:uFillTx/>
                <a:latin typeface="Arial"/>
                <a:ea typeface="+mn-ea"/>
                <a:cs typeface="+mn-cs"/>
              </a:rPr>
              <a:t>Reasons play basketball</a:t>
            </a:r>
          </a:p>
        </p:txBody>
      </p:sp>
      <p:grpSp>
        <p:nvGrpSpPr>
          <p:cNvPr id="15" name="Group 14">
            <a:extLst>
              <a:ext uri="{FF2B5EF4-FFF2-40B4-BE49-F238E27FC236}">
                <a16:creationId xmlns:a16="http://schemas.microsoft.com/office/drawing/2014/main" id="{891A1A04-DFE2-2F38-D75C-C93D596AE0AA}"/>
              </a:ext>
            </a:extLst>
          </p:cNvPr>
          <p:cNvGrpSpPr/>
          <p:nvPr/>
        </p:nvGrpSpPr>
        <p:grpSpPr>
          <a:xfrm>
            <a:off x="7164550" y="1143783"/>
            <a:ext cx="317312" cy="317312"/>
            <a:chOff x="8883583" y="395223"/>
            <a:chExt cx="600075" cy="600075"/>
          </a:xfrm>
        </p:grpSpPr>
        <p:sp>
          <p:nvSpPr>
            <p:cNvPr id="16" name="Rectangle 15">
              <a:extLst>
                <a:ext uri="{FF2B5EF4-FFF2-40B4-BE49-F238E27FC236}">
                  <a16:creationId xmlns:a16="http://schemas.microsoft.com/office/drawing/2014/main" id="{D6E4D2AF-CE8B-B131-4EC8-508FF480C568}"/>
                </a:ext>
              </a:extLst>
            </p:cNvPr>
            <p:cNvSpPr/>
            <p:nvPr/>
          </p:nvSpPr>
          <p:spPr bwMode="ltGray">
            <a:xfrm>
              <a:off x="8883583" y="395223"/>
              <a:ext cx="600075" cy="600075"/>
            </a:xfrm>
            <a:prstGeom prst="rect">
              <a:avLst/>
            </a:prstGeom>
            <a:solidFill>
              <a:schemeClr val="accent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17" name="Graphic 20">
              <a:extLst>
                <a:ext uri="{FF2B5EF4-FFF2-40B4-BE49-F238E27FC236}">
                  <a16:creationId xmlns:a16="http://schemas.microsoft.com/office/drawing/2014/main" id="{B060E2D3-2CED-823C-E0FD-1E44E759E83A}"/>
                </a:ext>
              </a:extLst>
            </p:cNvPr>
            <p:cNvGrpSpPr/>
            <p:nvPr/>
          </p:nvGrpSpPr>
          <p:grpSpPr>
            <a:xfrm>
              <a:off x="8944460" y="518482"/>
              <a:ext cx="474419" cy="335478"/>
              <a:chOff x="-309623" y="1966848"/>
              <a:chExt cx="852607" cy="602907"/>
            </a:xfrm>
            <a:solidFill>
              <a:srgbClr val="FFFFFF"/>
            </a:solidFill>
          </p:grpSpPr>
          <p:sp>
            <p:nvSpPr>
              <p:cNvPr id="18" name="Freeform: Shape 17">
                <a:extLst>
                  <a:ext uri="{FF2B5EF4-FFF2-40B4-BE49-F238E27FC236}">
                    <a16:creationId xmlns:a16="http://schemas.microsoft.com/office/drawing/2014/main" id="{44E5D068-8809-4BF3-3763-3361A509912B}"/>
                  </a:ext>
                </a:extLst>
              </p:cNvPr>
              <p:cNvSpPr/>
              <p:nvPr/>
            </p:nvSpPr>
            <p:spPr>
              <a:xfrm>
                <a:off x="-309623" y="1966848"/>
                <a:ext cx="400614" cy="602907"/>
              </a:xfrm>
              <a:custGeom>
                <a:avLst/>
                <a:gdLst>
                  <a:gd name="connsiteX0" fmla="*/ 233993 w 400614"/>
                  <a:gd name="connsiteY0" fmla="*/ 263785 h 602907"/>
                  <a:gd name="connsiteX1" fmla="*/ 185435 w 400614"/>
                  <a:gd name="connsiteY1" fmla="*/ 276580 h 602907"/>
                  <a:gd name="connsiteX2" fmla="*/ 140801 w 400614"/>
                  <a:gd name="connsiteY2" fmla="*/ 289488 h 602907"/>
                  <a:gd name="connsiteX3" fmla="*/ 122993 w 400614"/>
                  <a:gd name="connsiteY3" fmla="*/ 249907 h 602907"/>
                  <a:gd name="connsiteX4" fmla="*/ 202269 w 400614"/>
                  <a:gd name="connsiteY4" fmla="*/ 96642 h 602907"/>
                  <a:gd name="connsiteX5" fmla="*/ 376711 w 400614"/>
                  <a:gd name="connsiteY5" fmla="*/ 29853 h 602907"/>
                  <a:gd name="connsiteX6" fmla="*/ 372731 w 400614"/>
                  <a:gd name="connsiteY6" fmla="*/ 64 h 602907"/>
                  <a:gd name="connsiteX7" fmla="*/ 109124 w 400614"/>
                  <a:gd name="connsiteY7" fmla="*/ 105139 h 602907"/>
                  <a:gd name="connsiteX8" fmla="*/ 61 w 400614"/>
                  <a:gd name="connsiteY8" fmla="*/ 356920 h 602907"/>
                  <a:gd name="connsiteX9" fmla="*/ 62503 w 400614"/>
                  <a:gd name="connsiteY9" fmla="*/ 530403 h 602907"/>
                  <a:gd name="connsiteX10" fmla="*/ 222110 w 400614"/>
                  <a:gd name="connsiteY10" fmla="*/ 602784 h 602907"/>
                  <a:gd name="connsiteX11" fmla="*/ 350951 w 400614"/>
                  <a:gd name="connsiteY11" fmla="*/ 551158 h 602907"/>
                  <a:gd name="connsiteX12" fmla="*/ 400534 w 400614"/>
                  <a:gd name="connsiteY12" fmla="*/ 422316 h 602907"/>
                  <a:gd name="connsiteX13" fmla="*/ 349982 w 400614"/>
                  <a:gd name="connsiteY13" fmla="*/ 308302 h 602907"/>
                  <a:gd name="connsiteX14" fmla="*/ 233993 w 400614"/>
                  <a:gd name="connsiteY14" fmla="*/ 263785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233993" y="263785"/>
                    </a:moveTo>
                    <a:cubicBezTo>
                      <a:pt x="217149" y="264975"/>
                      <a:pt x="200678" y="269315"/>
                      <a:pt x="185435" y="276580"/>
                    </a:cubicBezTo>
                    <a:cubicBezTo>
                      <a:pt x="171419" y="283440"/>
                      <a:pt x="156316" y="287808"/>
                      <a:pt x="140801" y="289488"/>
                    </a:cubicBezTo>
                    <a:cubicBezTo>
                      <a:pt x="128910" y="289488"/>
                      <a:pt x="122993" y="276253"/>
                      <a:pt x="122993" y="249907"/>
                    </a:cubicBezTo>
                    <a:cubicBezTo>
                      <a:pt x="124434" y="189344"/>
                      <a:pt x="153673" y="132814"/>
                      <a:pt x="202269" y="96642"/>
                    </a:cubicBezTo>
                    <a:cubicBezTo>
                      <a:pt x="250347" y="53884"/>
                      <a:pt x="312372" y="30136"/>
                      <a:pt x="376711" y="29853"/>
                    </a:cubicBezTo>
                    <a:lnTo>
                      <a:pt x="372731" y="64"/>
                    </a:lnTo>
                    <a:cubicBezTo>
                      <a:pt x="274310" y="-1770"/>
                      <a:pt x="179296" y="36103"/>
                      <a:pt x="109124" y="105139"/>
                    </a:cubicBezTo>
                    <a:cubicBezTo>
                      <a:pt x="38722" y="169811"/>
                      <a:pt x="-920" y="261327"/>
                      <a:pt x="61" y="356920"/>
                    </a:cubicBezTo>
                    <a:cubicBezTo>
                      <a:pt x="-1321" y="420484"/>
                      <a:pt x="20928" y="482301"/>
                      <a:pt x="62503" y="530403"/>
                    </a:cubicBezTo>
                    <a:cubicBezTo>
                      <a:pt x="101887" y="577602"/>
                      <a:pt x="160655" y="604253"/>
                      <a:pt x="222110" y="602784"/>
                    </a:cubicBezTo>
                    <a:cubicBezTo>
                      <a:pt x="270435" y="604625"/>
                      <a:pt x="317268" y="585859"/>
                      <a:pt x="350951" y="551158"/>
                    </a:cubicBezTo>
                    <a:cubicBezTo>
                      <a:pt x="384106" y="516609"/>
                      <a:pt x="401974" y="470178"/>
                      <a:pt x="400534" y="422316"/>
                    </a:cubicBezTo>
                    <a:cubicBezTo>
                      <a:pt x="401659" y="378649"/>
                      <a:pt x="383099" y="336788"/>
                      <a:pt x="349982" y="308302"/>
                    </a:cubicBezTo>
                    <a:cubicBezTo>
                      <a:pt x="318296" y="279401"/>
                      <a:pt x="276879" y="263505"/>
                      <a:pt x="233993" y="263785"/>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sp>
            <p:nvSpPr>
              <p:cNvPr id="19" name="Freeform: Shape 18">
                <a:extLst>
                  <a:ext uri="{FF2B5EF4-FFF2-40B4-BE49-F238E27FC236}">
                    <a16:creationId xmlns:a16="http://schemas.microsoft.com/office/drawing/2014/main" id="{A3D47664-2BED-EE82-8E42-E757D9947481}"/>
                  </a:ext>
                </a:extLst>
              </p:cNvPr>
              <p:cNvSpPr/>
              <p:nvPr/>
            </p:nvSpPr>
            <p:spPr>
              <a:xfrm>
                <a:off x="142368" y="1966848"/>
                <a:ext cx="400614" cy="602907"/>
              </a:xfrm>
              <a:custGeom>
                <a:avLst/>
                <a:gdLst>
                  <a:gd name="connsiteX0" fmla="*/ 348955 w 400614"/>
                  <a:gd name="connsiteY0" fmla="*/ 309380 h 602907"/>
                  <a:gd name="connsiteX1" fmla="*/ 233987 w 400614"/>
                  <a:gd name="connsiteY1" fmla="*/ 263784 h 602907"/>
                  <a:gd name="connsiteX2" fmla="*/ 185420 w 400614"/>
                  <a:gd name="connsiteY2" fmla="*/ 276579 h 602907"/>
                  <a:gd name="connsiteX3" fmla="*/ 140786 w 400614"/>
                  <a:gd name="connsiteY3" fmla="*/ 289488 h 602907"/>
                  <a:gd name="connsiteX4" fmla="*/ 122993 w 400614"/>
                  <a:gd name="connsiteY4" fmla="*/ 249907 h 602907"/>
                  <a:gd name="connsiteX5" fmla="*/ 202251 w 400614"/>
                  <a:gd name="connsiteY5" fmla="*/ 96642 h 602907"/>
                  <a:gd name="connsiteX6" fmla="*/ 376705 w 400614"/>
                  <a:gd name="connsiteY6" fmla="*/ 29853 h 602907"/>
                  <a:gd name="connsiteX7" fmla="*/ 372731 w 400614"/>
                  <a:gd name="connsiteY7" fmla="*/ 64 h 602907"/>
                  <a:gd name="connsiteX8" fmla="*/ 109116 w 400614"/>
                  <a:gd name="connsiteY8" fmla="*/ 105139 h 602907"/>
                  <a:gd name="connsiteX9" fmla="*/ 61 w 400614"/>
                  <a:gd name="connsiteY9" fmla="*/ 356919 h 602907"/>
                  <a:gd name="connsiteX10" fmla="*/ 62488 w 400614"/>
                  <a:gd name="connsiteY10" fmla="*/ 530403 h 602907"/>
                  <a:gd name="connsiteX11" fmla="*/ 222092 w 400614"/>
                  <a:gd name="connsiteY11" fmla="*/ 602784 h 602907"/>
                  <a:gd name="connsiteX12" fmla="*/ 350949 w 400614"/>
                  <a:gd name="connsiteY12" fmla="*/ 551158 h 602907"/>
                  <a:gd name="connsiteX13" fmla="*/ 400535 w 400614"/>
                  <a:gd name="connsiteY13" fmla="*/ 422316 h 602907"/>
                  <a:gd name="connsiteX14" fmla="*/ 348955 w 400614"/>
                  <a:gd name="connsiteY14" fmla="*/ 309380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348955" y="309380"/>
                    </a:moveTo>
                    <a:cubicBezTo>
                      <a:pt x="317764" y="280209"/>
                      <a:pt x="276693" y="263920"/>
                      <a:pt x="233987" y="263784"/>
                    </a:cubicBezTo>
                    <a:cubicBezTo>
                      <a:pt x="217138" y="264975"/>
                      <a:pt x="200666" y="269315"/>
                      <a:pt x="185420" y="276579"/>
                    </a:cubicBezTo>
                    <a:cubicBezTo>
                      <a:pt x="171405" y="283444"/>
                      <a:pt x="156301" y="287811"/>
                      <a:pt x="140786" y="289488"/>
                    </a:cubicBezTo>
                    <a:cubicBezTo>
                      <a:pt x="128903" y="289488"/>
                      <a:pt x="122993" y="276253"/>
                      <a:pt x="122993" y="249907"/>
                    </a:cubicBezTo>
                    <a:cubicBezTo>
                      <a:pt x="124430" y="189347"/>
                      <a:pt x="153662" y="132819"/>
                      <a:pt x="202251" y="96642"/>
                    </a:cubicBezTo>
                    <a:cubicBezTo>
                      <a:pt x="250336" y="53885"/>
                      <a:pt x="312364" y="30138"/>
                      <a:pt x="376705" y="29853"/>
                    </a:cubicBezTo>
                    <a:lnTo>
                      <a:pt x="372731" y="64"/>
                    </a:lnTo>
                    <a:cubicBezTo>
                      <a:pt x="274306" y="-1768"/>
                      <a:pt x="179293" y="36104"/>
                      <a:pt x="109116" y="105139"/>
                    </a:cubicBezTo>
                    <a:cubicBezTo>
                      <a:pt x="38716" y="169811"/>
                      <a:pt x="-923" y="261327"/>
                      <a:pt x="61" y="356919"/>
                    </a:cubicBezTo>
                    <a:cubicBezTo>
                      <a:pt x="-1327" y="420482"/>
                      <a:pt x="20917" y="482299"/>
                      <a:pt x="62488" y="530403"/>
                    </a:cubicBezTo>
                    <a:cubicBezTo>
                      <a:pt x="101875" y="577598"/>
                      <a:pt x="160640" y="604248"/>
                      <a:pt x="222092" y="602784"/>
                    </a:cubicBezTo>
                    <a:cubicBezTo>
                      <a:pt x="270425" y="604624"/>
                      <a:pt x="317264" y="585859"/>
                      <a:pt x="350949" y="551158"/>
                    </a:cubicBezTo>
                    <a:cubicBezTo>
                      <a:pt x="384106" y="516607"/>
                      <a:pt x="401968" y="470178"/>
                      <a:pt x="400535" y="422316"/>
                    </a:cubicBezTo>
                    <a:cubicBezTo>
                      <a:pt x="401195" y="378831"/>
                      <a:pt x="382252" y="337356"/>
                      <a:pt x="348955" y="309380"/>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grpSp>
      </p:grpSp>
      <p:sp>
        <p:nvSpPr>
          <p:cNvPr id="20" name="Rectangle 19">
            <a:extLst>
              <a:ext uri="{FF2B5EF4-FFF2-40B4-BE49-F238E27FC236}">
                <a16:creationId xmlns:a16="http://schemas.microsoft.com/office/drawing/2014/main" id="{7FAD440D-4770-930B-9010-3994D4826415}"/>
              </a:ext>
            </a:extLst>
          </p:cNvPr>
          <p:cNvSpPr/>
          <p:nvPr/>
        </p:nvSpPr>
        <p:spPr bwMode="ltGray">
          <a:xfrm>
            <a:off x="7350711" y="1874304"/>
            <a:ext cx="4484500" cy="4100367"/>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22" name="TextBox 21">
            <a:extLst>
              <a:ext uri="{FF2B5EF4-FFF2-40B4-BE49-F238E27FC236}">
                <a16:creationId xmlns:a16="http://schemas.microsoft.com/office/drawing/2014/main" id="{76F4E333-AA9E-493D-9C96-EA4F5FAD91C4}"/>
              </a:ext>
            </a:extLst>
          </p:cNvPr>
          <p:cNvSpPr txBox="1"/>
          <p:nvPr/>
        </p:nvSpPr>
        <p:spPr>
          <a:xfrm>
            <a:off x="8007473" y="1325804"/>
            <a:ext cx="3152925" cy="4924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srgbClr val="333333"/>
                </a:solidFill>
                <a:effectLst/>
                <a:uLnTx/>
                <a:uFillTx/>
                <a:latin typeface="Arial"/>
                <a:ea typeface="+mn-ea"/>
                <a:cs typeface="+mn-cs"/>
              </a:rPr>
              <a:t>Why want to play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1" i="0" u="none" strike="noStrike" kern="1200" cap="none" spc="0" normalizeH="0" baseline="0" noProof="0" dirty="0">
                <a:ln>
                  <a:noFill/>
                </a:ln>
                <a:solidFill>
                  <a:srgbClr val="333333"/>
                </a:solidFill>
                <a:effectLst/>
                <a:uLnTx/>
                <a:uFillTx/>
                <a:latin typeface="Arial"/>
                <a:ea typeface="+mn-ea"/>
                <a:cs typeface="+mn-cs"/>
              </a:rPr>
              <a:t>(example verbatim)</a:t>
            </a:r>
          </a:p>
        </p:txBody>
      </p:sp>
      <p:sp>
        <p:nvSpPr>
          <p:cNvPr id="23" name="TextBox 22">
            <a:extLst>
              <a:ext uri="{FF2B5EF4-FFF2-40B4-BE49-F238E27FC236}">
                <a16:creationId xmlns:a16="http://schemas.microsoft.com/office/drawing/2014/main" id="{823BBD88-D3A6-625D-FB4E-5017D8BC09F2}"/>
              </a:ext>
            </a:extLst>
          </p:cNvPr>
          <p:cNvSpPr txBox="1"/>
          <p:nvPr/>
        </p:nvSpPr>
        <p:spPr>
          <a:xfrm>
            <a:off x="7439261" y="2020898"/>
            <a:ext cx="4291100" cy="369331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dirty="0">
                <a:ln>
                  <a:noFill/>
                </a:ln>
                <a:effectLst/>
                <a:uLnTx/>
                <a:uFillTx/>
                <a:latin typeface="Arial"/>
                <a:ea typeface="+mn-ea"/>
                <a:cs typeface="+mn-cs"/>
              </a:rPr>
              <a:t>“I love the skill necessary to play it.” (Male)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000" b="0" i="1" u="none" strike="noStrike" kern="1200" cap="none" spc="0" normalizeH="0" baseline="0" noProof="0" dirty="0">
              <a:ln>
                <a:noFill/>
              </a:ln>
              <a:solidFill>
                <a:srgbClr val="FF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dirty="0">
                <a:ln>
                  <a:noFill/>
                </a:ln>
                <a:effectLst/>
                <a:uLnTx/>
                <a:uFillTx/>
                <a:latin typeface="Arial"/>
                <a:ea typeface="+mn-ea"/>
                <a:cs typeface="+mn-cs"/>
              </a:rPr>
              <a:t>“Because it’s a great sport and I grew up playing it with my older brother and in general, just a really fun and great sport to play.” (Male)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000" b="0" i="1" u="none" strike="noStrike" kern="1200" cap="none" spc="0" normalizeH="0" baseline="0" noProof="0" dirty="0">
              <a:ln>
                <a:noFill/>
              </a:ln>
              <a:solidFill>
                <a:srgbClr val="FF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dirty="0">
                <a:ln>
                  <a:noFill/>
                </a:ln>
                <a:effectLst/>
                <a:uLnTx/>
                <a:uFillTx/>
                <a:latin typeface="Arial"/>
                <a:ea typeface="+mn-ea"/>
                <a:cs typeface="+mn-cs"/>
              </a:rPr>
              <a:t>“I am super tall, like playing with friends and the competition.” (Male)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000" b="0" i="1" u="none" strike="noStrike" kern="1200" cap="none" spc="0" normalizeH="0" baseline="0" noProof="0" dirty="0">
              <a:ln>
                <a:noFill/>
              </a:ln>
              <a:solidFill>
                <a:srgbClr val="FF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dirty="0">
                <a:ln>
                  <a:noFill/>
                </a:ln>
                <a:effectLst/>
                <a:uLnTx/>
                <a:uFillTx/>
                <a:latin typeface="Arial"/>
                <a:ea typeface="+mn-ea"/>
                <a:cs typeface="+mn-cs"/>
              </a:rPr>
              <a:t>“I love playing it and being part of the team and it gets me fit.” (Male)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000" b="0" i="1" u="none" strike="noStrike" kern="1200" cap="none" spc="0" normalizeH="0" baseline="0" noProof="0" dirty="0">
              <a:ln>
                <a:noFill/>
              </a:ln>
              <a:solidFill>
                <a:srgbClr val="FF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dirty="0">
                <a:ln>
                  <a:noFill/>
                </a:ln>
                <a:effectLst/>
                <a:uLnTx/>
                <a:uFillTx/>
                <a:latin typeface="Arial"/>
                <a:ea typeface="+mn-ea"/>
                <a:cs typeface="+mn-cs"/>
              </a:rPr>
              <a:t>“Less physical and my preferred sport.” (Female)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000" b="0" i="1" u="none" strike="noStrike" kern="1200" cap="none" spc="0" normalizeH="0" baseline="0" noProof="0" dirty="0">
              <a:ln>
                <a:noFill/>
              </a:ln>
              <a:solidFill>
                <a:srgbClr val="FF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dirty="0">
                <a:ln>
                  <a:noFill/>
                </a:ln>
                <a:effectLst/>
                <a:uLnTx/>
                <a:uFillTx/>
                <a:latin typeface="Arial"/>
                <a:ea typeface="+mn-ea"/>
                <a:cs typeface="+mn-cs"/>
              </a:rPr>
              <a:t>“Other friends play as well. COVID stopped games but basketball courts are everywhere to practice with friends.” (Male)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000" b="0" i="1" u="none" strike="noStrike" kern="1200" cap="none" spc="0" normalizeH="0" baseline="0" noProof="0" dirty="0">
              <a:ln>
                <a:noFill/>
              </a:ln>
              <a:solidFill>
                <a:srgbClr val="FF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dirty="0">
                <a:ln>
                  <a:noFill/>
                </a:ln>
                <a:effectLst/>
                <a:uLnTx/>
                <a:uFillTx/>
                <a:latin typeface="Arial"/>
                <a:ea typeface="+mn-ea"/>
                <a:cs typeface="+mn-cs"/>
              </a:rPr>
              <a:t>“I enjoy playing basketball, good fitness, playing with others, learn good communication skills.” (Male)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000" b="0" i="1" u="none" strike="noStrike" kern="1200" cap="none" spc="0" normalizeH="0" baseline="0" noProof="0" dirty="0">
              <a:ln>
                <a:noFill/>
              </a:ln>
              <a:solidFill>
                <a:srgbClr val="FF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dirty="0">
                <a:ln>
                  <a:noFill/>
                </a:ln>
                <a:effectLst/>
                <a:uLnTx/>
                <a:uFillTx/>
                <a:latin typeface="Arial"/>
                <a:ea typeface="+mn-ea"/>
                <a:cs typeface="+mn-cs"/>
              </a:rPr>
              <a:t>“It’s relaxing, all my friends play it as well. I play it for my own health and exercise and I enjoy playing it as well.” (Male)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000" b="0" i="1" u="none" strike="noStrike" kern="1200" cap="none" spc="0" normalizeH="0" baseline="0" noProof="0" dirty="0">
              <a:ln>
                <a:noFill/>
              </a:ln>
              <a:solidFill>
                <a:srgbClr val="FF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dirty="0">
                <a:ln>
                  <a:noFill/>
                </a:ln>
                <a:effectLst/>
                <a:uLnTx/>
                <a:uFillTx/>
                <a:latin typeface="Arial"/>
                <a:ea typeface="+mn-ea"/>
                <a:cs typeface="+mn-cs"/>
              </a:rPr>
              <a:t>“Because it's fun and isn't too time consuming.” (Female)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000" b="0" i="1" u="none" strike="noStrike" kern="1200" cap="none" spc="0" normalizeH="0" baseline="0" noProof="0" dirty="0">
              <a:ln>
                <a:noFill/>
              </a:ln>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dirty="0">
                <a:ln>
                  <a:noFill/>
                </a:ln>
                <a:effectLst/>
                <a:uLnTx/>
                <a:uFillTx/>
                <a:latin typeface="Arial"/>
                <a:ea typeface="+mn-ea"/>
                <a:cs typeface="+mn-cs"/>
              </a:rPr>
              <a:t>“I have a passion for it as it keeps me happy and distracts me from any stress or events occurring in my life.” (Female)</a:t>
            </a:r>
          </a:p>
        </p:txBody>
      </p:sp>
      <p:sp>
        <p:nvSpPr>
          <p:cNvPr id="26" name="TextBox 25">
            <a:extLst>
              <a:ext uri="{FF2B5EF4-FFF2-40B4-BE49-F238E27FC236}">
                <a16:creationId xmlns:a16="http://schemas.microsoft.com/office/drawing/2014/main" id="{234FE14C-1CE8-5E14-EA58-4FA7A8A4301F}"/>
              </a:ext>
            </a:extLst>
          </p:cNvPr>
          <p:cNvSpPr txBox="1"/>
          <p:nvPr/>
        </p:nvSpPr>
        <p:spPr>
          <a:xfrm>
            <a:off x="1285045" y="1132017"/>
            <a:ext cx="792330" cy="155244"/>
          </a:xfrm>
          <a:prstGeom prst="rect">
            <a:avLst/>
          </a:prstGeom>
          <a:noFill/>
          <a:ln>
            <a:solidFill>
              <a:schemeClr val="tx1"/>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dirty="0">
                <a:ln>
                  <a:noFill/>
                </a:ln>
                <a:solidFill>
                  <a:srgbClr val="333333"/>
                </a:solidFill>
                <a:effectLst/>
                <a:uLnTx/>
                <a:uFillTx/>
                <a:latin typeface="Arial"/>
                <a:ea typeface="+mn-ea"/>
                <a:cs typeface="+mn-cs"/>
              </a:rPr>
              <a:t>% Yes</a:t>
            </a:r>
          </a:p>
        </p:txBody>
      </p:sp>
      <p:sp>
        <p:nvSpPr>
          <p:cNvPr id="27" name="Footer Placeholder 3">
            <a:extLst>
              <a:ext uri="{FF2B5EF4-FFF2-40B4-BE49-F238E27FC236}">
                <a16:creationId xmlns:a16="http://schemas.microsoft.com/office/drawing/2014/main" id="{4D7F9EC1-64DA-0925-318B-7A018F7BCC39}"/>
              </a:ext>
            </a:extLst>
          </p:cNvPr>
          <p:cNvSpPr>
            <a:spLocks noGrp="1"/>
          </p:cNvSpPr>
          <p:nvPr>
            <p:ph type="ftr" sz="quarter" idx="11"/>
          </p:nvPr>
        </p:nvSpPr>
        <p:spPr>
          <a:xfrm>
            <a:off x="3981600" y="6390000"/>
            <a:ext cx="6744312" cy="1968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33333"/>
                </a:solidFill>
                <a:effectLst/>
                <a:uLnTx/>
                <a:uFillTx/>
                <a:latin typeface="Arial"/>
                <a:ea typeface="+mn-ea"/>
                <a:cs typeface="+mn-cs"/>
              </a:rPr>
              <a:t>Q15. </a:t>
            </a:r>
            <a:r>
              <a:rPr kumimoji="0" lang="en-NZ" sz="800" b="0" i="0" u="none" strike="noStrike" kern="1200" cap="none" spc="0" normalizeH="0" baseline="0" noProof="0" dirty="0">
                <a:ln>
                  <a:noFill/>
                </a:ln>
                <a:solidFill>
                  <a:srgbClr val="333333"/>
                </a:solidFill>
                <a:effectLst/>
                <a:uLnTx/>
                <a:uFillTx/>
                <a:latin typeface="Arial"/>
                <a:ea typeface="+mn-ea"/>
                <a:cs typeface="+mn-cs"/>
              </a:rPr>
              <a:t>And which of these are the main reasons you play / do [BASKETBALL]? | Q13/Q14 Why do you play / do [BASKETBALL]?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33333"/>
                </a:solidFill>
                <a:effectLst/>
                <a:uLnTx/>
                <a:uFillTx/>
                <a:latin typeface="Arial"/>
                <a:ea typeface="+mn-ea"/>
                <a:cs typeface="+mn-cs"/>
              </a:rPr>
              <a:t>Base: National and Wellington region survey who currently play basketball, n=73</a:t>
            </a:r>
          </a:p>
        </p:txBody>
      </p:sp>
      <p:pic>
        <p:nvPicPr>
          <p:cNvPr id="3" name="Picture 2">
            <a:extLst>
              <a:ext uri="{FF2B5EF4-FFF2-40B4-BE49-F238E27FC236}">
                <a16:creationId xmlns:a16="http://schemas.microsoft.com/office/drawing/2014/main" id="{94B0BDE2-ED0B-DA4D-91D6-E33A043C0EEC}"/>
              </a:ext>
            </a:extLst>
          </p:cNvPr>
          <p:cNvPicPr>
            <a:picLocks noChangeAspect="1"/>
          </p:cNvPicPr>
          <p:nvPr/>
        </p:nvPicPr>
        <p:blipFill>
          <a:blip r:embed="rId3"/>
          <a:stretch>
            <a:fillRect/>
          </a:stretch>
        </p:blipFill>
        <p:spPr>
          <a:xfrm>
            <a:off x="353390" y="204660"/>
            <a:ext cx="720000" cy="720000"/>
          </a:xfrm>
          <a:prstGeom prst="rect">
            <a:avLst/>
          </a:prstGeom>
        </p:spPr>
      </p:pic>
      <p:sp>
        <p:nvSpPr>
          <p:cNvPr id="7" name="Slide Number Placeholder 6">
            <a:extLst>
              <a:ext uri="{FF2B5EF4-FFF2-40B4-BE49-F238E27FC236}">
                <a16:creationId xmlns:a16="http://schemas.microsoft.com/office/drawing/2014/main" id="{B25A1A02-F994-9DEF-F966-CC3773C697D2}"/>
              </a:ext>
            </a:extLst>
          </p:cNvPr>
          <p:cNvSpPr>
            <a:spLocks noGrp="1"/>
          </p:cNvSpPr>
          <p:nvPr>
            <p:ph type="sldNum" sz="quarter" idx="10"/>
          </p:nvPr>
        </p:nvSpPr>
        <p:spPr/>
        <p:txBody>
          <a:bodyPr/>
          <a:lstStyle/>
          <a:p>
            <a:fld id="{4034BEE3-566C-4068-A777-C3A4762E861B}" type="slidenum">
              <a:rPr lang="en-GB" smtClean="0"/>
              <a:pPr/>
              <a:t>87</a:t>
            </a:fld>
            <a:endParaRPr lang="en-GB" dirty="0"/>
          </a:p>
        </p:txBody>
      </p:sp>
    </p:spTree>
    <p:extLst>
      <p:ext uri="{BB962C8B-B14F-4D97-AF65-F5344CB8AC3E}">
        <p14:creationId xmlns:p14="http://schemas.microsoft.com/office/powerpoint/2010/main" val="3573095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16099C37-C080-F7FC-C03A-8A5B8FF2EDB6}"/>
              </a:ext>
            </a:extLst>
          </p:cNvPr>
          <p:cNvSpPr>
            <a:spLocks noGrp="1"/>
          </p:cNvSpPr>
          <p:nvPr>
            <p:ph type="title" idx="4294967295"/>
          </p:nvPr>
        </p:nvSpPr>
        <p:spPr>
          <a:xfrm>
            <a:off x="1256831" y="273190"/>
            <a:ext cx="10209681" cy="403225"/>
          </a:xfrm>
        </p:spPr>
        <p:txBody>
          <a:bodyPr/>
          <a:lstStyle/>
          <a:p>
            <a:r>
              <a:rPr lang="en-NZ" sz="1800" dirty="0"/>
              <a:t>The main reasons rangatahi stop playing basketball are: they are too busy with other things, their friends don’t play / no longer play, and balancing multiple sports.</a:t>
            </a:r>
          </a:p>
        </p:txBody>
      </p:sp>
      <p:graphicFrame>
        <p:nvGraphicFramePr>
          <p:cNvPr id="25" name="Content Placeholder 11">
            <a:extLst>
              <a:ext uri="{FF2B5EF4-FFF2-40B4-BE49-F238E27FC236}">
                <a16:creationId xmlns:a16="http://schemas.microsoft.com/office/drawing/2014/main" id="{82B48DA9-70B6-1FD7-A344-9EE1E0030023}"/>
              </a:ext>
            </a:extLst>
          </p:cNvPr>
          <p:cNvGraphicFramePr>
            <a:graphicFrameLocks/>
          </p:cNvGraphicFramePr>
          <p:nvPr>
            <p:extLst>
              <p:ext uri="{D42A27DB-BD31-4B8C-83A1-F6EECF244321}">
                <p14:modId xmlns:p14="http://schemas.microsoft.com/office/powerpoint/2010/main" val="3633912478"/>
              </p:ext>
            </p:extLst>
          </p:nvPr>
        </p:nvGraphicFramePr>
        <p:xfrm>
          <a:off x="1256831" y="1162193"/>
          <a:ext cx="5723840" cy="4856867"/>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46CCA8D9-44E7-D187-0751-68E7A583FA18}"/>
              </a:ext>
            </a:extLst>
          </p:cNvPr>
          <p:cNvSpPr/>
          <p:nvPr/>
        </p:nvSpPr>
        <p:spPr bwMode="ltGray">
          <a:xfrm>
            <a:off x="356789" y="1135559"/>
            <a:ext cx="715402" cy="490718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Rectangle 7">
            <a:extLst>
              <a:ext uri="{FF2B5EF4-FFF2-40B4-BE49-F238E27FC236}">
                <a16:creationId xmlns:a16="http://schemas.microsoft.com/office/drawing/2014/main" id="{0F7A1412-EC83-571A-F167-E4270B65AE0A}"/>
              </a:ext>
            </a:extLst>
          </p:cNvPr>
          <p:cNvSpPr/>
          <p:nvPr/>
        </p:nvSpPr>
        <p:spPr bwMode="ltGray">
          <a:xfrm>
            <a:off x="461639" y="1287261"/>
            <a:ext cx="479394" cy="4660777"/>
          </a:xfrm>
          <a:prstGeom prst="rect">
            <a:avLst/>
          </a:prstGeom>
          <a:solidFill>
            <a:srgbClr val="FFFFFF">
              <a:alpha val="3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extBox 1">
            <a:extLst>
              <a:ext uri="{FF2B5EF4-FFF2-40B4-BE49-F238E27FC236}">
                <a16:creationId xmlns:a16="http://schemas.microsoft.com/office/drawing/2014/main" id="{2FC4338F-24FA-CF64-7479-3AD78F2240BA}"/>
              </a:ext>
            </a:extLst>
          </p:cNvPr>
          <p:cNvSpPr txBox="1"/>
          <p:nvPr/>
        </p:nvSpPr>
        <p:spPr>
          <a:xfrm rot="16200000">
            <a:off x="-1629053" y="3432984"/>
            <a:ext cx="4660778"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400" b="1" i="0" u="none" strike="noStrike" kern="1200" cap="none" spc="0" normalizeH="0" baseline="0" noProof="0" dirty="0">
                <a:ln>
                  <a:noFill/>
                </a:ln>
                <a:solidFill>
                  <a:srgbClr val="333333"/>
                </a:solidFill>
                <a:effectLst/>
                <a:uLnTx/>
                <a:uFillTx/>
                <a:latin typeface="Arial"/>
                <a:ea typeface="+mn-ea"/>
                <a:cs typeface="+mn-cs"/>
              </a:rPr>
              <a:t>Barriers to playing basketball</a:t>
            </a:r>
          </a:p>
        </p:txBody>
      </p:sp>
      <p:sp>
        <p:nvSpPr>
          <p:cNvPr id="12" name="Footer Placeholder 3">
            <a:extLst>
              <a:ext uri="{FF2B5EF4-FFF2-40B4-BE49-F238E27FC236}">
                <a16:creationId xmlns:a16="http://schemas.microsoft.com/office/drawing/2014/main" id="{3FAAD5C3-2E1F-F6DB-112E-2C6FD3291E31}"/>
              </a:ext>
            </a:extLst>
          </p:cNvPr>
          <p:cNvSpPr>
            <a:spLocks noGrp="1"/>
          </p:cNvSpPr>
          <p:nvPr>
            <p:ph type="ftr" sz="quarter" idx="11"/>
          </p:nvPr>
        </p:nvSpPr>
        <p:spPr>
          <a:xfrm>
            <a:off x="3981600" y="6390000"/>
            <a:ext cx="6744312" cy="1968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33333"/>
                </a:solidFill>
                <a:effectLst/>
                <a:uLnTx/>
                <a:uFillTx/>
                <a:latin typeface="Arial"/>
                <a:ea typeface="+mn-ea"/>
                <a:cs typeface="+mn-cs"/>
              </a:rPr>
              <a:t>Q9. </a:t>
            </a:r>
            <a:r>
              <a:rPr kumimoji="0" lang="en-NZ" sz="800" b="0" i="0" u="none" strike="noStrike" kern="1200" cap="none" spc="0" normalizeH="0" baseline="0" noProof="0" dirty="0">
                <a:ln>
                  <a:noFill/>
                </a:ln>
                <a:solidFill>
                  <a:srgbClr val="333333"/>
                </a:solidFill>
                <a:effectLst/>
                <a:uLnTx/>
                <a:uFillTx/>
                <a:latin typeface="Arial"/>
                <a:ea typeface="+mn-ea"/>
                <a:cs typeface="+mn-cs"/>
              </a:rPr>
              <a:t>People have given us many reasons why they’ve stopped playing organised sport. Please  let us know how important, or not, each of the following reasons were in your decision to stop playing / doing [BASKETBALL]… | Q9 You mentioned you used to play / do [BASKETBALL] as part of a team or club, but don’t currently. Can you please let us know why this 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33333"/>
                </a:solidFill>
                <a:effectLst/>
                <a:uLnTx/>
                <a:uFillTx/>
                <a:latin typeface="Arial"/>
                <a:ea typeface="+mn-ea"/>
                <a:cs typeface="+mn-cs"/>
              </a:rPr>
              <a:t>Base: National and Wellington region survey who have lapsed from Basketball, n=30</a:t>
            </a:r>
          </a:p>
        </p:txBody>
      </p:sp>
      <p:sp>
        <p:nvSpPr>
          <p:cNvPr id="13" name="TextBox 12">
            <a:extLst>
              <a:ext uri="{FF2B5EF4-FFF2-40B4-BE49-F238E27FC236}">
                <a16:creationId xmlns:a16="http://schemas.microsoft.com/office/drawing/2014/main" id="{39170353-C1AB-BC7C-821A-E595BA40B57B}"/>
              </a:ext>
            </a:extLst>
          </p:cNvPr>
          <p:cNvSpPr txBox="1"/>
          <p:nvPr/>
        </p:nvSpPr>
        <p:spPr>
          <a:xfrm>
            <a:off x="5120198" y="5695807"/>
            <a:ext cx="1688974" cy="307777"/>
          </a:xfrm>
          <a:prstGeom prst="rect">
            <a:avLst/>
          </a:prstGeom>
          <a:noFill/>
          <a:ln>
            <a:solidFill>
              <a:schemeClr val="tx1"/>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dirty="0">
                <a:ln>
                  <a:noFill/>
                </a:ln>
                <a:solidFill>
                  <a:srgbClr val="333333"/>
                </a:solidFill>
                <a:effectLst/>
                <a:uLnTx/>
                <a:uFillTx/>
                <a:latin typeface="Arial"/>
                <a:ea typeface="+mn-ea"/>
                <a:cs typeface="+mn-cs"/>
              </a:rPr>
              <a:t>% rated 4 or 5 out of 5,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dirty="0">
                <a:ln>
                  <a:noFill/>
                </a:ln>
                <a:solidFill>
                  <a:srgbClr val="333333"/>
                </a:solidFill>
                <a:effectLst/>
                <a:uLnTx/>
                <a:uFillTx/>
                <a:latin typeface="Arial"/>
                <a:ea typeface="+mn-ea"/>
                <a:cs typeface="+mn-cs"/>
              </a:rPr>
              <a:t>where 5=extremely important</a:t>
            </a:r>
          </a:p>
        </p:txBody>
      </p:sp>
      <p:sp>
        <p:nvSpPr>
          <p:cNvPr id="14" name="Rectangle 13">
            <a:extLst>
              <a:ext uri="{FF2B5EF4-FFF2-40B4-BE49-F238E27FC236}">
                <a16:creationId xmlns:a16="http://schemas.microsoft.com/office/drawing/2014/main" id="{BB384FD1-681E-3A77-CB31-02B6AB2FE846}"/>
              </a:ext>
            </a:extLst>
          </p:cNvPr>
          <p:cNvSpPr/>
          <p:nvPr/>
        </p:nvSpPr>
        <p:spPr bwMode="ltGray">
          <a:xfrm>
            <a:off x="7350712" y="1293519"/>
            <a:ext cx="4484500" cy="580785"/>
          </a:xfrm>
          <a:prstGeom prst="rect">
            <a:avLst/>
          </a:prstGeom>
          <a:solidFill>
            <a:srgbClr val="F9C61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15" name="Group 14">
            <a:extLst>
              <a:ext uri="{FF2B5EF4-FFF2-40B4-BE49-F238E27FC236}">
                <a16:creationId xmlns:a16="http://schemas.microsoft.com/office/drawing/2014/main" id="{3F3FD3C0-A63E-1E43-72A5-D585484F2F05}"/>
              </a:ext>
            </a:extLst>
          </p:cNvPr>
          <p:cNvGrpSpPr/>
          <p:nvPr/>
        </p:nvGrpSpPr>
        <p:grpSpPr>
          <a:xfrm>
            <a:off x="7164550" y="1143783"/>
            <a:ext cx="317312" cy="317312"/>
            <a:chOff x="8883583" y="395223"/>
            <a:chExt cx="600075" cy="600075"/>
          </a:xfrm>
        </p:grpSpPr>
        <p:sp>
          <p:nvSpPr>
            <p:cNvPr id="16" name="Rectangle 15">
              <a:extLst>
                <a:ext uri="{FF2B5EF4-FFF2-40B4-BE49-F238E27FC236}">
                  <a16:creationId xmlns:a16="http://schemas.microsoft.com/office/drawing/2014/main" id="{CADCFF5C-03A2-FF66-5668-F15C97C88D9A}"/>
                </a:ext>
              </a:extLst>
            </p:cNvPr>
            <p:cNvSpPr/>
            <p:nvPr/>
          </p:nvSpPr>
          <p:spPr bwMode="ltGray">
            <a:xfrm>
              <a:off x="8883583" y="395223"/>
              <a:ext cx="600075" cy="600075"/>
            </a:xfrm>
            <a:prstGeom prst="rect">
              <a:avLst/>
            </a:prstGeom>
            <a:solidFill>
              <a:schemeClr val="accent2">
                <a:lumMod val="75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17" name="Graphic 20">
              <a:extLst>
                <a:ext uri="{FF2B5EF4-FFF2-40B4-BE49-F238E27FC236}">
                  <a16:creationId xmlns:a16="http://schemas.microsoft.com/office/drawing/2014/main" id="{CE4997F8-9646-4828-BFE2-C544CE2515E8}"/>
                </a:ext>
              </a:extLst>
            </p:cNvPr>
            <p:cNvGrpSpPr/>
            <p:nvPr/>
          </p:nvGrpSpPr>
          <p:grpSpPr>
            <a:xfrm>
              <a:off x="8944460" y="518482"/>
              <a:ext cx="474419" cy="335478"/>
              <a:chOff x="-309623" y="1966848"/>
              <a:chExt cx="852607" cy="602907"/>
            </a:xfrm>
            <a:solidFill>
              <a:srgbClr val="FFFFFF"/>
            </a:solidFill>
          </p:grpSpPr>
          <p:sp>
            <p:nvSpPr>
              <p:cNvPr id="18" name="Freeform: Shape 17">
                <a:extLst>
                  <a:ext uri="{FF2B5EF4-FFF2-40B4-BE49-F238E27FC236}">
                    <a16:creationId xmlns:a16="http://schemas.microsoft.com/office/drawing/2014/main" id="{FE280A61-560F-7E2E-7D20-1129BC6E7DC7}"/>
                  </a:ext>
                </a:extLst>
              </p:cNvPr>
              <p:cNvSpPr/>
              <p:nvPr/>
            </p:nvSpPr>
            <p:spPr>
              <a:xfrm>
                <a:off x="-309623" y="1966848"/>
                <a:ext cx="400614" cy="602907"/>
              </a:xfrm>
              <a:custGeom>
                <a:avLst/>
                <a:gdLst>
                  <a:gd name="connsiteX0" fmla="*/ 233993 w 400614"/>
                  <a:gd name="connsiteY0" fmla="*/ 263785 h 602907"/>
                  <a:gd name="connsiteX1" fmla="*/ 185435 w 400614"/>
                  <a:gd name="connsiteY1" fmla="*/ 276580 h 602907"/>
                  <a:gd name="connsiteX2" fmla="*/ 140801 w 400614"/>
                  <a:gd name="connsiteY2" fmla="*/ 289488 h 602907"/>
                  <a:gd name="connsiteX3" fmla="*/ 122993 w 400614"/>
                  <a:gd name="connsiteY3" fmla="*/ 249907 h 602907"/>
                  <a:gd name="connsiteX4" fmla="*/ 202269 w 400614"/>
                  <a:gd name="connsiteY4" fmla="*/ 96642 h 602907"/>
                  <a:gd name="connsiteX5" fmla="*/ 376711 w 400614"/>
                  <a:gd name="connsiteY5" fmla="*/ 29853 h 602907"/>
                  <a:gd name="connsiteX6" fmla="*/ 372731 w 400614"/>
                  <a:gd name="connsiteY6" fmla="*/ 64 h 602907"/>
                  <a:gd name="connsiteX7" fmla="*/ 109124 w 400614"/>
                  <a:gd name="connsiteY7" fmla="*/ 105139 h 602907"/>
                  <a:gd name="connsiteX8" fmla="*/ 61 w 400614"/>
                  <a:gd name="connsiteY8" fmla="*/ 356920 h 602907"/>
                  <a:gd name="connsiteX9" fmla="*/ 62503 w 400614"/>
                  <a:gd name="connsiteY9" fmla="*/ 530403 h 602907"/>
                  <a:gd name="connsiteX10" fmla="*/ 222110 w 400614"/>
                  <a:gd name="connsiteY10" fmla="*/ 602784 h 602907"/>
                  <a:gd name="connsiteX11" fmla="*/ 350951 w 400614"/>
                  <a:gd name="connsiteY11" fmla="*/ 551158 h 602907"/>
                  <a:gd name="connsiteX12" fmla="*/ 400534 w 400614"/>
                  <a:gd name="connsiteY12" fmla="*/ 422316 h 602907"/>
                  <a:gd name="connsiteX13" fmla="*/ 349982 w 400614"/>
                  <a:gd name="connsiteY13" fmla="*/ 308302 h 602907"/>
                  <a:gd name="connsiteX14" fmla="*/ 233993 w 400614"/>
                  <a:gd name="connsiteY14" fmla="*/ 263785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233993" y="263785"/>
                    </a:moveTo>
                    <a:cubicBezTo>
                      <a:pt x="217149" y="264975"/>
                      <a:pt x="200678" y="269315"/>
                      <a:pt x="185435" y="276580"/>
                    </a:cubicBezTo>
                    <a:cubicBezTo>
                      <a:pt x="171419" y="283440"/>
                      <a:pt x="156316" y="287808"/>
                      <a:pt x="140801" y="289488"/>
                    </a:cubicBezTo>
                    <a:cubicBezTo>
                      <a:pt x="128910" y="289488"/>
                      <a:pt x="122993" y="276253"/>
                      <a:pt x="122993" y="249907"/>
                    </a:cubicBezTo>
                    <a:cubicBezTo>
                      <a:pt x="124434" y="189344"/>
                      <a:pt x="153673" y="132814"/>
                      <a:pt x="202269" y="96642"/>
                    </a:cubicBezTo>
                    <a:cubicBezTo>
                      <a:pt x="250347" y="53884"/>
                      <a:pt x="312372" y="30136"/>
                      <a:pt x="376711" y="29853"/>
                    </a:cubicBezTo>
                    <a:lnTo>
                      <a:pt x="372731" y="64"/>
                    </a:lnTo>
                    <a:cubicBezTo>
                      <a:pt x="274310" y="-1770"/>
                      <a:pt x="179296" y="36103"/>
                      <a:pt x="109124" y="105139"/>
                    </a:cubicBezTo>
                    <a:cubicBezTo>
                      <a:pt x="38722" y="169811"/>
                      <a:pt x="-920" y="261327"/>
                      <a:pt x="61" y="356920"/>
                    </a:cubicBezTo>
                    <a:cubicBezTo>
                      <a:pt x="-1321" y="420484"/>
                      <a:pt x="20928" y="482301"/>
                      <a:pt x="62503" y="530403"/>
                    </a:cubicBezTo>
                    <a:cubicBezTo>
                      <a:pt x="101887" y="577602"/>
                      <a:pt x="160655" y="604253"/>
                      <a:pt x="222110" y="602784"/>
                    </a:cubicBezTo>
                    <a:cubicBezTo>
                      <a:pt x="270435" y="604625"/>
                      <a:pt x="317268" y="585859"/>
                      <a:pt x="350951" y="551158"/>
                    </a:cubicBezTo>
                    <a:cubicBezTo>
                      <a:pt x="384106" y="516609"/>
                      <a:pt x="401974" y="470178"/>
                      <a:pt x="400534" y="422316"/>
                    </a:cubicBezTo>
                    <a:cubicBezTo>
                      <a:pt x="401659" y="378649"/>
                      <a:pt x="383099" y="336788"/>
                      <a:pt x="349982" y="308302"/>
                    </a:cubicBezTo>
                    <a:cubicBezTo>
                      <a:pt x="318296" y="279401"/>
                      <a:pt x="276879" y="263505"/>
                      <a:pt x="233993" y="263785"/>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sp>
            <p:nvSpPr>
              <p:cNvPr id="19" name="Freeform: Shape 18">
                <a:extLst>
                  <a:ext uri="{FF2B5EF4-FFF2-40B4-BE49-F238E27FC236}">
                    <a16:creationId xmlns:a16="http://schemas.microsoft.com/office/drawing/2014/main" id="{65EB75CB-856A-BDA5-FAD5-6201CA3C69FC}"/>
                  </a:ext>
                </a:extLst>
              </p:cNvPr>
              <p:cNvSpPr/>
              <p:nvPr/>
            </p:nvSpPr>
            <p:spPr>
              <a:xfrm>
                <a:off x="142368" y="1966848"/>
                <a:ext cx="400614" cy="602907"/>
              </a:xfrm>
              <a:custGeom>
                <a:avLst/>
                <a:gdLst>
                  <a:gd name="connsiteX0" fmla="*/ 348955 w 400614"/>
                  <a:gd name="connsiteY0" fmla="*/ 309380 h 602907"/>
                  <a:gd name="connsiteX1" fmla="*/ 233987 w 400614"/>
                  <a:gd name="connsiteY1" fmla="*/ 263784 h 602907"/>
                  <a:gd name="connsiteX2" fmla="*/ 185420 w 400614"/>
                  <a:gd name="connsiteY2" fmla="*/ 276579 h 602907"/>
                  <a:gd name="connsiteX3" fmla="*/ 140786 w 400614"/>
                  <a:gd name="connsiteY3" fmla="*/ 289488 h 602907"/>
                  <a:gd name="connsiteX4" fmla="*/ 122993 w 400614"/>
                  <a:gd name="connsiteY4" fmla="*/ 249907 h 602907"/>
                  <a:gd name="connsiteX5" fmla="*/ 202251 w 400614"/>
                  <a:gd name="connsiteY5" fmla="*/ 96642 h 602907"/>
                  <a:gd name="connsiteX6" fmla="*/ 376705 w 400614"/>
                  <a:gd name="connsiteY6" fmla="*/ 29853 h 602907"/>
                  <a:gd name="connsiteX7" fmla="*/ 372731 w 400614"/>
                  <a:gd name="connsiteY7" fmla="*/ 64 h 602907"/>
                  <a:gd name="connsiteX8" fmla="*/ 109116 w 400614"/>
                  <a:gd name="connsiteY8" fmla="*/ 105139 h 602907"/>
                  <a:gd name="connsiteX9" fmla="*/ 61 w 400614"/>
                  <a:gd name="connsiteY9" fmla="*/ 356919 h 602907"/>
                  <a:gd name="connsiteX10" fmla="*/ 62488 w 400614"/>
                  <a:gd name="connsiteY10" fmla="*/ 530403 h 602907"/>
                  <a:gd name="connsiteX11" fmla="*/ 222092 w 400614"/>
                  <a:gd name="connsiteY11" fmla="*/ 602784 h 602907"/>
                  <a:gd name="connsiteX12" fmla="*/ 350949 w 400614"/>
                  <a:gd name="connsiteY12" fmla="*/ 551158 h 602907"/>
                  <a:gd name="connsiteX13" fmla="*/ 400535 w 400614"/>
                  <a:gd name="connsiteY13" fmla="*/ 422316 h 602907"/>
                  <a:gd name="connsiteX14" fmla="*/ 348955 w 400614"/>
                  <a:gd name="connsiteY14" fmla="*/ 309380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348955" y="309380"/>
                    </a:moveTo>
                    <a:cubicBezTo>
                      <a:pt x="317764" y="280209"/>
                      <a:pt x="276693" y="263920"/>
                      <a:pt x="233987" y="263784"/>
                    </a:cubicBezTo>
                    <a:cubicBezTo>
                      <a:pt x="217138" y="264975"/>
                      <a:pt x="200666" y="269315"/>
                      <a:pt x="185420" y="276579"/>
                    </a:cubicBezTo>
                    <a:cubicBezTo>
                      <a:pt x="171405" y="283444"/>
                      <a:pt x="156301" y="287811"/>
                      <a:pt x="140786" y="289488"/>
                    </a:cubicBezTo>
                    <a:cubicBezTo>
                      <a:pt x="128903" y="289488"/>
                      <a:pt x="122993" y="276253"/>
                      <a:pt x="122993" y="249907"/>
                    </a:cubicBezTo>
                    <a:cubicBezTo>
                      <a:pt x="124430" y="189347"/>
                      <a:pt x="153662" y="132819"/>
                      <a:pt x="202251" y="96642"/>
                    </a:cubicBezTo>
                    <a:cubicBezTo>
                      <a:pt x="250336" y="53885"/>
                      <a:pt x="312364" y="30138"/>
                      <a:pt x="376705" y="29853"/>
                    </a:cubicBezTo>
                    <a:lnTo>
                      <a:pt x="372731" y="64"/>
                    </a:lnTo>
                    <a:cubicBezTo>
                      <a:pt x="274306" y="-1768"/>
                      <a:pt x="179293" y="36104"/>
                      <a:pt x="109116" y="105139"/>
                    </a:cubicBezTo>
                    <a:cubicBezTo>
                      <a:pt x="38716" y="169811"/>
                      <a:pt x="-923" y="261327"/>
                      <a:pt x="61" y="356919"/>
                    </a:cubicBezTo>
                    <a:cubicBezTo>
                      <a:pt x="-1327" y="420482"/>
                      <a:pt x="20917" y="482299"/>
                      <a:pt x="62488" y="530403"/>
                    </a:cubicBezTo>
                    <a:cubicBezTo>
                      <a:pt x="101875" y="577598"/>
                      <a:pt x="160640" y="604248"/>
                      <a:pt x="222092" y="602784"/>
                    </a:cubicBezTo>
                    <a:cubicBezTo>
                      <a:pt x="270425" y="604624"/>
                      <a:pt x="317264" y="585859"/>
                      <a:pt x="350949" y="551158"/>
                    </a:cubicBezTo>
                    <a:cubicBezTo>
                      <a:pt x="384106" y="516607"/>
                      <a:pt x="401968" y="470178"/>
                      <a:pt x="400535" y="422316"/>
                    </a:cubicBezTo>
                    <a:cubicBezTo>
                      <a:pt x="401195" y="378831"/>
                      <a:pt x="382252" y="337356"/>
                      <a:pt x="348955" y="309380"/>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grpSp>
      </p:grpSp>
      <p:sp>
        <p:nvSpPr>
          <p:cNvPr id="20" name="Rectangle 19">
            <a:extLst>
              <a:ext uri="{FF2B5EF4-FFF2-40B4-BE49-F238E27FC236}">
                <a16:creationId xmlns:a16="http://schemas.microsoft.com/office/drawing/2014/main" id="{5D0A09DC-A387-B171-8A0E-BB1D6AC20B4C}"/>
              </a:ext>
            </a:extLst>
          </p:cNvPr>
          <p:cNvSpPr/>
          <p:nvPr/>
        </p:nvSpPr>
        <p:spPr bwMode="ltGray">
          <a:xfrm>
            <a:off x="7350711" y="1874304"/>
            <a:ext cx="4484500" cy="4100367"/>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21" name="TextBox 20">
            <a:extLst>
              <a:ext uri="{FF2B5EF4-FFF2-40B4-BE49-F238E27FC236}">
                <a16:creationId xmlns:a16="http://schemas.microsoft.com/office/drawing/2014/main" id="{44CC5137-306E-00E5-CE39-542113737B91}"/>
              </a:ext>
            </a:extLst>
          </p:cNvPr>
          <p:cNvSpPr txBox="1"/>
          <p:nvPr/>
        </p:nvSpPr>
        <p:spPr>
          <a:xfrm>
            <a:off x="8007473" y="1325804"/>
            <a:ext cx="3152925" cy="4924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srgbClr val="333333"/>
                </a:solidFill>
                <a:effectLst/>
                <a:uLnTx/>
                <a:uFillTx/>
                <a:latin typeface="Arial"/>
                <a:ea typeface="+mn-ea"/>
                <a:cs typeface="+mn-cs"/>
              </a:rPr>
              <a:t>Why don’t play any more </a:t>
            </a:r>
            <a:r>
              <a:rPr kumimoji="0" lang="en-NZ" sz="1400" b="1" i="0" u="none" strike="noStrike" kern="1200" cap="none" spc="0" normalizeH="0" baseline="0" noProof="0" dirty="0">
                <a:ln>
                  <a:noFill/>
                </a:ln>
                <a:solidFill>
                  <a:srgbClr val="333333"/>
                </a:solidFill>
                <a:effectLst/>
                <a:uLnTx/>
                <a:uFillTx/>
                <a:latin typeface="Arial"/>
                <a:ea typeface="+mn-ea"/>
                <a:cs typeface="+mn-cs"/>
              </a:rPr>
              <a:t>(example verbatim)</a:t>
            </a:r>
          </a:p>
        </p:txBody>
      </p:sp>
      <p:sp>
        <p:nvSpPr>
          <p:cNvPr id="11" name="TextBox 10">
            <a:extLst>
              <a:ext uri="{FF2B5EF4-FFF2-40B4-BE49-F238E27FC236}">
                <a16:creationId xmlns:a16="http://schemas.microsoft.com/office/drawing/2014/main" id="{0AC5E6FF-2143-F38E-80B2-07ED2F319EDF}"/>
              </a:ext>
            </a:extLst>
          </p:cNvPr>
          <p:cNvSpPr txBox="1"/>
          <p:nvPr/>
        </p:nvSpPr>
        <p:spPr>
          <a:xfrm>
            <a:off x="7639049" y="2109609"/>
            <a:ext cx="3952875" cy="353943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dirty="0">
                <a:ln>
                  <a:noFill/>
                </a:ln>
                <a:solidFill>
                  <a:srgbClr val="333333"/>
                </a:solidFill>
                <a:effectLst/>
                <a:uLnTx/>
                <a:uFillTx/>
                <a:latin typeface="Arial"/>
                <a:ea typeface="+mn-ea"/>
                <a:cs typeface="+mn-cs"/>
              </a:rPr>
              <a:t>“I don't really like team sports any more.” (Male)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000" b="0" i="1" u="none" strike="noStrike" kern="1200" cap="none" spc="0" normalizeH="0" baseline="0" noProof="0" dirty="0">
              <a:ln>
                <a:noFill/>
              </a:ln>
              <a:solidFill>
                <a:srgbClr val="333333"/>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dirty="0">
                <a:ln>
                  <a:noFill/>
                </a:ln>
                <a:effectLst/>
                <a:uLnTx/>
                <a:uFillTx/>
                <a:latin typeface="Arial"/>
                <a:ea typeface="+mn-ea"/>
                <a:cs typeface="+mn-cs"/>
              </a:rPr>
              <a:t>“I decided to focus on other teams.” (Female)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000" b="0" i="1" u="none" strike="noStrike" kern="1200" cap="none" spc="0" normalizeH="0" baseline="0" noProof="0" dirty="0">
              <a:ln>
                <a:noFill/>
              </a:ln>
              <a:solidFill>
                <a:srgbClr val="FF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dirty="0">
                <a:ln>
                  <a:noFill/>
                </a:ln>
                <a:effectLst/>
                <a:uLnTx/>
                <a:uFillTx/>
                <a:latin typeface="Arial"/>
                <a:ea typeface="+mn-ea"/>
                <a:cs typeface="+mn-cs"/>
              </a:rPr>
              <a:t>“Have not got the time now I am at high school.” (Female)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000" b="0" i="1" u="none" strike="noStrike" kern="1200" cap="none" spc="0" normalizeH="0" baseline="0" noProof="0" dirty="0">
              <a:ln>
                <a:noFill/>
              </a:ln>
              <a:solidFill>
                <a:srgbClr val="FF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dirty="0">
                <a:ln>
                  <a:noFill/>
                </a:ln>
                <a:effectLst/>
                <a:uLnTx/>
                <a:uFillTx/>
                <a:latin typeface="Arial"/>
                <a:ea typeface="+mn-ea"/>
                <a:cs typeface="+mn-cs"/>
              </a:rPr>
              <a:t>“It was just for fun and I'm playing more sport.” (Male)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000" b="0" i="1" u="none" strike="noStrike" kern="1200" cap="none" spc="0" normalizeH="0" baseline="0" noProof="0" dirty="0">
              <a:ln>
                <a:noFill/>
              </a:ln>
              <a:solidFill>
                <a:srgbClr val="FF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dirty="0">
                <a:ln>
                  <a:noFill/>
                </a:ln>
                <a:effectLst/>
                <a:uLnTx/>
                <a:uFillTx/>
                <a:latin typeface="Arial"/>
                <a:ea typeface="+mn-ea"/>
                <a:cs typeface="+mn-cs"/>
              </a:rPr>
              <a:t>“Don’t have time due to work.” (Male)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000" b="0" i="1" u="none" strike="noStrike" kern="1200" cap="none" spc="0" normalizeH="0" baseline="0" noProof="0" dirty="0">
              <a:ln>
                <a:noFill/>
              </a:ln>
              <a:solidFill>
                <a:srgbClr val="FF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dirty="0">
                <a:ln>
                  <a:noFill/>
                </a:ln>
                <a:effectLst/>
                <a:uLnTx/>
                <a:uFillTx/>
                <a:latin typeface="Arial"/>
                <a:ea typeface="+mn-ea"/>
                <a:cs typeface="+mn-cs"/>
              </a:rPr>
              <a:t>“It was because we don’t have many people playing basketball in the school, instead we play hockey. I started playing hockey because I can find that sense of belonging and friendships in the school.” (Male)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000" b="0" i="1" u="none" strike="noStrike" kern="1200" cap="none" spc="0" normalizeH="0" baseline="0" noProof="0" dirty="0">
              <a:ln>
                <a:noFill/>
              </a:ln>
              <a:solidFill>
                <a:srgbClr val="FF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dirty="0">
                <a:ln>
                  <a:noFill/>
                </a:ln>
                <a:effectLst/>
                <a:uLnTx/>
                <a:uFillTx/>
                <a:latin typeface="Arial"/>
                <a:ea typeface="+mn-ea"/>
                <a:cs typeface="+mn-cs"/>
              </a:rPr>
              <a:t>“I signed up in intermediate because my friends encouraged me too, but I didn't find that I was very good at it, so I chose to not continue it in my college years.” (Female)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000" b="0" i="1" u="none" strike="noStrike" kern="1200" cap="none" spc="0" normalizeH="0" baseline="0" noProof="0" dirty="0">
              <a:ln>
                <a:noFill/>
              </a:ln>
              <a:solidFill>
                <a:srgbClr val="FF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dirty="0">
                <a:ln>
                  <a:noFill/>
                </a:ln>
                <a:effectLst/>
                <a:uLnTx/>
                <a:uFillTx/>
                <a:latin typeface="Arial"/>
                <a:ea typeface="+mn-ea"/>
                <a:cs typeface="+mn-cs"/>
              </a:rPr>
              <a:t>“Not a great team environment.” (Female)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000" b="0" i="1" u="none" strike="noStrike" kern="1200" cap="none" spc="0" normalizeH="0" baseline="0" noProof="0" dirty="0">
              <a:ln>
                <a:noFill/>
              </a:ln>
              <a:solidFill>
                <a:srgbClr val="FF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dirty="0">
                <a:ln>
                  <a:noFill/>
                </a:ln>
                <a:effectLst/>
                <a:uLnTx/>
                <a:uFillTx/>
                <a:latin typeface="Arial"/>
                <a:ea typeface="+mn-ea"/>
                <a:cs typeface="+mn-cs"/>
              </a:rPr>
              <a:t>“Post COVID, never restarted.” (Male)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000" b="0" i="1" u="none" strike="noStrike" kern="1200" cap="none" spc="0" normalizeH="0" baseline="0" noProof="0" dirty="0">
              <a:ln>
                <a:noFill/>
              </a:ln>
              <a:solidFill>
                <a:srgbClr val="FF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dirty="0">
                <a:ln>
                  <a:noFill/>
                </a:ln>
                <a:effectLst/>
                <a:uLnTx/>
                <a:uFillTx/>
                <a:latin typeface="Arial"/>
                <a:ea typeface="+mn-ea"/>
                <a:cs typeface="+mn-cs"/>
              </a:rPr>
              <a:t>“Got bored of it and preferred chilling with my mates.” (</a:t>
            </a:r>
            <a:r>
              <a:rPr lang="en-NZ" sz="1000" i="1" dirty="0">
                <a:latin typeface="Arial"/>
              </a:rPr>
              <a:t>M</a:t>
            </a:r>
            <a:r>
              <a:rPr kumimoji="0" lang="en-NZ" sz="1000" b="0" i="1" u="none" strike="noStrike" kern="1200" cap="none" spc="0" normalizeH="0" baseline="0" noProof="0" dirty="0">
                <a:ln>
                  <a:noFill/>
                </a:ln>
                <a:effectLst/>
                <a:uLnTx/>
                <a:uFillTx/>
                <a:latin typeface="Arial"/>
                <a:ea typeface="+mn-ea"/>
                <a:cs typeface="+mn-cs"/>
              </a:rPr>
              <a:t>ale)</a:t>
            </a:r>
          </a:p>
        </p:txBody>
      </p:sp>
      <p:pic>
        <p:nvPicPr>
          <p:cNvPr id="4" name="Picture 3">
            <a:extLst>
              <a:ext uri="{FF2B5EF4-FFF2-40B4-BE49-F238E27FC236}">
                <a16:creationId xmlns:a16="http://schemas.microsoft.com/office/drawing/2014/main" id="{DC208DE4-785F-9952-5E58-2E7BA6A4675C}"/>
              </a:ext>
            </a:extLst>
          </p:cNvPr>
          <p:cNvPicPr>
            <a:picLocks noChangeAspect="1"/>
          </p:cNvPicPr>
          <p:nvPr/>
        </p:nvPicPr>
        <p:blipFill>
          <a:blip r:embed="rId3"/>
          <a:stretch>
            <a:fillRect/>
          </a:stretch>
        </p:blipFill>
        <p:spPr>
          <a:xfrm>
            <a:off x="353390" y="204660"/>
            <a:ext cx="720000" cy="720000"/>
          </a:xfrm>
          <a:prstGeom prst="rect">
            <a:avLst/>
          </a:prstGeom>
        </p:spPr>
      </p:pic>
      <p:sp>
        <p:nvSpPr>
          <p:cNvPr id="7" name="Slide Number Placeholder 6">
            <a:extLst>
              <a:ext uri="{FF2B5EF4-FFF2-40B4-BE49-F238E27FC236}">
                <a16:creationId xmlns:a16="http://schemas.microsoft.com/office/drawing/2014/main" id="{A81DE616-FBEC-FA20-0173-486BEE737521}"/>
              </a:ext>
            </a:extLst>
          </p:cNvPr>
          <p:cNvSpPr>
            <a:spLocks noGrp="1"/>
          </p:cNvSpPr>
          <p:nvPr>
            <p:ph type="sldNum" sz="quarter" idx="10"/>
          </p:nvPr>
        </p:nvSpPr>
        <p:spPr/>
        <p:txBody>
          <a:bodyPr/>
          <a:lstStyle/>
          <a:p>
            <a:fld id="{4034BEE3-566C-4068-A777-C3A4762E861B}" type="slidenum">
              <a:rPr lang="en-GB" smtClean="0"/>
              <a:pPr/>
              <a:t>88</a:t>
            </a:fld>
            <a:endParaRPr lang="en-GB" dirty="0"/>
          </a:p>
        </p:txBody>
      </p:sp>
    </p:spTree>
    <p:extLst>
      <p:ext uri="{BB962C8B-B14F-4D97-AF65-F5344CB8AC3E}">
        <p14:creationId xmlns:p14="http://schemas.microsoft.com/office/powerpoint/2010/main" val="1594544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0D04010-D7DF-D8DA-F7DE-434A4BAB2A69}"/>
              </a:ext>
            </a:extLst>
          </p:cNvPr>
          <p:cNvSpPr/>
          <p:nvPr/>
        </p:nvSpPr>
        <p:spPr bwMode="ltGray">
          <a:xfrm>
            <a:off x="7342374" y="1109277"/>
            <a:ext cx="4484500" cy="580785"/>
          </a:xfrm>
          <a:prstGeom prst="rect">
            <a:avLst/>
          </a:prstGeom>
          <a:solidFill>
            <a:schemeClr val="bg2">
              <a:lumMod val="75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5F20A3C9-643C-F58E-5528-7590C3CE6E78}"/>
              </a:ext>
            </a:extLst>
          </p:cNvPr>
          <p:cNvSpPr/>
          <p:nvPr/>
        </p:nvSpPr>
        <p:spPr bwMode="ltGray">
          <a:xfrm>
            <a:off x="7592477" y="1176250"/>
            <a:ext cx="3984294" cy="446838"/>
          </a:xfrm>
          <a:prstGeom prst="rect">
            <a:avLst/>
          </a:prstGeom>
          <a:solidFill>
            <a:srgbClr val="FFFFFF">
              <a:alpha val="3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mj-lt"/>
              <a:ea typeface="+mn-ea"/>
              <a:cs typeface="+mn-cs"/>
            </a:endParaRPr>
          </a:p>
        </p:txBody>
      </p:sp>
      <p:sp>
        <p:nvSpPr>
          <p:cNvPr id="18" name="Rectangle 17">
            <a:extLst>
              <a:ext uri="{FF2B5EF4-FFF2-40B4-BE49-F238E27FC236}">
                <a16:creationId xmlns:a16="http://schemas.microsoft.com/office/drawing/2014/main" id="{6251480D-5D98-9F4B-00A2-1E3B745110FB}"/>
              </a:ext>
            </a:extLst>
          </p:cNvPr>
          <p:cNvSpPr/>
          <p:nvPr/>
        </p:nvSpPr>
        <p:spPr bwMode="ltGray">
          <a:xfrm>
            <a:off x="1431226" y="1106811"/>
            <a:ext cx="4484500" cy="580785"/>
          </a:xfrm>
          <a:prstGeom prst="rect">
            <a:avLst/>
          </a:prstGeom>
          <a:solidFill>
            <a:schemeClr val="bg2">
              <a:lumMod val="75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D1FB9FD7-F780-4E30-299F-9C5823C13B24}"/>
              </a:ext>
            </a:extLst>
          </p:cNvPr>
          <p:cNvSpPr/>
          <p:nvPr/>
        </p:nvSpPr>
        <p:spPr bwMode="ltGray">
          <a:xfrm>
            <a:off x="1681329" y="1173784"/>
            <a:ext cx="3984294" cy="446838"/>
          </a:xfrm>
          <a:prstGeom prst="rect">
            <a:avLst/>
          </a:prstGeom>
          <a:solidFill>
            <a:srgbClr val="FFFFFF">
              <a:alpha val="3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mj-lt"/>
              <a:ea typeface="+mn-ea"/>
              <a:cs typeface="+mn-cs"/>
            </a:endParaRPr>
          </a:p>
        </p:txBody>
      </p:sp>
      <p:sp>
        <p:nvSpPr>
          <p:cNvPr id="2" name="Title 1">
            <a:extLst>
              <a:ext uri="{FF2B5EF4-FFF2-40B4-BE49-F238E27FC236}">
                <a16:creationId xmlns:a16="http://schemas.microsoft.com/office/drawing/2014/main" id="{86AE2C3B-CEC9-F22E-CB66-B5293681FCD5}"/>
              </a:ext>
            </a:extLst>
          </p:cNvPr>
          <p:cNvSpPr>
            <a:spLocks noGrp="1"/>
          </p:cNvSpPr>
          <p:nvPr>
            <p:ph type="title"/>
          </p:nvPr>
        </p:nvSpPr>
        <p:spPr>
          <a:xfrm>
            <a:off x="1295400" y="133759"/>
            <a:ext cx="10531474" cy="403200"/>
          </a:xfrm>
        </p:spPr>
        <p:txBody>
          <a:bodyPr/>
          <a:lstStyle/>
          <a:p>
            <a:r>
              <a:rPr lang="en-NZ" sz="1800" dirty="0"/>
              <a:t>Rangatahi who play basketball would ideally have training soon after school ends. In general, they believe that making it easier to play for their club and school will be most effective in encouraging rangatahi to participate in organised sport.</a:t>
            </a:r>
          </a:p>
        </p:txBody>
      </p:sp>
      <p:graphicFrame>
        <p:nvGraphicFramePr>
          <p:cNvPr id="11" name="Content Placeholder 11">
            <a:extLst>
              <a:ext uri="{FF2B5EF4-FFF2-40B4-BE49-F238E27FC236}">
                <a16:creationId xmlns:a16="http://schemas.microsoft.com/office/drawing/2014/main" id="{4C6C6E61-6B90-9120-655D-4AD0DAC9330F}"/>
              </a:ext>
            </a:extLst>
          </p:cNvPr>
          <p:cNvGraphicFramePr>
            <a:graphicFrameLocks noGrp="1"/>
          </p:cNvGraphicFramePr>
          <p:nvPr>
            <p:ph sz="quarter" idx="14"/>
          </p:nvPr>
        </p:nvGraphicFramePr>
        <p:xfrm>
          <a:off x="1392481" y="2053034"/>
          <a:ext cx="4788504" cy="377121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a:extLst>
              <a:ext uri="{FF2B5EF4-FFF2-40B4-BE49-F238E27FC236}">
                <a16:creationId xmlns:a16="http://schemas.microsoft.com/office/drawing/2014/main" id="{BD06EAF7-0521-4390-856C-DEB48E394C43}"/>
              </a:ext>
            </a:extLst>
          </p:cNvPr>
          <p:cNvGraphicFramePr>
            <a:graphicFrameLocks noGrp="1"/>
          </p:cNvGraphicFramePr>
          <p:nvPr>
            <p:ph sz="quarter" idx="15"/>
          </p:nvPr>
        </p:nvGraphicFramePr>
        <p:xfrm>
          <a:off x="6501276" y="2017160"/>
          <a:ext cx="5174056" cy="3915046"/>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24737EE8-5C67-8590-0615-C30EB58F67E7}"/>
              </a:ext>
            </a:extLst>
          </p:cNvPr>
          <p:cNvSpPr/>
          <p:nvPr/>
        </p:nvSpPr>
        <p:spPr bwMode="ltGray">
          <a:xfrm>
            <a:off x="356789" y="1135559"/>
            <a:ext cx="715402" cy="4907180"/>
          </a:xfrm>
          <a:prstGeom prst="rect">
            <a:avLst/>
          </a:prstGeom>
          <a:solidFill>
            <a:schemeClr val="bg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mj-lt"/>
              <a:ea typeface="+mn-ea"/>
              <a:cs typeface="+mn-cs"/>
            </a:endParaRPr>
          </a:p>
        </p:txBody>
      </p:sp>
      <p:sp>
        <p:nvSpPr>
          <p:cNvPr id="9" name="Rectangle 8">
            <a:extLst>
              <a:ext uri="{FF2B5EF4-FFF2-40B4-BE49-F238E27FC236}">
                <a16:creationId xmlns:a16="http://schemas.microsoft.com/office/drawing/2014/main" id="{9D6D064A-D53E-4842-4621-9280E0E3D7B2}"/>
              </a:ext>
            </a:extLst>
          </p:cNvPr>
          <p:cNvSpPr/>
          <p:nvPr/>
        </p:nvSpPr>
        <p:spPr bwMode="ltGray">
          <a:xfrm>
            <a:off x="461639" y="1287261"/>
            <a:ext cx="479394" cy="4660777"/>
          </a:xfrm>
          <a:prstGeom prst="rect">
            <a:avLst/>
          </a:prstGeom>
          <a:solidFill>
            <a:srgbClr val="FFFFFF">
              <a:alpha val="3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mj-lt"/>
              <a:ea typeface="+mn-ea"/>
              <a:cs typeface="+mn-cs"/>
            </a:endParaRPr>
          </a:p>
        </p:txBody>
      </p:sp>
      <p:sp>
        <p:nvSpPr>
          <p:cNvPr id="13" name="TextBox 12">
            <a:extLst>
              <a:ext uri="{FF2B5EF4-FFF2-40B4-BE49-F238E27FC236}">
                <a16:creationId xmlns:a16="http://schemas.microsoft.com/office/drawing/2014/main" id="{5EABDE42-7FF3-CE95-ED01-9F6D93AC2B9D}"/>
              </a:ext>
            </a:extLst>
          </p:cNvPr>
          <p:cNvSpPr txBox="1"/>
          <p:nvPr/>
        </p:nvSpPr>
        <p:spPr>
          <a:xfrm rot="16200000">
            <a:off x="-1474680" y="3473920"/>
            <a:ext cx="4352031" cy="369332"/>
          </a:xfrm>
          <a:prstGeom prst="rect">
            <a:avLst/>
          </a:prstGeom>
          <a:noFill/>
        </p:spPr>
        <p:txBody>
          <a:bodyPr wrap="square" lIns="0" tIns="0" rIns="0" bIns="0" rtlCol="0">
            <a:spAutoFit/>
          </a:bodyPr>
          <a:lstStyle/>
          <a:p>
            <a:pPr algn="ctr"/>
            <a:r>
              <a:rPr lang="en-NZ" sz="2400" b="1" dirty="0">
                <a:latin typeface="+mj-lt"/>
              </a:rPr>
              <a:t>Encouraging participation</a:t>
            </a:r>
          </a:p>
        </p:txBody>
      </p:sp>
      <p:sp>
        <p:nvSpPr>
          <p:cNvPr id="16" name="TextBox 15">
            <a:extLst>
              <a:ext uri="{FF2B5EF4-FFF2-40B4-BE49-F238E27FC236}">
                <a16:creationId xmlns:a16="http://schemas.microsoft.com/office/drawing/2014/main" id="{CDEC7702-B9FC-154A-6F4F-D5D7C5C0146D}"/>
              </a:ext>
            </a:extLst>
          </p:cNvPr>
          <p:cNvSpPr txBox="1"/>
          <p:nvPr/>
        </p:nvSpPr>
        <p:spPr>
          <a:xfrm>
            <a:off x="2125285" y="1258703"/>
            <a:ext cx="3152925" cy="246221"/>
          </a:xfrm>
          <a:prstGeom prst="rect">
            <a:avLst/>
          </a:prstGeom>
          <a:noFill/>
        </p:spPr>
        <p:txBody>
          <a:bodyPr wrap="square" lIns="0" tIns="0" rIns="0" bIns="0" rtlCol="0">
            <a:spAutoFit/>
          </a:bodyPr>
          <a:lstStyle/>
          <a:p>
            <a:pPr algn="ctr"/>
            <a:r>
              <a:rPr lang="en-NZ" sz="1600" b="1" dirty="0"/>
              <a:t>When want to have training*</a:t>
            </a:r>
          </a:p>
        </p:txBody>
      </p:sp>
      <p:sp>
        <p:nvSpPr>
          <p:cNvPr id="17" name="TextBox 16">
            <a:extLst>
              <a:ext uri="{FF2B5EF4-FFF2-40B4-BE49-F238E27FC236}">
                <a16:creationId xmlns:a16="http://schemas.microsoft.com/office/drawing/2014/main" id="{B5DD1D66-658B-6AA7-4421-D9253BC37C61}"/>
              </a:ext>
            </a:extLst>
          </p:cNvPr>
          <p:cNvSpPr txBox="1"/>
          <p:nvPr/>
        </p:nvSpPr>
        <p:spPr>
          <a:xfrm>
            <a:off x="7527919" y="1152168"/>
            <a:ext cx="4113409" cy="492443"/>
          </a:xfrm>
          <a:prstGeom prst="rect">
            <a:avLst/>
          </a:prstGeom>
          <a:noFill/>
        </p:spPr>
        <p:txBody>
          <a:bodyPr wrap="square" lIns="0" tIns="0" rIns="0" bIns="0" rtlCol="0">
            <a:spAutoFit/>
          </a:bodyPr>
          <a:lstStyle/>
          <a:p>
            <a:pPr algn="ctr"/>
            <a:r>
              <a:rPr lang="en-NZ" sz="1600" b="1" dirty="0"/>
              <a:t>What would encourage continued participation*</a:t>
            </a:r>
          </a:p>
        </p:txBody>
      </p:sp>
      <p:sp>
        <p:nvSpPr>
          <p:cNvPr id="22" name="Footer Placeholder 3">
            <a:extLst>
              <a:ext uri="{FF2B5EF4-FFF2-40B4-BE49-F238E27FC236}">
                <a16:creationId xmlns:a16="http://schemas.microsoft.com/office/drawing/2014/main" id="{7D0064A0-8278-8DE5-D998-21BD1B0E62DD}"/>
              </a:ext>
            </a:extLst>
          </p:cNvPr>
          <p:cNvSpPr txBox="1">
            <a:spLocks/>
          </p:cNvSpPr>
          <p:nvPr/>
        </p:nvSpPr>
        <p:spPr>
          <a:xfrm>
            <a:off x="3981600" y="6412574"/>
            <a:ext cx="6744312" cy="196850"/>
          </a:xfrm>
          <a:prstGeom prst="rect">
            <a:avLst/>
          </a:prstGeom>
        </p:spPr>
        <p:txBody>
          <a:bodyPr vert="horz" lIns="0" tIns="0" rIns="0" bIns="0" rtlCol="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*These two questions aren’t asked about a particular sport, but ask for generic preferences. We have filtered responses by rangatahi who currently play basketball to get a more relevant response. </a:t>
            </a:r>
          </a:p>
          <a:p>
            <a:r>
              <a:rPr lang="en-GB" dirty="0"/>
              <a:t>Q20. </a:t>
            </a:r>
            <a:r>
              <a:rPr lang="en-NZ" dirty="0"/>
              <a:t>This time think about when training takes place. Would you rather it takes place | Q22 How effective do you think each of the following would be in encouraging young people like you to continue with organised sport? </a:t>
            </a:r>
          </a:p>
          <a:p>
            <a:r>
              <a:rPr lang="en-GB" dirty="0"/>
              <a:t>Base: National and Wellington region survey who currently play basketball, n=139</a:t>
            </a:r>
          </a:p>
        </p:txBody>
      </p:sp>
      <p:sp>
        <p:nvSpPr>
          <p:cNvPr id="25" name="TextBox 24">
            <a:extLst>
              <a:ext uri="{FF2B5EF4-FFF2-40B4-BE49-F238E27FC236}">
                <a16:creationId xmlns:a16="http://schemas.microsoft.com/office/drawing/2014/main" id="{3BA618C1-89C4-E2A6-69A7-532DD074FD30}"/>
              </a:ext>
            </a:extLst>
          </p:cNvPr>
          <p:cNvSpPr txBox="1"/>
          <p:nvPr/>
        </p:nvSpPr>
        <p:spPr>
          <a:xfrm>
            <a:off x="10137900" y="5688151"/>
            <a:ext cx="1688974" cy="307777"/>
          </a:xfrm>
          <a:prstGeom prst="rect">
            <a:avLst/>
          </a:prstGeom>
          <a:noFill/>
          <a:ln>
            <a:solidFill>
              <a:schemeClr val="tx1"/>
            </a:solidFill>
          </a:ln>
        </p:spPr>
        <p:txBody>
          <a:bodyPr wrap="square" lIns="0" tIns="0" rIns="0" bIns="0" rtlCol="0">
            <a:spAutoFit/>
          </a:bodyPr>
          <a:lstStyle/>
          <a:p>
            <a:pPr algn="ctr"/>
            <a:r>
              <a:rPr lang="en-NZ" sz="1000" i="1" dirty="0"/>
              <a:t>% rated 4 or 5 out of 5, </a:t>
            </a:r>
          </a:p>
          <a:p>
            <a:pPr algn="ctr"/>
            <a:r>
              <a:rPr lang="en-NZ" sz="1000" i="1" dirty="0"/>
              <a:t>where 5=extremely effective</a:t>
            </a:r>
          </a:p>
        </p:txBody>
      </p:sp>
      <p:pic>
        <p:nvPicPr>
          <p:cNvPr id="3" name="Picture 2">
            <a:extLst>
              <a:ext uri="{FF2B5EF4-FFF2-40B4-BE49-F238E27FC236}">
                <a16:creationId xmlns:a16="http://schemas.microsoft.com/office/drawing/2014/main" id="{4FF1BD70-4846-1CC0-E560-0875285E33E0}"/>
              </a:ext>
            </a:extLst>
          </p:cNvPr>
          <p:cNvPicPr>
            <a:picLocks noChangeAspect="1"/>
          </p:cNvPicPr>
          <p:nvPr/>
        </p:nvPicPr>
        <p:blipFill>
          <a:blip r:embed="rId4"/>
          <a:stretch>
            <a:fillRect/>
          </a:stretch>
        </p:blipFill>
        <p:spPr>
          <a:xfrm>
            <a:off x="353390" y="204660"/>
            <a:ext cx="720000" cy="720000"/>
          </a:xfrm>
          <a:prstGeom prst="rect">
            <a:avLst/>
          </a:prstGeom>
        </p:spPr>
      </p:pic>
      <p:sp>
        <p:nvSpPr>
          <p:cNvPr id="6" name="Slide Number Placeholder 5">
            <a:extLst>
              <a:ext uri="{FF2B5EF4-FFF2-40B4-BE49-F238E27FC236}">
                <a16:creationId xmlns:a16="http://schemas.microsoft.com/office/drawing/2014/main" id="{E2C8F5D4-C4A6-9B5F-EDA3-0C996FE4B368}"/>
              </a:ext>
            </a:extLst>
          </p:cNvPr>
          <p:cNvSpPr>
            <a:spLocks noGrp="1"/>
          </p:cNvSpPr>
          <p:nvPr>
            <p:ph type="sldNum" sz="quarter" idx="10"/>
          </p:nvPr>
        </p:nvSpPr>
        <p:spPr/>
        <p:txBody>
          <a:bodyPr/>
          <a:lstStyle/>
          <a:p>
            <a:fld id="{4034BEE3-566C-4068-A777-C3A4762E861B}" type="slidenum">
              <a:rPr lang="en-GB" smtClean="0"/>
              <a:pPr/>
              <a:t>89</a:t>
            </a:fld>
            <a:endParaRPr lang="en-GB" dirty="0"/>
          </a:p>
        </p:txBody>
      </p:sp>
    </p:spTree>
    <p:extLst>
      <p:ext uri="{BB962C8B-B14F-4D97-AF65-F5344CB8AC3E}">
        <p14:creationId xmlns:p14="http://schemas.microsoft.com/office/powerpoint/2010/main" val="1480111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12CA443-2027-F89A-5332-473B1434201E}"/>
              </a:ext>
            </a:extLst>
          </p:cNvPr>
          <p:cNvSpPr/>
          <p:nvPr/>
        </p:nvSpPr>
        <p:spPr bwMode="ltGray">
          <a:xfrm>
            <a:off x="275529" y="54520"/>
            <a:ext cx="11664000" cy="468000"/>
          </a:xfrm>
          <a:prstGeom prst="rect">
            <a:avLst/>
          </a:prstGeom>
          <a:solidFill>
            <a:srgbClr val="0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22" name="TextBox 21">
            <a:extLst>
              <a:ext uri="{FF2B5EF4-FFF2-40B4-BE49-F238E27FC236}">
                <a16:creationId xmlns:a16="http://schemas.microsoft.com/office/drawing/2014/main" id="{71A151FD-3CD4-4602-A73E-3E9BE2F7D0A8}"/>
              </a:ext>
            </a:extLst>
          </p:cNvPr>
          <p:cNvSpPr txBox="1"/>
          <p:nvPr/>
        </p:nvSpPr>
        <p:spPr>
          <a:xfrm>
            <a:off x="569528" y="57688"/>
            <a:ext cx="11076003" cy="461665"/>
          </a:xfrm>
          <a:prstGeom prst="rect">
            <a:avLst/>
          </a:prstGeom>
          <a:noFill/>
        </p:spPr>
        <p:txBody>
          <a:bodyPr wrap="square">
            <a:spAutoFit/>
          </a:bodyPr>
          <a:lstStyle/>
          <a:p>
            <a:pPr algn="ctr"/>
            <a:r>
              <a:rPr kumimoji="0" lang="en-US"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To summarise the research findings, what lapsed rangatahi want to </a:t>
            </a:r>
            <a:r>
              <a:rPr kumimoji="0" lang="en-US" sz="2400" b="1" i="1"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feel</a:t>
            </a:r>
            <a:r>
              <a:rPr kumimoji="0" lang="en-US" sz="2400" b="0" i="1"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is</a:t>
            </a:r>
            <a:r>
              <a:rPr kumimoji="0" lang="en-US"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endParaRPr lang="en-NZ" sz="2400" dirty="0">
              <a:solidFill>
                <a:schemeClr val="bg1"/>
              </a:solidFill>
            </a:endParaRPr>
          </a:p>
        </p:txBody>
      </p:sp>
      <p:sp>
        <p:nvSpPr>
          <p:cNvPr id="23" name="Rectangle 22">
            <a:extLst>
              <a:ext uri="{FF2B5EF4-FFF2-40B4-BE49-F238E27FC236}">
                <a16:creationId xmlns:a16="http://schemas.microsoft.com/office/drawing/2014/main" id="{4BC71770-738E-5487-E70E-B1D0AAE9674B}"/>
              </a:ext>
            </a:extLst>
          </p:cNvPr>
          <p:cNvSpPr/>
          <p:nvPr/>
        </p:nvSpPr>
        <p:spPr bwMode="ltGray">
          <a:xfrm>
            <a:off x="390093" y="592111"/>
            <a:ext cx="2464359" cy="923586"/>
          </a:xfrm>
          <a:prstGeom prst="rect">
            <a:avLst/>
          </a:prstGeom>
          <a:solidFill>
            <a:schemeClr val="bg1">
              <a:lumMod val="95000"/>
            </a:schemeClr>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Rectangle 2">
            <a:extLst>
              <a:ext uri="{FF2B5EF4-FFF2-40B4-BE49-F238E27FC236}">
                <a16:creationId xmlns:a16="http://schemas.microsoft.com/office/drawing/2014/main" id="{38FA361A-F00F-6DCA-C08D-E83ED2024AE0}"/>
              </a:ext>
            </a:extLst>
          </p:cNvPr>
          <p:cNvSpPr/>
          <p:nvPr/>
        </p:nvSpPr>
        <p:spPr bwMode="ltGray">
          <a:xfrm>
            <a:off x="3029661" y="592111"/>
            <a:ext cx="2464359" cy="923586"/>
          </a:xfrm>
          <a:prstGeom prst="rect">
            <a:avLst/>
          </a:prstGeom>
          <a:solidFill>
            <a:schemeClr val="bg1">
              <a:lumMod val="95000"/>
            </a:schemeClr>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Rectangle 4">
            <a:extLst>
              <a:ext uri="{FF2B5EF4-FFF2-40B4-BE49-F238E27FC236}">
                <a16:creationId xmlns:a16="http://schemas.microsoft.com/office/drawing/2014/main" id="{FDD928CB-C3F3-0A8D-DBD6-DC5EF04A1A5E}"/>
              </a:ext>
            </a:extLst>
          </p:cNvPr>
          <p:cNvSpPr/>
          <p:nvPr/>
        </p:nvSpPr>
        <p:spPr bwMode="ltGray">
          <a:xfrm>
            <a:off x="5669229" y="596889"/>
            <a:ext cx="3192668" cy="923586"/>
          </a:xfrm>
          <a:prstGeom prst="rect">
            <a:avLst/>
          </a:prstGeom>
          <a:solidFill>
            <a:schemeClr val="bg1">
              <a:lumMod val="95000"/>
            </a:schemeClr>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Rectangle 5">
            <a:extLst>
              <a:ext uri="{FF2B5EF4-FFF2-40B4-BE49-F238E27FC236}">
                <a16:creationId xmlns:a16="http://schemas.microsoft.com/office/drawing/2014/main" id="{CE6AFAF3-822D-7082-7F51-DC58B2F41C86}"/>
              </a:ext>
            </a:extLst>
          </p:cNvPr>
          <p:cNvSpPr/>
          <p:nvPr/>
        </p:nvSpPr>
        <p:spPr bwMode="ltGray">
          <a:xfrm>
            <a:off x="9409800" y="587176"/>
            <a:ext cx="2464359" cy="923586"/>
          </a:xfrm>
          <a:prstGeom prst="rect">
            <a:avLst/>
          </a:prstGeom>
          <a:solidFill>
            <a:schemeClr val="bg1">
              <a:lumMod val="95000"/>
            </a:schemeClr>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TextBox 11">
            <a:extLst>
              <a:ext uri="{FF2B5EF4-FFF2-40B4-BE49-F238E27FC236}">
                <a16:creationId xmlns:a16="http://schemas.microsoft.com/office/drawing/2014/main" id="{41665CEB-D23A-BC3E-D458-11171E3CB62F}"/>
              </a:ext>
            </a:extLst>
          </p:cNvPr>
          <p:cNvSpPr txBox="1"/>
          <p:nvPr/>
        </p:nvSpPr>
        <p:spPr>
          <a:xfrm>
            <a:off x="1035533" y="735551"/>
            <a:ext cx="1271016" cy="677108"/>
          </a:xfrm>
          <a:prstGeom prst="rect">
            <a:avLst/>
          </a:prstGeom>
          <a:noFill/>
        </p:spPr>
        <p:txBody>
          <a:bodyPr wrap="square" lIns="0" tIns="0" rIns="0" bIns="0" rtlCol="0">
            <a:spAutoFit/>
          </a:bodyPr>
          <a:lstStyle/>
          <a:p>
            <a:pPr algn="ctr"/>
            <a:r>
              <a:rPr lang="en-NZ" sz="4400" b="1" dirty="0">
                <a:solidFill>
                  <a:srgbClr val="00A5B8"/>
                </a:solidFill>
                <a:latin typeface="Arial Narrow" panose="020B0606020202030204" pitchFamily="34" charset="0"/>
              </a:rPr>
              <a:t>FUN</a:t>
            </a:r>
          </a:p>
        </p:txBody>
      </p:sp>
      <p:sp>
        <p:nvSpPr>
          <p:cNvPr id="13" name="TextBox 12">
            <a:extLst>
              <a:ext uri="{FF2B5EF4-FFF2-40B4-BE49-F238E27FC236}">
                <a16:creationId xmlns:a16="http://schemas.microsoft.com/office/drawing/2014/main" id="{347E4C52-EAE4-2503-F2B1-9CAFE84D9C71}"/>
              </a:ext>
            </a:extLst>
          </p:cNvPr>
          <p:cNvSpPr txBox="1"/>
          <p:nvPr/>
        </p:nvSpPr>
        <p:spPr>
          <a:xfrm>
            <a:off x="2654388" y="827884"/>
            <a:ext cx="3214904" cy="492443"/>
          </a:xfrm>
          <a:prstGeom prst="rect">
            <a:avLst/>
          </a:prstGeom>
          <a:noFill/>
        </p:spPr>
        <p:txBody>
          <a:bodyPr wrap="square" lIns="0" tIns="0" rIns="0" bIns="0" rtlCol="0">
            <a:spAutoFit/>
          </a:bodyPr>
          <a:lstStyle/>
          <a:p>
            <a:pPr algn="ctr"/>
            <a:r>
              <a:rPr lang="en-NZ" sz="3200" b="1" dirty="0">
                <a:solidFill>
                  <a:srgbClr val="ECBB06"/>
                </a:solidFill>
                <a:latin typeface="Arial Narrow" panose="020B0606020202030204" pitchFamily="34" charset="0"/>
              </a:rPr>
              <a:t>CONNECTION</a:t>
            </a:r>
          </a:p>
        </p:txBody>
      </p:sp>
      <p:sp>
        <p:nvSpPr>
          <p:cNvPr id="14" name="TextBox 13">
            <a:extLst>
              <a:ext uri="{FF2B5EF4-FFF2-40B4-BE49-F238E27FC236}">
                <a16:creationId xmlns:a16="http://schemas.microsoft.com/office/drawing/2014/main" id="{1F3BF294-9B7C-659B-55D2-3A2C83ADCEAA}"/>
              </a:ext>
            </a:extLst>
          </p:cNvPr>
          <p:cNvSpPr txBox="1"/>
          <p:nvPr/>
        </p:nvSpPr>
        <p:spPr>
          <a:xfrm>
            <a:off x="5646993" y="827884"/>
            <a:ext cx="3214904" cy="492443"/>
          </a:xfrm>
          <a:prstGeom prst="rect">
            <a:avLst/>
          </a:prstGeom>
          <a:noFill/>
        </p:spPr>
        <p:txBody>
          <a:bodyPr wrap="square" lIns="0" tIns="0" rIns="0" bIns="0" rtlCol="0">
            <a:spAutoFit/>
          </a:bodyPr>
          <a:lstStyle/>
          <a:p>
            <a:pPr algn="ctr"/>
            <a:r>
              <a:rPr lang="en-NZ" sz="3200" b="1" dirty="0">
                <a:solidFill>
                  <a:srgbClr val="006C77"/>
                </a:solidFill>
                <a:latin typeface="Arial Narrow" panose="020B0606020202030204" pitchFamily="34" charset="0"/>
              </a:rPr>
              <a:t>PROGRESSION</a:t>
            </a:r>
          </a:p>
        </p:txBody>
      </p:sp>
      <p:sp>
        <p:nvSpPr>
          <p:cNvPr id="16" name="TextBox 15">
            <a:extLst>
              <a:ext uri="{FF2B5EF4-FFF2-40B4-BE49-F238E27FC236}">
                <a16:creationId xmlns:a16="http://schemas.microsoft.com/office/drawing/2014/main" id="{E111D8EC-7950-1C85-664E-318BF502D56C}"/>
              </a:ext>
            </a:extLst>
          </p:cNvPr>
          <p:cNvSpPr txBox="1"/>
          <p:nvPr/>
        </p:nvSpPr>
        <p:spPr>
          <a:xfrm>
            <a:off x="8999619" y="885034"/>
            <a:ext cx="3214904" cy="492443"/>
          </a:xfrm>
          <a:prstGeom prst="rect">
            <a:avLst/>
          </a:prstGeom>
          <a:noFill/>
        </p:spPr>
        <p:txBody>
          <a:bodyPr wrap="square" lIns="0" tIns="0" rIns="0" bIns="0" rtlCol="0">
            <a:spAutoFit/>
          </a:bodyPr>
          <a:lstStyle/>
          <a:p>
            <a:pPr algn="ctr"/>
            <a:r>
              <a:rPr lang="en-NZ" sz="3200" b="1" dirty="0">
                <a:solidFill>
                  <a:schemeClr val="bg2"/>
                </a:solidFill>
                <a:latin typeface="Arial Narrow" panose="020B0606020202030204" pitchFamily="34" charset="0"/>
              </a:rPr>
              <a:t>FLEXIBILITY</a:t>
            </a:r>
          </a:p>
        </p:txBody>
      </p:sp>
      <p:sp>
        <p:nvSpPr>
          <p:cNvPr id="19" name="TextBox 18">
            <a:extLst>
              <a:ext uri="{FF2B5EF4-FFF2-40B4-BE49-F238E27FC236}">
                <a16:creationId xmlns:a16="http://schemas.microsoft.com/office/drawing/2014/main" id="{0DB7E78D-4E7B-D467-4929-F8B57DD69C49}"/>
              </a:ext>
            </a:extLst>
          </p:cNvPr>
          <p:cNvSpPr txBox="1"/>
          <p:nvPr/>
        </p:nvSpPr>
        <p:spPr>
          <a:xfrm>
            <a:off x="7525517" y="735551"/>
            <a:ext cx="3214904" cy="677108"/>
          </a:xfrm>
          <a:prstGeom prst="rect">
            <a:avLst/>
          </a:prstGeom>
          <a:noFill/>
        </p:spPr>
        <p:txBody>
          <a:bodyPr wrap="square" lIns="0" tIns="0" rIns="0" bIns="0" rtlCol="0">
            <a:spAutoFit/>
          </a:bodyPr>
          <a:lstStyle/>
          <a:p>
            <a:pPr algn="ctr"/>
            <a:r>
              <a:rPr lang="en-NZ" sz="4400" b="1" dirty="0">
                <a:solidFill>
                  <a:schemeClr val="tx1">
                    <a:lumMod val="60000"/>
                    <a:lumOff val="40000"/>
                  </a:schemeClr>
                </a:solidFill>
                <a:latin typeface="Arial Narrow" panose="020B0606020202030204" pitchFamily="34" charset="0"/>
              </a:rPr>
              <a:t>&amp;</a:t>
            </a:r>
          </a:p>
        </p:txBody>
      </p:sp>
      <p:sp>
        <p:nvSpPr>
          <p:cNvPr id="20" name="TextBox 19">
            <a:extLst>
              <a:ext uri="{FF2B5EF4-FFF2-40B4-BE49-F238E27FC236}">
                <a16:creationId xmlns:a16="http://schemas.microsoft.com/office/drawing/2014/main" id="{10B53BF1-D6F2-6D12-C160-A2A91F348E52}"/>
              </a:ext>
            </a:extLst>
          </p:cNvPr>
          <p:cNvSpPr txBox="1"/>
          <p:nvPr/>
        </p:nvSpPr>
        <p:spPr>
          <a:xfrm>
            <a:off x="391095" y="1554478"/>
            <a:ext cx="2520507" cy="1469633"/>
          </a:xfrm>
          <a:prstGeom prst="rect">
            <a:avLst/>
          </a:prstGeom>
          <a:solidFill>
            <a:schemeClr val="bg1"/>
          </a:solidFill>
        </p:spPr>
        <p:txBody>
          <a:bodyPr wrap="square" lIns="0" tIns="0" rIns="0" bIns="0" rtlCol="0">
            <a:spAutoFit/>
          </a:bodyPr>
          <a:lstStyle/>
          <a:p>
            <a:pPr marL="171450" indent="-171450">
              <a:spcBef>
                <a:spcPts val="200"/>
              </a:spcBef>
              <a:spcAft>
                <a:spcPts val="200"/>
              </a:spcAft>
              <a:buFont typeface="Arial" panose="020B0604020202020204" pitchFamily="34" charset="0"/>
              <a:buChar char="•"/>
            </a:pPr>
            <a:r>
              <a:rPr lang="en-NZ" sz="950" dirty="0"/>
              <a:t>The pressure to perform for rangatahi increases as they get older.</a:t>
            </a:r>
          </a:p>
          <a:p>
            <a:pPr marL="171450" indent="-171450">
              <a:spcBef>
                <a:spcPts val="200"/>
              </a:spcBef>
              <a:spcAft>
                <a:spcPts val="200"/>
              </a:spcAft>
              <a:buFont typeface="Arial" panose="020B0604020202020204" pitchFamily="34" charset="0"/>
              <a:buChar char="•"/>
            </a:pPr>
            <a:r>
              <a:rPr lang="en-NZ" sz="950" dirty="0"/>
              <a:t>They want to enjoy themselves, hang out with their team mates and emulate their sporting heroes.</a:t>
            </a:r>
          </a:p>
          <a:p>
            <a:pPr marL="171450" indent="-171450">
              <a:spcBef>
                <a:spcPts val="200"/>
              </a:spcBef>
              <a:spcAft>
                <a:spcPts val="200"/>
              </a:spcAft>
              <a:buFont typeface="Arial" panose="020B0604020202020204" pitchFamily="34" charset="0"/>
              <a:buChar char="•"/>
            </a:pPr>
            <a:r>
              <a:rPr lang="en-NZ" sz="950" dirty="0"/>
              <a:t>They want supportive encouragement from adults on the side-lines.</a:t>
            </a:r>
          </a:p>
          <a:p>
            <a:pPr marL="171450" indent="-171450">
              <a:spcBef>
                <a:spcPts val="200"/>
              </a:spcBef>
              <a:spcAft>
                <a:spcPts val="200"/>
              </a:spcAft>
              <a:buFont typeface="Arial" panose="020B0604020202020204" pitchFamily="34" charset="0"/>
              <a:buChar char="•"/>
            </a:pPr>
            <a:r>
              <a:rPr lang="en-NZ" sz="950" dirty="0"/>
              <a:t>35% of rangatahi associate ‘fun’ with sport in general.</a:t>
            </a:r>
          </a:p>
        </p:txBody>
      </p:sp>
      <p:sp>
        <p:nvSpPr>
          <p:cNvPr id="21" name="TextBox 20">
            <a:extLst>
              <a:ext uri="{FF2B5EF4-FFF2-40B4-BE49-F238E27FC236}">
                <a16:creationId xmlns:a16="http://schemas.microsoft.com/office/drawing/2014/main" id="{BBCB6DA6-388E-C812-BE40-8A42114ED6F0}"/>
              </a:ext>
            </a:extLst>
          </p:cNvPr>
          <p:cNvSpPr txBox="1"/>
          <p:nvPr/>
        </p:nvSpPr>
        <p:spPr>
          <a:xfrm>
            <a:off x="3029662" y="1554478"/>
            <a:ext cx="2445308" cy="1107996"/>
          </a:xfrm>
          <a:prstGeom prst="rect">
            <a:avLst/>
          </a:prstGeom>
          <a:solidFill>
            <a:schemeClr val="bg1"/>
          </a:solidFill>
        </p:spPr>
        <p:txBody>
          <a:bodyPr wrap="square" lIns="0" tIns="0" rIns="0" bIns="0" rtlCol="0">
            <a:spAutoFit/>
          </a:bodyPr>
          <a:lstStyle/>
          <a:p>
            <a:pPr marL="171450" indent="-171450">
              <a:spcBef>
                <a:spcPts val="200"/>
              </a:spcBef>
              <a:spcAft>
                <a:spcPts val="200"/>
              </a:spcAft>
              <a:buFont typeface="Arial" panose="020B0604020202020204" pitchFamily="34" charset="0"/>
              <a:buChar char="•"/>
            </a:pPr>
            <a:r>
              <a:rPr lang="en-NZ" sz="950" dirty="0"/>
              <a:t>Spending time with friends, meeting new people, connecting with their whānau.</a:t>
            </a:r>
          </a:p>
          <a:p>
            <a:pPr marL="171450" indent="-171450">
              <a:spcBef>
                <a:spcPts val="200"/>
              </a:spcBef>
              <a:spcAft>
                <a:spcPts val="200"/>
              </a:spcAft>
              <a:buFont typeface="Arial" panose="020B0604020202020204" pitchFamily="34" charset="0"/>
              <a:buChar char="•"/>
            </a:pPr>
            <a:r>
              <a:rPr lang="en-NZ" sz="950" dirty="0"/>
              <a:t>35% of rangatahi associate ‘teamwork’ with sport in general. Other key associations are ‘friendships’ (24%) and ‘socialising’ (20%).</a:t>
            </a:r>
          </a:p>
          <a:p>
            <a:pPr marL="171450" indent="-171450">
              <a:buFont typeface="Arial" panose="020B0604020202020204" pitchFamily="34" charset="0"/>
              <a:buChar char="•"/>
            </a:pPr>
            <a:endParaRPr lang="en-NZ" sz="1000" dirty="0"/>
          </a:p>
        </p:txBody>
      </p:sp>
      <p:sp>
        <p:nvSpPr>
          <p:cNvPr id="27" name="TextBox 26">
            <a:extLst>
              <a:ext uri="{FF2B5EF4-FFF2-40B4-BE49-F238E27FC236}">
                <a16:creationId xmlns:a16="http://schemas.microsoft.com/office/drawing/2014/main" id="{71AD2699-7E67-9FB0-9346-51CCC500FE55}"/>
              </a:ext>
            </a:extLst>
          </p:cNvPr>
          <p:cNvSpPr txBox="1"/>
          <p:nvPr/>
        </p:nvSpPr>
        <p:spPr>
          <a:xfrm>
            <a:off x="5689294" y="1554478"/>
            <a:ext cx="3114037" cy="1107996"/>
          </a:xfrm>
          <a:prstGeom prst="rect">
            <a:avLst/>
          </a:prstGeom>
          <a:noFill/>
        </p:spPr>
        <p:txBody>
          <a:bodyPr wrap="square" lIns="0" tIns="0" rIns="0" bIns="0" rtlCol="0">
            <a:spAutoFit/>
          </a:bodyPr>
          <a:lstStyle/>
          <a:p>
            <a:pPr marL="171450" indent="-171450">
              <a:spcBef>
                <a:spcPts val="200"/>
              </a:spcBef>
              <a:spcAft>
                <a:spcPts val="200"/>
              </a:spcAft>
              <a:buFont typeface="Arial" panose="020B0604020202020204" pitchFamily="34" charset="0"/>
              <a:buChar char="•"/>
            </a:pPr>
            <a:r>
              <a:rPr lang="en-NZ" sz="950" dirty="0"/>
              <a:t>Rangatahi want to feel a sense of accomplishment. This involves improving their skills, getting fitter, celebrating personal progress, and receiving acknowledgement from their coach.</a:t>
            </a:r>
          </a:p>
          <a:p>
            <a:pPr marL="171450" indent="-171450">
              <a:spcBef>
                <a:spcPts val="200"/>
              </a:spcBef>
              <a:spcAft>
                <a:spcPts val="200"/>
              </a:spcAft>
              <a:buFont typeface="Arial" panose="020B0604020202020204" pitchFamily="34" charset="0"/>
              <a:buChar char="•"/>
            </a:pPr>
            <a:r>
              <a:rPr lang="en-NZ" sz="950" dirty="0"/>
              <a:t>While the team is important, this element is about the individual! And differs from rangatahi-to-rangatahi.</a:t>
            </a:r>
          </a:p>
          <a:p>
            <a:pPr marL="171450" indent="-171450">
              <a:buFont typeface="Arial" panose="020B0604020202020204" pitchFamily="34" charset="0"/>
              <a:buChar char="•"/>
            </a:pPr>
            <a:endParaRPr lang="en-NZ" sz="1000" dirty="0"/>
          </a:p>
        </p:txBody>
      </p:sp>
      <p:sp>
        <p:nvSpPr>
          <p:cNvPr id="28" name="Rectangle 27">
            <a:extLst>
              <a:ext uri="{FF2B5EF4-FFF2-40B4-BE49-F238E27FC236}">
                <a16:creationId xmlns:a16="http://schemas.microsoft.com/office/drawing/2014/main" id="{86916E86-6CE3-7735-0BCC-7BACC1337AB2}"/>
              </a:ext>
            </a:extLst>
          </p:cNvPr>
          <p:cNvSpPr/>
          <p:nvPr/>
        </p:nvSpPr>
        <p:spPr bwMode="ltGray">
          <a:xfrm>
            <a:off x="311362" y="3097294"/>
            <a:ext cx="11664000" cy="468000"/>
          </a:xfrm>
          <a:prstGeom prst="rect">
            <a:avLst/>
          </a:prstGeom>
          <a:solidFill>
            <a:srgbClr val="0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29" name="TextBox 28">
            <a:extLst>
              <a:ext uri="{FF2B5EF4-FFF2-40B4-BE49-F238E27FC236}">
                <a16:creationId xmlns:a16="http://schemas.microsoft.com/office/drawing/2014/main" id="{66E7FB83-A8BC-F917-6452-D30B4BC68409}"/>
              </a:ext>
            </a:extLst>
          </p:cNvPr>
          <p:cNvSpPr txBox="1"/>
          <p:nvPr/>
        </p:nvSpPr>
        <p:spPr>
          <a:xfrm>
            <a:off x="1516401" y="3100462"/>
            <a:ext cx="9253923" cy="461665"/>
          </a:xfrm>
          <a:prstGeom prst="rect">
            <a:avLst/>
          </a:prstGeom>
          <a:noFill/>
        </p:spPr>
        <p:txBody>
          <a:bodyPr wrap="square">
            <a:spAutoFit/>
          </a:bodyPr>
          <a:lstStyle/>
          <a:p>
            <a:pPr algn="ctr"/>
            <a:r>
              <a:rPr kumimoji="0" lang="en-US"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The </a:t>
            </a:r>
            <a:r>
              <a:rPr kumimoji="0" lang="en-US" sz="2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most important </a:t>
            </a:r>
            <a:r>
              <a:rPr kumimoji="0" lang="en-US"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things </a:t>
            </a:r>
            <a:r>
              <a:rPr kumimoji="0" lang="en-US" sz="2400" b="1" i="1"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getting in their way </a:t>
            </a:r>
            <a:r>
              <a:rPr kumimoji="0" lang="en-US"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are…</a:t>
            </a:r>
            <a:endParaRPr lang="en-NZ" sz="2400" dirty="0">
              <a:solidFill>
                <a:schemeClr val="bg1"/>
              </a:solidFill>
            </a:endParaRPr>
          </a:p>
        </p:txBody>
      </p:sp>
      <p:sp>
        <p:nvSpPr>
          <p:cNvPr id="30" name="Rectangle 29">
            <a:extLst>
              <a:ext uri="{FF2B5EF4-FFF2-40B4-BE49-F238E27FC236}">
                <a16:creationId xmlns:a16="http://schemas.microsoft.com/office/drawing/2014/main" id="{5675FE14-8469-FAE1-4145-324F99E0E55F}"/>
              </a:ext>
            </a:extLst>
          </p:cNvPr>
          <p:cNvSpPr/>
          <p:nvPr/>
        </p:nvSpPr>
        <p:spPr bwMode="ltGray">
          <a:xfrm>
            <a:off x="392281" y="3634722"/>
            <a:ext cx="2183718" cy="1521467"/>
          </a:xfrm>
          <a:prstGeom prst="rect">
            <a:avLst/>
          </a:prstGeom>
          <a:solidFill>
            <a:schemeClr val="bg1">
              <a:lumMod val="95000"/>
            </a:schemeClr>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34" name="TextBox 33">
            <a:extLst>
              <a:ext uri="{FF2B5EF4-FFF2-40B4-BE49-F238E27FC236}">
                <a16:creationId xmlns:a16="http://schemas.microsoft.com/office/drawing/2014/main" id="{8263899F-D2CA-C477-D6AC-0C5FC6D006B2}"/>
              </a:ext>
            </a:extLst>
          </p:cNvPr>
          <p:cNvSpPr txBox="1"/>
          <p:nvPr/>
        </p:nvSpPr>
        <p:spPr>
          <a:xfrm>
            <a:off x="546862" y="3773222"/>
            <a:ext cx="1874556" cy="738664"/>
          </a:xfrm>
          <a:prstGeom prst="rect">
            <a:avLst/>
          </a:prstGeom>
          <a:noFill/>
        </p:spPr>
        <p:txBody>
          <a:bodyPr wrap="square" lIns="0" tIns="0" rIns="0" bIns="0" rtlCol="0">
            <a:spAutoFit/>
          </a:bodyPr>
          <a:lstStyle/>
          <a:p>
            <a:pPr algn="ctr"/>
            <a:r>
              <a:rPr lang="en-NZ" sz="2400" b="1" dirty="0">
                <a:solidFill>
                  <a:schemeClr val="accent5"/>
                </a:solidFill>
                <a:latin typeface="Arial Narrow" panose="020B0606020202030204" pitchFamily="34" charset="0"/>
              </a:rPr>
              <a:t>Everything else!</a:t>
            </a:r>
          </a:p>
        </p:txBody>
      </p:sp>
      <p:sp>
        <p:nvSpPr>
          <p:cNvPr id="42" name="Rectangle 41">
            <a:extLst>
              <a:ext uri="{FF2B5EF4-FFF2-40B4-BE49-F238E27FC236}">
                <a16:creationId xmlns:a16="http://schemas.microsoft.com/office/drawing/2014/main" id="{1BF030FB-4DCB-5ECA-5663-0858C88B870B}"/>
              </a:ext>
            </a:extLst>
          </p:cNvPr>
          <p:cNvSpPr/>
          <p:nvPr/>
        </p:nvSpPr>
        <p:spPr bwMode="ltGray">
          <a:xfrm>
            <a:off x="2792558" y="3643431"/>
            <a:ext cx="2183718" cy="1521466"/>
          </a:xfrm>
          <a:prstGeom prst="rect">
            <a:avLst/>
          </a:prstGeom>
          <a:solidFill>
            <a:schemeClr val="bg1">
              <a:lumMod val="95000"/>
            </a:schemeClr>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43" name="TextBox 42">
            <a:extLst>
              <a:ext uri="{FF2B5EF4-FFF2-40B4-BE49-F238E27FC236}">
                <a16:creationId xmlns:a16="http://schemas.microsoft.com/office/drawing/2014/main" id="{B8CB3261-F195-2790-A078-022516106CCE}"/>
              </a:ext>
            </a:extLst>
          </p:cNvPr>
          <p:cNvSpPr txBox="1"/>
          <p:nvPr/>
        </p:nvSpPr>
        <p:spPr>
          <a:xfrm>
            <a:off x="2796285" y="3634723"/>
            <a:ext cx="2203088" cy="1015663"/>
          </a:xfrm>
          <a:prstGeom prst="rect">
            <a:avLst/>
          </a:prstGeom>
          <a:noFill/>
        </p:spPr>
        <p:txBody>
          <a:bodyPr wrap="square" lIns="0" tIns="0" rIns="0" bIns="0" rtlCol="0">
            <a:spAutoFit/>
          </a:bodyPr>
          <a:lstStyle/>
          <a:p>
            <a:pPr algn="ctr"/>
            <a:r>
              <a:rPr lang="en-NZ" sz="2200" b="1" dirty="0">
                <a:solidFill>
                  <a:schemeClr val="accent5"/>
                </a:solidFill>
                <a:latin typeface="Arial Narrow" panose="020B0606020202030204" pitchFamily="34" charset="0"/>
              </a:rPr>
              <a:t>Needing to turn up to every game/session</a:t>
            </a:r>
          </a:p>
        </p:txBody>
      </p:sp>
      <p:sp>
        <p:nvSpPr>
          <p:cNvPr id="44" name="Rectangle 43">
            <a:extLst>
              <a:ext uri="{FF2B5EF4-FFF2-40B4-BE49-F238E27FC236}">
                <a16:creationId xmlns:a16="http://schemas.microsoft.com/office/drawing/2014/main" id="{E6436807-D62A-DD50-05CF-41082CE9ECF1}"/>
              </a:ext>
            </a:extLst>
          </p:cNvPr>
          <p:cNvSpPr/>
          <p:nvPr/>
        </p:nvSpPr>
        <p:spPr bwMode="ltGray">
          <a:xfrm>
            <a:off x="5128737" y="3634722"/>
            <a:ext cx="2183718" cy="1522800"/>
          </a:xfrm>
          <a:prstGeom prst="rect">
            <a:avLst/>
          </a:prstGeom>
          <a:solidFill>
            <a:schemeClr val="bg1">
              <a:lumMod val="95000"/>
            </a:schemeClr>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45" name="TextBox 44">
            <a:extLst>
              <a:ext uri="{FF2B5EF4-FFF2-40B4-BE49-F238E27FC236}">
                <a16:creationId xmlns:a16="http://schemas.microsoft.com/office/drawing/2014/main" id="{970E509F-95ED-68F3-7530-04C8624151B8}"/>
              </a:ext>
            </a:extLst>
          </p:cNvPr>
          <p:cNvSpPr txBox="1"/>
          <p:nvPr/>
        </p:nvSpPr>
        <p:spPr>
          <a:xfrm>
            <a:off x="5119052" y="3773222"/>
            <a:ext cx="2203088" cy="738664"/>
          </a:xfrm>
          <a:prstGeom prst="rect">
            <a:avLst/>
          </a:prstGeom>
          <a:noFill/>
        </p:spPr>
        <p:txBody>
          <a:bodyPr wrap="square" lIns="0" tIns="0" rIns="0" bIns="0" rtlCol="0">
            <a:spAutoFit/>
          </a:bodyPr>
          <a:lstStyle/>
          <a:p>
            <a:pPr algn="ctr"/>
            <a:r>
              <a:rPr lang="en-NZ" sz="2400" b="1" dirty="0">
                <a:solidFill>
                  <a:schemeClr val="accent5"/>
                </a:solidFill>
                <a:latin typeface="Arial Narrow" panose="020B0606020202030204" pitchFamily="34" charset="0"/>
              </a:rPr>
              <a:t>COVID was too disruptive</a:t>
            </a:r>
          </a:p>
        </p:txBody>
      </p:sp>
      <p:sp>
        <p:nvSpPr>
          <p:cNvPr id="46" name="Rectangle 45">
            <a:extLst>
              <a:ext uri="{FF2B5EF4-FFF2-40B4-BE49-F238E27FC236}">
                <a16:creationId xmlns:a16="http://schemas.microsoft.com/office/drawing/2014/main" id="{662626A9-5F4B-9ECF-9F54-67C55EBBC46D}"/>
              </a:ext>
            </a:extLst>
          </p:cNvPr>
          <p:cNvSpPr/>
          <p:nvPr/>
        </p:nvSpPr>
        <p:spPr bwMode="ltGray">
          <a:xfrm>
            <a:off x="7428746" y="3634723"/>
            <a:ext cx="2183718" cy="1522800"/>
          </a:xfrm>
          <a:prstGeom prst="rect">
            <a:avLst/>
          </a:prstGeom>
          <a:solidFill>
            <a:schemeClr val="bg1">
              <a:lumMod val="95000"/>
            </a:schemeClr>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47" name="TextBox 46">
            <a:extLst>
              <a:ext uri="{FF2B5EF4-FFF2-40B4-BE49-F238E27FC236}">
                <a16:creationId xmlns:a16="http://schemas.microsoft.com/office/drawing/2014/main" id="{E1FE36DD-3867-CC16-5CEC-B558658FB22E}"/>
              </a:ext>
            </a:extLst>
          </p:cNvPr>
          <p:cNvSpPr txBox="1"/>
          <p:nvPr/>
        </p:nvSpPr>
        <p:spPr>
          <a:xfrm>
            <a:off x="7419061" y="3773222"/>
            <a:ext cx="2203088" cy="738664"/>
          </a:xfrm>
          <a:prstGeom prst="rect">
            <a:avLst/>
          </a:prstGeom>
          <a:noFill/>
        </p:spPr>
        <p:txBody>
          <a:bodyPr wrap="square" lIns="0" tIns="0" rIns="0" bIns="0" rtlCol="0">
            <a:spAutoFit/>
          </a:bodyPr>
          <a:lstStyle/>
          <a:p>
            <a:pPr algn="ctr"/>
            <a:r>
              <a:rPr lang="en-NZ" sz="2400" b="1" dirty="0">
                <a:solidFill>
                  <a:schemeClr val="accent5"/>
                </a:solidFill>
                <a:latin typeface="Arial Narrow" panose="020B0606020202030204" pitchFamily="34" charset="0"/>
              </a:rPr>
              <a:t>Time of day for training</a:t>
            </a:r>
          </a:p>
        </p:txBody>
      </p:sp>
      <p:sp>
        <p:nvSpPr>
          <p:cNvPr id="48" name="Rectangle 47">
            <a:extLst>
              <a:ext uri="{FF2B5EF4-FFF2-40B4-BE49-F238E27FC236}">
                <a16:creationId xmlns:a16="http://schemas.microsoft.com/office/drawing/2014/main" id="{0E1B2310-3C11-ABDE-28A9-B27C8CCEF34C}"/>
              </a:ext>
            </a:extLst>
          </p:cNvPr>
          <p:cNvSpPr/>
          <p:nvPr/>
        </p:nvSpPr>
        <p:spPr bwMode="ltGray">
          <a:xfrm>
            <a:off x="9698804" y="3634723"/>
            <a:ext cx="2183718" cy="1522800"/>
          </a:xfrm>
          <a:prstGeom prst="rect">
            <a:avLst/>
          </a:prstGeom>
          <a:solidFill>
            <a:schemeClr val="bg1">
              <a:lumMod val="95000"/>
            </a:schemeClr>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49" name="TextBox 48">
            <a:extLst>
              <a:ext uri="{FF2B5EF4-FFF2-40B4-BE49-F238E27FC236}">
                <a16:creationId xmlns:a16="http://schemas.microsoft.com/office/drawing/2014/main" id="{B37BB161-E026-764F-5362-3652BA9E5DDF}"/>
              </a:ext>
            </a:extLst>
          </p:cNvPr>
          <p:cNvSpPr txBox="1"/>
          <p:nvPr/>
        </p:nvSpPr>
        <p:spPr>
          <a:xfrm>
            <a:off x="9689119" y="3773222"/>
            <a:ext cx="2203088" cy="738664"/>
          </a:xfrm>
          <a:prstGeom prst="rect">
            <a:avLst/>
          </a:prstGeom>
          <a:noFill/>
        </p:spPr>
        <p:txBody>
          <a:bodyPr wrap="square" lIns="0" tIns="0" rIns="0" bIns="0" rtlCol="0">
            <a:spAutoFit/>
          </a:bodyPr>
          <a:lstStyle/>
          <a:p>
            <a:pPr algn="ctr"/>
            <a:r>
              <a:rPr lang="en-NZ" sz="2400" b="1" dirty="0">
                <a:solidFill>
                  <a:schemeClr val="accent5"/>
                </a:solidFill>
                <a:latin typeface="Arial Narrow" panose="020B0606020202030204" pitchFamily="34" charset="0"/>
              </a:rPr>
              <a:t>Friends didn’t play</a:t>
            </a:r>
          </a:p>
        </p:txBody>
      </p:sp>
      <p:sp>
        <p:nvSpPr>
          <p:cNvPr id="54" name="TextBox 53">
            <a:extLst>
              <a:ext uri="{FF2B5EF4-FFF2-40B4-BE49-F238E27FC236}">
                <a16:creationId xmlns:a16="http://schemas.microsoft.com/office/drawing/2014/main" id="{F26DD834-506B-932E-AC08-737C3D3FFBAD}"/>
              </a:ext>
            </a:extLst>
          </p:cNvPr>
          <p:cNvSpPr txBox="1"/>
          <p:nvPr/>
        </p:nvSpPr>
        <p:spPr>
          <a:xfrm>
            <a:off x="380568" y="5216060"/>
            <a:ext cx="2264295" cy="1615827"/>
          </a:xfrm>
          <a:prstGeom prst="rect">
            <a:avLst/>
          </a:prstGeom>
          <a:noFill/>
        </p:spPr>
        <p:txBody>
          <a:bodyPr wrap="square" lIns="0" tIns="0" rIns="0" bIns="0" rtlCol="0">
            <a:spAutoFit/>
          </a:bodyPr>
          <a:lstStyle/>
          <a:p>
            <a:pPr>
              <a:spcBef>
                <a:spcPts val="200"/>
              </a:spcBef>
              <a:spcAft>
                <a:spcPts val="200"/>
              </a:spcAft>
            </a:pPr>
            <a:r>
              <a:rPr lang="en-NZ" sz="950" dirty="0"/>
              <a:t>Other opportunities for fun, progression, and growth become available as rangatahi get older:</a:t>
            </a:r>
          </a:p>
          <a:p>
            <a:pPr marL="171450" indent="-171450">
              <a:spcBef>
                <a:spcPts val="200"/>
              </a:spcBef>
              <a:spcAft>
                <a:spcPts val="200"/>
              </a:spcAft>
              <a:buFont typeface="Arial" panose="020B0604020202020204" pitchFamily="34" charset="0"/>
              <a:buChar char="•"/>
            </a:pPr>
            <a:r>
              <a:rPr lang="en-NZ" sz="950" dirty="0"/>
              <a:t>Hanging out with friends, wanting to sleep in, influence of peers/friends.</a:t>
            </a:r>
          </a:p>
          <a:p>
            <a:pPr marL="171450" indent="-171450">
              <a:spcBef>
                <a:spcPts val="200"/>
              </a:spcBef>
              <a:spcAft>
                <a:spcPts val="200"/>
              </a:spcAft>
              <a:buFont typeface="Arial" panose="020B0604020202020204" pitchFamily="34" charset="0"/>
              <a:buChar char="•"/>
            </a:pPr>
            <a:r>
              <a:rPr lang="en-NZ" sz="950" dirty="0"/>
              <a:t>Non negotiable activities eat up time including school and work.</a:t>
            </a:r>
          </a:p>
          <a:p>
            <a:pPr marL="171450" indent="-171450">
              <a:spcBef>
                <a:spcPts val="200"/>
              </a:spcBef>
              <a:spcAft>
                <a:spcPts val="200"/>
              </a:spcAft>
              <a:buFont typeface="Arial" panose="020B0604020202020204" pitchFamily="34" charset="0"/>
              <a:buChar char="•"/>
            </a:pPr>
            <a:r>
              <a:rPr lang="en-NZ" sz="950" dirty="0"/>
              <a:t>Other, flexible activities that require less commitment, e.g., skating with mates, gaming, other interests.</a:t>
            </a:r>
          </a:p>
        </p:txBody>
      </p:sp>
      <p:sp>
        <p:nvSpPr>
          <p:cNvPr id="55" name="TextBox 54">
            <a:extLst>
              <a:ext uri="{FF2B5EF4-FFF2-40B4-BE49-F238E27FC236}">
                <a16:creationId xmlns:a16="http://schemas.microsoft.com/office/drawing/2014/main" id="{22706FB6-641B-1908-1AEC-FCE3CE94EBD7}"/>
              </a:ext>
            </a:extLst>
          </p:cNvPr>
          <p:cNvSpPr txBox="1"/>
          <p:nvPr/>
        </p:nvSpPr>
        <p:spPr>
          <a:xfrm>
            <a:off x="2778777" y="5216060"/>
            <a:ext cx="2197499" cy="1367041"/>
          </a:xfrm>
          <a:prstGeom prst="rect">
            <a:avLst/>
          </a:prstGeom>
          <a:solidFill>
            <a:schemeClr val="bg1"/>
          </a:solidFill>
        </p:spPr>
        <p:txBody>
          <a:bodyPr wrap="square" lIns="0" tIns="0" rIns="0" bIns="0" rtlCol="0">
            <a:spAutoFit/>
          </a:bodyPr>
          <a:lstStyle/>
          <a:p>
            <a:pPr marL="171450" indent="-171450">
              <a:spcBef>
                <a:spcPts val="200"/>
              </a:spcBef>
              <a:spcAft>
                <a:spcPts val="200"/>
              </a:spcAft>
              <a:buFont typeface="Arial" panose="020B0604020202020204" pitchFamily="34" charset="0"/>
              <a:buChar char="•"/>
            </a:pPr>
            <a:r>
              <a:rPr lang="en-NZ" sz="950" dirty="0"/>
              <a:t>55% of rangatahi think more social leagues, with emphasis on participating and having fun would be effective in encouraging young people to continue with organised sport.</a:t>
            </a:r>
          </a:p>
          <a:p>
            <a:pPr marL="171450" indent="-171450">
              <a:spcBef>
                <a:spcPts val="200"/>
              </a:spcBef>
              <a:spcAft>
                <a:spcPts val="200"/>
              </a:spcAft>
              <a:buFont typeface="Arial" panose="020B0604020202020204" pitchFamily="34" charset="0"/>
              <a:buChar char="•"/>
            </a:pPr>
            <a:r>
              <a:rPr lang="en-NZ" sz="950" dirty="0"/>
              <a:t>45% of rangatahi think more flexible teams, with less commitment, would encourage young people to continue with organised sport. </a:t>
            </a:r>
          </a:p>
        </p:txBody>
      </p:sp>
      <p:sp>
        <p:nvSpPr>
          <p:cNvPr id="56" name="TextBox 55">
            <a:extLst>
              <a:ext uri="{FF2B5EF4-FFF2-40B4-BE49-F238E27FC236}">
                <a16:creationId xmlns:a16="http://schemas.microsoft.com/office/drawing/2014/main" id="{A398CDF4-E5B6-CAA9-A9EE-F27AEA97DBDB}"/>
              </a:ext>
            </a:extLst>
          </p:cNvPr>
          <p:cNvSpPr txBox="1"/>
          <p:nvPr/>
        </p:nvSpPr>
        <p:spPr>
          <a:xfrm>
            <a:off x="5135916" y="5216060"/>
            <a:ext cx="2150310" cy="1074653"/>
          </a:xfrm>
          <a:prstGeom prst="rect">
            <a:avLst/>
          </a:prstGeom>
          <a:solidFill>
            <a:schemeClr val="bg1"/>
          </a:solidFill>
        </p:spPr>
        <p:txBody>
          <a:bodyPr wrap="square" lIns="0" tIns="0" rIns="0" bIns="0" rtlCol="0">
            <a:spAutoFit/>
          </a:bodyPr>
          <a:lstStyle/>
          <a:p>
            <a:pPr marL="171450" indent="-171450">
              <a:spcBef>
                <a:spcPts val="200"/>
              </a:spcBef>
              <a:spcAft>
                <a:spcPts val="200"/>
              </a:spcAft>
              <a:buFont typeface="Arial" panose="020B0604020202020204" pitchFamily="34" charset="0"/>
              <a:buChar char="•"/>
            </a:pPr>
            <a:r>
              <a:rPr lang="en-NZ" sz="950" dirty="0"/>
              <a:t>Once young people stop playing, it’s tough to get them moving again: motivation dwindles, they’re out of the routine, any performance anxiety is increased.</a:t>
            </a:r>
          </a:p>
          <a:p>
            <a:pPr marL="171450" indent="-171450">
              <a:spcBef>
                <a:spcPts val="200"/>
              </a:spcBef>
              <a:spcAft>
                <a:spcPts val="200"/>
              </a:spcAft>
              <a:buFont typeface="Arial" panose="020B0604020202020204" pitchFamily="34" charset="0"/>
              <a:buChar char="•"/>
            </a:pPr>
            <a:r>
              <a:rPr lang="en-NZ" sz="950" dirty="0"/>
              <a:t>They’re looking for external motivation to get back into it.</a:t>
            </a:r>
          </a:p>
        </p:txBody>
      </p:sp>
      <p:sp>
        <p:nvSpPr>
          <p:cNvPr id="57" name="TextBox 56">
            <a:extLst>
              <a:ext uri="{FF2B5EF4-FFF2-40B4-BE49-F238E27FC236}">
                <a16:creationId xmlns:a16="http://schemas.microsoft.com/office/drawing/2014/main" id="{A5ED1067-A448-79BC-716E-ABF289B43888}"/>
              </a:ext>
            </a:extLst>
          </p:cNvPr>
          <p:cNvSpPr txBox="1"/>
          <p:nvPr/>
        </p:nvSpPr>
        <p:spPr>
          <a:xfrm>
            <a:off x="7451999" y="5216060"/>
            <a:ext cx="2170150" cy="1323439"/>
          </a:xfrm>
          <a:prstGeom prst="rect">
            <a:avLst/>
          </a:prstGeom>
          <a:solidFill>
            <a:schemeClr val="bg1"/>
          </a:solidFill>
        </p:spPr>
        <p:txBody>
          <a:bodyPr wrap="square" lIns="0" tIns="0" rIns="0" bIns="0" rtlCol="0">
            <a:spAutoFit/>
          </a:bodyPr>
          <a:lstStyle/>
          <a:p>
            <a:pPr>
              <a:spcBef>
                <a:spcPts val="200"/>
              </a:spcBef>
              <a:spcAft>
                <a:spcPts val="200"/>
              </a:spcAft>
            </a:pPr>
            <a:r>
              <a:rPr lang="en-NZ" sz="950" dirty="0"/>
              <a:t>The preferred times for training are:</a:t>
            </a:r>
          </a:p>
          <a:p>
            <a:pPr marL="171450" indent="-171450">
              <a:spcBef>
                <a:spcPts val="200"/>
              </a:spcBef>
              <a:spcAft>
                <a:spcPts val="200"/>
              </a:spcAft>
              <a:buFont typeface="Arial" panose="020B0604020202020204" pitchFamily="34" charset="0"/>
              <a:buChar char="•"/>
            </a:pPr>
            <a:r>
              <a:rPr lang="en-NZ" sz="950" dirty="0"/>
              <a:t>Weekdays – soon after school (59% of rangatahi prefer)</a:t>
            </a:r>
          </a:p>
          <a:p>
            <a:pPr marL="171450" indent="-171450">
              <a:spcBef>
                <a:spcPts val="200"/>
              </a:spcBef>
              <a:spcAft>
                <a:spcPts val="200"/>
              </a:spcAft>
              <a:buFont typeface="Arial" panose="020B0604020202020204" pitchFamily="34" charset="0"/>
              <a:buChar char="•"/>
            </a:pPr>
            <a:r>
              <a:rPr lang="en-NZ" sz="950" dirty="0"/>
              <a:t>Weekdays – in the evening (28%).</a:t>
            </a:r>
          </a:p>
          <a:p>
            <a:pPr marL="171450" indent="-171450">
              <a:spcBef>
                <a:spcPts val="200"/>
              </a:spcBef>
              <a:spcAft>
                <a:spcPts val="200"/>
              </a:spcAft>
              <a:buFont typeface="Arial" panose="020B0604020202020204" pitchFamily="34" charset="0"/>
              <a:buChar char="•"/>
            </a:pPr>
            <a:r>
              <a:rPr lang="en-NZ" sz="950" dirty="0"/>
              <a:t>This does differ slightly by age, with younger rangatahi preferring the earlier time slot (65% versus 54% for rangatahi aged 17 – 18).</a:t>
            </a:r>
          </a:p>
        </p:txBody>
      </p:sp>
      <p:sp>
        <p:nvSpPr>
          <p:cNvPr id="58" name="TextBox 57">
            <a:extLst>
              <a:ext uri="{FF2B5EF4-FFF2-40B4-BE49-F238E27FC236}">
                <a16:creationId xmlns:a16="http://schemas.microsoft.com/office/drawing/2014/main" id="{0181B8F0-BC6B-1BFB-96DC-D44466E726DD}"/>
              </a:ext>
            </a:extLst>
          </p:cNvPr>
          <p:cNvSpPr txBox="1"/>
          <p:nvPr/>
        </p:nvSpPr>
        <p:spPr>
          <a:xfrm>
            <a:off x="9698643" y="5216060"/>
            <a:ext cx="2156465" cy="1597873"/>
          </a:xfrm>
          <a:prstGeom prst="rect">
            <a:avLst/>
          </a:prstGeom>
          <a:solidFill>
            <a:schemeClr val="bg1"/>
          </a:solidFill>
        </p:spPr>
        <p:txBody>
          <a:bodyPr wrap="square" lIns="0" tIns="0" rIns="0" bIns="0" rtlCol="0">
            <a:spAutoFit/>
          </a:bodyPr>
          <a:lstStyle/>
          <a:p>
            <a:pPr marL="171450" indent="-171450">
              <a:spcBef>
                <a:spcPts val="200"/>
              </a:spcBef>
              <a:spcAft>
                <a:spcPts val="200"/>
              </a:spcAft>
              <a:buFont typeface="Arial" panose="020B0604020202020204" pitchFamily="34" charset="0"/>
              <a:buChar char="•"/>
            </a:pPr>
            <a:r>
              <a:rPr lang="en-NZ" sz="950" dirty="0"/>
              <a:t>Having fun and team bonding is important for rangatahi, so they feel connected to the team.</a:t>
            </a:r>
          </a:p>
          <a:p>
            <a:pPr marL="171450" indent="-171450">
              <a:spcBef>
                <a:spcPts val="200"/>
              </a:spcBef>
              <a:spcAft>
                <a:spcPts val="200"/>
              </a:spcAft>
              <a:buFont typeface="Arial" panose="020B0604020202020204" pitchFamily="34" charset="0"/>
              <a:buChar char="•"/>
            </a:pPr>
            <a:r>
              <a:rPr lang="en-NZ" sz="950" dirty="0"/>
              <a:t>60% of rangatahi have continued playing with their current sport because ‘it’s fun’, and 47% because their ‘friends play, or they like their team-mates’. </a:t>
            </a:r>
          </a:p>
          <a:p>
            <a:pPr marL="171450" indent="-171450">
              <a:spcBef>
                <a:spcPts val="200"/>
              </a:spcBef>
              <a:spcAft>
                <a:spcPts val="200"/>
              </a:spcAft>
              <a:buFont typeface="Arial" panose="020B0604020202020204" pitchFamily="34" charset="0"/>
              <a:buChar char="•"/>
            </a:pPr>
            <a:endParaRPr lang="en-NZ" sz="950" dirty="0"/>
          </a:p>
          <a:p>
            <a:pPr marL="171450" indent="-171450">
              <a:buFont typeface="Arial" panose="020B0604020202020204" pitchFamily="34" charset="0"/>
              <a:buChar char="•"/>
            </a:pPr>
            <a:endParaRPr lang="en-NZ" sz="1000" i="1" dirty="0"/>
          </a:p>
        </p:txBody>
      </p:sp>
      <p:sp>
        <p:nvSpPr>
          <p:cNvPr id="59" name="TextBox 58">
            <a:extLst>
              <a:ext uri="{FF2B5EF4-FFF2-40B4-BE49-F238E27FC236}">
                <a16:creationId xmlns:a16="http://schemas.microsoft.com/office/drawing/2014/main" id="{41F8989D-81F3-F912-0432-636B605F6E85}"/>
              </a:ext>
            </a:extLst>
          </p:cNvPr>
          <p:cNvSpPr txBox="1"/>
          <p:nvPr/>
        </p:nvSpPr>
        <p:spPr>
          <a:xfrm>
            <a:off x="9409800" y="1584593"/>
            <a:ext cx="2445308" cy="1408078"/>
          </a:xfrm>
          <a:prstGeom prst="rect">
            <a:avLst/>
          </a:prstGeom>
          <a:noFill/>
        </p:spPr>
        <p:txBody>
          <a:bodyPr wrap="square" lIns="0" tIns="0" rIns="0" bIns="0" rtlCol="0">
            <a:spAutoFit/>
          </a:bodyPr>
          <a:lstStyle/>
          <a:p>
            <a:pPr>
              <a:spcBef>
                <a:spcPts val="200"/>
              </a:spcBef>
              <a:spcAft>
                <a:spcPts val="200"/>
              </a:spcAft>
            </a:pPr>
            <a:r>
              <a:rPr lang="en-NZ" sz="950" dirty="0"/>
              <a:t>Some key ideas from rangatahi include:</a:t>
            </a:r>
          </a:p>
          <a:p>
            <a:pPr marL="171450" indent="-171450">
              <a:spcBef>
                <a:spcPts val="200"/>
              </a:spcBef>
              <a:spcAft>
                <a:spcPts val="200"/>
              </a:spcAft>
              <a:buFont typeface="Arial" panose="020B0604020202020204" pitchFamily="34" charset="0"/>
              <a:buChar char="•"/>
            </a:pPr>
            <a:r>
              <a:rPr lang="en-NZ" sz="950" dirty="0"/>
              <a:t>Shorter games, </a:t>
            </a:r>
          </a:p>
          <a:p>
            <a:pPr marL="171450" indent="-171450">
              <a:spcBef>
                <a:spcPts val="200"/>
              </a:spcBef>
              <a:spcAft>
                <a:spcPts val="200"/>
              </a:spcAft>
              <a:buFont typeface="Arial" panose="020B0604020202020204" pitchFamily="34" charset="0"/>
              <a:buChar char="•"/>
            </a:pPr>
            <a:r>
              <a:rPr lang="en-NZ" sz="950" dirty="0"/>
              <a:t>Allowing greater flexibility for participation in games / training, </a:t>
            </a:r>
          </a:p>
          <a:p>
            <a:pPr marL="171450" indent="-171450">
              <a:spcBef>
                <a:spcPts val="200"/>
              </a:spcBef>
              <a:spcAft>
                <a:spcPts val="200"/>
              </a:spcAft>
              <a:buFont typeface="Arial" panose="020B0604020202020204" pitchFamily="34" charset="0"/>
              <a:buChar char="•"/>
            </a:pPr>
            <a:r>
              <a:rPr lang="en-NZ" sz="950" dirty="0"/>
              <a:t>Providing equipment at games (so rangatahi don’t need to buy / carry this)</a:t>
            </a:r>
          </a:p>
          <a:p>
            <a:pPr marL="171450" indent="-171450">
              <a:spcBef>
                <a:spcPts val="200"/>
              </a:spcBef>
              <a:spcAft>
                <a:spcPts val="200"/>
              </a:spcAft>
              <a:buFont typeface="Arial" panose="020B0604020202020204" pitchFamily="34" charset="0"/>
              <a:buChar char="•"/>
            </a:pPr>
            <a:r>
              <a:rPr lang="en-NZ" sz="950" dirty="0"/>
              <a:t>More social leagues.</a:t>
            </a:r>
          </a:p>
          <a:p>
            <a:pPr marL="171450" indent="-171450">
              <a:buFont typeface="Arial" panose="020B0604020202020204" pitchFamily="34" charset="0"/>
              <a:buChar char="•"/>
            </a:pPr>
            <a:endParaRPr lang="en-NZ" sz="1000" i="1" dirty="0"/>
          </a:p>
        </p:txBody>
      </p:sp>
      <p:sp>
        <p:nvSpPr>
          <p:cNvPr id="2" name="TextBox 1">
            <a:extLst>
              <a:ext uri="{FF2B5EF4-FFF2-40B4-BE49-F238E27FC236}">
                <a16:creationId xmlns:a16="http://schemas.microsoft.com/office/drawing/2014/main" id="{502DC228-71DE-1407-FE6A-2FAF0FAB0C35}"/>
              </a:ext>
            </a:extLst>
          </p:cNvPr>
          <p:cNvSpPr txBox="1"/>
          <p:nvPr/>
        </p:nvSpPr>
        <p:spPr>
          <a:xfrm>
            <a:off x="442834" y="4710071"/>
            <a:ext cx="2098442" cy="369332"/>
          </a:xfrm>
          <a:prstGeom prst="rect">
            <a:avLst/>
          </a:prstGeom>
          <a:noFill/>
        </p:spPr>
        <p:txBody>
          <a:bodyPr wrap="square" lIns="0" tIns="0" rIns="0" bIns="0" rtlCol="0">
            <a:spAutoFit/>
          </a:bodyPr>
          <a:lstStyle/>
          <a:p>
            <a:pPr algn="ctr"/>
            <a:r>
              <a:rPr lang="en-NZ" sz="1200" b="1" dirty="0">
                <a:solidFill>
                  <a:schemeClr val="tx1">
                    <a:lumMod val="60000"/>
                    <a:lumOff val="40000"/>
                  </a:schemeClr>
                </a:solidFill>
                <a:latin typeface="Arial Narrow" panose="020B0606020202030204" pitchFamily="34" charset="0"/>
              </a:rPr>
              <a:t>46% of lapsed rangatahi said they had too much other stuff going on</a:t>
            </a:r>
          </a:p>
        </p:txBody>
      </p:sp>
      <p:sp>
        <p:nvSpPr>
          <p:cNvPr id="7" name="TextBox 6">
            <a:extLst>
              <a:ext uri="{FF2B5EF4-FFF2-40B4-BE49-F238E27FC236}">
                <a16:creationId xmlns:a16="http://schemas.microsoft.com/office/drawing/2014/main" id="{E1A3F908-2B04-BD17-B61F-1A7364B8C17E}"/>
              </a:ext>
            </a:extLst>
          </p:cNvPr>
          <p:cNvSpPr txBox="1"/>
          <p:nvPr/>
        </p:nvSpPr>
        <p:spPr>
          <a:xfrm>
            <a:off x="2796285" y="4679294"/>
            <a:ext cx="2203088" cy="430887"/>
          </a:xfrm>
          <a:prstGeom prst="rect">
            <a:avLst/>
          </a:prstGeom>
          <a:noFill/>
        </p:spPr>
        <p:txBody>
          <a:bodyPr wrap="square" lIns="0" tIns="0" rIns="0" bIns="0" rtlCol="0">
            <a:spAutoFit/>
          </a:bodyPr>
          <a:lstStyle/>
          <a:p>
            <a:pPr algn="ctr"/>
            <a:r>
              <a:rPr lang="en-NZ" sz="1400" b="1" dirty="0">
                <a:solidFill>
                  <a:schemeClr val="tx1">
                    <a:lumMod val="60000"/>
                    <a:lumOff val="40000"/>
                  </a:schemeClr>
                </a:solidFill>
                <a:latin typeface="Arial Narrow" panose="020B0606020202030204" pitchFamily="34" charset="0"/>
              </a:rPr>
              <a:t>29% of lapsed rangatahi mentioned this</a:t>
            </a:r>
          </a:p>
        </p:txBody>
      </p:sp>
      <p:sp>
        <p:nvSpPr>
          <p:cNvPr id="8" name="TextBox 7">
            <a:extLst>
              <a:ext uri="{FF2B5EF4-FFF2-40B4-BE49-F238E27FC236}">
                <a16:creationId xmlns:a16="http://schemas.microsoft.com/office/drawing/2014/main" id="{E8117FC4-D6F5-1065-D3F4-67D469EC4EAB}"/>
              </a:ext>
            </a:extLst>
          </p:cNvPr>
          <p:cNvSpPr txBox="1"/>
          <p:nvPr/>
        </p:nvSpPr>
        <p:spPr>
          <a:xfrm>
            <a:off x="5119052" y="4679294"/>
            <a:ext cx="2203088" cy="430887"/>
          </a:xfrm>
          <a:prstGeom prst="rect">
            <a:avLst/>
          </a:prstGeom>
          <a:noFill/>
        </p:spPr>
        <p:txBody>
          <a:bodyPr wrap="square" lIns="0" tIns="0" rIns="0" bIns="0" rtlCol="0">
            <a:spAutoFit/>
          </a:bodyPr>
          <a:lstStyle/>
          <a:p>
            <a:pPr algn="ctr"/>
            <a:r>
              <a:rPr lang="en-NZ" sz="1400" b="1" dirty="0">
                <a:solidFill>
                  <a:schemeClr val="tx1">
                    <a:lumMod val="60000"/>
                    <a:lumOff val="40000"/>
                  </a:schemeClr>
                </a:solidFill>
                <a:latin typeface="Arial Narrow" panose="020B0606020202030204" pitchFamily="34" charset="0"/>
              </a:rPr>
              <a:t>28% of lapsed rangatahi mentioned this</a:t>
            </a:r>
          </a:p>
        </p:txBody>
      </p:sp>
      <p:sp>
        <p:nvSpPr>
          <p:cNvPr id="9" name="TextBox 8">
            <a:extLst>
              <a:ext uri="{FF2B5EF4-FFF2-40B4-BE49-F238E27FC236}">
                <a16:creationId xmlns:a16="http://schemas.microsoft.com/office/drawing/2014/main" id="{A57DA05A-7BD0-CD3D-F5D1-0BEA7D0A9B48}"/>
              </a:ext>
            </a:extLst>
          </p:cNvPr>
          <p:cNvSpPr txBox="1"/>
          <p:nvPr/>
        </p:nvSpPr>
        <p:spPr>
          <a:xfrm>
            <a:off x="7419061" y="4679294"/>
            <a:ext cx="2203088" cy="430887"/>
          </a:xfrm>
          <a:prstGeom prst="rect">
            <a:avLst/>
          </a:prstGeom>
          <a:noFill/>
        </p:spPr>
        <p:txBody>
          <a:bodyPr wrap="square" lIns="0" tIns="0" rIns="0" bIns="0" rtlCol="0">
            <a:spAutoFit/>
          </a:bodyPr>
          <a:lstStyle/>
          <a:p>
            <a:pPr algn="ctr"/>
            <a:r>
              <a:rPr lang="en-NZ" sz="1400" b="1" dirty="0">
                <a:solidFill>
                  <a:schemeClr val="tx1">
                    <a:lumMod val="60000"/>
                    <a:lumOff val="40000"/>
                  </a:schemeClr>
                </a:solidFill>
                <a:latin typeface="Arial Narrow" panose="020B0606020202030204" pitchFamily="34" charset="0"/>
              </a:rPr>
              <a:t>27% of lapsed rangatahi mentioned this</a:t>
            </a:r>
          </a:p>
        </p:txBody>
      </p:sp>
      <p:sp>
        <p:nvSpPr>
          <p:cNvPr id="10" name="TextBox 9">
            <a:extLst>
              <a:ext uri="{FF2B5EF4-FFF2-40B4-BE49-F238E27FC236}">
                <a16:creationId xmlns:a16="http://schemas.microsoft.com/office/drawing/2014/main" id="{5AF010C0-E606-C8A0-BF46-2D5A244B0152}"/>
              </a:ext>
            </a:extLst>
          </p:cNvPr>
          <p:cNvSpPr txBox="1"/>
          <p:nvPr/>
        </p:nvSpPr>
        <p:spPr>
          <a:xfrm>
            <a:off x="9679434" y="4679294"/>
            <a:ext cx="2203088" cy="430887"/>
          </a:xfrm>
          <a:prstGeom prst="rect">
            <a:avLst/>
          </a:prstGeom>
          <a:noFill/>
        </p:spPr>
        <p:txBody>
          <a:bodyPr wrap="square" lIns="0" tIns="0" rIns="0" bIns="0" rtlCol="0">
            <a:spAutoFit/>
          </a:bodyPr>
          <a:lstStyle/>
          <a:p>
            <a:pPr algn="ctr"/>
            <a:r>
              <a:rPr lang="en-NZ" sz="1400" b="1" dirty="0">
                <a:solidFill>
                  <a:schemeClr val="tx1">
                    <a:lumMod val="60000"/>
                    <a:lumOff val="40000"/>
                  </a:schemeClr>
                </a:solidFill>
                <a:latin typeface="Arial Narrow" panose="020B0606020202030204" pitchFamily="34" charset="0"/>
              </a:rPr>
              <a:t>27% of lapsed rangatahi mentioned this</a:t>
            </a:r>
          </a:p>
        </p:txBody>
      </p:sp>
      <p:sp>
        <p:nvSpPr>
          <p:cNvPr id="15" name="Slide Number Placeholder 14">
            <a:extLst>
              <a:ext uri="{FF2B5EF4-FFF2-40B4-BE49-F238E27FC236}">
                <a16:creationId xmlns:a16="http://schemas.microsoft.com/office/drawing/2014/main" id="{658FC235-27F7-95EC-B672-29A93FBBA2BB}"/>
              </a:ext>
            </a:extLst>
          </p:cNvPr>
          <p:cNvSpPr>
            <a:spLocks noGrp="1"/>
          </p:cNvSpPr>
          <p:nvPr>
            <p:ph type="sldNum" sz="quarter" idx="10"/>
          </p:nvPr>
        </p:nvSpPr>
        <p:spPr/>
        <p:txBody>
          <a:bodyPr/>
          <a:lstStyle/>
          <a:p>
            <a:fld id="{4034BEE3-566C-4068-A777-C3A4762E861B}" type="slidenum">
              <a:rPr lang="en-GB" smtClean="0"/>
              <a:pPr/>
              <a:t>9</a:t>
            </a:fld>
            <a:endParaRPr lang="en-GB" dirty="0"/>
          </a:p>
        </p:txBody>
      </p:sp>
    </p:spTree>
    <p:extLst>
      <p:ext uri="{BB962C8B-B14F-4D97-AF65-F5344CB8AC3E}">
        <p14:creationId xmlns:p14="http://schemas.microsoft.com/office/powerpoint/2010/main" val="4001265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58CD517-7F32-5D00-08F5-7E548A04551E}"/>
              </a:ext>
            </a:extLst>
          </p:cNvPr>
          <p:cNvSpPr/>
          <p:nvPr/>
        </p:nvSpPr>
        <p:spPr bwMode="ltGray">
          <a:xfrm>
            <a:off x="7350712" y="1293519"/>
            <a:ext cx="4484500" cy="580785"/>
          </a:xfrm>
          <a:prstGeom prst="rect">
            <a:avLst/>
          </a:prstGeom>
          <a:solidFill>
            <a:schemeClr val="accent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291952DC-073B-A7B5-C4A8-DC04683C08B3}"/>
              </a:ext>
            </a:extLst>
          </p:cNvPr>
          <p:cNvSpPr/>
          <p:nvPr/>
        </p:nvSpPr>
        <p:spPr bwMode="ltGray">
          <a:xfrm>
            <a:off x="7600815" y="1360492"/>
            <a:ext cx="3984294" cy="446838"/>
          </a:xfrm>
          <a:prstGeom prst="rect">
            <a:avLst/>
          </a:prstGeom>
          <a:solidFill>
            <a:srgbClr val="FFFFFF">
              <a:alpha val="3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a:extLst>
              <a:ext uri="{FF2B5EF4-FFF2-40B4-BE49-F238E27FC236}">
                <a16:creationId xmlns:a16="http://schemas.microsoft.com/office/drawing/2014/main" id="{11C0BB1A-977D-2FC9-671D-770E593294A3}"/>
              </a:ext>
            </a:extLst>
          </p:cNvPr>
          <p:cNvSpPr>
            <a:spLocks noGrp="1"/>
          </p:cNvSpPr>
          <p:nvPr>
            <p:ph type="title"/>
          </p:nvPr>
        </p:nvSpPr>
        <p:spPr>
          <a:xfrm>
            <a:off x="1419225" y="316418"/>
            <a:ext cx="10407649" cy="403200"/>
          </a:xfrm>
        </p:spPr>
        <p:txBody>
          <a:bodyPr/>
          <a:lstStyle/>
          <a:p>
            <a:r>
              <a:rPr lang="en-NZ" sz="1800" dirty="0"/>
              <a:t>The main reasons rangatahi play cricket are for the social aspects: it’s fun and they like their team-mates.</a:t>
            </a:r>
          </a:p>
        </p:txBody>
      </p:sp>
      <p:graphicFrame>
        <p:nvGraphicFramePr>
          <p:cNvPr id="10" name="Content Placeholder 11">
            <a:extLst>
              <a:ext uri="{FF2B5EF4-FFF2-40B4-BE49-F238E27FC236}">
                <a16:creationId xmlns:a16="http://schemas.microsoft.com/office/drawing/2014/main" id="{D60E4A44-0005-196C-7A01-3575855FBB39}"/>
              </a:ext>
            </a:extLst>
          </p:cNvPr>
          <p:cNvGraphicFramePr>
            <a:graphicFrameLocks noGrp="1"/>
          </p:cNvGraphicFramePr>
          <p:nvPr>
            <p:ph sz="quarter" idx="14"/>
          </p:nvPr>
        </p:nvGraphicFramePr>
        <p:xfrm>
          <a:off x="1602719" y="1384914"/>
          <a:ext cx="5449887" cy="44316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963E6D10-3700-73B2-5878-508CFEA5F074}"/>
              </a:ext>
            </a:extLst>
          </p:cNvPr>
          <p:cNvSpPr/>
          <p:nvPr/>
        </p:nvSpPr>
        <p:spPr bwMode="ltGray">
          <a:xfrm>
            <a:off x="356789" y="1135559"/>
            <a:ext cx="715402" cy="490718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Rectangle 8">
            <a:extLst>
              <a:ext uri="{FF2B5EF4-FFF2-40B4-BE49-F238E27FC236}">
                <a16:creationId xmlns:a16="http://schemas.microsoft.com/office/drawing/2014/main" id="{425E0B9B-102A-FC19-B5BF-663F8A79C5E5}"/>
              </a:ext>
            </a:extLst>
          </p:cNvPr>
          <p:cNvSpPr/>
          <p:nvPr/>
        </p:nvSpPr>
        <p:spPr bwMode="ltGray">
          <a:xfrm>
            <a:off x="461639" y="1287261"/>
            <a:ext cx="479394" cy="4660777"/>
          </a:xfrm>
          <a:prstGeom prst="rect">
            <a:avLst/>
          </a:prstGeom>
          <a:solidFill>
            <a:srgbClr val="FFFFFF">
              <a:alpha val="3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TextBox 11">
            <a:extLst>
              <a:ext uri="{FF2B5EF4-FFF2-40B4-BE49-F238E27FC236}">
                <a16:creationId xmlns:a16="http://schemas.microsoft.com/office/drawing/2014/main" id="{529BC69A-91A3-60D8-B917-EA2B4D9BF5CB}"/>
              </a:ext>
            </a:extLst>
          </p:cNvPr>
          <p:cNvSpPr txBox="1"/>
          <p:nvPr/>
        </p:nvSpPr>
        <p:spPr>
          <a:xfrm rot="16200000">
            <a:off x="-870012" y="3432983"/>
            <a:ext cx="3142696"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400" b="1" i="0" u="none" strike="noStrike" kern="1200" cap="none" spc="0" normalizeH="0" baseline="0" noProof="0" dirty="0">
                <a:ln>
                  <a:noFill/>
                </a:ln>
                <a:solidFill>
                  <a:srgbClr val="333333"/>
                </a:solidFill>
                <a:effectLst/>
                <a:uLnTx/>
                <a:uFillTx/>
                <a:latin typeface="Arial"/>
                <a:ea typeface="+mn-ea"/>
                <a:cs typeface="+mn-cs"/>
              </a:rPr>
              <a:t>Reasons play cricket</a:t>
            </a:r>
          </a:p>
        </p:txBody>
      </p:sp>
      <p:grpSp>
        <p:nvGrpSpPr>
          <p:cNvPr id="15" name="Group 14">
            <a:extLst>
              <a:ext uri="{FF2B5EF4-FFF2-40B4-BE49-F238E27FC236}">
                <a16:creationId xmlns:a16="http://schemas.microsoft.com/office/drawing/2014/main" id="{891A1A04-DFE2-2F38-D75C-C93D596AE0AA}"/>
              </a:ext>
            </a:extLst>
          </p:cNvPr>
          <p:cNvGrpSpPr/>
          <p:nvPr/>
        </p:nvGrpSpPr>
        <p:grpSpPr>
          <a:xfrm>
            <a:off x="7164550" y="1143783"/>
            <a:ext cx="317312" cy="317312"/>
            <a:chOff x="8883583" y="395223"/>
            <a:chExt cx="600075" cy="600075"/>
          </a:xfrm>
        </p:grpSpPr>
        <p:sp>
          <p:nvSpPr>
            <p:cNvPr id="16" name="Rectangle 15">
              <a:extLst>
                <a:ext uri="{FF2B5EF4-FFF2-40B4-BE49-F238E27FC236}">
                  <a16:creationId xmlns:a16="http://schemas.microsoft.com/office/drawing/2014/main" id="{D6E4D2AF-CE8B-B131-4EC8-508FF480C568}"/>
                </a:ext>
              </a:extLst>
            </p:cNvPr>
            <p:cNvSpPr/>
            <p:nvPr/>
          </p:nvSpPr>
          <p:spPr bwMode="ltGray">
            <a:xfrm>
              <a:off x="8883583" y="395223"/>
              <a:ext cx="600075" cy="600075"/>
            </a:xfrm>
            <a:prstGeom prst="rect">
              <a:avLst/>
            </a:prstGeom>
            <a:solidFill>
              <a:schemeClr val="accent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17" name="Graphic 20">
              <a:extLst>
                <a:ext uri="{FF2B5EF4-FFF2-40B4-BE49-F238E27FC236}">
                  <a16:creationId xmlns:a16="http://schemas.microsoft.com/office/drawing/2014/main" id="{B060E2D3-2CED-823C-E0FD-1E44E759E83A}"/>
                </a:ext>
              </a:extLst>
            </p:cNvPr>
            <p:cNvGrpSpPr/>
            <p:nvPr/>
          </p:nvGrpSpPr>
          <p:grpSpPr>
            <a:xfrm>
              <a:off x="8944460" y="518482"/>
              <a:ext cx="474419" cy="335478"/>
              <a:chOff x="-309623" y="1966848"/>
              <a:chExt cx="852607" cy="602907"/>
            </a:xfrm>
            <a:solidFill>
              <a:srgbClr val="FFFFFF"/>
            </a:solidFill>
          </p:grpSpPr>
          <p:sp>
            <p:nvSpPr>
              <p:cNvPr id="18" name="Freeform: Shape 17">
                <a:extLst>
                  <a:ext uri="{FF2B5EF4-FFF2-40B4-BE49-F238E27FC236}">
                    <a16:creationId xmlns:a16="http://schemas.microsoft.com/office/drawing/2014/main" id="{44E5D068-8809-4BF3-3763-3361A509912B}"/>
                  </a:ext>
                </a:extLst>
              </p:cNvPr>
              <p:cNvSpPr/>
              <p:nvPr/>
            </p:nvSpPr>
            <p:spPr>
              <a:xfrm>
                <a:off x="-309623" y="1966848"/>
                <a:ext cx="400614" cy="602907"/>
              </a:xfrm>
              <a:custGeom>
                <a:avLst/>
                <a:gdLst>
                  <a:gd name="connsiteX0" fmla="*/ 233993 w 400614"/>
                  <a:gd name="connsiteY0" fmla="*/ 263785 h 602907"/>
                  <a:gd name="connsiteX1" fmla="*/ 185435 w 400614"/>
                  <a:gd name="connsiteY1" fmla="*/ 276580 h 602907"/>
                  <a:gd name="connsiteX2" fmla="*/ 140801 w 400614"/>
                  <a:gd name="connsiteY2" fmla="*/ 289488 h 602907"/>
                  <a:gd name="connsiteX3" fmla="*/ 122993 w 400614"/>
                  <a:gd name="connsiteY3" fmla="*/ 249907 h 602907"/>
                  <a:gd name="connsiteX4" fmla="*/ 202269 w 400614"/>
                  <a:gd name="connsiteY4" fmla="*/ 96642 h 602907"/>
                  <a:gd name="connsiteX5" fmla="*/ 376711 w 400614"/>
                  <a:gd name="connsiteY5" fmla="*/ 29853 h 602907"/>
                  <a:gd name="connsiteX6" fmla="*/ 372731 w 400614"/>
                  <a:gd name="connsiteY6" fmla="*/ 64 h 602907"/>
                  <a:gd name="connsiteX7" fmla="*/ 109124 w 400614"/>
                  <a:gd name="connsiteY7" fmla="*/ 105139 h 602907"/>
                  <a:gd name="connsiteX8" fmla="*/ 61 w 400614"/>
                  <a:gd name="connsiteY8" fmla="*/ 356920 h 602907"/>
                  <a:gd name="connsiteX9" fmla="*/ 62503 w 400614"/>
                  <a:gd name="connsiteY9" fmla="*/ 530403 h 602907"/>
                  <a:gd name="connsiteX10" fmla="*/ 222110 w 400614"/>
                  <a:gd name="connsiteY10" fmla="*/ 602784 h 602907"/>
                  <a:gd name="connsiteX11" fmla="*/ 350951 w 400614"/>
                  <a:gd name="connsiteY11" fmla="*/ 551158 h 602907"/>
                  <a:gd name="connsiteX12" fmla="*/ 400534 w 400614"/>
                  <a:gd name="connsiteY12" fmla="*/ 422316 h 602907"/>
                  <a:gd name="connsiteX13" fmla="*/ 349982 w 400614"/>
                  <a:gd name="connsiteY13" fmla="*/ 308302 h 602907"/>
                  <a:gd name="connsiteX14" fmla="*/ 233993 w 400614"/>
                  <a:gd name="connsiteY14" fmla="*/ 263785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233993" y="263785"/>
                    </a:moveTo>
                    <a:cubicBezTo>
                      <a:pt x="217149" y="264975"/>
                      <a:pt x="200678" y="269315"/>
                      <a:pt x="185435" y="276580"/>
                    </a:cubicBezTo>
                    <a:cubicBezTo>
                      <a:pt x="171419" y="283440"/>
                      <a:pt x="156316" y="287808"/>
                      <a:pt x="140801" y="289488"/>
                    </a:cubicBezTo>
                    <a:cubicBezTo>
                      <a:pt x="128910" y="289488"/>
                      <a:pt x="122993" y="276253"/>
                      <a:pt x="122993" y="249907"/>
                    </a:cubicBezTo>
                    <a:cubicBezTo>
                      <a:pt x="124434" y="189344"/>
                      <a:pt x="153673" y="132814"/>
                      <a:pt x="202269" y="96642"/>
                    </a:cubicBezTo>
                    <a:cubicBezTo>
                      <a:pt x="250347" y="53884"/>
                      <a:pt x="312372" y="30136"/>
                      <a:pt x="376711" y="29853"/>
                    </a:cubicBezTo>
                    <a:lnTo>
                      <a:pt x="372731" y="64"/>
                    </a:lnTo>
                    <a:cubicBezTo>
                      <a:pt x="274310" y="-1770"/>
                      <a:pt x="179296" y="36103"/>
                      <a:pt x="109124" y="105139"/>
                    </a:cubicBezTo>
                    <a:cubicBezTo>
                      <a:pt x="38722" y="169811"/>
                      <a:pt x="-920" y="261327"/>
                      <a:pt x="61" y="356920"/>
                    </a:cubicBezTo>
                    <a:cubicBezTo>
                      <a:pt x="-1321" y="420484"/>
                      <a:pt x="20928" y="482301"/>
                      <a:pt x="62503" y="530403"/>
                    </a:cubicBezTo>
                    <a:cubicBezTo>
                      <a:pt x="101887" y="577602"/>
                      <a:pt x="160655" y="604253"/>
                      <a:pt x="222110" y="602784"/>
                    </a:cubicBezTo>
                    <a:cubicBezTo>
                      <a:pt x="270435" y="604625"/>
                      <a:pt x="317268" y="585859"/>
                      <a:pt x="350951" y="551158"/>
                    </a:cubicBezTo>
                    <a:cubicBezTo>
                      <a:pt x="384106" y="516609"/>
                      <a:pt x="401974" y="470178"/>
                      <a:pt x="400534" y="422316"/>
                    </a:cubicBezTo>
                    <a:cubicBezTo>
                      <a:pt x="401659" y="378649"/>
                      <a:pt x="383099" y="336788"/>
                      <a:pt x="349982" y="308302"/>
                    </a:cubicBezTo>
                    <a:cubicBezTo>
                      <a:pt x="318296" y="279401"/>
                      <a:pt x="276879" y="263505"/>
                      <a:pt x="233993" y="263785"/>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sp>
            <p:nvSpPr>
              <p:cNvPr id="19" name="Freeform: Shape 18">
                <a:extLst>
                  <a:ext uri="{FF2B5EF4-FFF2-40B4-BE49-F238E27FC236}">
                    <a16:creationId xmlns:a16="http://schemas.microsoft.com/office/drawing/2014/main" id="{A3D47664-2BED-EE82-8E42-E757D9947481}"/>
                  </a:ext>
                </a:extLst>
              </p:cNvPr>
              <p:cNvSpPr/>
              <p:nvPr/>
            </p:nvSpPr>
            <p:spPr>
              <a:xfrm>
                <a:off x="142368" y="1966848"/>
                <a:ext cx="400614" cy="602907"/>
              </a:xfrm>
              <a:custGeom>
                <a:avLst/>
                <a:gdLst>
                  <a:gd name="connsiteX0" fmla="*/ 348955 w 400614"/>
                  <a:gd name="connsiteY0" fmla="*/ 309380 h 602907"/>
                  <a:gd name="connsiteX1" fmla="*/ 233987 w 400614"/>
                  <a:gd name="connsiteY1" fmla="*/ 263784 h 602907"/>
                  <a:gd name="connsiteX2" fmla="*/ 185420 w 400614"/>
                  <a:gd name="connsiteY2" fmla="*/ 276579 h 602907"/>
                  <a:gd name="connsiteX3" fmla="*/ 140786 w 400614"/>
                  <a:gd name="connsiteY3" fmla="*/ 289488 h 602907"/>
                  <a:gd name="connsiteX4" fmla="*/ 122993 w 400614"/>
                  <a:gd name="connsiteY4" fmla="*/ 249907 h 602907"/>
                  <a:gd name="connsiteX5" fmla="*/ 202251 w 400614"/>
                  <a:gd name="connsiteY5" fmla="*/ 96642 h 602907"/>
                  <a:gd name="connsiteX6" fmla="*/ 376705 w 400614"/>
                  <a:gd name="connsiteY6" fmla="*/ 29853 h 602907"/>
                  <a:gd name="connsiteX7" fmla="*/ 372731 w 400614"/>
                  <a:gd name="connsiteY7" fmla="*/ 64 h 602907"/>
                  <a:gd name="connsiteX8" fmla="*/ 109116 w 400614"/>
                  <a:gd name="connsiteY8" fmla="*/ 105139 h 602907"/>
                  <a:gd name="connsiteX9" fmla="*/ 61 w 400614"/>
                  <a:gd name="connsiteY9" fmla="*/ 356919 h 602907"/>
                  <a:gd name="connsiteX10" fmla="*/ 62488 w 400614"/>
                  <a:gd name="connsiteY10" fmla="*/ 530403 h 602907"/>
                  <a:gd name="connsiteX11" fmla="*/ 222092 w 400614"/>
                  <a:gd name="connsiteY11" fmla="*/ 602784 h 602907"/>
                  <a:gd name="connsiteX12" fmla="*/ 350949 w 400614"/>
                  <a:gd name="connsiteY12" fmla="*/ 551158 h 602907"/>
                  <a:gd name="connsiteX13" fmla="*/ 400535 w 400614"/>
                  <a:gd name="connsiteY13" fmla="*/ 422316 h 602907"/>
                  <a:gd name="connsiteX14" fmla="*/ 348955 w 400614"/>
                  <a:gd name="connsiteY14" fmla="*/ 309380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348955" y="309380"/>
                    </a:moveTo>
                    <a:cubicBezTo>
                      <a:pt x="317764" y="280209"/>
                      <a:pt x="276693" y="263920"/>
                      <a:pt x="233987" y="263784"/>
                    </a:cubicBezTo>
                    <a:cubicBezTo>
                      <a:pt x="217138" y="264975"/>
                      <a:pt x="200666" y="269315"/>
                      <a:pt x="185420" y="276579"/>
                    </a:cubicBezTo>
                    <a:cubicBezTo>
                      <a:pt x="171405" y="283444"/>
                      <a:pt x="156301" y="287811"/>
                      <a:pt x="140786" y="289488"/>
                    </a:cubicBezTo>
                    <a:cubicBezTo>
                      <a:pt x="128903" y="289488"/>
                      <a:pt x="122993" y="276253"/>
                      <a:pt x="122993" y="249907"/>
                    </a:cubicBezTo>
                    <a:cubicBezTo>
                      <a:pt x="124430" y="189347"/>
                      <a:pt x="153662" y="132819"/>
                      <a:pt x="202251" y="96642"/>
                    </a:cubicBezTo>
                    <a:cubicBezTo>
                      <a:pt x="250336" y="53885"/>
                      <a:pt x="312364" y="30138"/>
                      <a:pt x="376705" y="29853"/>
                    </a:cubicBezTo>
                    <a:lnTo>
                      <a:pt x="372731" y="64"/>
                    </a:lnTo>
                    <a:cubicBezTo>
                      <a:pt x="274306" y="-1768"/>
                      <a:pt x="179293" y="36104"/>
                      <a:pt x="109116" y="105139"/>
                    </a:cubicBezTo>
                    <a:cubicBezTo>
                      <a:pt x="38716" y="169811"/>
                      <a:pt x="-923" y="261327"/>
                      <a:pt x="61" y="356919"/>
                    </a:cubicBezTo>
                    <a:cubicBezTo>
                      <a:pt x="-1327" y="420482"/>
                      <a:pt x="20917" y="482299"/>
                      <a:pt x="62488" y="530403"/>
                    </a:cubicBezTo>
                    <a:cubicBezTo>
                      <a:pt x="101875" y="577598"/>
                      <a:pt x="160640" y="604248"/>
                      <a:pt x="222092" y="602784"/>
                    </a:cubicBezTo>
                    <a:cubicBezTo>
                      <a:pt x="270425" y="604624"/>
                      <a:pt x="317264" y="585859"/>
                      <a:pt x="350949" y="551158"/>
                    </a:cubicBezTo>
                    <a:cubicBezTo>
                      <a:pt x="384106" y="516607"/>
                      <a:pt x="401968" y="470178"/>
                      <a:pt x="400535" y="422316"/>
                    </a:cubicBezTo>
                    <a:cubicBezTo>
                      <a:pt x="401195" y="378831"/>
                      <a:pt x="382252" y="337356"/>
                      <a:pt x="348955" y="309380"/>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grpSp>
      </p:grpSp>
      <p:sp>
        <p:nvSpPr>
          <p:cNvPr id="20" name="Rectangle 19">
            <a:extLst>
              <a:ext uri="{FF2B5EF4-FFF2-40B4-BE49-F238E27FC236}">
                <a16:creationId xmlns:a16="http://schemas.microsoft.com/office/drawing/2014/main" id="{7FAD440D-4770-930B-9010-3994D4826415}"/>
              </a:ext>
            </a:extLst>
          </p:cNvPr>
          <p:cNvSpPr/>
          <p:nvPr/>
        </p:nvSpPr>
        <p:spPr bwMode="ltGray">
          <a:xfrm>
            <a:off x="7350711" y="1874304"/>
            <a:ext cx="4484500" cy="4100367"/>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22" name="TextBox 21">
            <a:extLst>
              <a:ext uri="{FF2B5EF4-FFF2-40B4-BE49-F238E27FC236}">
                <a16:creationId xmlns:a16="http://schemas.microsoft.com/office/drawing/2014/main" id="{76F4E333-AA9E-493D-9C96-EA4F5FAD91C4}"/>
              </a:ext>
            </a:extLst>
          </p:cNvPr>
          <p:cNvSpPr txBox="1"/>
          <p:nvPr/>
        </p:nvSpPr>
        <p:spPr>
          <a:xfrm>
            <a:off x="8007473" y="1325804"/>
            <a:ext cx="3152925" cy="4924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srgbClr val="333333"/>
                </a:solidFill>
                <a:effectLst/>
                <a:uLnTx/>
                <a:uFillTx/>
                <a:latin typeface="Arial"/>
                <a:ea typeface="+mn-ea"/>
                <a:cs typeface="+mn-cs"/>
              </a:rPr>
              <a:t>Why want to play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1" i="0" u="none" strike="noStrike" kern="1200" cap="none" spc="0" normalizeH="0" baseline="0" noProof="0" dirty="0">
                <a:ln>
                  <a:noFill/>
                </a:ln>
                <a:solidFill>
                  <a:srgbClr val="333333"/>
                </a:solidFill>
                <a:effectLst/>
                <a:uLnTx/>
                <a:uFillTx/>
                <a:latin typeface="Arial"/>
                <a:ea typeface="+mn-ea"/>
                <a:cs typeface="+mn-cs"/>
              </a:rPr>
              <a:t>(example verbatim)</a:t>
            </a:r>
          </a:p>
        </p:txBody>
      </p:sp>
      <p:sp>
        <p:nvSpPr>
          <p:cNvPr id="23" name="TextBox 22">
            <a:extLst>
              <a:ext uri="{FF2B5EF4-FFF2-40B4-BE49-F238E27FC236}">
                <a16:creationId xmlns:a16="http://schemas.microsoft.com/office/drawing/2014/main" id="{823BBD88-D3A6-625D-FB4E-5017D8BC09F2}"/>
              </a:ext>
            </a:extLst>
          </p:cNvPr>
          <p:cNvSpPr txBox="1"/>
          <p:nvPr/>
        </p:nvSpPr>
        <p:spPr>
          <a:xfrm>
            <a:off x="7583134" y="2025611"/>
            <a:ext cx="4092197" cy="384720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000" i="1" dirty="0">
                <a:latin typeface="Arial"/>
              </a:rPr>
              <a:t>“C</a:t>
            </a:r>
            <a:r>
              <a:rPr kumimoji="0" lang="en-NZ" sz="1000" b="0" i="1" u="none" strike="noStrike" kern="1200" cap="none" spc="0" normalizeH="0" baseline="0" noProof="0" dirty="0">
                <a:ln>
                  <a:noFill/>
                </a:ln>
                <a:effectLst/>
                <a:uLnTx/>
                <a:uFillTx/>
                <a:latin typeface="Arial"/>
                <a:ea typeface="+mn-ea"/>
                <a:cs typeface="+mn-cs"/>
              </a:rPr>
              <a:t>ause it’s a fun team environment and all the girls I play with are very welcoming and supportive.” (Female)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000" b="0" i="1" u="none" strike="noStrike" kern="1200" cap="none" spc="0" normalizeH="0" baseline="0" noProof="0" dirty="0">
              <a:ln>
                <a:noFill/>
              </a:ln>
              <a:solidFill>
                <a:srgbClr val="FF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NZ" sz="1000" i="1" dirty="0">
                <a:latin typeface="Arial"/>
              </a:rPr>
              <a:t>“C</a:t>
            </a:r>
            <a:r>
              <a:rPr kumimoji="0" lang="en-NZ" sz="1000" b="0" i="1" u="none" strike="noStrike" kern="1200" cap="none" spc="0" normalizeH="0" baseline="0" noProof="0" dirty="0">
                <a:ln>
                  <a:noFill/>
                </a:ln>
                <a:effectLst/>
                <a:uLnTx/>
                <a:uFillTx/>
                <a:latin typeface="Arial"/>
                <a:ea typeface="+mn-ea"/>
                <a:cs typeface="+mn-cs"/>
              </a:rPr>
              <a:t>ricket’s really fun at my college because my team are close and we turn any situation into a good one and the other sports uniforms get me [to wear] a really short dress for netball and hockey.” (Female)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000" b="0" i="1" u="none" strike="noStrike" kern="1200" cap="none" spc="0" normalizeH="0" baseline="0" noProof="0" dirty="0">
              <a:ln>
                <a:noFill/>
              </a:ln>
              <a:solidFill>
                <a:srgbClr val="FF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dirty="0">
                <a:ln>
                  <a:noFill/>
                </a:ln>
                <a:effectLst/>
                <a:uLnTx/>
                <a:uFillTx/>
                <a:latin typeface="Arial"/>
                <a:ea typeface="+mn-ea"/>
                <a:cs typeface="+mn-cs"/>
              </a:rPr>
              <a:t>“Because it was always my most important sport and the sport which could provide the most career opportunities. I was also very good at cricket so it never seemed like something I could drop.” (</a:t>
            </a:r>
            <a:r>
              <a:rPr lang="en-NZ" sz="1000" i="1" dirty="0">
                <a:latin typeface="Arial"/>
              </a:rPr>
              <a:t>M</a:t>
            </a:r>
            <a:r>
              <a:rPr kumimoji="0" lang="en-NZ" sz="1000" b="0" i="1" u="none" strike="noStrike" kern="1200" cap="none" spc="0" normalizeH="0" baseline="0" noProof="0" dirty="0">
                <a:ln>
                  <a:noFill/>
                </a:ln>
                <a:effectLst/>
                <a:uLnTx/>
                <a:uFillTx/>
                <a:latin typeface="Arial"/>
                <a:ea typeface="+mn-ea"/>
                <a:cs typeface="+mn-cs"/>
              </a:rPr>
              <a:t>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000" b="0" i="1" u="none" strike="noStrike" kern="1200" cap="none" spc="0" normalizeH="0" baseline="0" noProof="0" dirty="0">
              <a:ln>
                <a:noFill/>
              </a:ln>
              <a:solidFill>
                <a:srgbClr val="FF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dirty="0">
                <a:ln>
                  <a:noFill/>
                </a:ln>
                <a:effectLst/>
                <a:uLnTx/>
                <a:uFillTx/>
                <a:latin typeface="Arial"/>
                <a:ea typeface="+mn-ea"/>
                <a:cs typeface="+mn-cs"/>
              </a:rPr>
              <a:t>“I love a team environment and enjoy playing a well run competitive sport that I can build confidence during.” (Female)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000" b="0" i="1" u="none" strike="noStrike" kern="1200" cap="none" spc="0" normalizeH="0" baseline="0" noProof="0" dirty="0">
              <a:ln>
                <a:noFill/>
              </a:ln>
              <a:solidFill>
                <a:srgbClr val="FF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dirty="0">
                <a:ln>
                  <a:noFill/>
                </a:ln>
                <a:effectLst/>
                <a:uLnTx/>
                <a:uFillTx/>
                <a:latin typeface="Arial"/>
                <a:ea typeface="+mn-ea"/>
                <a:cs typeface="+mn-cs"/>
              </a:rPr>
              <a:t>“The game is fun, I like that it’s a team sport but you also get some individual skills e.g. batting and bowling. The people I play with are also really nice and supportive. It’s a supportive environment.” (Female)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000" b="0" i="1" u="none" strike="noStrike" kern="1200" cap="none" spc="0" normalizeH="0" baseline="0" noProof="0" dirty="0">
              <a:ln>
                <a:noFill/>
              </a:ln>
              <a:solidFill>
                <a:srgbClr val="FF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dirty="0">
                <a:ln>
                  <a:noFill/>
                </a:ln>
                <a:effectLst/>
                <a:uLnTx/>
                <a:uFillTx/>
                <a:latin typeface="Arial"/>
                <a:ea typeface="+mn-ea"/>
                <a:cs typeface="+mn-cs"/>
              </a:rPr>
              <a:t>“It is a summer sport and my football/futsal are less during this time so it means I can do both, I also like the social aspect of meeting kids from other schools.” (Male)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000" b="0" i="1" u="none" strike="noStrike" kern="1200" cap="none" spc="0" normalizeH="0" baseline="0" noProof="0" dirty="0">
              <a:ln>
                <a:noFill/>
              </a:ln>
              <a:solidFill>
                <a:srgbClr val="FF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dirty="0">
                <a:ln>
                  <a:noFill/>
                </a:ln>
                <a:effectLst/>
                <a:uLnTx/>
                <a:uFillTx/>
                <a:latin typeface="Arial"/>
                <a:ea typeface="+mn-ea"/>
                <a:cs typeface="+mn-cs"/>
              </a:rPr>
              <a:t>“Because I enjoy working together with my teammates and by myself to get results and accomplish things that are rewarding.” (Male)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000" b="0" i="1" u="none" strike="noStrike" kern="1200" cap="none" spc="0" normalizeH="0" baseline="0" noProof="0" dirty="0">
              <a:ln>
                <a:noFill/>
              </a:ln>
              <a:solidFill>
                <a:srgbClr val="FF0000"/>
              </a:solidFill>
              <a:effectLst/>
              <a:uLnTx/>
              <a:uFillTx/>
              <a:latin typeface="Arial"/>
              <a:ea typeface="+mn-ea"/>
              <a:cs typeface="+mn-cs"/>
            </a:endParaRPr>
          </a:p>
        </p:txBody>
      </p:sp>
      <p:sp>
        <p:nvSpPr>
          <p:cNvPr id="26" name="TextBox 25">
            <a:extLst>
              <a:ext uri="{FF2B5EF4-FFF2-40B4-BE49-F238E27FC236}">
                <a16:creationId xmlns:a16="http://schemas.microsoft.com/office/drawing/2014/main" id="{234FE14C-1CE8-5E14-EA58-4FA7A8A4301F}"/>
              </a:ext>
            </a:extLst>
          </p:cNvPr>
          <p:cNvSpPr txBox="1"/>
          <p:nvPr/>
        </p:nvSpPr>
        <p:spPr>
          <a:xfrm>
            <a:off x="1285045" y="1132017"/>
            <a:ext cx="792330" cy="155244"/>
          </a:xfrm>
          <a:prstGeom prst="rect">
            <a:avLst/>
          </a:prstGeom>
          <a:noFill/>
          <a:ln>
            <a:solidFill>
              <a:schemeClr val="tx1"/>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dirty="0">
                <a:ln>
                  <a:noFill/>
                </a:ln>
                <a:solidFill>
                  <a:srgbClr val="333333"/>
                </a:solidFill>
                <a:effectLst/>
                <a:uLnTx/>
                <a:uFillTx/>
                <a:latin typeface="Arial"/>
                <a:ea typeface="+mn-ea"/>
                <a:cs typeface="+mn-cs"/>
              </a:rPr>
              <a:t>% Yes</a:t>
            </a:r>
          </a:p>
        </p:txBody>
      </p:sp>
      <p:sp>
        <p:nvSpPr>
          <p:cNvPr id="27" name="Footer Placeholder 3">
            <a:extLst>
              <a:ext uri="{FF2B5EF4-FFF2-40B4-BE49-F238E27FC236}">
                <a16:creationId xmlns:a16="http://schemas.microsoft.com/office/drawing/2014/main" id="{4D7F9EC1-64DA-0925-318B-7A018F7BCC39}"/>
              </a:ext>
            </a:extLst>
          </p:cNvPr>
          <p:cNvSpPr>
            <a:spLocks noGrp="1"/>
          </p:cNvSpPr>
          <p:nvPr>
            <p:ph type="ftr" sz="quarter" idx="11"/>
          </p:nvPr>
        </p:nvSpPr>
        <p:spPr>
          <a:xfrm>
            <a:off x="3981600" y="6390000"/>
            <a:ext cx="6744312" cy="1968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33333"/>
                </a:solidFill>
                <a:effectLst/>
                <a:uLnTx/>
                <a:uFillTx/>
                <a:latin typeface="Arial"/>
                <a:ea typeface="+mn-ea"/>
                <a:cs typeface="+mn-cs"/>
              </a:rPr>
              <a:t>Q15. </a:t>
            </a:r>
            <a:r>
              <a:rPr kumimoji="0" lang="en-NZ" sz="800" b="0" i="0" u="none" strike="noStrike" kern="1200" cap="none" spc="0" normalizeH="0" baseline="0" noProof="0" dirty="0">
                <a:ln>
                  <a:noFill/>
                </a:ln>
                <a:solidFill>
                  <a:srgbClr val="333333"/>
                </a:solidFill>
                <a:effectLst/>
                <a:uLnTx/>
                <a:uFillTx/>
                <a:latin typeface="Arial"/>
                <a:ea typeface="+mn-ea"/>
                <a:cs typeface="+mn-cs"/>
              </a:rPr>
              <a:t>And which of these are the main reasons you play / do [CRICKET]? | Q13/Q14 Why do you play / do [CRICKET]? </a:t>
            </a:r>
            <a:r>
              <a:rPr kumimoji="0" lang="en-GB" sz="800" b="0" i="0" u="none" strike="noStrike" kern="1200" cap="none" spc="0" normalizeH="0" baseline="0" noProof="0" dirty="0">
                <a:ln>
                  <a:noFill/>
                </a:ln>
                <a:solidFill>
                  <a:srgbClr val="333333"/>
                </a:solidFill>
                <a:effectLst/>
                <a:uLnTx/>
                <a:uFillTx/>
                <a:latin typeface="Arial"/>
                <a:ea typeface="+mn-ea"/>
                <a:cs typeface="+mn-cs"/>
              </a:rPr>
              <a:t>Base: National and Wellington region survey who currently play cricket, n=63</a:t>
            </a:r>
          </a:p>
        </p:txBody>
      </p:sp>
      <p:pic>
        <p:nvPicPr>
          <p:cNvPr id="3" name="Picture 2">
            <a:extLst>
              <a:ext uri="{FF2B5EF4-FFF2-40B4-BE49-F238E27FC236}">
                <a16:creationId xmlns:a16="http://schemas.microsoft.com/office/drawing/2014/main" id="{2BFB016D-555B-6133-3C35-7FFC518A4FD5}"/>
              </a:ext>
            </a:extLst>
          </p:cNvPr>
          <p:cNvPicPr>
            <a:picLocks noChangeAspect="1"/>
          </p:cNvPicPr>
          <p:nvPr/>
        </p:nvPicPr>
        <p:blipFill>
          <a:blip r:embed="rId3"/>
          <a:stretch>
            <a:fillRect/>
          </a:stretch>
        </p:blipFill>
        <p:spPr>
          <a:xfrm>
            <a:off x="414732" y="189962"/>
            <a:ext cx="720000" cy="720000"/>
          </a:xfrm>
          <a:prstGeom prst="rect">
            <a:avLst/>
          </a:prstGeom>
        </p:spPr>
      </p:pic>
      <p:sp>
        <p:nvSpPr>
          <p:cNvPr id="7" name="Slide Number Placeholder 6">
            <a:extLst>
              <a:ext uri="{FF2B5EF4-FFF2-40B4-BE49-F238E27FC236}">
                <a16:creationId xmlns:a16="http://schemas.microsoft.com/office/drawing/2014/main" id="{CBFDAFC3-15E3-25E5-86BA-9B9AF324B533}"/>
              </a:ext>
            </a:extLst>
          </p:cNvPr>
          <p:cNvSpPr>
            <a:spLocks noGrp="1"/>
          </p:cNvSpPr>
          <p:nvPr>
            <p:ph type="sldNum" sz="quarter" idx="10"/>
          </p:nvPr>
        </p:nvSpPr>
        <p:spPr/>
        <p:txBody>
          <a:bodyPr/>
          <a:lstStyle/>
          <a:p>
            <a:fld id="{4034BEE3-566C-4068-A777-C3A4762E861B}" type="slidenum">
              <a:rPr lang="en-GB" smtClean="0"/>
              <a:pPr/>
              <a:t>90</a:t>
            </a:fld>
            <a:endParaRPr lang="en-GB" dirty="0"/>
          </a:p>
        </p:txBody>
      </p:sp>
    </p:spTree>
    <p:extLst>
      <p:ext uri="{BB962C8B-B14F-4D97-AF65-F5344CB8AC3E}">
        <p14:creationId xmlns:p14="http://schemas.microsoft.com/office/powerpoint/2010/main" val="737575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16099C37-C080-F7FC-C03A-8A5B8FF2EDB6}"/>
              </a:ext>
            </a:extLst>
          </p:cNvPr>
          <p:cNvSpPr>
            <a:spLocks noGrp="1"/>
          </p:cNvSpPr>
          <p:nvPr>
            <p:ph type="title" idx="4294967295"/>
          </p:nvPr>
        </p:nvSpPr>
        <p:spPr>
          <a:xfrm>
            <a:off x="1244721" y="101740"/>
            <a:ext cx="10221791" cy="403225"/>
          </a:xfrm>
        </p:spPr>
        <p:txBody>
          <a:bodyPr/>
          <a:lstStyle/>
          <a:p>
            <a:r>
              <a:rPr lang="en-NZ" sz="1800" dirty="0"/>
              <a:t>The main reasons rangatahi stop playing cricket are: that it is getting boring, they are too busy with other things, they are balancing multiple sports, and the amount of time required for games and training.</a:t>
            </a:r>
          </a:p>
        </p:txBody>
      </p:sp>
      <p:graphicFrame>
        <p:nvGraphicFramePr>
          <p:cNvPr id="25" name="Content Placeholder 11">
            <a:extLst>
              <a:ext uri="{FF2B5EF4-FFF2-40B4-BE49-F238E27FC236}">
                <a16:creationId xmlns:a16="http://schemas.microsoft.com/office/drawing/2014/main" id="{82B48DA9-70B6-1FD7-A344-9EE1E0030023}"/>
              </a:ext>
            </a:extLst>
          </p:cNvPr>
          <p:cNvGraphicFramePr>
            <a:graphicFrameLocks/>
          </p:cNvGraphicFramePr>
          <p:nvPr>
            <p:extLst>
              <p:ext uri="{D42A27DB-BD31-4B8C-83A1-F6EECF244321}">
                <p14:modId xmlns:p14="http://schemas.microsoft.com/office/powerpoint/2010/main" val="2831599262"/>
              </p:ext>
            </p:extLst>
          </p:nvPr>
        </p:nvGraphicFramePr>
        <p:xfrm>
          <a:off x="1244722" y="1162193"/>
          <a:ext cx="5819928" cy="4856867"/>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46CCA8D9-44E7-D187-0751-68E7A583FA18}"/>
              </a:ext>
            </a:extLst>
          </p:cNvPr>
          <p:cNvSpPr/>
          <p:nvPr/>
        </p:nvSpPr>
        <p:spPr bwMode="ltGray">
          <a:xfrm>
            <a:off x="356789" y="1135559"/>
            <a:ext cx="715402" cy="490718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Rectangle 7">
            <a:extLst>
              <a:ext uri="{FF2B5EF4-FFF2-40B4-BE49-F238E27FC236}">
                <a16:creationId xmlns:a16="http://schemas.microsoft.com/office/drawing/2014/main" id="{0F7A1412-EC83-571A-F167-E4270B65AE0A}"/>
              </a:ext>
            </a:extLst>
          </p:cNvPr>
          <p:cNvSpPr/>
          <p:nvPr/>
        </p:nvSpPr>
        <p:spPr bwMode="ltGray">
          <a:xfrm>
            <a:off x="461639" y="1287261"/>
            <a:ext cx="479394" cy="4660777"/>
          </a:xfrm>
          <a:prstGeom prst="rect">
            <a:avLst/>
          </a:prstGeom>
          <a:solidFill>
            <a:srgbClr val="FFFFFF">
              <a:alpha val="3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extBox 1">
            <a:extLst>
              <a:ext uri="{FF2B5EF4-FFF2-40B4-BE49-F238E27FC236}">
                <a16:creationId xmlns:a16="http://schemas.microsoft.com/office/drawing/2014/main" id="{2FC4338F-24FA-CF64-7479-3AD78F2240BA}"/>
              </a:ext>
            </a:extLst>
          </p:cNvPr>
          <p:cNvSpPr txBox="1"/>
          <p:nvPr/>
        </p:nvSpPr>
        <p:spPr>
          <a:xfrm rot="16200000">
            <a:off x="-1196266" y="3452961"/>
            <a:ext cx="3795203"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400" b="1" i="0" u="none" strike="noStrike" kern="1200" cap="none" spc="0" normalizeH="0" baseline="0" noProof="0" dirty="0">
                <a:ln>
                  <a:noFill/>
                </a:ln>
                <a:solidFill>
                  <a:srgbClr val="333333"/>
                </a:solidFill>
                <a:effectLst/>
                <a:uLnTx/>
                <a:uFillTx/>
                <a:latin typeface="Arial"/>
                <a:ea typeface="+mn-ea"/>
                <a:cs typeface="+mn-cs"/>
              </a:rPr>
              <a:t>Barriers to playing cricket</a:t>
            </a:r>
          </a:p>
        </p:txBody>
      </p:sp>
      <p:sp>
        <p:nvSpPr>
          <p:cNvPr id="12" name="Footer Placeholder 3">
            <a:extLst>
              <a:ext uri="{FF2B5EF4-FFF2-40B4-BE49-F238E27FC236}">
                <a16:creationId xmlns:a16="http://schemas.microsoft.com/office/drawing/2014/main" id="{3FAAD5C3-2E1F-F6DB-112E-2C6FD3291E31}"/>
              </a:ext>
            </a:extLst>
          </p:cNvPr>
          <p:cNvSpPr>
            <a:spLocks noGrp="1"/>
          </p:cNvSpPr>
          <p:nvPr>
            <p:ph type="ftr" sz="quarter" idx="11"/>
          </p:nvPr>
        </p:nvSpPr>
        <p:spPr>
          <a:xfrm>
            <a:off x="3981600" y="6389999"/>
            <a:ext cx="6413671" cy="20984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33333"/>
                </a:solidFill>
                <a:effectLst/>
                <a:uLnTx/>
                <a:uFillTx/>
                <a:latin typeface="Arial"/>
                <a:ea typeface="+mn-ea"/>
                <a:cs typeface="+mn-cs"/>
              </a:rPr>
              <a:t>Q9. </a:t>
            </a:r>
            <a:r>
              <a:rPr kumimoji="0" lang="en-NZ" sz="800" b="0" i="0" u="none" strike="noStrike" kern="1200" cap="none" spc="0" normalizeH="0" baseline="0" noProof="0" dirty="0">
                <a:ln>
                  <a:noFill/>
                </a:ln>
                <a:solidFill>
                  <a:srgbClr val="333333"/>
                </a:solidFill>
                <a:effectLst/>
                <a:uLnTx/>
                <a:uFillTx/>
                <a:latin typeface="Arial"/>
                <a:ea typeface="+mn-ea"/>
                <a:cs typeface="+mn-cs"/>
              </a:rPr>
              <a:t>People have given us many reasons why they’ve stopped playing organised sport. Please  let us know how important, or not, each of the following reasons were in your decision to stop playing / doing [CRICKET]… | Q9 You mentioned you used to play / do [CRICKET] as part of a team or club, but don’t currently. Can you please let us know why this 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33333"/>
                </a:solidFill>
                <a:effectLst/>
                <a:uLnTx/>
                <a:uFillTx/>
                <a:latin typeface="Arial"/>
                <a:ea typeface="+mn-ea"/>
                <a:cs typeface="+mn-cs"/>
              </a:rPr>
              <a:t>Base: National and Wellington region survey who have lapsed from Cricket, n=35</a:t>
            </a:r>
          </a:p>
        </p:txBody>
      </p:sp>
      <p:sp>
        <p:nvSpPr>
          <p:cNvPr id="13" name="TextBox 12">
            <a:extLst>
              <a:ext uri="{FF2B5EF4-FFF2-40B4-BE49-F238E27FC236}">
                <a16:creationId xmlns:a16="http://schemas.microsoft.com/office/drawing/2014/main" id="{39170353-C1AB-BC7C-821A-E595BA40B57B}"/>
              </a:ext>
            </a:extLst>
          </p:cNvPr>
          <p:cNvSpPr txBox="1"/>
          <p:nvPr/>
        </p:nvSpPr>
        <p:spPr>
          <a:xfrm>
            <a:off x="5120198" y="5695807"/>
            <a:ext cx="1688974" cy="307777"/>
          </a:xfrm>
          <a:prstGeom prst="rect">
            <a:avLst/>
          </a:prstGeom>
          <a:noFill/>
          <a:ln>
            <a:solidFill>
              <a:schemeClr val="tx1"/>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dirty="0">
                <a:ln>
                  <a:noFill/>
                </a:ln>
                <a:solidFill>
                  <a:srgbClr val="333333"/>
                </a:solidFill>
                <a:effectLst/>
                <a:uLnTx/>
                <a:uFillTx/>
                <a:latin typeface="Arial"/>
                <a:ea typeface="+mn-ea"/>
                <a:cs typeface="+mn-cs"/>
              </a:rPr>
              <a:t>% rated 4 or 5 out of 5,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dirty="0">
                <a:ln>
                  <a:noFill/>
                </a:ln>
                <a:solidFill>
                  <a:srgbClr val="333333"/>
                </a:solidFill>
                <a:effectLst/>
                <a:uLnTx/>
                <a:uFillTx/>
                <a:latin typeface="Arial"/>
                <a:ea typeface="+mn-ea"/>
                <a:cs typeface="+mn-cs"/>
              </a:rPr>
              <a:t>where 5=extremely important</a:t>
            </a:r>
          </a:p>
        </p:txBody>
      </p:sp>
      <p:sp>
        <p:nvSpPr>
          <p:cNvPr id="14" name="Rectangle 13">
            <a:extLst>
              <a:ext uri="{FF2B5EF4-FFF2-40B4-BE49-F238E27FC236}">
                <a16:creationId xmlns:a16="http://schemas.microsoft.com/office/drawing/2014/main" id="{BB384FD1-681E-3A77-CB31-02B6AB2FE846}"/>
              </a:ext>
            </a:extLst>
          </p:cNvPr>
          <p:cNvSpPr/>
          <p:nvPr/>
        </p:nvSpPr>
        <p:spPr bwMode="ltGray">
          <a:xfrm>
            <a:off x="7350712" y="1293519"/>
            <a:ext cx="4484500" cy="580785"/>
          </a:xfrm>
          <a:prstGeom prst="rect">
            <a:avLst/>
          </a:prstGeom>
          <a:solidFill>
            <a:srgbClr val="F9C61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15" name="Group 14">
            <a:extLst>
              <a:ext uri="{FF2B5EF4-FFF2-40B4-BE49-F238E27FC236}">
                <a16:creationId xmlns:a16="http://schemas.microsoft.com/office/drawing/2014/main" id="{3F3FD3C0-A63E-1E43-72A5-D585484F2F05}"/>
              </a:ext>
            </a:extLst>
          </p:cNvPr>
          <p:cNvGrpSpPr/>
          <p:nvPr/>
        </p:nvGrpSpPr>
        <p:grpSpPr>
          <a:xfrm>
            <a:off x="7164550" y="1143783"/>
            <a:ext cx="317312" cy="317312"/>
            <a:chOff x="8883583" y="395223"/>
            <a:chExt cx="600075" cy="600075"/>
          </a:xfrm>
        </p:grpSpPr>
        <p:sp>
          <p:nvSpPr>
            <p:cNvPr id="16" name="Rectangle 15">
              <a:extLst>
                <a:ext uri="{FF2B5EF4-FFF2-40B4-BE49-F238E27FC236}">
                  <a16:creationId xmlns:a16="http://schemas.microsoft.com/office/drawing/2014/main" id="{CADCFF5C-03A2-FF66-5668-F15C97C88D9A}"/>
                </a:ext>
              </a:extLst>
            </p:cNvPr>
            <p:cNvSpPr/>
            <p:nvPr/>
          </p:nvSpPr>
          <p:spPr bwMode="ltGray">
            <a:xfrm>
              <a:off x="8883583" y="395223"/>
              <a:ext cx="600075" cy="600075"/>
            </a:xfrm>
            <a:prstGeom prst="rect">
              <a:avLst/>
            </a:prstGeom>
            <a:solidFill>
              <a:schemeClr val="accent2">
                <a:lumMod val="75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17" name="Graphic 20">
              <a:extLst>
                <a:ext uri="{FF2B5EF4-FFF2-40B4-BE49-F238E27FC236}">
                  <a16:creationId xmlns:a16="http://schemas.microsoft.com/office/drawing/2014/main" id="{CE4997F8-9646-4828-BFE2-C544CE2515E8}"/>
                </a:ext>
              </a:extLst>
            </p:cNvPr>
            <p:cNvGrpSpPr/>
            <p:nvPr/>
          </p:nvGrpSpPr>
          <p:grpSpPr>
            <a:xfrm>
              <a:off x="8944460" y="518482"/>
              <a:ext cx="474419" cy="335478"/>
              <a:chOff x="-309623" y="1966848"/>
              <a:chExt cx="852607" cy="602907"/>
            </a:xfrm>
            <a:solidFill>
              <a:srgbClr val="FFFFFF"/>
            </a:solidFill>
          </p:grpSpPr>
          <p:sp>
            <p:nvSpPr>
              <p:cNvPr id="18" name="Freeform: Shape 17">
                <a:extLst>
                  <a:ext uri="{FF2B5EF4-FFF2-40B4-BE49-F238E27FC236}">
                    <a16:creationId xmlns:a16="http://schemas.microsoft.com/office/drawing/2014/main" id="{FE280A61-560F-7E2E-7D20-1129BC6E7DC7}"/>
                  </a:ext>
                </a:extLst>
              </p:cNvPr>
              <p:cNvSpPr/>
              <p:nvPr/>
            </p:nvSpPr>
            <p:spPr>
              <a:xfrm>
                <a:off x="-309623" y="1966848"/>
                <a:ext cx="400614" cy="602907"/>
              </a:xfrm>
              <a:custGeom>
                <a:avLst/>
                <a:gdLst>
                  <a:gd name="connsiteX0" fmla="*/ 233993 w 400614"/>
                  <a:gd name="connsiteY0" fmla="*/ 263785 h 602907"/>
                  <a:gd name="connsiteX1" fmla="*/ 185435 w 400614"/>
                  <a:gd name="connsiteY1" fmla="*/ 276580 h 602907"/>
                  <a:gd name="connsiteX2" fmla="*/ 140801 w 400614"/>
                  <a:gd name="connsiteY2" fmla="*/ 289488 h 602907"/>
                  <a:gd name="connsiteX3" fmla="*/ 122993 w 400614"/>
                  <a:gd name="connsiteY3" fmla="*/ 249907 h 602907"/>
                  <a:gd name="connsiteX4" fmla="*/ 202269 w 400614"/>
                  <a:gd name="connsiteY4" fmla="*/ 96642 h 602907"/>
                  <a:gd name="connsiteX5" fmla="*/ 376711 w 400614"/>
                  <a:gd name="connsiteY5" fmla="*/ 29853 h 602907"/>
                  <a:gd name="connsiteX6" fmla="*/ 372731 w 400614"/>
                  <a:gd name="connsiteY6" fmla="*/ 64 h 602907"/>
                  <a:gd name="connsiteX7" fmla="*/ 109124 w 400614"/>
                  <a:gd name="connsiteY7" fmla="*/ 105139 h 602907"/>
                  <a:gd name="connsiteX8" fmla="*/ 61 w 400614"/>
                  <a:gd name="connsiteY8" fmla="*/ 356920 h 602907"/>
                  <a:gd name="connsiteX9" fmla="*/ 62503 w 400614"/>
                  <a:gd name="connsiteY9" fmla="*/ 530403 h 602907"/>
                  <a:gd name="connsiteX10" fmla="*/ 222110 w 400614"/>
                  <a:gd name="connsiteY10" fmla="*/ 602784 h 602907"/>
                  <a:gd name="connsiteX11" fmla="*/ 350951 w 400614"/>
                  <a:gd name="connsiteY11" fmla="*/ 551158 h 602907"/>
                  <a:gd name="connsiteX12" fmla="*/ 400534 w 400614"/>
                  <a:gd name="connsiteY12" fmla="*/ 422316 h 602907"/>
                  <a:gd name="connsiteX13" fmla="*/ 349982 w 400614"/>
                  <a:gd name="connsiteY13" fmla="*/ 308302 h 602907"/>
                  <a:gd name="connsiteX14" fmla="*/ 233993 w 400614"/>
                  <a:gd name="connsiteY14" fmla="*/ 263785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233993" y="263785"/>
                    </a:moveTo>
                    <a:cubicBezTo>
                      <a:pt x="217149" y="264975"/>
                      <a:pt x="200678" y="269315"/>
                      <a:pt x="185435" y="276580"/>
                    </a:cubicBezTo>
                    <a:cubicBezTo>
                      <a:pt x="171419" y="283440"/>
                      <a:pt x="156316" y="287808"/>
                      <a:pt x="140801" y="289488"/>
                    </a:cubicBezTo>
                    <a:cubicBezTo>
                      <a:pt x="128910" y="289488"/>
                      <a:pt x="122993" y="276253"/>
                      <a:pt x="122993" y="249907"/>
                    </a:cubicBezTo>
                    <a:cubicBezTo>
                      <a:pt x="124434" y="189344"/>
                      <a:pt x="153673" y="132814"/>
                      <a:pt x="202269" y="96642"/>
                    </a:cubicBezTo>
                    <a:cubicBezTo>
                      <a:pt x="250347" y="53884"/>
                      <a:pt x="312372" y="30136"/>
                      <a:pt x="376711" y="29853"/>
                    </a:cubicBezTo>
                    <a:lnTo>
                      <a:pt x="372731" y="64"/>
                    </a:lnTo>
                    <a:cubicBezTo>
                      <a:pt x="274310" y="-1770"/>
                      <a:pt x="179296" y="36103"/>
                      <a:pt x="109124" y="105139"/>
                    </a:cubicBezTo>
                    <a:cubicBezTo>
                      <a:pt x="38722" y="169811"/>
                      <a:pt x="-920" y="261327"/>
                      <a:pt x="61" y="356920"/>
                    </a:cubicBezTo>
                    <a:cubicBezTo>
                      <a:pt x="-1321" y="420484"/>
                      <a:pt x="20928" y="482301"/>
                      <a:pt x="62503" y="530403"/>
                    </a:cubicBezTo>
                    <a:cubicBezTo>
                      <a:pt x="101887" y="577602"/>
                      <a:pt x="160655" y="604253"/>
                      <a:pt x="222110" y="602784"/>
                    </a:cubicBezTo>
                    <a:cubicBezTo>
                      <a:pt x="270435" y="604625"/>
                      <a:pt x="317268" y="585859"/>
                      <a:pt x="350951" y="551158"/>
                    </a:cubicBezTo>
                    <a:cubicBezTo>
                      <a:pt x="384106" y="516609"/>
                      <a:pt x="401974" y="470178"/>
                      <a:pt x="400534" y="422316"/>
                    </a:cubicBezTo>
                    <a:cubicBezTo>
                      <a:pt x="401659" y="378649"/>
                      <a:pt x="383099" y="336788"/>
                      <a:pt x="349982" y="308302"/>
                    </a:cubicBezTo>
                    <a:cubicBezTo>
                      <a:pt x="318296" y="279401"/>
                      <a:pt x="276879" y="263505"/>
                      <a:pt x="233993" y="263785"/>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sp>
            <p:nvSpPr>
              <p:cNvPr id="19" name="Freeform: Shape 18">
                <a:extLst>
                  <a:ext uri="{FF2B5EF4-FFF2-40B4-BE49-F238E27FC236}">
                    <a16:creationId xmlns:a16="http://schemas.microsoft.com/office/drawing/2014/main" id="{65EB75CB-856A-BDA5-FAD5-6201CA3C69FC}"/>
                  </a:ext>
                </a:extLst>
              </p:cNvPr>
              <p:cNvSpPr/>
              <p:nvPr/>
            </p:nvSpPr>
            <p:spPr>
              <a:xfrm>
                <a:off x="142368" y="1966848"/>
                <a:ext cx="400614" cy="602907"/>
              </a:xfrm>
              <a:custGeom>
                <a:avLst/>
                <a:gdLst>
                  <a:gd name="connsiteX0" fmla="*/ 348955 w 400614"/>
                  <a:gd name="connsiteY0" fmla="*/ 309380 h 602907"/>
                  <a:gd name="connsiteX1" fmla="*/ 233987 w 400614"/>
                  <a:gd name="connsiteY1" fmla="*/ 263784 h 602907"/>
                  <a:gd name="connsiteX2" fmla="*/ 185420 w 400614"/>
                  <a:gd name="connsiteY2" fmla="*/ 276579 h 602907"/>
                  <a:gd name="connsiteX3" fmla="*/ 140786 w 400614"/>
                  <a:gd name="connsiteY3" fmla="*/ 289488 h 602907"/>
                  <a:gd name="connsiteX4" fmla="*/ 122993 w 400614"/>
                  <a:gd name="connsiteY4" fmla="*/ 249907 h 602907"/>
                  <a:gd name="connsiteX5" fmla="*/ 202251 w 400614"/>
                  <a:gd name="connsiteY5" fmla="*/ 96642 h 602907"/>
                  <a:gd name="connsiteX6" fmla="*/ 376705 w 400614"/>
                  <a:gd name="connsiteY6" fmla="*/ 29853 h 602907"/>
                  <a:gd name="connsiteX7" fmla="*/ 372731 w 400614"/>
                  <a:gd name="connsiteY7" fmla="*/ 64 h 602907"/>
                  <a:gd name="connsiteX8" fmla="*/ 109116 w 400614"/>
                  <a:gd name="connsiteY8" fmla="*/ 105139 h 602907"/>
                  <a:gd name="connsiteX9" fmla="*/ 61 w 400614"/>
                  <a:gd name="connsiteY9" fmla="*/ 356919 h 602907"/>
                  <a:gd name="connsiteX10" fmla="*/ 62488 w 400614"/>
                  <a:gd name="connsiteY10" fmla="*/ 530403 h 602907"/>
                  <a:gd name="connsiteX11" fmla="*/ 222092 w 400614"/>
                  <a:gd name="connsiteY11" fmla="*/ 602784 h 602907"/>
                  <a:gd name="connsiteX12" fmla="*/ 350949 w 400614"/>
                  <a:gd name="connsiteY12" fmla="*/ 551158 h 602907"/>
                  <a:gd name="connsiteX13" fmla="*/ 400535 w 400614"/>
                  <a:gd name="connsiteY13" fmla="*/ 422316 h 602907"/>
                  <a:gd name="connsiteX14" fmla="*/ 348955 w 400614"/>
                  <a:gd name="connsiteY14" fmla="*/ 309380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348955" y="309380"/>
                    </a:moveTo>
                    <a:cubicBezTo>
                      <a:pt x="317764" y="280209"/>
                      <a:pt x="276693" y="263920"/>
                      <a:pt x="233987" y="263784"/>
                    </a:cubicBezTo>
                    <a:cubicBezTo>
                      <a:pt x="217138" y="264975"/>
                      <a:pt x="200666" y="269315"/>
                      <a:pt x="185420" y="276579"/>
                    </a:cubicBezTo>
                    <a:cubicBezTo>
                      <a:pt x="171405" y="283444"/>
                      <a:pt x="156301" y="287811"/>
                      <a:pt x="140786" y="289488"/>
                    </a:cubicBezTo>
                    <a:cubicBezTo>
                      <a:pt x="128903" y="289488"/>
                      <a:pt x="122993" y="276253"/>
                      <a:pt x="122993" y="249907"/>
                    </a:cubicBezTo>
                    <a:cubicBezTo>
                      <a:pt x="124430" y="189347"/>
                      <a:pt x="153662" y="132819"/>
                      <a:pt x="202251" y="96642"/>
                    </a:cubicBezTo>
                    <a:cubicBezTo>
                      <a:pt x="250336" y="53885"/>
                      <a:pt x="312364" y="30138"/>
                      <a:pt x="376705" y="29853"/>
                    </a:cubicBezTo>
                    <a:lnTo>
                      <a:pt x="372731" y="64"/>
                    </a:lnTo>
                    <a:cubicBezTo>
                      <a:pt x="274306" y="-1768"/>
                      <a:pt x="179293" y="36104"/>
                      <a:pt x="109116" y="105139"/>
                    </a:cubicBezTo>
                    <a:cubicBezTo>
                      <a:pt x="38716" y="169811"/>
                      <a:pt x="-923" y="261327"/>
                      <a:pt x="61" y="356919"/>
                    </a:cubicBezTo>
                    <a:cubicBezTo>
                      <a:pt x="-1327" y="420482"/>
                      <a:pt x="20917" y="482299"/>
                      <a:pt x="62488" y="530403"/>
                    </a:cubicBezTo>
                    <a:cubicBezTo>
                      <a:pt x="101875" y="577598"/>
                      <a:pt x="160640" y="604248"/>
                      <a:pt x="222092" y="602784"/>
                    </a:cubicBezTo>
                    <a:cubicBezTo>
                      <a:pt x="270425" y="604624"/>
                      <a:pt x="317264" y="585859"/>
                      <a:pt x="350949" y="551158"/>
                    </a:cubicBezTo>
                    <a:cubicBezTo>
                      <a:pt x="384106" y="516607"/>
                      <a:pt x="401968" y="470178"/>
                      <a:pt x="400535" y="422316"/>
                    </a:cubicBezTo>
                    <a:cubicBezTo>
                      <a:pt x="401195" y="378831"/>
                      <a:pt x="382252" y="337356"/>
                      <a:pt x="348955" y="309380"/>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grpSp>
      </p:grpSp>
      <p:sp>
        <p:nvSpPr>
          <p:cNvPr id="20" name="Rectangle 19">
            <a:extLst>
              <a:ext uri="{FF2B5EF4-FFF2-40B4-BE49-F238E27FC236}">
                <a16:creationId xmlns:a16="http://schemas.microsoft.com/office/drawing/2014/main" id="{5D0A09DC-A387-B171-8A0E-BB1D6AC20B4C}"/>
              </a:ext>
            </a:extLst>
          </p:cNvPr>
          <p:cNvSpPr/>
          <p:nvPr/>
        </p:nvSpPr>
        <p:spPr bwMode="ltGray">
          <a:xfrm>
            <a:off x="7350711" y="1874304"/>
            <a:ext cx="4484500" cy="4100367"/>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21" name="TextBox 20">
            <a:extLst>
              <a:ext uri="{FF2B5EF4-FFF2-40B4-BE49-F238E27FC236}">
                <a16:creationId xmlns:a16="http://schemas.microsoft.com/office/drawing/2014/main" id="{44CC5137-306E-00E5-CE39-542113737B91}"/>
              </a:ext>
            </a:extLst>
          </p:cNvPr>
          <p:cNvSpPr txBox="1"/>
          <p:nvPr/>
        </p:nvSpPr>
        <p:spPr>
          <a:xfrm>
            <a:off x="8007473" y="1325804"/>
            <a:ext cx="3152925" cy="4924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srgbClr val="333333"/>
                </a:solidFill>
                <a:effectLst/>
                <a:uLnTx/>
                <a:uFillTx/>
                <a:latin typeface="Arial"/>
                <a:ea typeface="+mn-ea"/>
                <a:cs typeface="+mn-cs"/>
              </a:rPr>
              <a:t>Why don’t play any more </a:t>
            </a:r>
            <a:r>
              <a:rPr kumimoji="0" lang="en-NZ" sz="1400" b="1" i="0" u="none" strike="noStrike" kern="1200" cap="none" spc="0" normalizeH="0" baseline="0" noProof="0" dirty="0">
                <a:ln>
                  <a:noFill/>
                </a:ln>
                <a:solidFill>
                  <a:srgbClr val="333333"/>
                </a:solidFill>
                <a:effectLst/>
                <a:uLnTx/>
                <a:uFillTx/>
                <a:latin typeface="Arial"/>
                <a:ea typeface="+mn-ea"/>
                <a:cs typeface="+mn-cs"/>
              </a:rPr>
              <a:t>(example verbatim)</a:t>
            </a:r>
          </a:p>
        </p:txBody>
      </p:sp>
      <p:sp>
        <p:nvSpPr>
          <p:cNvPr id="11" name="TextBox 10">
            <a:extLst>
              <a:ext uri="{FF2B5EF4-FFF2-40B4-BE49-F238E27FC236}">
                <a16:creationId xmlns:a16="http://schemas.microsoft.com/office/drawing/2014/main" id="{0AC5E6FF-2143-F38E-80B2-07ED2F319EDF}"/>
              </a:ext>
            </a:extLst>
          </p:cNvPr>
          <p:cNvSpPr txBox="1"/>
          <p:nvPr/>
        </p:nvSpPr>
        <p:spPr>
          <a:xfrm>
            <a:off x="7447608" y="2021906"/>
            <a:ext cx="4282753" cy="372409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100" b="0" i="1" u="none" strike="noStrike" kern="1200" cap="none" spc="0" normalizeH="0" baseline="0" noProof="0" dirty="0">
                <a:ln>
                  <a:noFill/>
                </a:ln>
                <a:effectLst/>
                <a:uLnTx/>
                <a:uFillTx/>
                <a:latin typeface="Arial"/>
                <a:ea typeface="+mn-ea"/>
                <a:cs typeface="+mn-cs"/>
              </a:rPr>
              <a:t>“This sport requires a lot of time and the school system for organising was not supportive.” (</a:t>
            </a:r>
            <a:r>
              <a:rPr lang="en-NZ" sz="1100" i="1" dirty="0">
                <a:latin typeface="Arial"/>
              </a:rPr>
              <a:t>M</a:t>
            </a:r>
            <a:r>
              <a:rPr kumimoji="0" lang="en-NZ" sz="1100" b="0" i="1" u="none" strike="noStrike" kern="1200" cap="none" spc="0" normalizeH="0" baseline="0" noProof="0" dirty="0">
                <a:ln>
                  <a:noFill/>
                </a:ln>
                <a:effectLst/>
                <a:uLnTx/>
                <a:uFillTx/>
                <a:latin typeface="Arial"/>
                <a:ea typeface="+mn-ea"/>
                <a:cs typeface="+mn-cs"/>
              </a:rPr>
              <a:t>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100" b="0" i="1" u="none" strike="noStrike" kern="1200" cap="none" spc="0" normalizeH="0" baseline="0" noProof="0" dirty="0">
              <a:ln>
                <a:noFill/>
              </a:ln>
              <a:solidFill>
                <a:srgbClr val="FF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100" b="0" i="1" u="none" strike="noStrike" kern="1200" cap="none" spc="0" normalizeH="0" baseline="0" noProof="0" dirty="0">
                <a:ln>
                  <a:noFill/>
                </a:ln>
                <a:effectLst/>
                <a:uLnTx/>
                <a:uFillTx/>
                <a:latin typeface="Arial"/>
                <a:ea typeface="+mn-ea"/>
                <a:cs typeface="+mn-cs"/>
              </a:rPr>
              <a:t>“Wanted a social life.” (Male)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100" b="0" i="1" u="none" strike="noStrike" kern="1200" cap="none" spc="0" normalizeH="0" baseline="0" noProof="0" dirty="0">
              <a:ln>
                <a:noFill/>
              </a:ln>
              <a:solidFill>
                <a:srgbClr val="FF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100" b="0" i="1" u="none" strike="noStrike" kern="1200" cap="none" spc="0" normalizeH="0" baseline="0" noProof="0" dirty="0">
                <a:ln>
                  <a:noFill/>
                </a:ln>
                <a:effectLst/>
                <a:uLnTx/>
                <a:uFillTx/>
                <a:latin typeface="Arial"/>
                <a:ea typeface="+mn-ea"/>
                <a:cs typeface="+mn-cs"/>
              </a:rPr>
              <a:t>“Games were too long.” (</a:t>
            </a:r>
            <a:r>
              <a:rPr lang="en-NZ" sz="1100" i="1" dirty="0">
                <a:latin typeface="Arial"/>
              </a:rPr>
              <a:t>M</a:t>
            </a:r>
            <a:r>
              <a:rPr kumimoji="0" lang="en-NZ" sz="1100" b="0" i="1" u="none" strike="noStrike" kern="1200" cap="none" spc="0" normalizeH="0" baseline="0" noProof="0" dirty="0">
                <a:ln>
                  <a:noFill/>
                </a:ln>
                <a:effectLst/>
                <a:uLnTx/>
                <a:uFillTx/>
                <a:latin typeface="Arial"/>
                <a:ea typeface="+mn-ea"/>
                <a:cs typeface="+mn-cs"/>
              </a:rPr>
              <a:t>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100" b="0" i="1" u="none" strike="noStrike" kern="1200" cap="none" spc="0" normalizeH="0" baseline="0" noProof="0" dirty="0">
              <a:ln>
                <a:noFill/>
              </a:ln>
              <a:solidFill>
                <a:srgbClr val="FF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100" b="0" i="1" u="none" strike="noStrike" kern="1200" cap="none" spc="0" normalizeH="0" baseline="0" noProof="0" dirty="0">
                <a:ln>
                  <a:noFill/>
                </a:ln>
                <a:effectLst/>
                <a:uLnTx/>
                <a:uFillTx/>
                <a:latin typeface="Arial"/>
                <a:ea typeface="+mn-ea"/>
                <a:cs typeface="+mn-cs"/>
              </a:rPr>
              <a:t>“Overlap of seasons and I always was disadvantaged with football team selections when I was playing cricket as well. I still love cricket but just don't play competitively.” (Male)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100" b="0" i="1" u="none" strike="noStrike" kern="1200" cap="none" spc="0" normalizeH="0" baseline="0" noProof="0" dirty="0">
              <a:ln>
                <a:noFill/>
              </a:ln>
              <a:solidFill>
                <a:srgbClr val="FF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100" b="0" i="1" u="none" strike="noStrike" kern="1200" cap="none" spc="0" normalizeH="0" baseline="0" noProof="0" dirty="0">
                <a:ln>
                  <a:noFill/>
                </a:ln>
                <a:effectLst/>
                <a:uLnTx/>
                <a:uFillTx/>
                <a:latin typeface="Arial"/>
                <a:ea typeface="+mn-ea"/>
                <a:cs typeface="+mn-cs"/>
              </a:rPr>
              <a:t>“None of my friends were in the team, and I didn't like the others in the team.” (</a:t>
            </a:r>
            <a:r>
              <a:rPr lang="en-NZ" sz="1100" i="1" dirty="0">
                <a:latin typeface="Arial"/>
              </a:rPr>
              <a:t>M</a:t>
            </a:r>
            <a:r>
              <a:rPr kumimoji="0" lang="en-NZ" sz="1100" b="0" i="1" u="none" strike="noStrike" kern="1200" cap="none" spc="0" normalizeH="0" baseline="0" noProof="0" dirty="0">
                <a:ln>
                  <a:noFill/>
                </a:ln>
                <a:effectLst/>
                <a:uLnTx/>
                <a:uFillTx/>
                <a:latin typeface="Arial"/>
                <a:ea typeface="+mn-ea"/>
                <a:cs typeface="+mn-cs"/>
              </a:rPr>
              <a:t>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100" b="0" i="1" u="none" strike="noStrike" kern="1200" cap="none" spc="0" normalizeH="0" baseline="0" noProof="0" dirty="0">
              <a:ln>
                <a:noFill/>
              </a:ln>
              <a:solidFill>
                <a:srgbClr val="FF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100" b="0" i="1" u="none" strike="noStrike" kern="1200" cap="none" spc="0" normalizeH="0" baseline="0" noProof="0" dirty="0">
                <a:ln>
                  <a:noFill/>
                </a:ln>
                <a:effectLst/>
                <a:uLnTx/>
                <a:uFillTx/>
                <a:latin typeface="Arial"/>
                <a:ea typeface="+mn-ea"/>
                <a:cs typeface="+mn-cs"/>
              </a:rPr>
              <a:t>“It got boring after a while. There wasn't much action in the sport.” (Female)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100" b="0" i="1" u="none" strike="noStrike" kern="1200" cap="none" spc="0" normalizeH="0" baseline="0" noProof="0" dirty="0">
              <a:ln>
                <a:noFill/>
              </a:ln>
              <a:solidFill>
                <a:srgbClr val="FF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100" b="0" i="1" u="none" strike="noStrike" kern="1200" cap="none" spc="0" normalizeH="0" baseline="0" noProof="0" dirty="0">
                <a:ln>
                  <a:noFill/>
                </a:ln>
                <a:effectLst/>
                <a:uLnTx/>
                <a:uFillTx/>
                <a:latin typeface="Arial"/>
                <a:ea typeface="+mn-ea"/>
                <a:cs typeface="+mn-cs"/>
              </a:rPr>
              <a:t>“Bored with very long games. Not enough T20 competition.” (Male)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100" b="0" i="1" u="none" strike="noStrike" kern="1200" cap="none" spc="0" normalizeH="0" baseline="0" noProof="0" dirty="0">
              <a:ln>
                <a:noFill/>
              </a:ln>
              <a:solidFill>
                <a:srgbClr val="FF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100" b="0" i="1" u="none" strike="noStrike" kern="1200" cap="none" spc="0" normalizeH="0" baseline="0" noProof="0" dirty="0">
                <a:ln>
                  <a:noFill/>
                </a:ln>
                <a:effectLst/>
                <a:uLnTx/>
                <a:uFillTx/>
                <a:latin typeface="Arial"/>
                <a:ea typeface="+mn-ea"/>
                <a:cs typeface="+mn-cs"/>
              </a:rPr>
              <a:t>“I didn't like batting because I was scared of the ball.” (Male)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100" b="0" i="1" u="none" strike="noStrike" kern="1200" cap="none" spc="0" normalizeH="0" baseline="0" noProof="0" dirty="0">
              <a:ln>
                <a:noFill/>
              </a:ln>
              <a:solidFill>
                <a:srgbClr val="FF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100" b="0" i="1" u="none" strike="noStrike" kern="1200" cap="none" spc="0" normalizeH="0" baseline="0" noProof="0" dirty="0">
                <a:ln>
                  <a:noFill/>
                </a:ln>
                <a:effectLst/>
                <a:uLnTx/>
                <a:uFillTx/>
                <a:latin typeface="Arial"/>
                <a:ea typeface="+mn-ea"/>
                <a:cs typeface="+mn-cs"/>
              </a:rPr>
              <a:t>“I didn't have enough time to play other sports as well.” (Female)</a:t>
            </a:r>
          </a:p>
        </p:txBody>
      </p:sp>
      <p:pic>
        <p:nvPicPr>
          <p:cNvPr id="4" name="Picture 3">
            <a:extLst>
              <a:ext uri="{FF2B5EF4-FFF2-40B4-BE49-F238E27FC236}">
                <a16:creationId xmlns:a16="http://schemas.microsoft.com/office/drawing/2014/main" id="{AF7FED2E-BBFA-CF90-B656-CBF86E57F9AB}"/>
              </a:ext>
            </a:extLst>
          </p:cNvPr>
          <p:cNvPicPr>
            <a:picLocks noChangeAspect="1"/>
          </p:cNvPicPr>
          <p:nvPr/>
        </p:nvPicPr>
        <p:blipFill>
          <a:blip r:embed="rId3"/>
          <a:stretch>
            <a:fillRect/>
          </a:stretch>
        </p:blipFill>
        <p:spPr>
          <a:xfrm>
            <a:off x="414732" y="189962"/>
            <a:ext cx="720000" cy="720000"/>
          </a:xfrm>
          <a:prstGeom prst="rect">
            <a:avLst/>
          </a:prstGeom>
        </p:spPr>
      </p:pic>
      <p:cxnSp>
        <p:nvCxnSpPr>
          <p:cNvPr id="10" name="Straight Arrow Connector 9">
            <a:extLst>
              <a:ext uri="{FF2B5EF4-FFF2-40B4-BE49-F238E27FC236}">
                <a16:creationId xmlns:a16="http://schemas.microsoft.com/office/drawing/2014/main" id="{9DF7AE3F-8F27-5C6F-AC0C-F08873CFA715}"/>
              </a:ext>
            </a:extLst>
          </p:cNvPr>
          <p:cNvCxnSpPr>
            <a:cxnSpLocks/>
          </p:cNvCxnSpPr>
          <p:nvPr/>
        </p:nvCxnSpPr>
        <p:spPr>
          <a:xfrm flipV="1">
            <a:off x="5282213" y="2898199"/>
            <a:ext cx="0" cy="167560"/>
          </a:xfrm>
          <a:prstGeom prst="straightConnector1">
            <a:avLst/>
          </a:prstGeom>
          <a:ln w="12700">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816352E-9565-CC77-91D3-A732A3E17B3C}"/>
              </a:ext>
            </a:extLst>
          </p:cNvPr>
          <p:cNvCxnSpPr>
            <a:cxnSpLocks/>
          </p:cNvCxnSpPr>
          <p:nvPr/>
        </p:nvCxnSpPr>
        <p:spPr>
          <a:xfrm flipV="1">
            <a:off x="5780840" y="1701194"/>
            <a:ext cx="0" cy="167560"/>
          </a:xfrm>
          <a:prstGeom prst="straightConnector1">
            <a:avLst/>
          </a:prstGeom>
          <a:ln w="12700">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C7F294E-0D65-C146-7D67-129250E737CC}"/>
              </a:ext>
            </a:extLst>
          </p:cNvPr>
          <p:cNvCxnSpPr>
            <a:cxnSpLocks/>
          </p:cNvCxnSpPr>
          <p:nvPr/>
        </p:nvCxnSpPr>
        <p:spPr>
          <a:xfrm flipV="1">
            <a:off x="5871094" y="1196645"/>
            <a:ext cx="0" cy="167560"/>
          </a:xfrm>
          <a:prstGeom prst="straightConnector1">
            <a:avLst/>
          </a:prstGeom>
          <a:ln w="12700">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8667523C-5E32-588A-6DC8-33B7CBF783A4}"/>
              </a:ext>
            </a:extLst>
          </p:cNvPr>
          <p:cNvSpPr txBox="1"/>
          <p:nvPr/>
        </p:nvSpPr>
        <p:spPr>
          <a:xfrm>
            <a:off x="10626092" y="6357026"/>
            <a:ext cx="969962" cy="246221"/>
          </a:xfrm>
          <a:prstGeom prst="rect">
            <a:avLst/>
          </a:prstGeom>
          <a:noFill/>
          <a:ln>
            <a:solidFill>
              <a:schemeClr val="tx1">
                <a:lumMod val="60000"/>
                <a:lumOff val="40000"/>
              </a:schemeClr>
            </a:solidFill>
          </a:ln>
        </p:spPr>
        <p:txBody>
          <a:bodyPr wrap="square" lIns="0" tIns="0" rIns="0" bIns="0" rtlCol="0">
            <a:spAutoFit/>
          </a:bodyPr>
          <a:lstStyle/>
          <a:p>
            <a:pPr algn="ctr"/>
            <a:r>
              <a:rPr lang="en-NZ" sz="800" dirty="0"/>
              <a:t>↑Significantly higher than all sports</a:t>
            </a:r>
          </a:p>
        </p:txBody>
      </p:sp>
      <p:sp>
        <p:nvSpPr>
          <p:cNvPr id="7" name="Slide Number Placeholder 6">
            <a:extLst>
              <a:ext uri="{FF2B5EF4-FFF2-40B4-BE49-F238E27FC236}">
                <a16:creationId xmlns:a16="http://schemas.microsoft.com/office/drawing/2014/main" id="{F28E9158-29B9-5E76-FEF2-88144DA822B7}"/>
              </a:ext>
            </a:extLst>
          </p:cNvPr>
          <p:cNvSpPr>
            <a:spLocks noGrp="1"/>
          </p:cNvSpPr>
          <p:nvPr>
            <p:ph type="sldNum" sz="quarter" idx="10"/>
          </p:nvPr>
        </p:nvSpPr>
        <p:spPr/>
        <p:txBody>
          <a:bodyPr/>
          <a:lstStyle/>
          <a:p>
            <a:fld id="{4034BEE3-566C-4068-A777-C3A4762E861B}" type="slidenum">
              <a:rPr lang="en-GB" smtClean="0"/>
              <a:pPr/>
              <a:t>91</a:t>
            </a:fld>
            <a:endParaRPr lang="en-GB" dirty="0"/>
          </a:p>
        </p:txBody>
      </p:sp>
    </p:spTree>
    <p:extLst>
      <p:ext uri="{BB962C8B-B14F-4D97-AF65-F5344CB8AC3E}">
        <p14:creationId xmlns:p14="http://schemas.microsoft.com/office/powerpoint/2010/main" val="1622619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0D04010-D7DF-D8DA-F7DE-434A4BAB2A69}"/>
              </a:ext>
            </a:extLst>
          </p:cNvPr>
          <p:cNvSpPr/>
          <p:nvPr/>
        </p:nvSpPr>
        <p:spPr bwMode="ltGray">
          <a:xfrm>
            <a:off x="7342374" y="1109277"/>
            <a:ext cx="4484500" cy="580785"/>
          </a:xfrm>
          <a:prstGeom prst="rect">
            <a:avLst/>
          </a:prstGeom>
          <a:solidFill>
            <a:schemeClr val="bg2">
              <a:lumMod val="75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5F20A3C9-643C-F58E-5528-7590C3CE6E78}"/>
              </a:ext>
            </a:extLst>
          </p:cNvPr>
          <p:cNvSpPr/>
          <p:nvPr/>
        </p:nvSpPr>
        <p:spPr bwMode="ltGray">
          <a:xfrm>
            <a:off x="7592477" y="1176250"/>
            <a:ext cx="3984294" cy="446838"/>
          </a:xfrm>
          <a:prstGeom prst="rect">
            <a:avLst/>
          </a:prstGeom>
          <a:solidFill>
            <a:srgbClr val="FFFFFF">
              <a:alpha val="3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6251480D-5D98-9F4B-00A2-1E3B745110FB}"/>
              </a:ext>
            </a:extLst>
          </p:cNvPr>
          <p:cNvSpPr/>
          <p:nvPr/>
        </p:nvSpPr>
        <p:spPr bwMode="ltGray">
          <a:xfrm>
            <a:off x="1431226" y="1106811"/>
            <a:ext cx="4484500" cy="580785"/>
          </a:xfrm>
          <a:prstGeom prst="rect">
            <a:avLst/>
          </a:prstGeom>
          <a:solidFill>
            <a:schemeClr val="bg2">
              <a:lumMod val="75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D1FB9FD7-F780-4E30-299F-9C5823C13B24}"/>
              </a:ext>
            </a:extLst>
          </p:cNvPr>
          <p:cNvSpPr/>
          <p:nvPr/>
        </p:nvSpPr>
        <p:spPr bwMode="ltGray">
          <a:xfrm>
            <a:off x="1681329" y="1173784"/>
            <a:ext cx="3984294" cy="446838"/>
          </a:xfrm>
          <a:prstGeom prst="rect">
            <a:avLst/>
          </a:prstGeom>
          <a:solidFill>
            <a:srgbClr val="FFFFFF">
              <a:alpha val="3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a:extLst>
              <a:ext uri="{FF2B5EF4-FFF2-40B4-BE49-F238E27FC236}">
                <a16:creationId xmlns:a16="http://schemas.microsoft.com/office/drawing/2014/main" id="{86AE2C3B-CEC9-F22E-CB66-B5293681FCD5}"/>
              </a:ext>
            </a:extLst>
          </p:cNvPr>
          <p:cNvSpPr>
            <a:spLocks noGrp="1"/>
          </p:cNvSpPr>
          <p:nvPr>
            <p:ph type="title"/>
          </p:nvPr>
        </p:nvSpPr>
        <p:spPr>
          <a:xfrm>
            <a:off x="1228725" y="133759"/>
            <a:ext cx="10598149" cy="403200"/>
          </a:xfrm>
        </p:spPr>
        <p:txBody>
          <a:bodyPr/>
          <a:lstStyle/>
          <a:p>
            <a:r>
              <a:rPr lang="en-NZ" sz="1800" dirty="0"/>
              <a:t>Holding training soon after school or in the evening during the week is most appealing for rangatahi who play cricket. In general, they believe that making it easier to play for their club and school will be most effective in encouraging rangatahi to participate in organised sport.</a:t>
            </a:r>
          </a:p>
        </p:txBody>
      </p:sp>
      <p:graphicFrame>
        <p:nvGraphicFramePr>
          <p:cNvPr id="11" name="Content Placeholder 11">
            <a:extLst>
              <a:ext uri="{FF2B5EF4-FFF2-40B4-BE49-F238E27FC236}">
                <a16:creationId xmlns:a16="http://schemas.microsoft.com/office/drawing/2014/main" id="{4C6C6E61-6B90-9120-655D-4AD0DAC9330F}"/>
              </a:ext>
            </a:extLst>
          </p:cNvPr>
          <p:cNvGraphicFramePr>
            <a:graphicFrameLocks noGrp="1"/>
          </p:cNvGraphicFramePr>
          <p:nvPr>
            <p:ph sz="quarter" idx="14"/>
          </p:nvPr>
        </p:nvGraphicFramePr>
        <p:xfrm>
          <a:off x="1392481" y="2053034"/>
          <a:ext cx="4788504" cy="377121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a:extLst>
              <a:ext uri="{FF2B5EF4-FFF2-40B4-BE49-F238E27FC236}">
                <a16:creationId xmlns:a16="http://schemas.microsoft.com/office/drawing/2014/main" id="{BD06EAF7-0521-4390-856C-DEB48E394C43}"/>
              </a:ext>
            </a:extLst>
          </p:cNvPr>
          <p:cNvGraphicFramePr>
            <a:graphicFrameLocks noGrp="1"/>
          </p:cNvGraphicFramePr>
          <p:nvPr>
            <p:ph sz="quarter" idx="15"/>
          </p:nvPr>
        </p:nvGraphicFramePr>
        <p:xfrm>
          <a:off x="6501276" y="2017160"/>
          <a:ext cx="5174056" cy="3915046"/>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24737EE8-5C67-8590-0615-C30EB58F67E7}"/>
              </a:ext>
            </a:extLst>
          </p:cNvPr>
          <p:cNvSpPr/>
          <p:nvPr/>
        </p:nvSpPr>
        <p:spPr bwMode="ltGray">
          <a:xfrm>
            <a:off x="356789" y="1135559"/>
            <a:ext cx="715402" cy="4907180"/>
          </a:xfrm>
          <a:prstGeom prst="rect">
            <a:avLst/>
          </a:prstGeom>
          <a:solidFill>
            <a:schemeClr val="bg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Rectangle 8">
            <a:extLst>
              <a:ext uri="{FF2B5EF4-FFF2-40B4-BE49-F238E27FC236}">
                <a16:creationId xmlns:a16="http://schemas.microsoft.com/office/drawing/2014/main" id="{9D6D064A-D53E-4842-4621-9280E0E3D7B2}"/>
              </a:ext>
            </a:extLst>
          </p:cNvPr>
          <p:cNvSpPr/>
          <p:nvPr/>
        </p:nvSpPr>
        <p:spPr bwMode="ltGray">
          <a:xfrm>
            <a:off x="461639" y="1287261"/>
            <a:ext cx="479394" cy="4660777"/>
          </a:xfrm>
          <a:prstGeom prst="rect">
            <a:avLst/>
          </a:prstGeom>
          <a:solidFill>
            <a:srgbClr val="FFFFFF">
              <a:alpha val="3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13" name="TextBox 12">
            <a:extLst>
              <a:ext uri="{FF2B5EF4-FFF2-40B4-BE49-F238E27FC236}">
                <a16:creationId xmlns:a16="http://schemas.microsoft.com/office/drawing/2014/main" id="{5EABDE42-7FF3-CE95-ED01-9F6D93AC2B9D}"/>
              </a:ext>
            </a:extLst>
          </p:cNvPr>
          <p:cNvSpPr txBox="1"/>
          <p:nvPr/>
        </p:nvSpPr>
        <p:spPr>
          <a:xfrm rot="16200000">
            <a:off x="-1474680" y="3473920"/>
            <a:ext cx="4352031"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400" b="1" i="0" u="none" strike="noStrike" kern="1200" cap="none" spc="0" normalizeH="0" baseline="0" noProof="0" dirty="0">
                <a:ln>
                  <a:noFill/>
                </a:ln>
                <a:solidFill>
                  <a:srgbClr val="333333"/>
                </a:solidFill>
                <a:effectLst/>
                <a:uLnTx/>
                <a:uFillTx/>
                <a:latin typeface="Arial"/>
                <a:ea typeface="+mn-ea"/>
                <a:cs typeface="+mn-cs"/>
              </a:rPr>
              <a:t>Encouraging participation</a:t>
            </a:r>
          </a:p>
        </p:txBody>
      </p:sp>
      <p:sp>
        <p:nvSpPr>
          <p:cNvPr id="16" name="TextBox 15">
            <a:extLst>
              <a:ext uri="{FF2B5EF4-FFF2-40B4-BE49-F238E27FC236}">
                <a16:creationId xmlns:a16="http://schemas.microsoft.com/office/drawing/2014/main" id="{CDEC7702-B9FC-154A-6F4F-D5D7C5C0146D}"/>
              </a:ext>
            </a:extLst>
          </p:cNvPr>
          <p:cNvSpPr txBox="1"/>
          <p:nvPr/>
        </p:nvSpPr>
        <p:spPr>
          <a:xfrm>
            <a:off x="2125285" y="1258703"/>
            <a:ext cx="3152925"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600" b="1" i="0" u="none" strike="noStrike" kern="1200" cap="none" spc="0" normalizeH="0" baseline="0" noProof="0" dirty="0">
                <a:ln>
                  <a:noFill/>
                </a:ln>
                <a:solidFill>
                  <a:srgbClr val="333333"/>
                </a:solidFill>
                <a:effectLst/>
                <a:uLnTx/>
                <a:uFillTx/>
                <a:latin typeface="Arial"/>
                <a:ea typeface="+mn-ea"/>
                <a:cs typeface="+mn-cs"/>
              </a:rPr>
              <a:t>When want to have training*</a:t>
            </a:r>
          </a:p>
        </p:txBody>
      </p:sp>
      <p:sp>
        <p:nvSpPr>
          <p:cNvPr id="17" name="TextBox 16">
            <a:extLst>
              <a:ext uri="{FF2B5EF4-FFF2-40B4-BE49-F238E27FC236}">
                <a16:creationId xmlns:a16="http://schemas.microsoft.com/office/drawing/2014/main" id="{B5DD1D66-658B-6AA7-4421-D9253BC37C61}"/>
              </a:ext>
            </a:extLst>
          </p:cNvPr>
          <p:cNvSpPr txBox="1"/>
          <p:nvPr/>
        </p:nvSpPr>
        <p:spPr>
          <a:xfrm>
            <a:off x="7527919" y="1152168"/>
            <a:ext cx="4113409" cy="4924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600" b="1" i="0" u="none" strike="noStrike" kern="1200" cap="none" spc="0" normalizeH="0" baseline="0" noProof="0" dirty="0">
                <a:ln>
                  <a:noFill/>
                </a:ln>
                <a:solidFill>
                  <a:srgbClr val="333333"/>
                </a:solidFill>
                <a:effectLst/>
                <a:uLnTx/>
                <a:uFillTx/>
                <a:latin typeface="Arial"/>
                <a:ea typeface="+mn-ea"/>
                <a:cs typeface="+mn-cs"/>
              </a:rPr>
              <a:t>What would encourage continued participation*</a:t>
            </a:r>
          </a:p>
        </p:txBody>
      </p:sp>
      <p:sp>
        <p:nvSpPr>
          <p:cNvPr id="22" name="Footer Placeholder 3">
            <a:extLst>
              <a:ext uri="{FF2B5EF4-FFF2-40B4-BE49-F238E27FC236}">
                <a16:creationId xmlns:a16="http://schemas.microsoft.com/office/drawing/2014/main" id="{7D0064A0-8278-8DE5-D998-21BD1B0E62DD}"/>
              </a:ext>
            </a:extLst>
          </p:cNvPr>
          <p:cNvSpPr txBox="1">
            <a:spLocks/>
          </p:cNvSpPr>
          <p:nvPr/>
        </p:nvSpPr>
        <p:spPr>
          <a:xfrm>
            <a:off x="3981600" y="6412574"/>
            <a:ext cx="6744312" cy="196850"/>
          </a:xfrm>
          <a:prstGeom prst="rect">
            <a:avLst/>
          </a:prstGeom>
        </p:spPr>
        <p:txBody>
          <a:bodyPr vert="horz" lIns="0" tIns="0" rIns="0" bIns="0" rtlCol="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33333"/>
                </a:solidFill>
                <a:effectLst/>
                <a:uLnTx/>
                <a:uFillTx/>
                <a:latin typeface="Arial"/>
                <a:ea typeface="+mn-ea"/>
                <a:cs typeface="+mn-cs"/>
              </a:rPr>
              <a:t>*These two questions aren’t asked about a particular sport, but ask for generic preferences. We have filtered responses by rangatahi who currently play cricket to get a more relevant response.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33333"/>
                </a:solidFill>
                <a:effectLst/>
                <a:uLnTx/>
                <a:uFillTx/>
                <a:latin typeface="Arial"/>
                <a:ea typeface="+mn-ea"/>
                <a:cs typeface="+mn-cs"/>
              </a:rPr>
              <a:t>Q20. </a:t>
            </a:r>
            <a:r>
              <a:rPr kumimoji="0" lang="en-NZ" sz="800" b="0" i="0" u="none" strike="noStrike" kern="1200" cap="none" spc="0" normalizeH="0" baseline="0" noProof="0" dirty="0">
                <a:ln>
                  <a:noFill/>
                </a:ln>
                <a:solidFill>
                  <a:srgbClr val="333333"/>
                </a:solidFill>
                <a:effectLst/>
                <a:uLnTx/>
                <a:uFillTx/>
                <a:latin typeface="Arial"/>
                <a:ea typeface="+mn-ea"/>
                <a:cs typeface="+mn-cs"/>
              </a:rPr>
              <a:t>This time think about when training takes place. Would you rather it takes place | Q22 How effective do you think each of the following would be in encouraging young people like you to continue with organised sport?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33333"/>
                </a:solidFill>
                <a:effectLst/>
                <a:uLnTx/>
                <a:uFillTx/>
                <a:latin typeface="Arial"/>
                <a:ea typeface="+mn-ea"/>
                <a:cs typeface="+mn-cs"/>
              </a:rPr>
              <a:t>Base: National and Wellington region survey who currently play cricket, n=87</a:t>
            </a:r>
          </a:p>
        </p:txBody>
      </p:sp>
      <p:sp>
        <p:nvSpPr>
          <p:cNvPr id="25" name="TextBox 24">
            <a:extLst>
              <a:ext uri="{FF2B5EF4-FFF2-40B4-BE49-F238E27FC236}">
                <a16:creationId xmlns:a16="http://schemas.microsoft.com/office/drawing/2014/main" id="{3BA618C1-89C4-E2A6-69A7-532DD074FD30}"/>
              </a:ext>
            </a:extLst>
          </p:cNvPr>
          <p:cNvSpPr txBox="1"/>
          <p:nvPr/>
        </p:nvSpPr>
        <p:spPr>
          <a:xfrm>
            <a:off x="10137900" y="5688151"/>
            <a:ext cx="1688974" cy="307777"/>
          </a:xfrm>
          <a:prstGeom prst="rect">
            <a:avLst/>
          </a:prstGeom>
          <a:noFill/>
          <a:ln>
            <a:solidFill>
              <a:schemeClr val="tx1"/>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dirty="0">
                <a:ln>
                  <a:noFill/>
                </a:ln>
                <a:solidFill>
                  <a:srgbClr val="333333"/>
                </a:solidFill>
                <a:effectLst/>
                <a:uLnTx/>
                <a:uFillTx/>
                <a:latin typeface="Arial"/>
                <a:ea typeface="+mn-ea"/>
                <a:cs typeface="+mn-cs"/>
              </a:rPr>
              <a:t>% rated 4 or 5 out of 5,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dirty="0">
                <a:ln>
                  <a:noFill/>
                </a:ln>
                <a:solidFill>
                  <a:srgbClr val="333333"/>
                </a:solidFill>
                <a:effectLst/>
                <a:uLnTx/>
                <a:uFillTx/>
                <a:latin typeface="Arial"/>
                <a:ea typeface="+mn-ea"/>
                <a:cs typeface="+mn-cs"/>
              </a:rPr>
              <a:t>where 5=extremely effective</a:t>
            </a:r>
          </a:p>
        </p:txBody>
      </p:sp>
      <p:pic>
        <p:nvPicPr>
          <p:cNvPr id="3" name="Picture 2">
            <a:extLst>
              <a:ext uri="{FF2B5EF4-FFF2-40B4-BE49-F238E27FC236}">
                <a16:creationId xmlns:a16="http://schemas.microsoft.com/office/drawing/2014/main" id="{5AB51665-47DB-6A41-F734-33B648424FEA}"/>
              </a:ext>
            </a:extLst>
          </p:cNvPr>
          <p:cNvPicPr>
            <a:picLocks noChangeAspect="1"/>
          </p:cNvPicPr>
          <p:nvPr/>
        </p:nvPicPr>
        <p:blipFill>
          <a:blip r:embed="rId4"/>
          <a:stretch>
            <a:fillRect/>
          </a:stretch>
        </p:blipFill>
        <p:spPr>
          <a:xfrm>
            <a:off x="414732" y="189962"/>
            <a:ext cx="720000" cy="720000"/>
          </a:xfrm>
          <a:prstGeom prst="rect">
            <a:avLst/>
          </a:prstGeom>
        </p:spPr>
      </p:pic>
      <p:sp>
        <p:nvSpPr>
          <p:cNvPr id="6" name="Slide Number Placeholder 5">
            <a:extLst>
              <a:ext uri="{FF2B5EF4-FFF2-40B4-BE49-F238E27FC236}">
                <a16:creationId xmlns:a16="http://schemas.microsoft.com/office/drawing/2014/main" id="{4846C745-FFD6-899C-19D4-A850D71C7D09}"/>
              </a:ext>
            </a:extLst>
          </p:cNvPr>
          <p:cNvSpPr>
            <a:spLocks noGrp="1"/>
          </p:cNvSpPr>
          <p:nvPr>
            <p:ph type="sldNum" sz="quarter" idx="10"/>
          </p:nvPr>
        </p:nvSpPr>
        <p:spPr/>
        <p:txBody>
          <a:bodyPr/>
          <a:lstStyle/>
          <a:p>
            <a:fld id="{4034BEE3-566C-4068-A777-C3A4762E861B}" type="slidenum">
              <a:rPr lang="en-GB" smtClean="0"/>
              <a:pPr/>
              <a:t>92</a:t>
            </a:fld>
            <a:endParaRPr lang="en-GB" dirty="0"/>
          </a:p>
        </p:txBody>
      </p:sp>
    </p:spTree>
    <p:extLst>
      <p:ext uri="{BB962C8B-B14F-4D97-AF65-F5344CB8AC3E}">
        <p14:creationId xmlns:p14="http://schemas.microsoft.com/office/powerpoint/2010/main" val="21895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58CD517-7F32-5D00-08F5-7E548A04551E}"/>
              </a:ext>
            </a:extLst>
          </p:cNvPr>
          <p:cNvSpPr/>
          <p:nvPr/>
        </p:nvSpPr>
        <p:spPr bwMode="ltGray">
          <a:xfrm>
            <a:off x="7350712" y="1293519"/>
            <a:ext cx="4484500" cy="580785"/>
          </a:xfrm>
          <a:prstGeom prst="rect">
            <a:avLst/>
          </a:prstGeom>
          <a:solidFill>
            <a:schemeClr val="accent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291952DC-073B-A7B5-C4A8-DC04683C08B3}"/>
              </a:ext>
            </a:extLst>
          </p:cNvPr>
          <p:cNvSpPr/>
          <p:nvPr/>
        </p:nvSpPr>
        <p:spPr bwMode="ltGray">
          <a:xfrm>
            <a:off x="7600815" y="1360492"/>
            <a:ext cx="3984294" cy="446838"/>
          </a:xfrm>
          <a:prstGeom prst="rect">
            <a:avLst/>
          </a:prstGeom>
          <a:solidFill>
            <a:srgbClr val="FFFFFF">
              <a:alpha val="3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a:extLst>
              <a:ext uri="{FF2B5EF4-FFF2-40B4-BE49-F238E27FC236}">
                <a16:creationId xmlns:a16="http://schemas.microsoft.com/office/drawing/2014/main" id="{11C0BB1A-977D-2FC9-671D-770E593294A3}"/>
              </a:ext>
            </a:extLst>
          </p:cNvPr>
          <p:cNvSpPr>
            <a:spLocks noGrp="1"/>
          </p:cNvSpPr>
          <p:nvPr>
            <p:ph type="title"/>
          </p:nvPr>
        </p:nvSpPr>
        <p:spPr>
          <a:xfrm>
            <a:off x="1293382" y="274756"/>
            <a:ext cx="10541829" cy="403200"/>
          </a:xfrm>
        </p:spPr>
        <p:txBody>
          <a:bodyPr/>
          <a:lstStyle/>
          <a:p>
            <a:r>
              <a:rPr lang="en-NZ" sz="1800" dirty="0"/>
              <a:t>The main reasons rangatahi play cricket are for the social aspects: it’s fun and they like their team-mates.</a:t>
            </a:r>
          </a:p>
        </p:txBody>
      </p:sp>
      <p:graphicFrame>
        <p:nvGraphicFramePr>
          <p:cNvPr id="10" name="Content Placeholder 11">
            <a:extLst>
              <a:ext uri="{FF2B5EF4-FFF2-40B4-BE49-F238E27FC236}">
                <a16:creationId xmlns:a16="http://schemas.microsoft.com/office/drawing/2014/main" id="{D60E4A44-0005-196C-7A01-3575855FBB39}"/>
              </a:ext>
            </a:extLst>
          </p:cNvPr>
          <p:cNvGraphicFramePr>
            <a:graphicFrameLocks noGrp="1"/>
          </p:cNvGraphicFramePr>
          <p:nvPr>
            <p:ph sz="quarter" idx="14"/>
          </p:nvPr>
        </p:nvGraphicFramePr>
        <p:xfrm>
          <a:off x="1602719" y="1384914"/>
          <a:ext cx="5449887" cy="44316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963E6D10-3700-73B2-5878-508CFEA5F074}"/>
              </a:ext>
            </a:extLst>
          </p:cNvPr>
          <p:cNvSpPr/>
          <p:nvPr/>
        </p:nvSpPr>
        <p:spPr bwMode="ltGray">
          <a:xfrm>
            <a:off x="356789" y="1135559"/>
            <a:ext cx="715402" cy="490718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Rectangle 8">
            <a:extLst>
              <a:ext uri="{FF2B5EF4-FFF2-40B4-BE49-F238E27FC236}">
                <a16:creationId xmlns:a16="http://schemas.microsoft.com/office/drawing/2014/main" id="{425E0B9B-102A-FC19-B5BF-663F8A79C5E5}"/>
              </a:ext>
            </a:extLst>
          </p:cNvPr>
          <p:cNvSpPr/>
          <p:nvPr/>
        </p:nvSpPr>
        <p:spPr bwMode="ltGray">
          <a:xfrm>
            <a:off x="461639" y="1287261"/>
            <a:ext cx="479394" cy="4660777"/>
          </a:xfrm>
          <a:prstGeom prst="rect">
            <a:avLst/>
          </a:prstGeom>
          <a:solidFill>
            <a:srgbClr val="FFFFFF">
              <a:alpha val="3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TextBox 11">
            <a:extLst>
              <a:ext uri="{FF2B5EF4-FFF2-40B4-BE49-F238E27FC236}">
                <a16:creationId xmlns:a16="http://schemas.microsoft.com/office/drawing/2014/main" id="{529BC69A-91A3-60D8-B917-EA2B4D9BF5CB}"/>
              </a:ext>
            </a:extLst>
          </p:cNvPr>
          <p:cNvSpPr txBox="1"/>
          <p:nvPr/>
        </p:nvSpPr>
        <p:spPr>
          <a:xfrm rot="16200000">
            <a:off x="-870012" y="3432983"/>
            <a:ext cx="3142696"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400" b="1" i="0" u="none" strike="noStrike" kern="1200" cap="none" spc="0" normalizeH="0" baseline="0" noProof="0" dirty="0">
                <a:ln>
                  <a:noFill/>
                </a:ln>
                <a:solidFill>
                  <a:srgbClr val="333333"/>
                </a:solidFill>
                <a:effectLst/>
                <a:uLnTx/>
                <a:uFillTx/>
                <a:latin typeface="Arial"/>
                <a:ea typeface="+mn-ea"/>
                <a:cs typeface="+mn-cs"/>
              </a:rPr>
              <a:t>Reasons play hockey</a:t>
            </a:r>
          </a:p>
        </p:txBody>
      </p:sp>
      <p:grpSp>
        <p:nvGrpSpPr>
          <p:cNvPr id="15" name="Group 14">
            <a:extLst>
              <a:ext uri="{FF2B5EF4-FFF2-40B4-BE49-F238E27FC236}">
                <a16:creationId xmlns:a16="http://schemas.microsoft.com/office/drawing/2014/main" id="{891A1A04-DFE2-2F38-D75C-C93D596AE0AA}"/>
              </a:ext>
            </a:extLst>
          </p:cNvPr>
          <p:cNvGrpSpPr/>
          <p:nvPr/>
        </p:nvGrpSpPr>
        <p:grpSpPr>
          <a:xfrm>
            <a:off x="7164550" y="1143783"/>
            <a:ext cx="317312" cy="317312"/>
            <a:chOff x="8883583" y="395223"/>
            <a:chExt cx="600075" cy="600075"/>
          </a:xfrm>
        </p:grpSpPr>
        <p:sp>
          <p:nvSpPr>
            <p:cNvPr id="16" name="Rectangle 15">
              <a:extLst>
                <a:ext uri="{FF2B5EF4-FFF2-40B4-BE49-F238E27FC236}">
                  <a16:creationId xmlns:a16="http://schemas.microsoft.com/office/drawing/2014/main" id="{D6E4D2AF-CE8B-B131-4EC8-508FF480C568}"/>
                </a:ext>
              </a:extLst>
            </p:cNvPr>
            <p:cNvSpPr/>
            <p:nvPr/>
          </p:nvSpPr>
          <p:spPr bwMode="ltGray">
            <a:xfrm>
              <a:off x="8883583" y="395223"/>
              <a:ext cx="600075" cy="600075"/>
            </a:xfrm>
            <a:prstGeom prst="rect">
              <a:avLst/>
            </a:prstGeom>
            <a:solidFill>
              <a:schemeClr val="accent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17" name="Graphic 20">
              <a:extLst>
                <a:ext uri="{FF2B5EF4-FFF2-40B4-BE49-F238E27FC236}">
                  <a16:creationId xmlns:a16="http://schemas.microsoft.com/office/drawing/2014/main" id="{B060E2D3-2CED-823C-E0FD-1E44E759E83A}"/>
                </a:ext>
              </a:extLst>
            </p:cNvPr>
            <p:cNvGrpSpPr/>
            <p:nvPr/>
          </p:nvGrpSpPr>
          <p:grpSpPr>
            <a:xfrm>
              <a:off x="8944460" y="518482"/>
              <a:ext cx="474419" cy="335478"/>
              <a:chOff x="-309623" y="1966848"/>
              <a:chExt cx="852607" cy="602907"/>
            </a:xfrm>
            <a:solidFill>
              <a:srgbClr val="FFFFFF"/>
            </a:solidFill>
          </p:grpSpPr>
          <p:sp>
            <p:nvSpPr>
              <p:cNvPr id="18" name="Freeform: Shape 17">
                <a:extLst>
                  <a:ext uri="{FF2B5EF4-FFF2-40B4-BE49-F238E27FC236}">
                    <a16:creationId xmlns:a16="http://schemas.microsoft.com/office/drawing/2014/main" id="{44E5D068-8809-4BF3-3763-3361A509912B}"/>
                  </a:ext>
                </a:extLst>
              </p:cNvPr>
              <p:cNvSpPr/>
              <p:nvPr/>
            </p:nvSpPr>
            <p:spPr>
              <a:xfrm>
                <a:off x="-309623" y="1966848"/>
                <a:ext cx="400614" cy="602907"/>
              </a:xfrm>
              <a:custGeom>
                <a:avLst/>
                <a:gdLst>
                  <a:gd name="connsiteX0" fmla="*/ 233993 w 400614"/>
                  <a:gd name="connsiteY0" fmla="*/ 263785 h 602907"/>
                  <a:gd name="connsiteX1" fmla="*/ 185435 w 400614"/>
                  <a:gd name="connsiteY1" fmla="*/ 276580 h 602907"/>
                  <a:gd name="connsiteX2" fmla="*/ 140801 w 400614"/>
                  <a:gd name="connsiteY2" fmla="*/ 289488 h 602907"/>
                  <a:gd name="connsiteX3" fmla="*/ 122993 w 400614"/>
                  <a:gd name="connsiteY3" fmla="*/ 249907 h 602907"/>
                  <a:gd name="connsiteX4" fmla="*/ 202269 w 400614"/>
                  <a:gd name="connsiteY4" fmla="*/ 96642 h 602907"/>
                  <a:gd name="connsiteX5" fmla="*/ 376711 w 400614"/>
                  <a:gd name="connsiteY5" fmla="*/ 29853 h 602907"/>
                  <a:gd name="connsiteX6" fmla="*/ 372731 w 400614"/>
                  <a:gd name="connsiteY6" fmla="*/ 64 h 602907"/>
                  <a:gd name="connsiteX7" fmla="*/ 109124 w 400614"/>
                  <a:gd name="connsiteY7" fmla="*/ 105139 h 602907"/>
                  <a:gd name="connsiteX8" fmla="*/ 61 w 400614"/>
                  <a:gd name="connsiteY8" fmla="*/ 356920 h 602907"/>
                  <a:gd name="connsiteX9" fmla="*/ 62503 w 400614"/>
                  <a:gd name="connsiteY9" fmla="*/ 530403 h 602907"/>
                  <a:gd name="connsiteX10" fmla="*/ 222110 w 400614"/>
                  <a:gd name="connsiteY10" fmla="*/ 602784 h 602907"/>
                  <a:gd name="connsiteX11" fmla="*/ 350951 w 400614"/>
                  <a:gd name="connsiteY11" fmla="*/ 551158 h 602907"/>
                  <a:gd name="connsiteX12" fmla="*/ 400534 w 400614"/>
                  <a:gd name="connsiteY12" fmla="*/ 422316 h 602907"/>
                  <a:gd name="connsiteX13" fmla="*/ 349982 w 400614"/>
                  <a:gd name="connsiteY13" fmla="*/ 308302 h 602907"/>
                  <a:gd name="connsiteX14" fmla="*/ 233993 w 400614"/>
                  <a:gd name="connsiteY14" fmla="*/ 263785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233993" y="263785"/>
                    </a:moveTo>
                    <a:cubicBezTo>
                      <a:pt x="217149" y="264975"/>
                      <a:pt x="200678" y="269315"/>
                      <a:pt x="185435" y="276580"/>
                    </a:cubicBezTo>
                    <a:cubicBezTo>
                      <a:pt x="171419" y="283440"/>
                      <a:pt x="156316" y="287808"/>
                      <a:pt x="140801" y="289488"/>
                    </a:cubicBezTo>
                    <a:cubicBezTo>
                      <a:pt x="128910" y="289488"/>
                      <a:pt x="122993" y="276253"/>
                      <a:pt x="122993" y="249907"/>
                    </a:cubicBezTo>
                    <a:cubicBezTo>
                      <a:pt x="124434" y="189344"/>
                      <a:pt x="153673" y="132814"/>
                      <a:pt x="202269" y="96642"/>
                    </a:cubicBezTo>
                    <a:cubicBezTo>
                      <a:pt x="250347" y="53884"/>
                      <a:pt x="312372" y="30136"/>
                      <a:pt x="376711" y="29853"/>
                    </a:cubicBezTo>
                    <a:lnTo>
                      <a:pt x="372731" y="64"/>
                    </a:lnTo>
                    <a:cubicBezTo>
                      <a:pt x="274310" y="-1770"/>
                      <a:pt x="179296" y="36103"/>
                      <a:pt x="109124" y="105139"/>
                    </a:cubicBezTo>
                    <a:cubicBezTo>
                      <a:pt x="38722" y="169811"/>
                      <a:pt x="-920" y="261327"/>
                      <a:pt x="61" y="356920"/>
                    </a:cubicBezTo>
                    <a:cubicBezTo>
                      <a:pt x="-1321" y="420484"/>
                      <a:pt x="20928" y="482301"/>
                      <a:pt x="62503" y="530403"/>
                    </a:cubicBezTo>
                    <a:cubicBezTo>
                      <a:pt x="101887" y="577602"/>
                      <a:pt x="160655" y="604253"/>
                      <a:pt x="222110" y="602784"/>
                    </a:cubicBezTo>
                    <a:cubicBezTo>
                      <a:pt x="270435" y="604625"/>
                      <a:pt x="317268" y="585859"/>
                      <a:pt x="350951" y="551158"/>
                    </a:cubicBezTo>
                    <a:cubicBezTo>
                      <a:pt x="384106" y="516609"/>
                      <a:pt x="401974" y="470178"/>
                      <a:pt x="400534" y="422316"/>
                    </a:cubicBezTo>
                    <a:cubicBezTo>
                      <a:pt x="401659" y="378649"/>
                      <a:pt x="383099" y="336788"/>
                      <a:pt x="349982" y="308302"/>
                    </a:cubicBezTo>
                    <a:cubicBezTo>
                      <a:pt x="318296" y="279401"/>
                      <a:pt x="276879" y="263505"/>
                      <a:pt x="233993" y="263785"/>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sp>
            <p:nvSpPr>
              <p:cNvPr id="19" name="Freeform: Shape 18">
                <a:extLst>
                  <a:ext uri="{FF2B5EF4-FFF2-40B4-BE49-F238E27FC236}">
                    <a16:creationId xmlns:a16="http://schemas.microsoft.com/office/drawing/2014/main" id="{A3D47664-2BED-EE82-8E42-E757D9947481}"/>
                  </a:ext>
                </a:extLst>
              </p:cNvPr>
              <p:cNvSpPr/>
              <p:nvPr/>
            </p:nvSpPr>
            <p:spPr>
              <a:xfrm>
                <a:off x="142368" y="1966848"/>
                <a:ext cx="400614" cy="602907"/>
              </a:xfrm>
              <a:custGeom>
                <a:avLst/>
                <a:gdLst>
                  <a:gd name="connsiteX0" fmla="*/ 348955 w 400614"/>
                  <a:gd name="connsiteY0" fmla="*/ 309380 h 602907"/>
                  <a:gd name="connsiteX1" fmla="*/ 233987 w 400614"/>
                  <a:gd name="connsiteY1" fmla="*/ 263784 h 602907"/>
                  <a:gd name="connsiteX2" fmla="*/ 185420 w 400614"/>
                  <a:gd name="connsiteY2" fmla="*/ 276579 h 602907"/>
                  <a:gd name="connsiteX3" fmla="*/ 140786 w 400614"/>
                  <a:gd name="connsiteY3" fmla="*/ 289488 h 602907"/>
                  <a:gd name="connsiteX4" fmla="*/ 122993 w 400614"/>
                  <a:gd name="connsiteY4" fmla="*/ 249907 h 602907"/>
                  <a:gd name="connsiteX5" fmla="*/ 202251 w 400614"/>
                  <a:gd name="connsiteY5" fmla="*/ 96642 h 602907"/>
                  <a:gd name="connsiteX6" fmla="*/ 376705 w 400614"/>
                  <a:gd name="connsiteY6" fmla="*/ 29853 h 602907"/>
                  <a:gd name="connsiteX7" fmla="*/ 372731 w 400614"/>
                  <a:gd name="connsiteY7" fmla="*/ 64 h 602907"/>
                  <a:gd name="connsiteX8" fmla="*/ 109116 w 400614"/>
                  <a:gd name="connsiteY8" fmla="*/ 105139 h 602907"/>
                  <a:gd name="connsiteX9" fmla="*/ 61 w 400614"/>
                  <a:gd name="connsiteY9" fmla="*/ 356919 h 602907"/>
                  <a:gd name="connsiteX10" fmla="*/ 62488 w 400614"/>
                  <a:gd name="connsiteY10" fmla="*/ 530403 h 602907"/>
                  <a:gd name="connsiteX11" fmla="*/ 222092 w 400614"/>
                  <a:gd name="connsiteY11" fmla="*/ 602784 h 602907"/>
                  <a:gd name="connsiteX12" fmla="*/ 350949 w 400614"/>
                  <a:gd name="connsiteY12" fmla="*/ 551158 h 602907"/>
                  <a:gd name="connsiteX13" fmla="*/ 400535 w 400614"/>
                  <a:gd name="connsiteY13" fmla="*/ 422316 h 602907"/>
                  <a:gd name="connsiteX14" fmla="*/ 348955 w 400614"/>
                  <a:gd name="connsiteY14" fmla="*/ 309380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348955" y="309380"/>
                    </a:moveTo>
                    <a:cubicBezTo>
                      <a:pt x="317764" y="280209"/>
                      <a:pt x="276693" y="263920"/>
                      <a:pt x="233987" y="263784"/>
                    </a:cubicBezTo>
                    <a:cubicBezTo>
                      <a:pt x="217138" y="264975"/>
                      <a:pt x="200666" y="269315"/>
                      <a:pt x="185420" y="276579"/>
                    </a:cubicBezTo>
                    <a:cubicBezTo>
                      <a:pt x="171405" y="283444"/>
                      <a:pt x="156301" y="287811"/>
                      <a:pt x="140786" y="289488"/>
                    </a:cubicBezTo>
                    <a:cubicBezTo>
                      <a:pt x="128903" y="289488"/>
                      <a:pt x="122993" y="276253"/>
                      <a:pt x="122993" y="249907"/>
                    </a:cubicBezTo>
                    <a:cubicBezTo>
                      <a:pt x="124430" y="189347"/>
                      <a:pt x="153662" y="132819"/>
                      <a:pt x="202251" y="96642"/>
                    </a:cubicBezTo>
                    <a:cubicBezTo>
                      <a:pt x="250336" y="53885"/>
                      <a:pt x="312364" y="30138"/>
                      <a:pt x="376705" y="29853"/>
                    </a:cubicBezTo>
                    <a:lnTo>
                      <a:pt x="372731" y="64"/>
                    </a:lnTo>
                    <a:cubicBezTo>
                      <a:pt x="274306" y="-1768"/>
                      <a:pt x="179293" y="36104"/>
                      <a:pt x="109116" y="105139"/>
                    </a:cubicBezTo>
                    <a:cubicBezTo>
                      <a:pt x="38716" y="169811"/>
                      <a:pt x="-923" y="261327"/>
                      <a:pt x="61" y="356919"/>
                    </a:cubicBezTo>
                    <a:cubicBezTo>
                      <a:pt x="-1327" y="420482"/>
                      <a:pt x="20917" y="482299"/>
                      <a:pt x="62488" y="530403"/>
                    </a:cubicBezTo>
                    <a:cubicBezTo>
                      <a:pt x="101875" y="577598"/>
                      <a:pt x="160640" y="604248"/>
                      <a:pt x="222092" y="602784"/>
                    </a:cubicBezTo>
                    <a:cubicBezTo>
                      <a:pt x="270425" y="604624"/>
                      <a:pt x="317264" y="585859"/>
                      <a:pt x="350949" y="551158"/>
                    </a:cubicBezTo>
                    <a:cubicBezTo>
                      <a:pt x="384106" y="516607"/>
                      <a:pt x="401968" y="470178"/>
                      <a:pt x="400535" y="422316"/>
                    </a:cubicBezTo>
                    <a:cubicBezTo>
                      <a:pt x="401195" y="378831"/>
                      <a:pt x="382252" y="337356"/>
                      <a:pt x="348955" y="309380"/>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grpSp>
      </p:grpSp>
      <p:sp>
        <p:nvSpPr>
          <p:cNvPr id="20" name="Rectangle 19">
            <a:extLst>
              <a:ext uri="{FF2B5EF4-FFF2-40B4-BE49-F238E27FC236}">
                <a16:creationId xmlns:a16="http://schemas.microsoft.com/office/drawing/2014/main" id="{7FAD440D-4770-930B-9010-3994D4826415}"/>
              </a:ext>
            </a:extLst>
          </p:cNvPr>
          <p:cNvSpPr/>
          <p:nvPr/>
        </p:nvSpPr>
        <p:spPr bwMode="ltGray">
          <a:xfrm>
            <a:off x="7350711" y="1874304"/>
            <a:ext cx="4484500" cy="4100367"/>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22" name="TextBox 21">
            <a:extLst>
              <a:ext uri="{FF2B5EF4-FFF2-40B4-BE49-F238E27FC236}">
                <a16:creationId xmlns:a16="http://schemas.microsoft.com/office/drawing/2014/main" id="{76F4E333-AA9E-493D-9C96-EA4F5FAD91C4}"/>
              </a:ext>
            </a:extLst>
          </p:cNvPr>
          <p:cNvSpPr txBox="1"/>
          <p:nvPr/>
        </p:nvSpPr>
        <p:spPr>
          <a:xfrm>
            <a:off x="8007473" y="1325804"/>
            <a:ext cx="3152925" cy="4924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srgbClr val="333333"/>
                </a:solidFill>
                <a:effectLst/>
                <a:uLnTx/>
                <a:uFillTx/>
                <a:latin typeface="Arial"/>
                <a:ea typeface="+mn-ea"/>
                <a:cs typeface="+mn-cs"/>
              </a:rPr>
              <a:t>Why want to play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1" i="0" u="none" strike="noStrike" kern="1200" cap="none" spc="0" normalizeH="0" baseline="0" noProof="0" dirty="0">
                <a:ln>
                  <a:noFill/>
                </a:ln>
                <a:solidFill>
                  <a:srgbClr val="333333"/>
                </a:solidFill>
                <a:effectLst/>
                <a:uLnTx/>
                <a:uFillTx/>
                <a:latin typeface="Arial"/>
                <a:ea typeface="+mn-ea"/>
                <a:cs typeface="+mn-cs"/>
              </a:rPr>
              <a:t>(example verbatim)</a:t>
            </a:r>
          </a:p>
        </p:txBody>
      </p:sp>
      <p:sp>
        <p:nvSpPr>
          <p:cNvPr id="23" name="TextBox 22">
            <a:extLst>
              <a:ext uri="{FF2B5EF4-FFF2-40B4-BE49-F238E27FC236}">
                <a16:creationId xmlns:a16="http://schemas.microsoft.com/office/drawing/2014/main" id="{823BBD88-D3A6-625D-FB4E-5017D8BC09F2}"/>
              </a:ext>
            </a:extLst>
          </p:cNvPr>
          <p:cNvSpPr txBox="1"/>
          <p:nvPr/>
        </p:nvSpPr>
        <p:spPr>
          <a:xfrm>
            <a:off x="7439262" y="1930361"/>
            <a:ext cx="4291100" cy="415498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dirty="0">
                <a:ln>
                  <a:noFill/>
                </a:ln>
                <a:effectLst/>
                <a:uLnTx/>
                <a:uFillTx/>
                <a:latin typeface="Arial"/>
                <a:ea typeface="+mn-ea"/>
                <a:cs typeface="+mn-cs"/>
              </a:rPr>
              <a:t>“Family sport. Love making new friends. Keeps me busy and entertained Love the hard work that you need to put into the sport.” (Female)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000" b="0" i="1" u="none" strike="noStrike" kern="1200" cap="none" spc="0" normalizeH="0" baseline="0" noProof="0" dirty="0">
              <a:ln>
                <a:noFill/>
              </a:ln>
              <a:solidFill>
                <a:srgbClr val="FF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dirty="0">
                <a:ln>
                  <a:noFill/>
                </a:ln>
                <a:effectLst/>
                <a:uLnTx/>
                <a:uFillTx/>
                <a:latin typeface="Arial"/>
                <a:ea typeface="+mn-ea"/>
                <a:cs typeface="+mn-cs"/>
              </a:rPr>
              <a:t>“Because it is really fun and I enjoy playing it and meeting new people.” (Female)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000" b="0" i="1" u="none" strike="noStrike" kern="1200" cap="none" spc="0" normalizeH="0" baseline="0" noProof="0" dirty="0">
              <a:ln>
                <a:noFill/>
              </a:ln>
              <a:solidFill>
                <a:srgbClr val="FF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dirty="0">
                <a:ln>
                  <a:noFill/>
                </a:ln>
                <a:effectLst/>
                <a:uLnTx/>
                <a:uFillTx/>
                <a:latin typeface="Arial"/>
                <a:ea typeface="+mn-ea"/>
                <a:cs typeface="+mn-cs"/>
              </a:rPr>
              <a:t>“I love sport, it makes me happy. I've been doing it for 12 years and enjoy learning more and more new skills. I also do it to keep fit and healthy. And I like working as part of a team.” (Female)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000" b="0" i="1" u="none" strike="noStrike" kern="1200" cap="none" spc="0" normalizeH="0" baseline="0" noProof="0" dirty="0">
              <a:ln>
                <a:noFill/>
              </a:ln>
              <a:solidFill>
                <a:srgbClr val="FF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dirty="0">
                <a:ln>
                  <a:noFill/>
                </a:ln>
                <a:effectLst/>
                <a:uLnTx/>
                <a:uFillTx/>
                <a:latin typeface="Arial"/>
                <a:ea typeface="+mn-ea"/>
                <a:cs typeface="+mn-cs"/>
              </a:rPr>
              <a:t>“I'm pretty alright at it, it's a faster paced sport which I prefer, it's got a fun technique and dynamic with the stick and ball, fun team work, team sport, score goals.” (Male)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000" b="0" i="1" u="none" strike="noStrike" kern="1200" cap="none" spc="0" normalizeH="0" baseline="0" noProof="0" dirty="0">
              <a:ln>
                <a:noFill/>
              </a:ln>
              <a:solidFill>
                <a:srgbClr val="FF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dirty="0">
                <a:ln>
                  <a:noFill/>
                </a:ln>
                <a:effectLst/>
                <a:uLnTx/>
                <a:uFillTx/>
                <a:latin typeface="Arial"/>
                <a:ea typeface="+mn-ea"/>
                <a:cs typeface="+mn-cs"/>
              </a:rPr>
              <a:t>“I started it this year after the sports director at my school suggested that it was the best sport in the school to join as a beginner.” (Female)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000" b="0" i="1" u="none" strike="noStrike" kern="1200" cap="none" spc="0" normalizeH="0" baseline="0" noProof="0" dirty="0">
              <a:ln>
                <a:noFill/>
              </a:ln>
              <a:solidFill>
                <a:srgbClr val="FF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dirty="0">
                <a:ln>
                  <a:noFill/>
                </a:ln>
                <a:effectLst/>
                <a:uLnTx/>
                <a:uFillTx/>
                <a:latin typeface="Arial"/>
                <a:ea typeface="+mn-ea"/>
                <a:cs typeface="+mn-cs"/>
              </a:rPr>
              <a:t>“I originally signed up because my friends were playing but loved it and so continued to play. I wanted to get more exercise which is why. I decided to play a sport - and hockey definitely motivated me to do this. It helped my mental health too to have some time to look forward to, commit to, and exercise helped too. I find it fun and rewarding, I love running and hitting the ball, I love how powerfully I can hit it, how I can manoeuvre my body to dribble the ball around people. I love hitting the ball far, passing to teammates. I love talking with my team before and after games and getting to know everyone both on and off the pitch.” (Female)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000" b="0" i="1" u="none" strike="noStrike" kern="1200" cap="none" spc="0" normalizeH="0" baseline="0" noProof="0" dirty="0">
              <a:ln>
                <a:noFill/>
              </a:ln>
              <a:solidFill>
                <a:srgbClr val="FF0000"/>
              </a:solidFill>
              <a:effectLst/>
              <a:uLnTx/>
              <a:uFillTx/>
              <a:latin typeface="Arial"/>
              <a:ea typeface="+mn-ea"/>
              <a:cs typeface="+mn-cs"/>
            </a:endParaRPr>
          </a:p>
        </p:txBody>
      </p:sp>
      <p:sp>
        <p:nvSpPr>
          <p:cNvPr id="26" name="TextBox 25">
            <a:extLst>
              <a:ext uri="{FF2B5EF4-FFF2-40B4-BE49-F238E27FC236}">
                <a16:creationId xmlns:a16="http://schemas.microsoft.com/office/drawing/2014/main" id="{234FE14C-1CE8-5E14-EA58-4FA7A8A4301F}"/>
              </a:ext>
            </a:extLst>
          </p:cNvPr>
          <p:cNvSpPr txBox="1"/>
          <p:nvPr/>
        </p:nvSpPr>
        <p:spPr>
          <a:xfrm>
            <a:off x="1285045" y="1132017"/>
            <a:ext cx="792330" cy="155244"/>
          </a:xfrm>
          <a:prstGeom prst="rect">
            <a:avLst/>
          </a:prstGeom>
          <a:noFill/>
          <a:ln>
            <a:solidFill>
              <a:schemeClr val="tx1"/>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dirty="0">
                <a:ln>
                  <a:noFill/>
                </a:ln>
                <a:solidFill>
                  <a:srgbClr val="333333"/>
                </a:solidFill>
                <a:effectLst/>
                <a:uLnTx/>
                <a:uFillTx/>
                <a:latin typeface="Arial"/>
                <a:ea typeface="+mn-ea"/>
                <a:cs typeface="+mn-cs"/>
              </a:rPr>
              <a:t>% Yes</a:t>
            </a:r>
          </a:p>
        </p:txBody>
      </p:sp>
      <p:sp>
        <p:nvSpPr>
          <p:cNvPr id="27" name="Footer Placeholder 3">
            <a:extLst>
              <a:ext uri="{FF2B5EF4-FFF2-40B4-BE49-F238E27FC236}">
                <a16:creationId xmlns:a16="http://schemas.microsoft.com/office/drawing/2014/main" id="{4D7F9EC1-64DA-0925-318B-7A018F7BCC39}"/>
              </a:ext>
            </a:extLst>
          </p:cNvPr>
          <p:cNvSpPr>
            <a:spLocks noGrp="1"/>
          </p:cNvSpPr>
          <p:nvPr>
            <p:ph type="ftr" sz="quarter" idx="11"/>
          </p:nvPr>
        </p:nvSpPr>
        <p:spPr>
          <a:xfrm>
            <a:off x="3981600" y="6390000"/>
            <a:ext cx="6744312" cy="1968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33333"/>
                </a:solidFill>
                <a:effectLst/>
                <a:uLnTx/>
                <a:uFillTx/>
                <a:latin typeface="Arial"/>
                <a:ea typeface="+mn-ea"/>
                <a:cs typeface="+mn-cs"/>
              </a:rPr>
              <a:t>Q15. </a:t>
            </a:r>
            <a:r>
              <a:rPr kumimoji="0" lang="en-NZ" sz="800" b="0" i="0" u="none" strike="noStrike" kern="1200" cap="none" spc="0" normalizeH="0" baseline="0" noProof="0" dirty="0">
                <a:ln>
                  <a:noFill/>
                </a:ln>
                <a:solidFill>
                  <a:srgbClr val="333333"/>
                </a:solidFill>
                <a:effectLst/>
                <a:uLnTx/>
                <a:uFillTx/>
                <a:latin typeface="Arial"/>
                <a:ea typeface="+mn-ea"/>
                <a:cs typeface="+mn-cs"/>
              </a:rPr>
              <a:t>And which of these are the main reasons you play / do [HOCKEY]? | Q13/Q14 Why do you play / do [HOCKEY]?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33333"/>
                </a:solidFill>
                <a:effectLst/>
                <a:uLnTx/>
                <a:uFillTx/>
                <a:latin typeface="Arial"/>
                <a:ea typeface="+mn-ea"/>
                <a:cs typeface="+mn-cs"/>
              </a:rPr>
              <a:t>Base: National and Wellington region survey who currently play hockey, n=127</a:t>
            </a:r>
          </a:p>
        </p:txBody>
      </p:sp>
      <p:pic>
        <p:nvPicPr>
          <p:cNvPr id="3" name="Picture 2">
            <a:extLst>
              <a:ext uri="{FF2B5EF4-FFF2-40B4-BE49-F238E27FC236}">
                <a16:creationId xmlns:a16="http://schemas.microsoft.com/office/drawing/2014/main" id="{320ECED4-736E-736B-3A5A-E9B178521EAB}"/>
              </a:ext>
            </a:extLst>
          </p:cNvPr>
          <p:cNvPicPr>
            <a:picLocks noChangeAspect="1"/>
          </p:cNvPicPr>
          <p:nvPr/>
        </p:nvPicPr>
        <p:blipFill>
          <a:blip r:embed="rId3"/>
          <a:stretch>
            <a:fillRect/>
          </a:stretch>
        </p:blipFill>
        <p:spPr>
          <a:xfrm>
            <a:off x="356789" y="192316"/>
            <a:ext cx="742677" cy="720000"/>
          </a:xfrm>
          <a:prstGeom prst="rect">
            <a:avLst/>
          </a:prstGeom>
        </p:spPr>
      </p:pic>
      <p:sp>
        <p:nvSpPr>
          <p:cNvPr id="7" name="Slide Number Placeholder 6">
            <a:extLst>
              <a:ext uri="{FF2B5EF4-FFF2-40B4-BE49-F238E27FC236}">
                <a16:creationId xmlns:a16="http://schemas.microsoft.com/office/drawing/2014/main" id="{CC3C11C8-D7AB-A45A-0F21-536434504366}"/>
              </a:ext>
            </a:extLst>
          </p:cNvPr>
          <p:cNvSpPr>
            <a:spLocks noGrp="1"/>
          </p:cNvSpPr>
          <p:nvPr>
            <p:ph type="sldNum" sz="quarter" idx="10"/>
          </p:nvPr>
        </p:nvSpPr>
        <p:spPr/>
        <p:txBody>
          <a:bodyPr/>
          <a:lstStyle/>
          <a:p>
            <a:fld id="{4034BEE3-566C-4068-A777-C3A4762E861B}" type="slidenum">
              <a:rPr lang="en-GB" smtClean="0"/>
              <a:pPr/>
              <a:t>93</a:t>
            </a:fld>
            <a:endParaRPr lang="en-GB" dirty="0"/>
          </a:p>
        </p:txBody>
      </p:sp>
    </p:spTree>
    <p:extLst>
      <p:ext uri="{BB962C8B-B14F-4D97-AF65-F5344CB8AC3E}">
        <p14:creationId xmlns:p14="http://schemas.microsoft.com/office/powerpoint/2010/main" val="2433690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16099C37-C080-F7FC-C03A-8A5B8FF2EDB6}"/>
              </a:ext>
            </a:extLst>
          </p:cNvPr>
          <p:cNvSpPr>
            <a:spLocks noGrp="1"/>
          </p:cNvSpPr>
          <p:nvPr>
            <p:ph type="title" idx="4294967295"/>
          </p:nvPr>
        </p:nvSpPr>
        <p:spPr>
          <a:xfrm>
            <a:off x="1209675" y="301765"/>
            <a:ext cx="10256838" cy="403225"/>
          </a:xfrm>
        </p:spPr>
        <p:txBody>
          <a:bodyPr/>
          <a:lstStyle/>
          <a:p>
            <a:r>
              <a:rPr lang="en-NZ" sz="1800" dirty="0"/>
              <a:t>The main reasons rangatahi stop playing hockey are: it is too competitive, too busy with other stuff going on, they are worried they’d do something wrong, and it is expensive to play. </a:t>
            </a:r>
          </a:p>
        </p:txBody>
      </p:sp>
      <p:graphicFrame>
        <p:nvGraphicFramePr>
          <p:cNvPr id="25" name="Content Placeholder 11">
            <a:extLst>
              <a:ext uri="{FF2B5EF4-FFF2-40B4-BE49-F238E27FC236}">
                <a16:creationId xmlns:a16="http://schemas.microsoft.com/office/drawing/2014/main" id="{82B48DA9-70B6-1FD7-A344-9EE1E0030023}"/>
              </a:ext>
            </a:extLst>
          </p:cNvPr>
          <p:cNvGraphicFramePr>
            <a:graphicFrameLocks/>
          </p:cNvGraphicFramePr>
          <p:nvPr>
            <p:extLst>
              <p:ext uri="{D42A27DB-BD31-4B8C-83A1-F6EECF244321}">
                <p14:modId xmlns:p14="http://schemas.microsoft.com/office/powerpoint/2010/main" val="2484379807"/>
              </p:ext>
            </p:extLst>
          </p:nvPr>
        </p:nvGraphicFramePr>
        <p:xfrm>
          <a:off x="1127195" y="1162193"/>
          <a:ext cx="5853475" cy="4856867"/>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46CCA8D9-44E7-D187-0751-68E7A583FA18}"/>
              </a:ext>
            </a:extLst>
          </p:cNvPr>
          <p:cNvSpPr/>
          <p:nvPr/>
        </p:nvSpPr>
        <p:spPr bwMode="ltGray">
          <a:xfrm>
            <a:off x="356789" y="1135559"/>
            <a:ext cx="715402" cy="490718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Rectangle 7">
            <a:extLst>
              <a:ext uri="{FF2B5EF4-FFF2-40B4-BE49-F238E27FC236}">
                <a16:creationId xmlns:a16="http://schemas.microsoft.com/office/drawing/2014/main" id="{0F7A1412-EC83-571A-F167-E4270B65AE0A}"/>
              </a:ext>
            </a:extLst>
          </p:cNvPr>
          <p:cNvSpPr/>
          <p:nvPr/>
        </p:nvSpPr>
        <p:spPr bwMode="ltGray">
          <a:xfrm>
            <a:off x="461639" y="1287261"/>
            <a:ext cx="479394" cy="4660777"/>
          </a:xfrm>
          <a:prstGeom prst="rect">
            <a:avLst/>
          </a:prstGeom>
          <a:solidFill>
            <a:srgbClr val="FFFFFF">
              <a:alpha val="3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extBox 1">
            <a:extLst>
              <a:ext uri="{FF2B5EF4-FFF2-40B4-BE49-F238E27FC236}">
                <a16:creationId xmlns:a16="http://schemas.microsoft.com/office/drawing/2014/main" id="{2FC4338F-24FA-CF64-7479-3AD78F2240BA}"/>
              </a:ext>
            </a:extLst>
          </p:cNvPr>
          <p:cNvSpPr txBox="1"/>
          <p:nvPr/>
        </p:nvSpPr>
        <p:spPr>
          <a:xfrm rot="16200000">
            <a:off x="-1335731" y="3244334"/>
            <a:ext cx="4074134"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400" b="1" i="0" u="none" strike="noStrike" kern="1200" cap="none" spc="0" normalizeH="0" baseline="0" noProof="0" dirty="0">
                <a:ln>
                  <a:noFill/>
                </a:ln>
                <a:solidFill>
                  <a:srgbClr val="333333"/>
                </a:solidFill>
                <a:effectLst/>
                <a:uLnTx/>
                <a:uFillTx/>
                <a:latin typeface="Arial"/>
                <a:ea typeface="+mn-ea"/>
                <a:cs typeface="+mn-cs"/>
              </a:rPr>
              <a:t>Barriers to playing hockey</a:t>
            </a:r>
          </a:p>
        </p:txBody>
      </p:sp>
      <p:sp>
        <p:nvSpPr>
          <p:cNvPr id="12" name="Footer Placeholder 3">
            <a:extLst>
              <a:ext uri="{FF2B5EF4-FFF2-40B4-BE49-F238E27FC236}">
                <a16:creationId xmlns:a16="http://schemas.microsoft.com/office/drawing/2014/main" id="{3FAAD5C3-2E1F-F6DB-112E-2C6FD3291E31}"/>
              </a:ext>
            </a:extLst>
          </p:cNvPr>
          <p:cNvSpPr>
            <a:spLocks noGrp="1"/>
          </p:cNvSpPr>
          <p:nvPr>
            <p:ph type="ftr" sz="quarter" idx="11"/>
          </p:nvPr>
        </p:nvSpPr>
        <p:spPr>
          <a:xfrm>
            <a:off x="3981600" y="6390000"/>
            <a:ext cx="6192210" cy="8626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33333"/>
                </a:solidFill>
                <a:effectLst/>
                <a:uLnTx/>
                <a:uFillTx/>
                <a:latin typeface="Arial"/>
                <a:ea typeface="+mn-ea"/>
                <a:cs typeface="+mn-cs"/>
              </a:rPr>
              <a:t>Q9. </a:t>
            </a:r>
            <a:r>
              <a:rPr kumimoji="0" lang="en-NZ" sz="800" b="0" i="0" u="none" strike="noStrike" kern="1200" cap="none" spc="0" normalizeH="0" baseline="0" noProof="0" dirty="0">
                <a:ln>
                  <a:noFill/>
                </a:ln>
                <a:solidFill>
                  <a:srgbClr val="333333"/>
                </a:solidFill>
                <a:effectLst/>
                <a:uLnTx/>
                <a:uFillTx/>
                <a:latin typeface="Arial"/>
                <a:ea typeface="+mn-ea"/>
                <a:cs typeface="+mn-cs"/>
              </a:rPr>
              <a:t>People have given us many reasons why they’ve stopped playing organised sport. Please  let us know how important, or not, each of the following reasons were in your decision to stop playing / doing [HOCKEY]… | Q9 You mentioned you used to play / do [HOCKEY] as part of a team or club, but don’t currently. Can you please let us know why this 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33333"/>
                </a:solidFill>
                <a:effectLst/>
                <a:uLnTx/>
                <a:uFillTx/>
                <a:latin typeface="Arial"/>
                <a:ea typeface="+mn-ea"/>
                <a:cs typeface="+mn-cs"/>
              </a:rPr>
              <a:t>Base: National and Wellington region survey who have lapsed from hockey, n=31</a:t>
            </a:r>
          </a:p>
        </p:txBody>
      </p:sp>
      <p:sp>
        <p:nvSpPr>
          <p:cNvPr id="13" name="TextBox 12">
            <a:extLst>
              <a:ext uri="{FF2B5EF4-FFF2-40B4-BE49-F238E27FC236}">
                <a16:creationId xmlns:a16="http://schemas.microsoft.com/office/drawing/2014/main" id="{39170353-C1AB-BC7C-821A-E595BA40B57B}"/>
              </a:ext>
            </a:extLst>
          </p:cNvPr>
          <p:cNvSpPr txBox="1"/>
          <p:nvPr/>
        </p:nvSpPr>
        <p:spPr>
          <a:xfrm>
            <a:off x="5120198" y="5695807"/>
            <a:ext cx="1688974" cy="307777"/>
          </a:xfrm>
          <a:prstGeom prst="rect">
            <a:avLst/>
          </a:prstGeom>
          <a:noFill/>
          <a:ln>
            <a:solidFill>
              <a:schemeClr val="tx1"/>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dirty="0">
                <a:ln>
                  <a:noFill/>
                </a:ln>
                <a:solidFill>
                  <a:srgbClr val="333333"/>
                </a:solidFill>
                <a:effectLst/>
                <a:uLnTx/>
                <a:uFillTx/>
                <a:latin typeface="Arial"/>
                <a:ea typeface="+mn-ea"/>
                <a:cs typeface="+mn-cs"/>
              </a:rPr>
              <a:t>% rated 4 or 5 out of 5,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dirty="0">
                <a:ln>
                  <a:noFill/>
                </a:ln>
                <a:solidFill>
                  <a:srgbClr val="333333"/>
                </a:solidFill>
                <a:effectLst/>
                <a:uLnTx/>
                <a:uFillTx/>
                <a:latin typeface="Arial"/>
                <a:ea typeface="+mn-ea"/>
                <a:cs typeface="+mn-cs"/>
              </a:rPr>
              <a:t>where 5=extremely important</a:t>
            </a:r>
          </a:p>
        </p:txBody>
      </p:sp>
      <p:sp>
        <p:nvSpPr>
          <p:cNvPr id="14" name="Rectangle 13">
            <a:extLst>
              <a:ext uri="{FF2B5EF4-FFF2-40B4-BE49-F238E27FC236}">
                <a16:creationId xmlns:a16="http://schemas.microsoft.com/office/drawing/2014/main" id="{BB384FD1-681E-3A77-CB31-02B6AB2FE846}"/>
              </a:ext>
            </a:extLst>
          </p:cNvPr>
          <p:cNvSpPr/>
          <p:nvPr/>
        </p:nvSpPr>
        <p:spPr bwMode="ltGray">
          <a:xfrm>
            <a:off x="7350712" y="1293519"/>
            <a:ext cx="4484500" cy="580785"/>
          </a:xfrm>
          <a:prstGeom prst="rect">
            <a:avLst/>
          </a:prstGeom>
          <a:solidFill>
            <a:srgbClr val="F9C61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15" name="Group 14">
            <a:extLst>
              <a:ext uri="{FF2B5EF4-FFF2-40B4-BE49-F238E27FC236}">
                <a16:creationId xmlns:a16="http://schemas.microsoft.com/office/drawing/2014/main" id="{3F3FD3C0-A63E-1E43-72A5-D585484F2F05}"/>
              </a:ext>
            </a:extLst>
          </p:cNvPr>
          <p:cNvGrpSpPr/>
          <p:nvPr/>
        </p:nvGrpSpPr>
        <p:grpSpPr>
          <a:xfrm>
            <a:off x="7164550" y="1143783"/>
            <a:ext cx="317312" cy="317312"/>
            <a:chOff x="8883583" y="395223"/>
            <a:chExt cx="600075" cy="600075"/>
          </a:xfrm>
        </p:grpSpPr>
        <p:sp>
          <p:nvSpPr>
            <p:cNvPr id="16" name="Rectangle 15">
              <a:extLst>
                <a:ext uri="{FF2B5EF4-FFF2-40B4-BE49-F238E27FC236}">
                  <a16:creationId xmlns:a16="http://schemas.microsoft.com/office/drawing/2014/main" id="{CADCFF5C-03A2-FF66-5668-F15C97C88D9A}"/>
                </a:ext>
              </a:extLst>
            </p:cNvPr>
            <p:cNvSpPr/>
            <p:nvPr/>
          </p:nvSpPr>
          <p:spPr bwMode="ltGray">
            <a:xfrm>
              <a:off x="8883583" y="395223"/>
              <a:ext cx="600075" cy="600075"/>
            </a:xfrm>
            <a:prstGeom prst="rect">
              <a:avLst/>
            </a:prstGeom>
            <a:solidFill>
              <a:schemeClr val="accent2">
                <a:lumMod val="75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17" name="Graphic 20">
              <a:extLst>
                <a:ext uri="{FF2B5EF4-FFF2-40B4-BE49-F238E27FC236}">
                  <a16:creationId xmlns:a16="http://schemas.microsoft.com/office/drawing/2014/main" id="{CE4997F8-9646-4828-BFE2-C544CE2515E8}"/>
                </a:ext>
              </a:extLst>
            </p:cNvPr>
            <p:cNvGrpSpPr/>
            <p:nvPr/>
          </p:nvGrpSpPr>
          <p:grpSpPr>
            <a:xfrm>
              <a:off x="8944460" y="518482"/>
              <a:ext cx="474419" cy="335478"/>
              <a:chOff x="-309623" y="1966848"/>
              <a:chExt cx="852607" cy="602907"/>
            </a:xfrm>
            <a:solidFill>
              <a:srgbClr val="FFFFFF"/>
            </a:solidFill>
          </p:grpSpPr>
          <p:sp>
            <p:nvSpPr>
              <p:cNvPr id="18" name="Freeform: Shape 17">
                <a:extLst>
                  <a:ext uri="{FF2B5EF4-FFF2-40B4-BE49-F238E27FC236}">
                    <a16:creationId xmlns:a16="http://schemas.microsoft.com/office/drawing/2014/main" id="{FE280A61-560F-7E2E-7D20-1129BC6E7DC7}"/>
                  </a:ext>
                </a:extLst>
              </p:cNvPr>
              <p:cNvSpPr/>
              <p:nvPr/>
            </p:nvSpPr>
            <p:spPr>
              <a:xfrm>
                <a:off x="-309623" y="1966848"/>
                <a:ext cx="400614" cy="602907"/>
              </a:xfrm>
              <a:custGeom>
                <a:avLst/>
                <a:gdLst>
                  <a:gd name="connsiteX0" fmla="*/ 233993 w 400614"/>
                  <a:gd name="connsiteY0" fmla="*/ 263785 h 602907"/>
                  <a:gd name="connsiteX1" fmla="*/ 185435 w 400614"/>
                  <a:gd name="connsiteY1" fmla="*/ 276580 h 602907"/>
                  <a:gd name="connsiteX2" fmla="*/ 140801 w 400614"/>
                  <a:gd name="connsiteY2" fmla="*/ 289488 h 602907"/>
                  <a:gd name="connsiteX3" fmla="*/ 122993 w 400614"/>
                  <a:gd name="connsiteY3" fmla="*/ 249907 h 602907"/>
                  <a:gd name="connsiteX4" fmla="*/ 202269 w 400614"/>
                  <a:gd name="connsiteY4" fmla="*/ 96642 h 602907"/>
                  <a:gd name="connsiteX5" fmla="*/ 376711 w 400614"/>
                  <a:gd name="connsiteY5" fmla="*/ 29853 h 602907"/>
                  <a:gd name="connsiteX6" fmla="*/ 372731 w 400614"/>
                  <a:gd name="connsiteY6" fmla="*/ 64 h 602907"/>
                  <a:gd name="connsiteX7" fmla="*/ 109124 w 400614"/>
                  <a:gd name="connsiteY7" fmla="*/ 105139 h 602907"/>
                  <a:gd name="connsiteX8" fmla="*/ 61 w 400614"/>
                  <a:gd name="connsiteY8" fmla="*/ 356920 h 602907"/>
                  <a:gd name="connsiteX9" fmla="*/ 62503 w 400614"/>
                  <a:gd name="connsiteY9" fmla="*/ 530403 h 602907"/>
                  <a:gd name="connsiteX10" fmla="*/ 222110 w 400614"/>
                  <a:gd name="connsiteY10" fmla="*/ 602784 h 602907"/>
                  <a:gd name="connsiteX11" fmla="*/ 350951 w 400614"/>
                  <a:gd name="connsiteY11" fmla="*/ 551158 h 602907"/>
                  <a:gd name="connsiteX12" fmla="*/ 400534 w 400614"/>
                  <a:gd name="connsiteY12" fmla="*/ 422316 h 602907"/>
                  <a:gd name="connsiteX13" fmla="*/ 349982 w 400614"/>
                  <a:gd name="connsiteY13" fmla="*/ 308302 h 602907"/>
                  <a:gd name="connsiteX14" fmla="*/ 233993 w 400614"/>
                  <a:gd name="connsiteY14" fmla="*/ 263785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233993" y="263785"/>
                    </a:moveTo>
                    <a:cubicBezTo>
                      <a:pt x="217149" y="264975"/>
                      <a:pt x="200678" y="269315"/>
                      <a:pt x="185435" y="276580"/>
                    </a:cubicBezTo>
                    <a:cubicBezTo>
                      <a:pt x="171419" y="283440"/>
                      <a:pt x="156316" y="287808"/>
                      <a:pt x="140801" y="289488"/>
                    </a:cubicBezTo>
                    <a:cubicBezTo>
                      <a:pt x="128910" y="289488"/>
                      <a:pt x="122993" y="276253"/>
                      <a:pt x="122993" y="249907"/>
                    </a:cubicBezTo>
                    <a:cubicBezTo>
                      <a:pt x="124434" y="189344"/>
                      <a:pt x="153673" y="132814"/>
                      <a:pt x="202269" y="96642"/>
                    </a:cubicBezTo>
                    <a:cubicBezTo>
                      <a:pt x="250347" y="53884"/>
                      <a:pt x="312372" y="30136"/>
                      <a:pt x="376711" y="29853"/>
                    </a:cubicBezTo>
                    <a:lnTo>
                      <a:pt x="372731" y="64"/>
                    </a:lnTo>
                    <a:cubicBezTo>
                      <a:pt x="274310" y="-1770"/>
                      <a:pt x="179296" y="36103"/>
                      <a:pt x="109124" y="105139"/>
                    </a:cubicBezTo>
                    <a:cubicBezTo>
                      <a:pt x="38722" y="169811"/>
                      <a:pt x="-920" y="261327"/>
                      <a:pt x="61" y="356920"/>
                    </a:cubicBezTo>
                    <a:cubicBezTo>
                      <a:pt x="-1321" y="420484"/>
                      <a:pt x="20928" y="482301"/>
                      <a:pt x="62503" y="530403"/>
                    </a:cubicBezTo>
                    <a:cubicBezTo>
                      <a:pt x="101887" y="577602"/>
                      <a:pt x="160655" y="604253"/>
                      <a:pt x="222110" y="602784"/>
                    </a:cubicBezTo>
                    <a:cubicBezTo>
                      <a:pt x="270435" y="604625"/>
                      <a:pt x="317268" y="585859"/>
                      <a:pt x="350951" y="551158"/>
                    </a:cubicBezTo>
                    <a:cubicBezTo>
                      <a:pt x="384106" y="516609"/>
                      <a:pt x="401974" y="470178"/>
                      <a:pt x="400534" y="422316"/>
                    </a:cubicBezTo>
                    <a:cubicBezTo>
                      <a:pt x="401659" y="378649"/>
                      <a:pt x="383099" y="336788"/>
                      <a:pt x="349982" y="308302"/>
                    </a:cubicBezTo>
                    <a:cubicBezTo>
                      <a:pt x="318296" y="279401"/>
                      <a:pt x="276879" y="263505"/>
                      <a:pt x="233993" y="263785"/>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sp>
            <p:nvSpPr>
              <p:cNvPr id="19" name="Freeform: Shape 18">
                <a:extLst>
                  <a:ext uri="{FF2B5EF4-FFF2-40B4-BE49-F238E27FC236}">
                    <a16:creationId xmlns:a16="http://schemas.microsoft.com/office/drawing/2014/main" id="{65EB75CB-856A-BDA5-FAD5-6201CA3C69FC}"/>
                  </a:ext>
                </a:extLst>
              </p:cNvPr>
              <p:cNvSpPr/>
              <p:nvPr/>
            </p:nvSpPr>
            <p:spPr>
              <a:xfrm>
                <a:off x="142368" y="1966848"/>
                <a:ext cx="400614" cy="602907"/>
              </a:xfrm>
              <a:custGeom>
                <a:avLst/>
                <a:gdLst>
                  <a:gd name="connsiteX0" fmla="*/ 348955 w 400614"/>
                  <a:gd name="connsiteY0" fmla="*/ 309380 h 602907"/>
                  <a:gd name="connsiteX1" fmla="*/ 233987 w 400614"/>
                  <a:gd name="connsiteY1" fmla="*/ 263784 h 602907"/>
                  <a:gd name="connsiteX2" fmla="*/ 185420 w 400614"/>
                  <a:gd name="connsiteY2" fmla="*/ 276579 h 602907"/>
                  <a:gd name="connsiteX3" fmla="*/ 140786 w 400614"/>
                  <a:gd name="connsiteY3" fmla="*/ 289488 h 602907"/>
                  <a:gd name="connsiteX4" fmla="*/ 122993 w 400614"/>
                  <a:gd name="connsiteY4" fmla="*/ 249907 h 602907"/>
                  <a:gd name="connsiteX5" fmla="*/ 202251 w 400614"/>
                  <a:gd name="connsiteY5" fmla="*/ 96642 h 602907"/>
                  <a:gd name="connsiteX6" fmla="*/ 376705 w 400614"/>
                  <a:gd name="connsiteY6" fmla="*/ 29853 h 602907"/>
                  <a:gd name="connsiteX7" fmla="*/ 372731 w 400614"/>
                  <a:gd name="connsiteY7" fmla="*/ 64 h 602907"/>
                  <a:gd name="connsiteX8" fmla="*/ 109116 w 400614"/>
                  <a:gd name="connsiteY8" fmla="*/ 105139 h 602907"/>
                  <a:gd name="connsiteX9" fmla="*/ 61 w 400614"/>
                  <a:gd name="connsiteY9" fmla="*/ 356919 h 602907"/>
                  <a:gd name="connsiteX10" fmla="*/ 62488 w 400614"/>
                  <a:gd name="connsiteY10" fmla="*/ 530403 h 602907"/>
                  <a:gd name="connsiteX11" fmla="*/ 222092 w 400614"/>
                  <a:gd name="connsiteY11" fmla="*/ 602784 h 602907"/>
                  <a:gd name="connsiteX12" fmla="*/ 350949 w 400614"/>
                  <a:gd name="connsiteY12" fmla="*/ 551158 h 602907"/>
                  <a:gd name="connsiteX13" fmla="*/ 400535 w 400614"/>
                  <a:gd name="connsiteY13" fmla="*/ 422316 h 602907"/>
                  <a:gd name="connsiteX14" fmla="*/ 348955 w 400614"/>
                  <a:gd name="connsiteY14" fmla="*/ 309380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348955" y="309380"/>
                    </a:moveTo>
                    <a:cubicBezTo>
                      <a:pt x="317764" y="280209"/>
                      <a:pt x="276693" y="263920"/>
                      <a:pt x="233987" y="263784"/>
                    </a:cubicBezTo>
                    <a:cubicBezTo>
                      <a:pt x="217138" y="264975"/>
                      <a:pt x="200666" y="269315"/>
                      <a:pt x="185420" y="276579"/>
                    </a:cubicBezTo>
                    <a:cubicBezTo>
                      <a:pt x="171405" y="283444"/>
                      <a:pt x="156301" y="287811"/>
                      <a:pt x="140786" y="289488"/>
                    </a:cubicBezTo>
                    <a:cubicBezTo>
                      <a:pt x="128903" y="289488"/>
                      <a:pt x="122993" y="276253"/>
                      <a:pt x="122993" y="249907"/>
                    </a:cubicBezTo>
                    <a:cubicBezTo>
                      <a:pt x="124430" y="189347"/>
                      <a:pt x="153662" y="132819"/>
                      <a:pt x="202251" y="96642"/>
                    </a:cubicBezTo>
                    <a:cubicBezTo>
                      <a:pt x="250336" y="53885"/>
                      <a:pt x="312364" y="30138"/>
                      <a:pt x="376705" y="29853"/>
                    </a:cubicBezTo>
                    <a:lnTo>
                      <a:pt x="372731" y="64"/>
                    </a:lnTo>
                    <a:cubicBezTo>
                      <a:pt x="274306" y="-1768"/>
                      <a:pt x="179293" y="36104"/>
                      <a:pt x="109116" y="105139"/>
                    </a:cubicBezTo>
                    <a:cubicBezTo>
                      <a:pt x="38716" y="169811"/>
                      <a:pt x="-923" y="261327"/>
                      <a:pt x="61" y="356919"/>
                    </a:cubicBezTo>
                    <a:cubicBezTo>
                      <a:pt x="-1327" y="420482"/>
                      <a:pt x="20917" y="482299"/>
                      <a:pt x="62488" y="530403"/>
                    </a:cubicBezTo>
                    <a:cubicBezTo>
                      <a:pt x="101875" y="577598"/>
                      <a:pt x="160640" y="604248"/>
                      <a:pt x="222092" y="602784"/>
                    </a:cubicBezTo>
                    <a:cubicBezTo>
                      <a:pt x="270425" y="604624"/>
                      <a:pt x="317264" y="585859"/>
                      <a:pt x="350949" y="551158"/>
                    </a:cubicBezTo>
                    <a:cubicBezTo>
                      <a:pt x="384106" y="516607"/>
                      <a:pt x="401968" y="470178"/>
                      <a:pt x="400535" y="422316"/>
                    </a:cubicBezTo>
                    <a:cubicBezTo>
                      <a:pt x="401195" y="378831"/>
                      <a:pt x="382252" y="337356"/>
                      <a:pt x="348955" y="309380"/>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grpSp>
      </p:grpSp>
      <p:sp>
        <p:nvSpPr>
          <p:cNvPr id="20" name="Rectangle 19">
            <a:extLst>
              <a:ext uri="{FF2B5EF4-FFF2-40B4-BE49-F238E27FC236}">
                <a16:creationId xmlns:a16="http://schemas.microsoft.com/office/drawing/2014/main" id="{5D0A09DC-A387-B171-8A0E-BB1D6AC20B4C}"/>
              </a:ext>
            </a:extLst>
          </p:cNvPr>
          <p:cNvSpPr/>
          <p:nvPr/>
        </p:nvSpPr>
        <p:spPr bwMode="ltGray">
          <a:xfrm>
            <a:off x="7350711" y="1874304"/>
            <a:ext cx="4484500" cy="4100367"/>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21" name="TextBox 20">
            <a:extLst>
              <a:ext uri="{FF2B5EF4-FFF2-40B4-BE49-F238E27FC236}">
                <a16:creationId xmlns:a16="http://schemas.microsoft.com/office/drawing/2014/main" id="{44CC5137-306E-00E5-CE39-542113737B91}"/>
              </a:ext>
            </a:extLst>
          </p:cNvPr>
          <p:cNvSpPr txBox="1"/>
          <p:nvPr/>
        </p:nvSpPr>
        <p:spPr>
          <a:xfrm>
            <a:off x="8007473" y="1325804"/>
            <a:ext cx="3152925" cy="4924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srgbClr val="333333"/>
                </a:solidFill>
                <a:effectLst/>
                <a:uLnTx/>
                <a:uFillTx/>
                <a:latin typeface="Arial"/>
                <a:ea typeface="+mn-ea"/>
                <a:cs typeface="+mn-cs"/>
              </a:rPr>
              <a:t>Why don’t play any more </a:t>
            </a:r>
            <a:r>
              <a:rPr kumimoji="0" lang="en-NZ" sz="1400" b="1" i="0" u="none" strike="noStrike" kern="1200" cap="none" spc="0" normalizeH="0" baseline="0" noProof="0" dirty="0">
                <a:ln>
                  <a:noFill/>
                </a:ln>
                <a:solidFill>
                  <a:srgbClr val="333333"/>
                </a:solidFill>
                <a:effectLst/>
                <a:uLnTx/>
                <a:uFillTx/>
                <a:latin typeface="Arial"/>
                <a:ea typeface="+mn-ea"/>
                <a:cs typeface="+mn-cs"/>
              </a:rPr>
              <a:t>(example verbatim)</a:t>
            </a:r>
          </a:p>
        </p:txBody>
      </p:sp>
      <p:sp>
        <p:nvSpPr>
          <p:cNvPr id="11" name="TextBox 10">
            <a:extLst>
              <a:ext uri="{FF2B5EF4-FFF2-40B4-BE49-F238E27FC236}">
                <a16:creationId xmlns:a16="http://schemas.microsoft.com/office/drawing/2014/main" id="{0AC5E6FF-2143-F38E-80B2-07ED2F319EDF}"/>
              </a:ext>
            </a:extLst>
          </p:cNvPr>
          <p:cNvSpPr txBox="1"/>
          <p:nvPr/>
        </p:nvSpPr>
        <p:spPr>
          <a:xfrm>
            <a:off x="7610474" y="1930361"/>
            <a:ext cx="4064857" cy="406265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100" i="1" dirty="0">
                <a:latin typeface="Arial"/>
              </a:rPr>
              <a:t>“T</a:t>
            </a:r>
            <a:r>
              <a:rPr kumimoji="0" lang="en-NZ" sz="1100" b="0" i="1" u="none" strike="noStrike" kern="1200" cap="none" spc="0" normalizeH="0" baseline="0" noProof="0" dirty="0">
                <a:ln>
                  <a:noFill/>
                </a:ln>
                <a:effectLst/>
                <a:uLnTx/>
                <a:uFillTx/>
                <a:latin typeface="Arial"/>
                <a:ea typeface="+mn-ea"/>
                <a:cs typeface="+mn-cs"/>
              </a:rPr>
              <a:t>here is no team available for me to play on.” (Female)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100" b="0" i="1" u="none" strike="noStrike" kern="1200" cap="none" spc="0" normalizeH="0" baseline="0" noProof="0" dirty="0">
              <a:ln>
                <a:noFill/>
              </a:ln>
              <a:solidFill>
                <a:srgbClr val="FF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100" b="0" i="1" u="none" strike="noStrike" kern="1200" cap="none" spc="0" normalizeH="0" baseline="0" noProof="0" dirty="0">
                <a:ln>
                  <a:noFill/>
                </a:ln>
                <a:effectLst/>
                <a:uLnTx/>
                <a:uFillTx/>
                <a:latin typeface="Arial"/>
                <a:ea typeface="+mn-ea"/>
                <a:cs typeface="+mn-cs"/>
              </a:rPr>
              <a:t>“The days/times didn't work anymore, and netball was getting more important.” (Female)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100" b="0" i="1" u="none" strike="noStrike" kern="1200" cap="none" spc="0" normalizeH="0" baseline="0" noProof="0" dirty="0">
              <a:ln>
                <a:noFill/>
              </a:ln>
              <a:solidFill>
                <a:srgbClr val="FF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100" b="0" i="1" u="none" strike="noStrike" kern="1200" cap="none" spc="0" normalizeH="0" baseline="0" noProof="0" dirty="0">
                <a:ln>
                  <a:noFill/>
                </a:ln>
                <a:effectLst/>
                <a:uLnTx/>
                <a:uFillTx/>
                <a:latin typeface="Arial"/>
                <a:ea typeface="+mn-ea"/>
                <a:cs typeface="+mn-cs"/>
              </a:rPr>
              <a:t>“Became too much of a hassle to participate in compared to the amount of enjoyment I was getting from it. Too expensive.” (</a:t>
            </a:r>
            <a:r>
              <a:rPr lang="en-NZ" sz="1100" i="1" dirty="0">
                <a:latin typeface="Arial"/>
              </a:rPr>
              <a:t>M</a:t>
            </a:r>
            <a:r>
              <a:rPr kumimoji="0" lang="en-NZ" sz="1100" b="0" i="1" u="none" strike="noStrike" kern="1200" cap="none" spc="0" normalizeH="0" baseline="0" noProof="0" dirty="0">
                <a:ln>
                  <a:noFill/>
                </a:ln>
                <a:effectLst/>
                <a:uLnTx/>
                <a:uFillTx/>
                <a:latin typeface="Arial"/>
                <a:ea typeface="+mn-ea"/>
                <a:cs typeface="+mn-cs"/>
              </a:rPr>
              <a:t>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100" b="0" i="1" u="none" strike="noStrike" kern="1200" cap="none" spc="0" normalizeH="0" baseline="0" noProof="0" dirty="0">
              <a:ln>
                <a:noFill/>
              </a:ln>
              <a:solidFill>
                <a:srgbClr val="FF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100" b="0" i="1" u="none" strike="noStrike" kern="1200" cap="none" spc="0" normalizeH="0" baseline="0" noProof="0" dirty="0">
                <a:ln>
                  <a:noFill/>
                </a:ln>
                <a:effectLst/>
                <a:uLnTx/>
                <a:uFillTx/>
                <a:latin typeface="Arial"/>
                <a:ea typeface="+mn-ea"/>
                <a:cs typeface="+mn-cs"/>
              </a:rPr>
              <a:t>“Because it was too full on playing two winter sports with training and games etc.” (Female)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100" b="0" i="1" u="none" strike="noStrike" kern="1200" cap="none" spc="0" normalizeH="0" baseline="0" noProof="0" dirty="0">
              <a:ln>
                <a:noFill/>
              </a:ln>
              <a:solidFill>
                <a:srgbClr val="FF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100" b="0" i="1" u="none" strike="noStrike" kern="1200" cap="none" spc="0" normalizeH="0" baseline="0" noProof="0" dirty="0">
                <a:ln>
                  <a:noFill/>
                </a:ln>
                <a:effectLst/>
                <a:uLnTx/>
                <a:uFillTx/>
                <a:latin typeface="Arial"/>
                <a:ea typeface="+mn-ea"/>
                <a:cs typeface="+mn-cs"/>
              </a:rPr>
              <a:t>“Boring and too competitive.” (Male)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100" b="0" i="1" u="none" strike="noStrike" kern="1200" cap="none" spc="0" normalizeH="0" baseline="0" noProof="0" dirty="0">
              <a:ln>
                <a:noFill/>
              </a:ln>
              <a:solidFill>
                <a:srgbClr val="FF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100" b="0" i="1" u="none" strike="noStrike" kern="1200" cap="none" spc="0" normalizeH="0" baseline="0" noProof="0" dirty="0">
                <a:ln>
                  <a:noFill/>
                </a:ln>
                <a:effectLst/>
                <a:uLnTx/>
                <a:uFillTx/>
                <a:latin typeface="Arial"/>
                <a:ea typeface="+mn-ea"/>
                <a:cs typeface="+mn-cs"/>
              </a:rPr>
              <a:t>“Social anxiety started to get to the best of me and I started to hate being watched from the side-lines.” (Female)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100" b="0" i="1" u="none" strike="noStrike" kern="1200" cap="none" spc="0" normalizeH="0" baseline="0" noProof="0" dirty="0">
              <a:ln>
                <a:noFill/>
              </a:ln>
              <a:solidFill>
                <a:srgbClr val="FF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100" b="0" i="1" u="none" strike="noStrike" kern="1200" cap="none" spc="0" normalizeH="0" baseline="0" noProof="0" dirty="0">
                <a:ln>
                  <a:noFill/>
                </a:ln>
                <a:effectLst/>
                <a:uLnTx/>
                <a:uFillTx/>
                <a:latin typeface="Arial"/>
                <a:ea typeface="+mn-ea"/>
                <a:cs typeface="+mn-cs"/>
              </a:rPr>
              <a:t>“Wasn't very good at it and it got very competitive, very fast, and I wasn't really feeling it. Plus it is a winter sport and we often played at night outside and it was really cold and uncomfortable.” (Female)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100" b="0" i="1" u="none" strike="noStrike" kern="1200" cap="none" spc="0" normalizeH="0" baseline="0" noProof="0" dirty="0">
              <a:ln>
                <a:noFill/>
              </a:ln>
              <a:solidFill>
                <a:srgbClr val="FF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100" b="0" i="1" u="none" strike="noStrike" kern="1200" cap="none" spc="0" normalizeH="0" baseline="0" noProof="0" dirty="0">
                <a:ln>
                  <a:noFill/>
                </a:ln>
                <a:effectLst/>
                <a:uLnTx/>
                <a:uFillTx/>
                <a:latin typeface="Arial"/>
                <a:ea typeface="+mn-ea"/>
                <a:cs typeface="+mn-cs"/>
              </a:rPr>
              <a:t>“The team I was playing with disbanded and I didn't want to start again.” (Male)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100" b="0" i="1" u="none" strike="noStrike" kern="1200" cap="none" spc="0" normalizeH="0" baseline="0" noProof="0" dirty="0">
              <a:ln>
                <a:noFill/>
              </a:ln>
              <a:solidFill>
                <a:srgbClr val="FF0000"/>
              </a:solidFill>
              <a:effectLst/>
              <a:uLnTx/>
              <a:uFillTx/>
              <a:latin typeface="Arial"/>
              <a:ea typeface="+mn-ea"/>
              <a:cs typeface="+mn-cs"/>
            </a:endParaRPr>
          </a:p>
        </p:txBody>
      </p:sp>
      <p:pic>
        <p:nvPicPr>
          <p:cNvPr id="5" name="Picture 4">
            <a:extLst>
              <a:ext uri="{FF2B5EF4-FFF2-40B4-BE49-F238E27FC236}">
                <a16:creationId xmlns:a16="http://schemas.microsoft.com/office/drawing/2014/main" id="{AFD39AA5-F8C8-EA06-1A4D-D479E99FC863}"/>
              </a:ext>
            </a:extLst>
          </p:cNvPr>
          <p:cNvPicPr>
            <a:picLocks noChangeAspect="1"/>
          </p:cNvPicPr>
          <p:nvPr/>
        </p:nvPicPr>
        <p:blipFill>
          <a:blip r:embed="rId3"/>
          <a:stretch>
            <a:fillRect/>
          </a:stretch>
        </p:blipFill>
        <p:spPr>
          <a:xfrm>
            <a:off x="356789" y="192316"/>
            <a:ext cx="742677" cy="720000"/>
          </a:xfrm>
          <a:prstGeom prst="rect">
            <a:avLst/>
          </a:prstGeom>
        </p:spPr>
      </p:pic>
      <p:cxnSp>
        <p:nvCxnSpPr>
          <p:cNvPr id="10" name="Straight Arrow Connector 9">
            <a:extLst>
              <a:ext uri="{FF2B5EF4-FFF2-40B4-BE49-F238E27FC236}">
                <a16:creationId xmlns:a16="http://schemas.microsoft.com/office/drawing/2014/main" id="{B441CDCE-FF7F-521F-2BC4-9BCF192CA841}"/>
              </a:ext>
            </a:extLst>
          </p:cNvPr>
          <p:cNvCxnSpPr>
            <a:cxnSpLocks/>
          </p:cNvCxnSpPr>
          <p:nvPr/>
        </p:nvCxnSpPr>
        <p:spPr>
          <a:xfrm flipV="1">
            <a:off x="5897728" y="1684921"/>
            <a:ext cx="0" cy="167560"/>
          </a:xfrm>
          <a:prstGeom prst="straightConnector1">
            <a:avLst/>
          </a:prstGeom>
          <a:ln w="12700">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4AA96F3-633F-7CD4-A0E8-17DAD07F5B83}"/>
              </a:ext>
            </a:extLst>
          </p:cNvPr>
          <p:cNvCxnSpPr>
            <a:cxnSpLocks/>
          </p:cNvCxnSpPr>
          <p:nvPr/>
        </p:nvCxnSpPr>
        <p:spPr>
          <a:xfrm flipV="1">
            <a:off x="5899205" y="1517724"/>
            <a:ext cx="0" cy="167560"/>
          </a:xfrm>
          <a:prstGeom prst="straightConnector1">
            <a:avLst/>
          </a:prstGeom>
          <a:ln w="12700">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7A8006D-6326-7648-8C6B-18A51CE71309}"/>
              </a:ext>
            </a:extLst>
          </p:cNvPr>
          <p:cNvCxnSpPr>
            <a:cxnSpLocks/>
          </p:cNvCxnSpPr>
          <p:nvPr/>
        </p:nvCxnSpPr>
        <p:spPr>
          <a:xfrm flipV="1">
            <a:off x="5527821" y="3214840"/>
            <a:ext cx="0" cy="167560"/>
          </a:xfrm>
          <a:prstGeom prst="straightConnector1">
            <a:avLst/>
          </a:prstGeom>
          <a:ln w="12700">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000366ED-624B-B86E-3245-9649CB2C27AD}"/>
              </a:ext>
            </a:extLst>
          </p:cNvPr>
          <p:cNvCxnSpPr>
            <a:cxnSpLocks/>
          </p:cNvCxnSpPr>
          <p:nvPr/>
        </p:nvCxnSpPr>
        <p:spPr>
          <a:xfrm flipV="1">
            <a:off x="5774916" y="2378856"/>
            <a:ext cx="0" cy="167560"/>
          </a:xfrm>
          <a:prstGeom prst="straightConnector1">
            <a:avLst/>
          </a:prstGeom>
          <a:ln w="12700">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CA7D52C-14D3-373A-CB21-7B35DDDE4036}"/>
              </a:ext>
            </a:extLst>
          </p:cNvPr>
          <p:cNvSpPr txBox="1"/>
          <p:nvPr/>
        </p:nvSpPr>
        <p:spPr>
          <a:xfrm>
            <a:off x="10626092" y="6357026"/>
            <a:ext cx="969962" cy="246221"/>
          </a:xfrm>
          <a:prstGeom prst="rect">
            <a:avLst/>
          </a:prstGeom>
          <a:noFill/>
          <a:ln>
            <a:solidFill>
              <a:schemeClr val="tx1">
                <a:lumMod val="60000"/>
                <a:lumOff val="40000"/>
              </a:schemeClr>
            </a:solidFill>
          </a:ln>
        </p:spPr>
        <p:txBody>
          <a:bodyPr wrap="square" lIns="0" tIns="0" rIns="0" bIns="0" rtlCol="0">
            <a:spAutoFit/>
          </a:bodyPr>
          <a:lstStyle/>
          <a:p>
            <a:pPr algn="ctr"/>
            <a:r>
              <a:rPr lang="en-NZ" sz="800" dirty="0"/>
              <a:t>↑Significantly higher than all sports</a:t>
            </a:r>
          </a:p>
        </p:txBody>
      </p:sp>
      <p:sp>
        <p:nvSpPr>
          <p:cNvPr id="7" name="Slide Number Placeholder 6">
            <a:extLst>
              <a:ext uri="{FF2B5EF4-FFF2-40B4-BE49-F238E27FC236}">
                <a16:creationId xmlns:a16="http://schemas.microsoft.com/office/drawing/2014/main" id="{64237879-1E42-2CD0-DD97-979795F2274B}"/>
              </a:ext>
            </a:extLst>
          </p:cNvPr>
          <p:cNvSpPr>
            <a:spLocks noGrp="1"/>
          </p:cNvSpPr>
          <p:nvPr>
            <p:ph type="sldNum" sz="quarter" idx="10"/>
          </p:nvPr>
        </p:nvSpPr>
        <p:spPr/>
        <p:txBody>
          <a:bodyPr/>
          <a:lstStyle/>
          <a:p>
            <a:fld id="{4034BEE3-566C-4068-A777-C3A4762E861B}" type="slidenum">
              <a:rPr lang="en-GB" smtClean="0"/>
              <a:pPr/>
              <a:t>94</a:t>
            </a:fld>
            <a:endParaRPr lang="en-GB" dirty="0"/>
          </a:p>
        </p:txBody>
      </p:sp>
    </p:spTree>
    <p:extLst>
      <p:ext uri="{BB962C8B-B14F-4D97-AF65-F5344CB8AC3E}">
        <p14:creationId xmlns:p14="http://schemas.microsoft.com/office/powerpoint/2010/main" val="3107325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0D04010-D7DF-D8DA-F7DE-434A4BAB2A69}"/>
              </a:ext>
            </a:extLst>
          </p:cNvPr>
          <p:cNvSpPr/>
          <p:nvPr/>
        </p:nvSpPr>
        <p:spPr bwMode="ltGray">
          <a:xfrm>
            <a:off x="7342374" y="1109277"/>
            <a:ext cx="4484500" cy="580785"/>
          </a:xfrm>
          <a:prstGeom prst="rect">
            <a:avLst/>
          </a:prstGeom>
          <a:solidFill>
            <a:schemeClr val="bg2">
              <a:lumMod val="75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5F20A3C9-643C-F58E-5528-7590C3CE6E78}"/>
              </a:ext>
            </a:extLst>
          </p:cNvPr>
          <p:cNvSpPr/>
          <p:nvPr/>
        </p:nvSpPr>
        <p:spPr bwMode="ltGray">
          <a:xfrm>
            <a:off x="7592477" y="1176250"/>
            <a:ext cx="3984294" cy="446838"/>
          </a:xfrm>
          <a:prstGeom prst="rect">
            <a:avLst/>
          </a:prstGeom>
          <a:solidFill>
            <a:srgbClr val="FFFFFF">
              <a:alpha val="3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6251480D-5D98-9F4B-00A2-1E3B745110FB}"/>
              </a:ext>
            </a:extLst>
          </p:cNvPr>
          <p:cNvSpPr/>
          <p:nvPr/>
        </p:nvSpPr>
        <p:spPr bwMode="ltGray">
          <a:xfrm>
            <a:off x="1431226" y="1106811"/>
            <a:ext cx="4484500" cy="580785"/>
          </a:xfrm>
          <a:prstGeom prst="rect">
            <a:avLst/>
          </a:prstGeom>
          <a:solidFill>
            <a:schemeClr val="bg2">
              <a:lumMod val="75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D1FB9FD7-F780-4E30-299F-9C5823C13B24}"/>
              </a:ext>
            </a:extLst>
          </p:cNvPr>
          <p:cNvSpPr/>
          <p:nvPr/>
        </p:nvSpPr>
        <p:spPr bwMode="ltGray">
          <a:xfrm>
            <a:off x="1681329" y="1173784"/>
            <a:ext cx="3984294" cy="446838"/>
          </a:xfrm>
          <a:prstGeom prst="rect">
            <a:avLst/>
          </a:prstGeom>
          <a:solidFill>
            <a:srgbClr val="FFFFFF">
              <a:alpha val="3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a:extLst>
              <a:ext uri="{FF2B5EF4-FFF2-40B4-BE49-F238E27FC236}">
                <a16:creationId xmlns:a16="http://schemas.microsoft.com/office/drawing/2014/main" id="{86AE2C3B-CEC9-F22E-CB66-B5293681FCD5}"/>
              </a:ext>
            </a:extLst>
          </p:cNvPr>
          <p:cNvSpPr>
            <a:spLocks noGrp="1"/>
          </p:cNvSpPr>
          <p:nvPr>
            <p:ph type="title"/>
          </p:nvPr>
        </p:nvSpPr>
        <p:spPr>
          <a:xfrm>
            <a:off x="1257300" y="124615"/>
            <a:ext cx="10569574" cy="403200"/>
          </a:xfrm>
        </p:spPr>
        <p:txBody>
          <a:bodyPr/>
          <a:lstStyle/>
          <a:p>
            <a:r>
              <a:rPr lang="en-NZ" sz="1800" dirty="0"/>
              <a:t>Holding training in the evening on weekdays is preferred by rangatahi who play hockey followed by training soon after school. In general, they believe that making it easier to play for their club and school will be most effective in encouraging rangatahi to participate in organised sport.</a:t>
            </a:r>
          </a:p>
        </p:txBody>
      </p:sp>
      <p:graphicFrame>
        <p:nvGraphicFramePr>
          <p:cNvPr id="11" name="Content Placeholder 11">
            <a:extLst>
              <a:ext uri="{FF2B5EF4-FFF2-40B4-BE49-F238E27FC236}">
                <a16:creationId xmlns:a16="http://schemas.microsoft.com/office/drawing/2014/main" id="{4C6C6E61-6B90-9120-655D-4AD0DAC9330F}"/>
              </a:ext>
            </a:extLst>
          </p:cNvPr>
          <p:cNvGraphicFramePr>
            <a:graphicFrameLocks noGrp="1"/>
          </p:cNvGraphicFramePr>
          <p:nvPr>
            <p:ph sz="quarter" idx="14"/>
          </p:nvPr>
        </p:nvGraphicFramePr>
        <p:xfrm>
          <a:off x="1392481" y="2053034"/>
          <a:ext cx="4788504" cy="377121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a:extLst>
              <a:ext uri="{FF2B5EF4-FFF2-40B4-BE49-F238E27FC236}">
                <a16:creationId xmlns:a16="http://schemas.microsoft.com/office/drawing/2014/main" id="{BD06EAF7-0521-4390-856C-DEB48E394C43}"/>
              </a:ext>
            </a:extLst>
          </p:cNvPr>
          <p:cNvGraphicFramePr>
            <a:graphicFrameLocks noGrp="1"/>
          </p:cNvGraphicFramePr>
          <p:nvPr>
            <p:ph sz="quarter" idx="15"/>
          </p:nvPr>
        </p:nvGraphicFramePr>
        <p:xfrm>
          <a:off x="6501276" y="2017160"/>
          <a:ext cx="5174056" cy="3915046"/>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24737EE8-5C67-8590-0615-C30EB58F67E7}"/>
              </a:ext>
            </a:extLst>
          </p:cNvPr>
          <p:cNvSpPr/>
          <p:nvPr/>
        </p:nvSpPr>
        <p:spPr bwMode="ltGray">
          <a:xfrm>
            <a:off x="356789" y="1135559"/>
            <a:ext cx="715402" cy="4907180"/>
          </a:xfrm>
          <a:prstGeom prst="rect">
            <a:avLst/>
          </a:prstGeom>
          <a:solidFill>
            <a:schemeClr val="bg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Rectangle 8">
            <a:extLst>
              <a:ext uri="{FF2B5EF4-FFF2-40B4-BE49-F238E27FC236}">
                <a16:creationId xmlns:a16="http://schemas.microsoft.com/office/drawing/2014/main" id="{9D6D064A-D53E-4842-4621-9280E0E3D7B2}"/>
              </a:ext>
            </a:extLst>
          </p:cNvPr>
          <p:cNvSpPr/>
          <p:nvPr/>
        </p:nvSpPr>
        <p:spPr bwMode="ltGray">
          <a:xfrm>
            <a:off x="461639" y="1287261"/>
            <a:ext cx="479394" cy="4660777"/>
          </a:xfrm>
          <a:prstGeom prst="rect">
            <a:avLst/>
          </a:prstGeom>
          <a:solidFill>
            <a:srgbClr val="FFFFFF">
              <a:alpha val="3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13" name="TextBox 12">
            <a:extLst>
              <a:ext uri="{FF2B5EF4-FFF2-40B4-BE49-F238E27FC236}">
                <a16:creationId xmlns:a16="http://schemas.microsoft.com/office/drawing/2014/main" id="{5EABDE42-7FF3-CE95-ED01-9F6D93AC2B9D}"/>
              </a:ext>
            </a:extLst>
          </p:cNvPr>
          <p:cNvSpPr txBox="1"/>
          <p:nvPr/>
        </p:nvSpPr>
        <p:spPr>
          <a:xfrm rot="16200000">
            <a:off x="-1474680" y="3473920"/>
            <a:ext cx="4352031"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400" b="1" i="0" u="none" strike="noStrike" kern="1200" cap="none" spc="0" normalizeH="0" baseline="0" noProof="0" dirty="0">
                <a:ln>
                  <a:noFill/>
                </a:ln>
                <a:solidFill>
                  <a:srgbClr val="333333"/>
                </a:solidFill>
                <a:effectLst/>
                <a:uLnTx/>
                <a:uFillTx/>
                <a:latin typeface="Arial"/>
                <a:ea typeface="+mn-ea"/>
                <a:cs typeface="+mn-cs"/>
              </a:rPr>
              <a:t>Encouraging participation</a:t>
            </a:r>
          </a:p>
        </p:txBody>
      </p:sp>
      <p:sp>
        <p:nvSpPr>
          <p:cNvPr id="16" name="TextBox 15">
            <a:extLst>
              <a:ext uri="{FF2B5EF4-FFF2-40B4-BE49-F238E27FC236}">
                <a16:creationId xmlns:a16="http://schemas.microsoft.com/office/drawing/2014/main" id="{CDEC7702-B9FC-154A-6F4F-D5D7C5C0146D}"/>
              </a:ext>
            </a:extLst>
          </p:cNvPr>
          <p:cNvSpPr txBox="1"/>
          <p:nvPr/>
        </p:nvSpPr>
        <p:spPr>
          <a:xfrm>
            <a:off x="2125285" y="1258703"/>
            <a:ext cx="3152925"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600" b="1" i="0" u="none" strike="noStrike" kern="1200" cap="none" spc="0" normalizeH="0" baseline="0" noProof="0" dirty="0">
                <a:ln>
                  <a:noFill/>
                </a:ln>
                <a:solidFill>
                  <a:srgbClr val="333333"/>
                </a:solidFill>
                <a:effectLst/>
                <a:uLnTx/>
                <a:uFillTx/>
                <a:latin typeface="Arial"/>
                <a:ea typeface="+mn-ea"/>
                <a:cs typeface="+mn-cs"/>
              </a:rPr>
              <a:t>When want to have training*</a:t>
            </a:r>
          </a:p>
        </p:txBody>
      </p:sp>
      <p:sp>
        <p:nvSpPr>
          <p:cNvPr id="17" name="TextBox 16">
            <a:extLst>
              <a:ext uri="{FF2B5EF4-FFF2-40B4-BE49-F238E27FC236}">
                <a16:creationId xmlns:a16="http://schemas.microsoft.com/office/drawing/2014/main" id="{B5DD1D66-658B-6AA7-4421-D9253BC37C61}"/>
              </a:ext>
            </a:extLst>
          </p:cNvPr>
          <p:cNvSpPr txBox="1"/>
          <p:nvPr/>
        </p:nvSpPr>
        <p:spPr>
          <a:xfrm>
            <a:off x="7527919" y="1152168"/>
            <a:ext cx="4113409" cy="4924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600" b="1" i="0" u="none" strike="noStrike" kern="1200" cap="none" spc="0" normalizeH="0" baseline="0" noProof="0" dirty="0">
                <a:ln>
                  <a:noFill/>
                </a:ln>
                <a:solidFill>
                  <a:srgbClr val="333333"/>
                </a:solidFill>
                <a:effectLst/>
                <a:uLnTx/>
                <a:uFillTx/>
                <a:latin typeface="Arial"/>
                <a:ea typeface="+mn-ea"/>
                <a:cs typeface="+mn-cs"/>
              </a:rPr>
              <a:t>What would encourage continued participation*</a:t>
            </a:r>
          </a:p>
        </p:txBody>
      </p:sp>
      <p:sp>
        <p:nvSpPr>
          <p:cNvPr id="22" name="Footer Placeholder 3">
            <a:extLst>
              <a:ext uri="{FF2B5EF4-FFF2-40B4-BE49-F238E27FC236}">
                <a16:creationId xmlns:a16="http://schemas.microsoft.com/office/drawing/2014/main" id="{7D0064A0-8278-8DE5-D998-21BD1B0E62DD}"/>
              </a:ext>
            </a:extLst>
          </p:cNvPr>
          <p:cNvSpPr txBox="1">
            <a:spLocks/>
          </p:cNvSpPr>
          <p:nvPr/>
        </p:nvSpPr>
        <p:spPr>
          <a:xfrm>
            <a:off x="3981600" y="6412574"/>
            <a:ext cx="6744312" cy="196850"/>
          </a:xfrm>
          <a:prstGeom prst="rect">
            <a:avLst/>
          </a:prstGeom>
        </p:spPr>
        <p:txBody>
          <a:bodyPr vert="horz" lIns="0" tIns="0" rIns="0" bIns="0" rtlCol="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33333"/>
                </a:solidFill>
                <a:effectLst/>
                <a:uLnTx/>
                <a:uFillTx/>
                <a:latin typeface="Arial"/>
                <a:ea typeface="+mn-ea"/>
                <a:cs typeface="+mn-cs"/>
              </a:rPr>
              <a:t>*These two questions aren’t asked about a particular sport, but ask for generic preferences. We have filtered responses by rangatahi who currently play hockey to get a more relevant response.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33333"/>
                </a:solidFill>
                <a:effectLst/>
                <a:uLnTx/>
                <a:uFillTx/>
                <a:latin typeface="Arial"/>
                <a:ea typeface="+mn-ea"/>
                <a:cs typeface="+mn-cs"/>
              </a:rPr>
              <a:t>Q20. </a:t>
            </a:r>
            <a:r>
              <a:rPr kumimoji="0" lang="en-NZ" sz="800" b="0" i="0" u="none" strike="noStrike" kern="1200" cap="none" spc="0" normalizeH="0" baseline="0" noProof="0" dirty="0">
                <a:ln>
                  <a:noFill/>
                </a:ln>
                <a:solidFill>
                  <a:srgbClr val="333333"/>
                </a:solidFill>
                <a:effectLst/>
                <a:uLnTx/>
                <a:uFillTx/>
                <a:latin typeface="Arial"/>
                <a:ea typeface="+mn-ea"/>
                <a:cs typeface="+mn-cs"/>
              </a:rPr>
              <a:t>This time think about when training takes place. Would you rather it takes place | Q22 How effective do you think each of the following would be in encouraging young people like you to continue with organised sport?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33333"/>
                </a:solidFill>
                <a:effectLst/>
                <a:uLnTx/>
                <a:uFillTx/>
                <a:latin typeface="Arial"/>
                <a:ea typeface="+mn-ea"/>
                <a:cs typeface="+mn-cs"/>
              </a:rPr>
              <a:t>Base: National and Wellington region survey who currently play hockey, n=175</a:t>
            </a:r>
          </a:p>
        </p:txBody>
      </p:sp>
      <p:sp>
        <p:nvSpPr>
          <p:cNvPr id="25" name="TextBox 24">
            <a:extLst>
              <a:ext uri="{FF2B5EF4-FFF2-40B4-BE49-F238E27FC236}">
                <a16:creationId xmlns:a16="http://schemas.microsoft.com/office/drawing/2014/main" id="{3BA618C1-89C4-E2A6-69A7-532DD074FD30}"/>
              </a:ext>
            </a:extLst>
          </p:cNvPr>
          <p:cNvSpPr txBox="1"/>
          <p:nvPr/>
        </p:nvSpPr>
        <p:spPr>
          <a:xfrm>
            <a:off x="10137900" y="5688151"/>
            <a:ext cx="1688974" cy="307777"/>
          </a:xfrm>
          <a:prstGeom prst="rect">
            <a:avLst/>
          </a:prstGeom>
          <a:noFill/>
          <a:ln>
            <a:solidFill>
              <a:schemeClr val="tx1"/>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dirty="0">
                <a:ln>
                  <a:noFill/>
                </a:ln>
                <a:solidFill>
                  <a:srgbClr val="333333"/>
                </a:solidFill>
                <a:effectLst/>
                <a:uLnTx/>
                <a:uFillTx/>
                <a:latin typeface="Arial"/>
                <a:ea typeface="+mn-ea"/>
                <a:cs typeface="+mn-cs"/>
              </a:rPr>
              <a:t>% rated 4 or 5 out of 5,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dirty="0">
                <a:ln>
                  <a:noFill/>
                </a:ln>
                <a:solidFill>
                  <a:srgbClr val="333333"/>
                </a:solidFill>
                <a:effectLst/>
                <a:uLnTx/>
                <a:uFillTx/>
                <a:latin typeface="Arial"/>
                <a:ea typeface="+mn-ea"/>
                <a:cs typeface="+mn-cs"/>
              </a:rPr>
              <a:t>where 5=extremely effective</a:t>
            </a:r>
          </a:p>
        </p:txBody>
      </p:sp>
      <p:pic>
        <p:nvPicPr>
          <p:cNvPr id="3" name="Picture 2">
            <a:extLst>
              <a:ext uri="{FF2B5EF4-FFF2-40B4-BE49-F238E27FC236}">
                <a16:creationId xmlns:a16="http://schemas.microsoft.com/office/drawing/2014/main" id="{AD92FF7C-6434-8B24-0BD5-E31B7BFF57A7}"/>
              </a:ext>
            </a:extLst>
          </p:cNvPr>
          <p:cNvPicPr>
            <a:picLocks noChangeAspect="1"/>
          </p:cNvPicPr>
          <p:nvPr/>
        </p:nvPicPr>
        <p:blipFill>
          <a:blip r:embed="rId4"/>
          <a:stretch>
            <a:fillRect/>
          </a:stretch>
        </p:blipFill>
        <p:spPr>
          <a:xfrm>
            <a:off x="356789" y="192316"/>
            <a:ext cx="742677" cy="720000"/>
          </a:xfrm>
          <a:prstGeom prst="rect">
            <a:avLst/>
          </a:prstGeom>
        </p:spPr>
      </p:pic>
      <p:sp>
        <p:nvSpPr>
          <p:cNvPr id="6" name="Slide Number Placeholder 5">
            <a:extLst>
              <a:ext uri="{FF2B5EF4-FFF2-40B4-BE49-F238E27FC236}">
                <a16:creationId xmlns:a16="http://schemas.microsoft.com/office/drawing/2014/main" id="{27C7009A-6769-F694-D2A0-BE33911A2FFB}"/>
              </a:ext>
            </a:extLst>
          </p:cNvPr>
          <p:cNvSpPr>
            <a:spLocks noGrp="1"/>
          </p:cNvSpPr>
          <p:nvPr>
            <p:ph type="sldNum" sz="quarter" idx="10"/>
          </p:nvPr>
        </p:nvSpPr>
        <p:spPr/>
        <p:txBody>
          <a:bodyPr/>
          <a:lstStyle/>
          <a:p>
            <a:fld id="{4034BEE3-566C-4068-A777-C3A4762E861B}" type="slidenum">
              <a:rPr lang="en-GB" smtClean="0"/>
              <a:pPr/>
              <a:t>95</a:t>
            </a:fld>
            <a:endParaRPr lang="en-GB" dirty="0"/>
          </a:p>
        </p:txBody>
      </p:sp>
    </p:spTree>
    <p:extLst>
      <p:ext uri="{BB962C8B-B14F-4D97-AF65-F5344CB8AC3E}">
        <p14:creationId xmlns:p14="http://schemas.microsoft.com/office/powerpoint/2010/main" val="1328639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58CD517-7F32-5D00-08F5-7E548A04551E}"/>
              </a:ext>
            </a:extLst>
          </p:cNvPr>
          <p:cNvSpPr/>
          <p:nvPr/>
        </p:nvSpPr>
        <p:spPr bwMode="ltGray">
          <a:xfrm>
            <a:off x="7350712" y="1293519"/>
            <a:ext cx="4484500" cy="580785"/>
          </a:xfrm>
          <a:prstGeom prst="rect">
            <a:avLst/>
          </a:prstGeom>
          <a:solidFill>
            <a:schemeClr val="accent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291952DC-073B-A7B5-C4A8-DC04683C08B3}"/>
              </a:ext>
            </a:extLst>
          </p:cNvPr>
          <p:cNvSpPr/>
          <p:nvPr/>
        </p:nvSpPr>
        <p:spPr bwMode="ltGray">
          <a:xfrm>
            <a:off x="7600815" y="1360492"/>
            <a:ext cx="3984294" cy="446838"/>
          </a:xfrm>
          <a:prstGeom prst="rect">
            <a:avLst/>
          </a:prstGeom>
          <a:solidFill>
            <a:srgbClr val="FFFFFF">
              <a:alpha val="3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a:extLst>
              <a:ext uri="{FF2B5EF4-FFF2-40B4-BE49-F238E27FC236}">
                <a16:creationId xmlns:a16="http://schemas.microsoft.com/office/drawing/2014/main" id="{11C0BB1A-977D-2FC9-671D-770E593294A3}"/>
              </a:ext>
            </a:extLst>
          </p:cNvPr>
          <p:cNvSpPr>
            <a:spLocks noGrp="1"/>
          </p:cNvSpPr>
          <p:nvPr>
            <p:ph type="title"/>
          </p:nvPr>
        </p:nvSpPr>
        <p:spPr>
          <a:xfrm>
            <a:off x="1285045" y="306893"/>
            <a:ext cx="10541829" cy="403200"/>
          </a:xfrm>
        </p:spPr>
        <p:txBody>
          <a:bodyPr/>
          <a:lstStyle/>
          <a:p>
            <a:r>
              <a:rPr lang="en-NZ" sz="1800" dirty="0"/>
              <a:t>The main reasons rangatahi play netball are for the social aspects: it’s fun and they like their team-mates. Rangatahi also mention being good at netball as a key motivator to play. </a:t>
            </a:r>
          </a:p>
        </p:txBody>
      </p:sp>
      <p:graphicFrame>
        <p:nvGraphicFramePr>
          <p:cNvPr id="10" name="Content Placeholder 11">
            <a:extLst>
              <a:ext uri="{FF2B5EF4-FFF2-40B4-BE49-F238E27FC236}">
                <a16:creationId xmlns:a16="http://schemas.microsoft.com/office/drawing/2014/main" id="{D60E4A44-0005-196C-7A01-3575855FBB39}"/>
              </a:ext>
            </a:extLst>
          </p:cNvPr>
          <p:cNvGraphicFramePr>
            <a:graphicFrameLocks noGrp="1"/>
          </p:cNvGraphicFramePr>
          <p:nvPr>
            <p:ph sz="quarter" idx="14"/>
          </p:nvPr>
        </p:nvGraphicFramePr>
        <p:xfrm>
          <a:off x="1478849" y="1384913"/>
          <a:ext cx="5573757" cy="4657825"/>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963E6D10-3700-73B2-5878-508CFEA5F074}"/>
              </a:ext>
            </a:extLst>
          </p:cNvPr>
          <p:cNvSpPr/>
          <p:nvPr/>
        </p:nvSpPr>
        <p:spPr bwMode="ltGray">
          <a:xfrm>
            <a:off x="356789" y="1135559"/>
            <a:ext cx="715402" cy="490718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Rectangle 8">
            <a:extLst>
              <a:ext uri="{FF2B5EF4-FFF2-40B4-BE49-F238E27FC236}">
                <a16:creationId xmlns:a16="http://schemas.microsoft.com/office/drawing/2014/main" id="{425E0B9B-102A-FC19-B5BF-663F8A79C5E5}"/>
              </a:ext>
            </a:extLst>
          </p:cNvPr>
          <p:cNvSpPr/>
          <p:nvPr/>
        </p:nvSpPr>
        <p:spPr bwMode="ltGray">
          <a:xfrm>
            <a:off x="461639" y="1287261"/>
            <a:ext cx="479394" cy="4660777"/>
          </a:xfrm>
          <a:prstGeom prst="rect">
            <a:avLst/>
          </a:prstGeom>
          <a:solidFill>
            <a:srgbClr val="FFFFFF">
              <a:alpha val="3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TextBox 11">
            <a:extLst>
              <a:ext uri="{FF2B5EF4-FFF2-40B4-BE49-F238E27FC236}">
                <a16:creationId xmlns:a16="http://schemas.microsoft.com/office/drawing/2014/main" id="{529BC69A-91A3-60D8-B917-EA2B4D9BF5CB}"/>
              </a:ext>
            </a:extLst>
          </p:cNvPr>
          <p:cNvSpPr txBox="1"/>
          <p:nvPr/>
        </p:nvSpPr>
        <p:spPr>
          <a:xfrm rot="16200000">
            <a:off x="-870012" y="3432983"/>
            <a:ext cx="3142696"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400" b="1" i="0" u="none" strike="noStrike" kern="1200" cap="none" spc="0" normalizeH="0" baseline="0" noProof="0" dirty="0">
                <a:ln>
                  <a:noFill/>
                </a:ln>
                <a:solidFill>
                  <a:srgbClr val="333333"/>
                </a:solidFill>
                <a:effectLst/>
                <a:uLnTx/>
                <a:uFillTx/>
                <a:latin typeface="Arial"/>
                <a:ea typeface="+mn-ea"/>
                <a:cs typeface="+mn-cs"/>
              </a:rPr>
              <a:t>Reasons play netball</a:t>
            </a:r>
          </a:p>
        </p:txBody>
      </p:sp>
      <p:grpSp>
        <p:nvGrpSpPr>
          <p:cNvPr id="15" name="Group 14">
            <a:extLst>
              <a:ext uri="{FF2B5EF4-FFF2-40B4-BE49-F238E27FC236}">
                <a16:creationId xmlns:a16="http://schemas.microsoft.com/office/drawing/2014/main" id="{891A1A04-DFE2-2F38-D75C-C93D596AE0AA}"/>
              </a:ext>
            </a:extLst>
          </p:cNvPr>
          <p:cNvGrpSpPr/>
          <p:nvPr/>
        </p:nvGrpSpPr>
        <p:grpSpPr>
          <a:xfrm>
            <a:off x="7164550" y="1143783"/>
            <a:ext cx="317312" cy="317312"/>
            <a:chOff x="8883583" y="395223"/>
            <a:chExt cx="600075" cy="600075"/>
          </a:xfrm>
        </p:grpSpPr>
        <p:sp>
          <p:nvSpPr>
            <p:cNvPr id="16" name="Rectangle 15">
              <a:extLst>
                <a:ext uri="{FF2B5EF4-FFF2-40B4-BE49-F238E27FC236}">
                  <a16:creationId xmlns:a16="http://schemas.microsoft.com/office/drawing/2014/main" id="{D6E4D2AF-CE8B-B131-4EC8-508FF480C568}"/>
                </a:ext>
              </a:extLst>
            </p:cNvPr>
            <p:cNvSpPr/>
            <p:nvPr/>
          </p:nvSpPr>
          <p:spPr bwMode="ltGray">
            <a:xfrm>
              <a:off x="8883583" y="395223"/>
              <a:ext cx="600075" cy="600075"/>
            </a:xfrm>
            <a:prstGeom prst="rect">
              <a:avLst/>
            </a:prstGeom>
            <a:solidFill>
              <a:schemeClr val="accent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17" name="Graphic 20">
              <a:extLst>
                <a:ext uri="{FF2B5EF4-FFF2-40B4-BE49-F238E27FC236}">
                  <a16:creationId xmlns:a16="http://schemas.microsoft.com/office/drawing/2014/main" id="{B060E2D3-2CED-823C-E0FD-1E44E759E83A}"/>
                </a:ext>
              </a:extLst>
            </p:cNvPr>
            <p:cNvGrpSpPr/>
            <p:nvPr/>
          </p:nvGrpSpPr>
          <p:grpSpPr>
            <a:xfrm>
              <a:off x="8944460" y="518482"/>
              <a:ext cx="474419" cy="335478"/>
              <a:chOff x="-309623" y="1966848"/>
              <a:chExt cx="852607" cy="602907"/>
            </a:xfrm>
            <a:solidFill>
              <a:srgbClr val="FFFFFF"/>
            </a:solidFill>
          </p:grpSpPr>
          <p:sp>
            <p:nvSpPr>
              <p:cNvPr id="18" name="Freeform: Shape 17">
                <a:extLst>
                  <a:ext uri="{FF2B5EF4-FFF2-40B4-BE49-F238E27FC236}">
                    <a16:creationId xmlns:a16="http://schemas.microsoft.com/office/drawing/2014/main" id="{44E5D068-8809-4BF3-3763-3361A509912B}"/>
                  </a:ext>
                </a:extLst>
              </p:cNvPr>
              <p:cNvSpPr/>
              <p:nvPr/>
            </p:nvSpPr>
            <p:spPr>
              <a:xfrm>
                <a:off x="-309623" y="1966848"/>
                <a:ext cx="400614" cy="602907"/>
              </a:xfrm>
              <a:custGeom>
                <a:avLst/>
                <a:gdLst>
                  <a:gd name="connsiteX0" fmla="*/ 233993 w 400614"/>
                  <a:gd name="connsiteY0" fmla="*/ 263785 h 602907"/>
                  <a:gd name="connsiteX1" fmla="*/ 185435 w 400614"/>
                  <a:gd name="connsiteY1" fmla="*/ 276580 h 602907"/>
                  <a:gd name="connsiteX2" fmla="*/ 140801 w 400614"/>
                  <a:gd name="connsiteY2" fmla="*/ 289488 h 602907"/>
                  <a:gd name="connsiteX3" fmla="*/ 122993 w 400614"/>
                  <a:gd name="connsiteY3" fmla="*/ 249907 h 602907"/>
                  <a:gd name="connsiteX4" fmla="*/ 202269 w 400614"/>
                  <a:gd name="connsiteY4" fmla="*/ 96642 h 602907"/>
                  <a:gd name="connsiteX5" fmla="*/ 376711 w 400614"/>
                  <a:gd name="connsiteY5" fmla="*/ 29853 h 602907"/>
                  <a:gd name="connsiteX6" fmla="*/ 372731 w 400614"/>
                  <a:gd name="connsiteY6" fmla="*/ 64 h 602907"/>
                  <a:gd name="connsiteX7" fmla="*/ 109124 w 400614"/>
                  <a:gd name="connsiteY7" fmla="*/ 105139 h 602907"/>
                  <a:gd name="connsiteX8" fmla="*/ 61 w 400614"/>
                  <a:gd name="connsiteY8" fmla="*/ 356920 h 602907"/>
                  <a:gd name="connsiteX9" fmla="*/ 62503 w 400614"/>
                  <a:gd name="connsiteY9" fmla="*/ 530403 h 602907"/>
                  <a:gd name="connsiteX10" fmla="*/ 222110 w 400614"/>
                  <a:gd name="connsiteY10" fmla="*/ 602784 h 602907"/>
                  <a:gd name="connsiteX11" fmla="*/ 350951 w 400614"/>
                  <a:gd name="connsiteY11" fmla="*/ 551158 h 602907"/>
                  <a:gd name="connsiteX12" fmla="*/ 400534 w 400614"/>
                  <a:gd name="connsiteY12" fmla="*/ 422316 h 602907"/>
                  <a:gd name="connsiteX13" fmla="*/ 349982 w 400614"/>
                  <a:gd name="connsiteY13" fmla="*/ 308302 h 602907"/>
                  <a:gd name="connsiteX14" fmla="*/ 233993 w 400614"/>
                  <a:gd name="connsiteY14" fmla="*/ 263785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233993" y="263785"/>
                    </a:moveTo>
                    <a:cubicBezTo>
                      <a:pt x="217149" y="264975"/>
                      <a:pt x="200678" y="269315"/>
                      <a:pt x="185435" y="276580"/>
                    </a:cubicBezTo>
                    <a:cubicBezTo>
                      <a:pt x="171419" y="283440"/>
                      <a:pt x="156316" y="287808"/>
                      <a:pt x="140801" y="289488"/>
                    </a:cubicBezTo>
                    <a:cubicBezTo>
                      <a:pt x="128910" y="289488"/>
                      <a:pt x="122993" y="276253"/>
                      <a:pt x="122993" y="249907"/>
                    </a:cubicBezTo>
                    <a:cubicBezTo>
                      <a:pt x="124434" y="189344"/>
                      <a:pt x="153673" y="132814"/>
                      <a:pt x="202269" y="96642"/>
                    </a:cubicBezTo>
                    <a:cubicBezTo>
                      <a:pt x="250347" y="53884"/>
                      <a:pt x="312372" y="30136"/>
                      <a:pt x="376711" y="29853"/>
                    </a:cubicBezTo>
                    <a:lnTo>
                      <a:pt x="372731" y="64"/>
                    </a:lnTo>
                    <a:cubicBezTo>
                      <a:pt x="274310" y="-1770"/>
                      <a:pt x="179296" y="36103"/>
                      <a:pt x="109124" y="105139"/>
                    </a:cubicBezTo>
                    <a:cubicBezTo>
                      <a:pt x="38722" y="169811"/>
                      <a:pt x="-920" y="261327"/>
                      <a:pt x="61" y="356920"/>
                    </a:cubicBezTo>
                    <a:cubicBezTo>
                      <a:pt x="-1321" y="420484"/>
                      <a:pt x="20928" y="482301"/>
                      <a:pt x="62503" y="530403"/>
                    </a:cubicBezTo>
                    <a:cubicBezTo>
                      <a:pt x="101887" y="577602"/>
                      <a:pt x="160655" y="604253"/>
                      <a:pt x="222110" y="602784"/>
                    </a:cubicBezTo>
                    <a:cubicBezTo>
                      <a:pt x="270435" y="604625"/>
                      <a:pt x="317268" y="585859"/>
                      <a:pt x="350951" y="551158"/>
                    </a:cubicBezTo>
                    <a:cubicBezTo>
                      <a:pt x="384106" y="516609"/>
                      <a:pt x="401974" y="470178"/>
                      <a:pt x="400534" y="422316"/>
                    </a:cubicBezTo>
                    <a:cubicBezTo>
                      <a:pt x="401659" y="378649"/>
                      <a:pt x="383099" y="336788"/>
                      <a:pt x="349982" y="308302"/>
                    </a:cubicBezTo>
                    <a:cubicBezTo>
                      <a:pt x="318296" y="279401"/>
                      <a:pt x="276879" y="263505"/>
                      <a:pt x="233993" y="263785"/>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sp>
            <p:nvSpPr>
              <p:cNvPr id="19" name="Freeform: Shape 18">
                <a:extLst>
                  <a:ext uri="{FF2B5EF4-FFF2-40B4-BE49-F238E27FC236}">
                    <a16:creationId xmlns:a16="http://schemas.microsoft.com/office/drawing/2014/main" id="{A3D47664-2BED-EE82-8E42-E757D9947481}"/>
                  </a:ext>
                </a:extLst>
              </p:cNvPr>
              <p:cNvSpPr/>
              <p:nvPr/>
            </p:nvSpPr>
            <p:spPr>
              <a:xfrm>
                <a:off x="142368" y="1966848"/>
                <a:ext cx="400614" cy="602907"/>
              </a:xfrm>
              <a:custGeom>
                <a:avLst/>
                <a:gdLst>
                  <a:gd name="connsiteX0" fmla="*/ 348955 w 400614"/>
                  <a:gd name="connsiteY0" fmla="*/ 309380 h 602907"/>
                  <a:gd name="connsiteX1" fmla="*/ 233987 w 400614"/>
                  <a:gd name="connsiteY1" fmla="*/ 263784 h 602907"/>
                  <a:gd name="connsiteX2" fmla="*/ 185420 w 400614"/>
                  <a:gd name="connsiteY2" fmla="*/ 276579 h 602907"/>
                  <a:gd name="connsiteX3" fmla="*/ 140786 w 400614"/>
                  <a:gd name="connsiteY3" fmla="*/ 289488 h 602907"/>
                  <a:gd name="connsiteX4" fmla="*/ 122993 w 400614"/>
                  <a:gd name="connsiteY4" fmla="*/ 249907 h 602907"/>
                  <a:gd name="connsiteX5" fmla="*/ 202251 w 400614"/>
                  <a:gd name="connsiteY5" fmla="*/ 96642 h 602907"/>
                  <a:gd name="connsiteX6" fmla="*/ 376705 w 400614"/>
                  <a:gd name="connsiteY6" fmla="*/ 29853 h 602907"/>
                  <a:gd name="connsiteX7" fmla="*/ 372731 w 400614"/>
                  <a:gd name="connsiteY7" fmla="*/ 64 h 602907"/>
                  <a:gd name="connsiteX8" fmla="*/ 109116 w 400614"/>
                  <a:gd name="connsiteY8" fmla="*/ 105139 h 602907"/>
                  <a:gd name="connsiteX9" fmla="*/ 61 w 400614"/>
                  <a:gd name="connsiteY9" fmla="*/ 356919 h 602907"/>
                  <a:gd name="connsiteX10" fmla="*/ 62488 w 400614"/>
                  <a:gd name="connsiteY10" fmla="*/ 530403 h 602907"/>
                  <a:gd name="connsiteX11" fmla="*/ 222092 w 400614"/>
                  <a:gd name="connsiteY11" fmla="*/ 602784 h 602907"/>
                  <a:gd name="connsiteX12" fmla="*/ 350949 w 400614"/>
                  <a:gd name="connsiteY12" fmla="*/ 551158 h 602907"/>
                  <a:gd name="connsiteX13" fmla="*/ 400535 w 400614"/>
                  <a:gd name="connsiteY13" fmla="*/ 422316 h 602907"/>
                  <a:gd name="connsiteX14" fmla="*/ 348955 w 400614"/>
                  <a:gd name="connsiteY14" fmla="*/ 309380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348955" y="309380"/>
                    </a:moveTo>
                    <a:cubicBezTo>
                      <a:pt x="317764" y="280209"/>
                      <a:pt x="276693" y="263920"/>
                      <a:pt x="233987" y="263784"/>
                    </a:cubicBezTo>
                    <a:cubicBezTo>
                      <a:pt x="217138" y="264975"/>
                      <a:pt x="200666" y="269315"/>
                      <a:pt x="185420" y="276579"/>
                    </a:cubicBezTo>
                    <a:cubicBezTo>
                      <a:pt x="171405" y="283444"/>
                      <a:pt x="156301" y="287811"/>
                      <a:pt x="140786" y="289488"/>
                    </a:cubicBezTo>
                    <a:cubicBezTo>
                      <a:pt x="128903" y="289488"/>
                      <a:pt x="122993" y="276253"/>
                      <a:pt x="122993" y="249907"/>
                    </a:cubicBezTo>
                    <a:cubicBezTo>
                      <a:pt x="124430" y="189347"/>
                      <a:pt x="153662" y="132819"/>
                      <a:pt x="202251" y="96642"/>
                    </a:cubicBezTo>
                    <a:cubicBezTo>
                      <a:pt x="250336" y="53885"/>
                      <a:pt x="312364" y="30138"/>
                      <a:pt x="376705" y="29853"/>
                    </a:cubicBezTo>
                    <a:lnTo>
                      <a:pt x="372731" y="64"/>
                    </a:lnTo>
                    <a:cubicBezTo>
                      <a:pt x="274306" y="-1768"/>
                      <a:pt x="179293" y="36104"/>
                      <a:pt x="109116" y="105139"/>
                    </a:cubicBezTo>
                    <a:cubicBezTo>
                      <a:pt x="38716" y="169811"/>
                      <a:pt x="-923" y="261327"/>
                      <a:pt x="61" y="356919"/>
                    </a:cubicBezTo>
                    <a:cubicBezTo>
                      <a:pt x="-1327" y="420482"/>
                      <a:pt x="20917" y="482299"/>
                      <a:pt x="62488" y="530403"/>
                    </a:cubicBezTo>
                    <a:cubicBezTo>
                      <a:pt x="101875" y="577598"/>
                      <a:pt x="160640" y="604248"/>
                      <a:pt x="222092" y="602784"/>
                    </a:cubicBezTo>
                    <a:cubicBezTo>
                      <a:pt x="270425" y="604624"/>
                      <a:pt x="317264" y="585859"/>
                      <a:pt x="350949" y="551158"/>
                    </a:cubicBezTo>
                    <a:cubicBezTo>
                      <a:pt x="384106" y="516607"/>
                      <a:pt x="401968" y="470178"/>
                      <a:pt x="400535" y="422316"/>
                    </a:cubicBezTo>
                    <a:cubicBezTo>
                      <a:pt x="401195" y="378831"/>
                      <a:pt x="382252" y="337356"/>
                      <a:pt x="348955" y="309380"/>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grpSp>
      </p:grpSp>
      <p:sp>
        <p:nvSpPr>
          <p:cNvPr id="20" name="Rectangle 19">
            <a:extLst>
              <a:ext uri="{FF2B5EF4-FFF2-40B4-BE49-F238E27FC236}">
                <a16:creationId xmlns:a16="http://schemas.microsoft.com/office/drawing/2014/main" id="{7FAD440D-4770-930B-9010-3994D4826415}"/>
              </a:ext>
            </a:extLst>
          </p:cNvPr>
          <p:cNvSpPr/>
          <p:nvPr/>
        </p:nvSpPr>
        <p:spPr bwMode="ltGray">
          <a:xfrm>
            <a:off x="7350711" y="1874304"/>
            <a:ext cx="4484500" cy="4100367"/>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22" name="TextBox 21">
            <a:extLst>
              <a:ext uri="{FF2B5EF4-FFF2-40B4-BE49-F238E27FC236}">
                <a16:creationId xmlns:a16="http://schemas.microsoft.com/office/drawing/2014/main" id="{76F4E333-AA9E-493D-9C96-EA4F5FAD91C4}"/>
              </a:ext>
            </a:extLst>
          </p:cNvPr>
          <p:cNvSpPr txBox="1"/>
          <p:nvPr/>
        </p:nvSpPr>
        <p:spPr>
          <a:xfrm>
            <a:off x="8007473" y="1325804"/>
            <a:ext cx="3152925" cy="4924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srgbClr val="333333"/>
                </a:solidFill>
                <a:effectLst/>
                <a:uLnTx/>
                <a:uFillTx/>
                <a:latin typeface="Arial"/>
                <a:ea typeface="+mn-ea"/>
                <a:cs typeface="+mn-cs"/>
              </a:rPr>
              <a:t>Why want to play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1" i="0" u="none" strike="noStrike" kern="1200" cap="none" spc="0" normalizeH="0" baseline="0" noProof="0" dirty="0">
                <a:ln>
                  <a:noFill/>
                </a:ln>
                <a:solidFill>
                  <a:srgbClr val="333333"/>
                </a:solidFill>
                <a:effectLst/>
                <a:uLnTx/>
                <a:uFillTx/>
                <a:latin typeface="Arial"/>
                <a:ea typeface="+mn-ea"/>
                <a:cs typeface="+mn-cs"/>
              </a:rPr>
              <a:t>(example verbatim)</a:t>
            </a:r>
          </a:p>
        </p:txBody>
      </p:sp>
      <p:sp>
        <p:nvSpPr>
          <p:cNvPr id="23" name="TextBox 22">
            <a:extLst>
              <a:ext uri="{FF2B5EF4-FFF2-40B4-BE49-F238E27FC236}">
                <a16:creationId xmlns:a16="http://schemas.microsoft.com/office/drawing/2014/main" id="{823BBD88-D3A6-625D-FB4E-5017D8BC09F2}"/>
              </a:ext>
            </a:extLst>
          </p:cNvPr>
          <p:cNvSpPr txBox="1"/>
          <p:nvPr/>
        </p:nvSpPr>
        <p:spPr>
          <a:xfrm>
            <a:off x="7602184" y="1997036"/>
            <a:ext cx="4001975" cy="384720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dirty="0">
                <a:ln>
                  <a:noFill/>
                </a:ln>
                <a:effectLst/>
                <a:uLnTx/>
                <a:uFillTx/>
                <a:latin typeface="Arial"/>
                <a:ea typeface="+mn-ea"/>
                <a:cs typeface="+mn-cs"/>
              </a:rPr>
              <a:t>“I've grown up with it, I've grown really fond of the game.” (Female)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000" b="0" i="1" u="none" strike="noStrike" kern="1200" cap="none" spc="0" normalizeH="0" baseline="0" noProof="0" dirty="0">
              <a:ln>
                <a:noFill/>
              </a:ln>
              <a:solidFill>
                <a:srgbClr val="FF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dirty="0">
                <a:ln>
                  <a:noFill/>
                </a:ln>
                <a:effectLst/>
                <a:uLnTx/>
                <a:uFillTx/>
                <a:latin typeface="Arial"/>
                <a:ea typeface="+mn-ea"/>
                <a:cs typeface="+mn-cs"/>
              </a:rPr>
              <a:t>“Because I enjoyed it more than the others, plus I felt like I had the most potential in netball.” (Female)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000" b="0" i="1" u="none" strike="noStrike" kern="1200" cap="none" spc="0" normalizeH="0" baseline="0" noProof="0" dirty="0">
              <a:ln>
                <a:noFill/>
              </a:ln>
              <a:solidFill>
                <a:srgbClr val="FF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dirty="0">
                <a:ln>
                  <a:noFill/>
                </a:ln>
                <a:effectLst/>
                <a:uLnTx/>
                <a:uFillTx/>
                <a:latin typeface="Arial"/>
                <a:ea typeface="+mn-ea"/>
                <a:cs typeface="+mn-cs"/>
              </a:rPr>
              <a:t>“I created a social team with my friends - and it was super fun. I guess I stopped doing cross country/running and got more into social sport. Also it was less of a commitment, less pressurising, but had all the benefits competitive sport has.” (Female)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000" b="0" i="1" u="none" strike="noStrike" kern="1200" cap="none" spc="0" normalizeH="0" baseline="0" noProof="0" dirty="0">
              <a:ln>
                <a:noFill/>
              </a:ln>
              <a:solidFill>
                <a:srgbClr val="FF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dirty="0">
                <a:ln>
                  <a:noFill/>
                </a:ln>
                <a:effectLst/>
                <a:uLnTx/>
                <a:uFillTx/>
                <a:latin typeface="Arial"/>
                <a:ea typeface="+mn-ea"/>
                <a:cs typeface="+mn-cs"/>
              </a:rPr>
              <a:t>“It is enjoyable, competitive, and I want to take it in the professional league.” (Female)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000" b="0" i="1" u="none" strike="noStrike" kern="1200" cap="none" spc="0" normalizeH="0" baseline="0" noProof="0" dirty="0">
              <a:ln>
                <a:noFill/>
              </a:ln>
              <a:solidFill>
                <a:srgbClr val="FF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dirty="0">
                <a:ln>
                  <a:noFill/>
                </a:ln>
                <a:effectLst/>
                <a:uLnTx/>
                <a:uFillTx/>
                <a:latin typeface="Arial"/>
                <a:ea typeface="+mn-ea"/>
                <a:cs typeface="+mn-cs"/>
              </a:rPr>
              <a:t>“To keep fit, make new friends and develop new skills.” (Female)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000" b="0" i="1" u="none" strike="noStrike" kern="1200" cap="none" spc="0" normalizeH="0" baseline="0" noProof="0" dirty="0">
              <a:ln>
                <a:noFill/>
              </a:ln>
              <a:solidFill>
                <a:srgbClr val="FF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dirty="0">
                <a:ln>
                  <a:noFill/>
                </a:ln>
                <a:effectLst/>
                <a:uLnTx/>
                <a:uFillTx/>
                <a:latin typeface="Arial"/>
                <a:ea typeface="+mn-ea"/>
                <a:cs typeface="+mn-cs"/>
              </a:rPr>
              <a:t>“I've played it ever since I was in Primary School. It's my favourite sport and it has become a big passion for me.” (Female)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000" b="0" i="1" u="none" strike="noStrike" kern="1200" cap="none" spc="0" normalizeH="0" baseline="0" noProof="0" dirty="0">
              <a:ln>
                <a:noFill/>
              </a:ln>
              <a:solidFill>
                <a:srgbClr val="FF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dirty="0">
                <a:ln>
                  <a:noFill/>
                </a:ln>
                <a:effectLst/>
                <a:uLnTx/>
                <a:uFillTx/>
                <a:latin typeface="Arial"/>
                <a:ea typeface="+mn-ea"/>
                <a:cs typeface="+mn-cs"/>
              </a:rPr>
              <a:t>“I’ve been playing it all my life and is the sport I’m the most confident in. I don’t necessarily enjoy it that much but I don’t want to drop it especially for my last year of High School.” (Female)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000" b="0" i="1" u="none" strike="noStrike" kern="1200" cap="none" spc="0" normalizeH="0" baseline="0" noProof="0" dirty="0">
              <a:ln>
                <a:noFill/>
              </a:ln>
              <a:solidFill>
                <a:srgbClr val="FF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dirty="0">
                <a:ln>
                  <a:noFill/>
                </a:ln>
                <a:effectLst/>
                <a:uLnTx/>
                <a:uFillTx/>
                <a:latin typeface="Arial"/>
                <a:ea typeface="+mn-ea"/>
                <a:cs typeface="+mn-cs"/>
              </a:rPr>
              <a:t>“Because my mum enjoys netball and I wasn't allowed to stop playing it this year, in other words, [I was] forced to continue this sport.” (Female)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000" b="0" i="1" u="none" strike="noStrike" kern="1200" cap="none" spc="0" normalizeH="0" baseline="0" noProof="0" dirty="0">
              <a:ln>
                <a:noFill/>
              </a:ln>
              <a:solidFill>
                <a:srgbClr val="FF0000"/>
              </a:solidFill>
              <a:effectLst/>
              <a:uLnTx/>
              <a:uFillTx/>
              <a:latin typeface="Arial"/>
              <a:ea typeface="+mn-ea"/>
              <a:cs typeface="+mn-cs"/>
            </a:endParaRPr>
          </a:p>
        </p:txBody>
      </p:sp>
      <p:sp>
        <p:nvSpPr>
          <p:cNvPr id="26" name="TextBox 25">
            <a:extLst>
              <a:ext uri="{FF2B5EF4-FFF2-40B4-BE49-F238E27FC236}">
                <a16:creationId xmlns:a16="http://schemas.microsoft.com/office/drawing/2014/main" id="{234FE14C-1CE8-5E14-EA58-4FA7A8A4301F}"/>
              </a:ext>
            </a:extLst>
          </p:cNvPr>
          <p:cNvSpPr txBox="1"/>
          <p:nvPr/>
        </p:nvSpPr>
        <p:spPr>
          <a:xfrm>
            <a:off x="1285045" y="1132017"/>
            <a:ext cx="792330" cy="155244"/>
          </a:xfrm>
          <a:prstGeom prst="rect">
            <a:avLst/>
          </a:prstGeom>
          <a:noFill/>
          <a:ln>
            <a:solidFill>
              <a:schemeClr val="tx1"/>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dirty="0">
                <a:ln>
                  <a:noFill/>
                </a:ln>
                <a:solidFill>
                  <a:srgbClr val="333333"/>
                </a:solidFill>
                <a:effectLst/>
                <a:uLnTx/>
                <a:uFillTx/>
                <a:latin typeface="Arial"/>
                <a:ea typeface="+mn-ea"/>
                <a:cs typeface="+mn-cs"/>
              </a:rPr>
              <a:t>% Yes</a:t>
            </a:r>
          </a:p>
        </p:txBody>
      </p:sp>
      <p:sp>
        <p:nvSpPr>
          <p:cNvPr id="27" name="Footer Placeholder 3">
            <a:extLst>
              <a:ext uri="{FF2B5EF4-FFF2-40B4-BE49-F238E27FC236}">
                <a16:creationId xmlns:a16="http://schemas.microsoft.com/office/drawing/2014/main" id="{4D7F9EC1-64DA-0925-318B-7A018F7BCC39}"/>
              </a:ext>
            </a:extLst>
          </p:cNvPr>
          <p:cNvSpPr>
            <a:spLocks noGrp="1"/>
          </p:cNvSpPr>
          <p:nvPr>
            <p:ph type="ftr" sz="quarter" idx="11"/>
          </p:nvPr>
        </p:nvSpPr>
        <p:spPr>
          <a:xfrm>
            <a:off x="3981600" y="6390000"/>
            <a:ext cx="6744312" cy="1968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33333"/>
                </a:solidFill>
                <a:effectLst/>
                <a:uLnTx/>
                <a:uFillTx/>
                <a:latin typeface="Arial"/>
                <a:ea typeface="+mn-ea"/>
                <a:cs typeface="+mn-cs"/>
              </a:rPr>
              <a:t>Q15. </a:t>
            </a:r>
            <a:r>
              <a:rPr kumimoji="0" lang="en-NZ" sz="800" b="0" i="0" u="none" strike="noStrike" kern="1200" cap="none" spc="0" normalizeH="0" baseline="0" noProof="0" dirty="0">
                <a:ln>
                  <a:noFill/>
                </a:ln>
                <a:solidFill>
                  <a:srgbClr val="333333"/>
                </a:solidFill>
                <a:effectLst/>
                <a:uLnTx/>
                <a:uFillTx/>
                <a:latin typeface="Arial"/>
                <a:ea typeface="+mn-ea"/>
                <a:cs typeface="+mn-cs"/>
              </a:rPr>
              <a:t>And which of these are the main reasons you play / do [NETBALL]? | Q13/Q14 Why do you play / do [NETBALL]? </a:t>
            </a:r>
            <a:r>
              <a:rPr kumimoji="0" lang="en-GB" sz="800" b="0" i="0" u="none" strike="noStrike" kern="1200" cap="none" spc="0" normalizeH="0" baseline="0" noProof="0" dirty="0">
                <a:ln>
                  <a:noFill/>
                </a:ln>
                <a:solidFill>
                  <a:srgbClr val="333333"/>
                </a:solidFill>
                <a:effectLst/>
                <a:uLnTx/>
                <a:uFillTx/>
                <a:latin typeface="Arial"/>
                <a:ea typeface="+mn-ea"/>
                <a:cs typeface="+mn-cs"/>
              </a:rPr>
              <a:t>Base: National and Wellington region survey who currently play </a:t>
            </a:r>
            <a:r>
              <a:rPr lang="en-GB" dirty="0">
                <a:solidFill>
                  <a:srgbClr val="333333"/>
                </a:solidFill>
                <a:latin typeface="Arial"/>
              </a:rPr>
              <a:t>netball</a:t>
            </a:r>
            <a:r>
              <a:rPr kumimoji="0" lang="en-GB" sz="800" b="0" i="0" u="none" strike="noStrike" kern="1200" cap="none" spc="0" normalizeH="0" baseline="0" noProof="0" dirty="0">
                <a:ln>
                  <a:noFill/>
                </a:ln>
                <a:solidFill>
                  <a:srgbClr val="333333"/>
                </a:solidFill>
                <a:effectLst/>
                <a:uLnTx/>
                <a:uFillTx/>
                <a:latin typeface="Arial"/>
                <a:ea typeface="+mn-ea"/>
                <a:cs typeface="+mn-cs"/>
              </a:rPr>
              <a:t>, n=59</a:t>
            </a:r>
          </a:p>
        </p:txBody>
      </p:sp>
      <p:pic>
        <p:nvPicPr>
          <p:cNvPr id="3" name="Picture 2">
            <a:extLst>
              <a:ext uri="{FF2B5EF4-FFF2-40B4-BE49-F238E27FC236}">
                <a16:creationId xmlns:a16="http://schemas.microsoft.com/office/drawing/2014/main" id="{A6E5613B-E8F1-299D-533A-935C3B6D45E3}"/>
              </a:ext>
            </a:extLst>
          </p:cNvPr>
          <p:cNvPicPr>
            <a:picLocks noChangeAspect="1"/>
          </p:cNvPicPr>
          <p:nvPr/>
        </p:nvPicPr>
        <p:blipFill>
          <a:blip r:embed="rId3"/>
          <a:stretch>
            <a:fillRect/>
          </a:stretch>
        </p:blipFill>
        <p:spPr>
          <a:xfrm>
            <a:off x="367309" y="199646"/>
            <a:ext cx="720000" cy="720000"/>
          </a:xfrm>
          <a:prstGeom prst="rect">
            <a:avLst/>
          </a:prstGeom>
        </p:spPr>
      </p:pic>
      <p:sp>
        <p:nvSpPr>
          <p:cNvPr id="7" name="Slide Number Placeholder 6">
            <a:extLst>
              <a:ext uri="{FF2B5EF4-FFF2-40B4-BE49-F238E27FC236}">
                <a16:creationId xmlns:a16="http://schemas.microsoft.com/office/drawing/2014/main" id="{CF7B676C-F635-24B2-1649-6C5B21C50469}"/>
              </a:ext>
            </a:extLst>
          </p:cNvPr>
          <p:cNvSpPr>
            <a:spLocks noGrp="1"/>
          </p:cNvSpPr>
          <p:nvPr>
            <p:ph type="sldNum" sz="quarter" idx="10"/>
          </p:nvPr>
        </p:nvSpPr>
        <p:spPr/>
        <p:txBody>
          <a:bodyPr/>
          <a:lstStyle/>
          <a:p>
            <a:fld id="{4034BEE3-566C-4068-A777-C3A4762E861B}" type="slidenum">
              <a:rPr lang="en-GB" smtClean="0"/>
              <a:pPr/>
              <a:t>96</a:t>
            </a:fld>
            <a:endParaRPr lang="en-GB" dirty="0"/>
          </a:p>
        </p:txBody>
      </p:sp>
    </p:spTree>
    <p:extLst>
      <p:ext uri="{BB962C8B-B14F-4D97-AF65-F5344CB8AC3E}">
        <p14:creationId xmlns:p14="http://schemas.microsoft.com/office/powerpoint/2010/main" val="1582699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16099C37-C080-F7FC-C03A-8A5B8FF2EDB6}"/>
              </a:ext>
            </a:extLst>
          </p:cNvPr>
          <p:cNvSpPr>
            <a:spLocks noGrp="1"/>
          </p:cNvSpPr>
          <p:nvPr>
            <p:ph type="title" idx="4294967295"/>
          </p:nvPr>
        </p:nvSpPr>
        <p:spPr>
          <a:xfrm>
            <a:off x="1352550" y="156421"/>
            <a:ext cx="10157992" cy="403225"/>
          </a:xfrm>
        </p:spPr>
        <p:txBody>
          <a:bodyPr/>
          <a:lstStyle/>
          <a:p>
            <a:r>
              <a:rPr lang="en-NZ" sz="1800" dirty="0"/>
              <a:t>The main reasons rangatahi stop playing netball are: needing to turn up to every training session and game, the time of day when games or training take place is inconvenient, and too busy with other things.</a:t>
            </a:r>
          </a:p>
        </p:txBody>
      </p:sp>
      <p:graphicFrame>
        <p:nvGraphicFramePr>
          <p:cNvPr id="25" name="Content Placeholder 11">
            <a:extLst>
              <a:ext uri="{FF2B5EF4-FFF2-40B4-BE49-F238E27FC236}">
                <a16:creationId xmlns:a16="http://schemas.microsoft.com/office/drawing/2014/main" id="{82B48DA9-70B6-1FD7-A344-9EE1E0030023}"/>
              </a:ext>
            </a:extLst>
          </p:cNvPr>
          <p:cNvGraphicFramePr>
            <a:graphicFrameLocks/>
          </p:cNvGraphicFramePr>
          <p:nvPr>
            <p:extLst>
              <p:ext uri="{D42A27DB-BD31-4B8C-83A1-F6EECF244321}">
                <p14:modId xmlns:p14="http://schemas.microsoft.com/office/powerpoint/2010/main" val="2958714036"/>
              </p:ext>
            </p:extLst>
          </p:nvPr>
        </p:nvGraphicFramePr>
        <p:xfrm>
          <a:off x="1087309" y="1162193"/>
          <a:ext cx="5893362" cy="4856867"/>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46CCA8D9-44E7-D187-0751-68E7A583FA18}"/>
              </a:ext>
            </a:extLst>
          </p:cNvPr>
          <p:cNvSpPr/>
          <p:nvPr/>
        </p:nvSpPr>
        <p:spPr bwMode="ltGray">
          <a:xfrm>
            <a:off x="356789" y="1135559"/>
            <a:ext cx="715402" cy="490718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Rectangle 7">
            <a:extLst>
              <a:ext uri="{FF2B5EF4-FFF2-40B4-BE49-F238E27FC236}">
                <a16:creationId xmlns:a16="http://schemas.microsoft.com/office/drawing/2014/main" id="{0F7A1412-EC83-571A-F167-E4270B65AE0A}"/>
              </a:ext>
            </a:extLst>
          </p:cNvPr>
          <p:cNvSpPr/>
          <p:nvPr/>
        </p:nvSpPr>
        <p:spPr bwMode="ltGray">
          <a:xfrm>
            <a:off x="461639" y="1287261"/>
            <a:ext cx="479394" cy="4660777"/>
          </a:xfrm>
          <a:prstGeom prst="rect">
            <a:avLst/>
          </a:prstGeom>
          <a:solidFill>
            <a:srgbClr val="FFFFFF">
              <a:alpha val="3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extBox 1">
            <a:extLst>
              <a:ext uri="{FF2B5EF4-FFF2-40B4-BE49-F238E27FC236}">
                <a16:creationId xmlns:a16="http://schemas.microsoft.com/office/drawing/2014/main" id="{2FC4338F-24FA-CF64-7479-3AD78F2240BA}"/>
              </a:ext>
            </a:extLst>
          </p:cNvPr>
          <p:cNvSpPr txBox="1"/>
          <p:nvPr/>
        </p:nvSpPr>
        <p:spPr>
          <a:xfrm rot="16200000">
            <a:off x="-1196266" y="3452961"/>
            <a:ext cx="3795203"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400" b="1" i="0" u="none" strike="noStrike" kern="1200" cap="none" spc="0" normalizeH="0" baseline="0" noProof="0" dirty="0">
                <a:ln>
                  <a:noFill/>
                </a:ln>
                <a:solidFill>
                  <a:srgbClr val="333333"/>
                </a:solidFill>
                <a:effectLst/>
                <a:uLnTx/>
                <a:uFillTx/>
                <a:latin typeface="Arial"/>
                <a:ea typeface="+mn-ea"/>
                <a:cs typeface="+mn-cs"/>
              </a:rPr>
              <a:t>Barriers to playing netball</a:t>
            </a:r>
          </a:p>
        </p:txBody>
      </p:sp>
      <p:sp>
        <p:nvSpPr>
          <p:cNvPr id="12" name="Footer Placeholder 3">
            <a:extLst>
              <a:ext uri="{FF2B5EF4-FFF2-40B4-BE49-F238E27FC236}">
                <a16:creationId xmlns:a16="http://schemas.microsoft.com/office/drawing/2014/main" id="{3FAAD5C3-2E1F-F6DB-112E-2C6FD3291E31}"/>
              </a:ext>
            </a:extLst>
          </p:cNvPr>
          <p:cNvSpPr>
            <a:spLocks noGrp="1"/>
          </p:cNvSpPr>
          <p:nvPr>
            <p:ph type="ftr" sz="quarter" idx="11"/>
          </p:nvPr>
        </p:nvSpPr>
        <p:spPr>
          <a:xfrm>
            <a:off x="3981600" y="6390000"/>
            <a:ext cx="5712816" cy="1968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33333"/>
                </a:solidFill>
                <a:effectLst/>
                <a:uLnTx/>
                <a:uFillTx/>
                <a:latin typeface="Arial"/>
                <a:ea typeface="+mn-ea"/>
                <a:cs typeface="+mn-cs"/>
              </a:rPr>
              <a:t>Q9. </a:t>
            </a:r>
            <a:r>
              <a:rPr kumimoji="0" lang="en-NZ" sz="800" b="0" i="0" u="none" strike="noStrike" kern="1200" cap="none" spc="0" normalizeH="0" baseline="0" noProof="0" dirty="0">
                <a:ln>
                  <a:noFill/>
                </a:ln>
                <a:solidFill>
                  <a:srgbClr val="333333"/>
                </a:solidFill>
                <a:effectLst/>
                <a:uLnTx/>
                <a:uFillTx/>
                <a:latin typeface="Arial"/>
                <a:ea typeface="+mn-ea"/>
                <a:cs typeface="+mn-cs"/>
              </a:rPr>
              <a:t>People have given us many reasons why they’ve stopped playing organised sport. Please  let us know how important, or not, each of the following reasons were in your decision to stop playing / doing [NETBALL]… | Q9 You mentioned you used to play / do [NETBALL] as part of a team or club, but don’t currently. Can you please let us know why this 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33333"/>
                </a:solidFill>
                <a:effectLst/>
                <a:uLnTx/>
                <a:uFillTx/>
                <a:latin typeface="Arial"/>
                <a:ea typeface="+mn-ea"/>
                <a:cs typeface="+mn-cs"/>
              </a:rPr>
              <a:t>Base: National and Wellington region survey who have lapsed from </a:t>
            </a:r>
            <a:r>
              <a:rPr lang="en-GB" dirty="0">
                <a:solidFill>
                  <a:srgbClr val="333333"/>
                </a:solidFill>
                <a:latin typeface="Arial"/>
              </a:rPr>
              <a:t>netball</a:t>
            </a:r>
            <a:r>
              <a:rPr kumimoji="0" lang="en-GB" sz="800" b="0" i="0" u="none" strike="noStrike" kern="1200" cap="none" spc="0" normalizeH="0" baseline="0" noProof="0" dirty="0">
                <a:ln>
                  <a:noFill/>
                </a:ln>
                <a:solidFill>
                  <a:srgbClr val="333333"/>
                </a:solidFill>
                <a:effectLst/>
                <a:uLnTx/>
                <a:uFillTx/>
                <a:latin typeface="Arial"/>
                <a:ea typeface="+mn-ea"/>
                <a:cs typeface="+mn-cs"/>
              </a:rPr>
              <a:t>, n=41</a:t>
            </a:r>
          </a:p>
        </p:txBody>
      </p:sp>
      <p:sp>
        <p:nvSpPr>
          <p:cNvPr id="13" name="TextBox 12">
            <a:extLst>
              <a:ext uri="{FF2B5EF4-FFF2-40B4-BE49-F238E27FC236}">
                <a16:creationId xmlns:a16="http://schemas.microsoft.com/office/drawing/2014/main" id="{39170353-C1AB-BC7C-821A-E595BA40B57B}"/>
              </a:ext>
            </a:extLst>
          </p:cNvPr>
          <p:cNvSpPr txBox="1"/>
          <p:nvPr/>
        </p:nvSpPr>
        <p:spPr>
          <a:xfrm>
            <a:off x="5120198" y="5695807"/>
            <a:ext cx="1688974" cy="307777"/>
          </a:xfrm>
          <a:prstGeom prst="rect">
            <a:avLst/>
          </a:prstGeom>
          <a:noFill/>
          <a:ln>
            <a:solidFill>
              <a:schemeClr val="tx1"/>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dirty="0">
                <a:ln>
                  <a:noFill/>
                </a:ln>
                <a:solidFill>
                  <a:srgbClr val="333333"/>
                </a:solidFill>
                <a:effectLst/>
                <a:uLnTx/>
                <a:uFillTx/>
                <a:latin typeface="Arial"/>
                <a:ea typeface="+mn-ea"/>
                <a:cs typeface="+mn-cs"/>
              </a:rPr>
              <a:t>% rated 4 or 5 out of 5,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dirty="0">
                <a:ln>
                  <a:noFill/>
                </a:ln>
                <a:solidFill>
                  <a:srgbClr val="333333"/>
                </a:solidFill>
                <a:effectLst/>
                <a:uLnTx/>
                <a:uFillTx/>
                <a:latin typeface="Arial"/>
                <a:ea typeface="+mn-ea"/>
                <a:cs typeface="+mn-cs"/>
              </a:rPr>
              <a:t>where 5=extremely important</a:t>
            </a:r>
          </a:p>
        </p:txBody>
      </p:sp>
      <p:sp>
        <p:nvSpPr>
          <p:cNvPr id="14" name="Rectangle 13">
            <a:extLst>
              <a:ext uri="{FF2B5EF4-FFF2-40B4-BE49-F238E27FC236}">
                <a16:creationId xmlns:a16="http://schemas.microsoft.com/office/drawing/2014/main" id="{BB384FD1-681E-3A77-CB31-02B6AB2FE846}"/>
              </a:ext>
            </a:extLst>
          </p:cNvPr>
          <p:cNvSpPr/>
          <p:nvPr/>
        </p:nvSpPr>
        <p:spPr bwMode="ltGray">
          <a:xfrm>
            <a:off x="7350712" y="1293519"/>
            <a:ext cx="4484500" cy="580785"/>
          </a:xfrm>
          <a:prstGeom prst="rect">
            <a:avLst/>
          </a:prstGeom>
          <a:solidFill>
            <a:srgbClr val="F9C61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15" name="Group 14">
            <a:extLst>
              <a:ext uri="{FF2B5EF4-FFF2-40B4-BE49-F238E27FC236}">
                <a16:creationId xmlns:a16="http://schemas.microsoft.com/office/drawing/2014/main" id="{3F3FD3C0-A63E-1E43-72A5-D585484F2F05}"/>
              </a:ext>
            </a:extLst>
          </p:cNvPr>
          <p:cNvGrpSpPr/>
          <p:nvPr/>
        </p:nvGrpSpPr>
        <p:grpSpPr>
          <a:xfrm>
            <a:off x="7164550" y="1143783"/>
            <a:ext cx="317312" cy="317312"/>
            <a:chOff x="8883583" y="395223"/>
            <a:chExt cx="600075" cy="600075"/>
          </a:xfrm>
        </p:grpSpPr>
        <p:sp>
          <p:nvSpPr>
            <p:cNvPr id="16" name="Rectangle 15">
              <a:extLst>
                <a:ext uri="{FF2B5EF4-FFF2-40B4-BE49-F238E27FC236}">
                  <a16:creationId xmlns:a16="http://schemas.microsoft.com/office/drawing/2014/main" id="{CADCFF5C-03A2-FF66-5668-F15C97C88D9A}"/>
                </a:ext>
              </a:extLst>
            </p:cNvPr>
            <p:cNvSpPr/>
            <p:nvPr/>
          </p:nvSpPr>
          <p:spPr bwMode="ltGray">
            <a:xfrm>
              <a:off x="8883583" y="395223"/>
              <a:ext cx="600075" cy="600075"/>
            </a:xfrm>
            <a:prstGeom prst="rect">
              <a:avLst/>
            </a:prstGeom>
            <a:solidFill>
              <a:schemeClr val="accent2">
                <a:lumMod val="75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17" name="Graphic 20">
              <a:extLst>
                <a:ext uri="{FF2B5EF4-FFF2-40B4-BE49-F238E27FC236}">
                  <a16:creationId xmlns:a16="http://schemas.microsoft.com/office/drawing/2014/main" id="{CE4997F8-9646-4828-BFE2-C544CE2515E8}"/>
                </a:ext>
              </a:extLst>
            </p:cNvPr>
            <p:cNvGrpSpPr/>
            <p:nvPr/>
          </p:nvGrpSpPr>
          <p:grpSpPr>
            <a:xfrm>
              <a:off x="8944460" y="518482"/>
              <a:ext cx="474419" cy="335478"/>
              <a:chOff x="-309623" y="1966848"/>
              <a:chExt cx="852607" cy="602907"/>
            </a:xfrm>
            <a:solidFill>
              <a:srgbClr val="FFFFFF"/>
            </a:solidFill>
          </p:grpSpPr>
          <p:sp>
            <p:nvSpPr>
              <p:cNvPr id="18" name="Freeform: Shape 17">
                <a:extLst>
                  <a:ext uri="{FF2B5EF4-FFF2-40B4-BE49-F238E27FC236}">
                    <a16:creationId xmlns:a16="http://schemas.microsoft.com/office/drawing/2014/main" id="{FE280A61-560F-7E2E-7D20-1129BC6E7DC7}"/>
                  </a:ext>
                </a:extLst>
              </p:cNvPr>
              <p:cNvSpPr/>
              <p:nvPr/>
            </p:nvSpPr>
            <p:spPr>
              <a:xfrm>
                <a:off x="-309623" y="1966848"/>
                <a:ext cx="400614" cy="602907"/>
              </a:xfrm>
              <a:custGeom>
                <a:avLst/>
                <a:gdLst>
                  <a:gd name="connsiteX0" fmla="*/ 233993 w 400614"/>
                  <a:gd name="connsiteY0" fmla="*/ 263785 h 602907"/>
                  <a:gd name="connsiteX1" fmla="*/ 185435 w 400614"/>
                  <a:gd name="connsiteY1" fmla="*/ 276580 h 602907"/>
                  <a:gd name="connsiteX2" fmla="*/ 140801 w 400614"/>
                  <a:gd name="connsiteY2" fmla="*/ 289488 h 602907"/>
                  <a:gd name="connsiteX3" fmla="*/ 122993 w 400614"/>
                  <a:gd name="connsiteY3" fmla="*/ 249907 h 602907"/>
                  <a:gd name="connsiteX4" fmla="*/ 202269 w 400614"/>
                  <a:gd name="connsiteY4" fmla="*/ 96642 h 602907"/>
                  <a:gd name="connsiteX5" fmla="*/ 376711 w 400614"/>
                  <a:gd name="connsiteY5" fmla="*/ 29853 h 602907"/>
                  <a:gd name="connsiteX6" fmla="*/ 372731 w 400614"/>
                  <a:gd name="connsiteY6" fmla="*/ 64 h 602907"/>
                  <a:gd name="connsiteX7" fmla="*/ 109124 w 400614"/>
                  <a:gd name="connsiteY7" fmla="*/ 105139 h 602907"/>
                  <a:gd name="connsiteX8" fmla="*/ 61 w 400614"/>
                  <a:gd name="connsiteY8" fmla="*/ 356920 h 602907"/>
                  <a:gd name="connsiteX9" fmla="*/ 62503 w 400614"/>
                  <a:gd name="connsiteY9" fmla="*/ 530403 h 602907"/>
                  <a:gd name="connsiteX10" fmla="*/ 222110 w 400614"/>
                  <a:gd name="connsiteY10" fmla="*/ 602784 h 602907"/>
                  <a:gd name="connsiteX11" fmla="*/ 350951 w 400614"/>
                  <a:gd name="connsiteY11" fmla="*/ 551158 h 602907"/>
                  <a:gd name="connsiteX12" fmla="*/ 400534 w 400614"/>
                  <a:gd name="connsiteY12" fmla="*/ 422316 h 602907"/>
                  <a:gd name="connsiteX13" fmla="*/ 349982 w 400614"/>
                  <a:gd name="connsiteY13" fmla="*/ 308302 h 602907"/>
                  <a:gd name="connsiteX14" fmla="*/ 233993 w 400614"/>
                  <a:gd name="connsiteY14" fmla="*/ 263785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233993" y="263785"/>
                    </a:moveTo>
                    <a:cubicBezTo>
                      <a:pt x="217149" y="264975"/>
                      <a:pt x="200678" y="269315"/>
                      <a:pt x="185435" y="276580"/>
                    </a:cubicBezTo>
                    <a:cubicBezTo>
                      <a:pt x="171419" y="283440"/>
                      <a:pt x="156316" y="287808"/>
                      <a:pt x="140801" y="289488"/>
                    </a:cubicBezTo>
                    <a:cubicBezTo>
                      <a:pt x="128910" y="289488"/>
                      <a:pt x="122993" y="276253"/>
                      <a:pt x="122993" y="249907"/>
                    </a:cubicBezTo>
                    <a:cubicBezTo>
                      <a:pt x="124434" y="189344"/>
                      <a:pt x="153673" y="132814"/>
                      <a:pt x="202269" y="96642"/>
                    </a:cubicBezTo>
                    <a:cubicBezTo>
                      <a:pt x="250347" y="53884"/>
                      <a:pt x="312372" y="30136"/>
                      <a:pt x="376711" y="29853"/>
                    </a:cubicBezTo>
                    <a:lnTo>
                      <a:pt x="372731" y="64"/>
                    </a:lnTo>
                    <a:cubicBezTo>
                      <a:pt x="274310" y="-1770"/>
                      <a:pt x="179296" y="36103"/>
                      <a:pt x="109124" y="105139"/>
                    </a:cubicBezTo>
                    <a:cubicBezTo>
                      <a:pt x="38722" y="169811"/>
                      <a:pt x="-920" y="261327"/>
                      <a:pt x="61" y="356920"/>
                    </a:cubicBezTo>
                    <a:cubicBezTo>
                      <a:pt x="-1321" y="420484"/>
                      <a:pt x="20928" y="482301"/>
                      <a:pt x="62503" y="530403"/>
                    </a:cubicBezTo>
                    <a:cubicBezTo>
                      <a:pt x="101887" y="577602"/>
                      <a:pt x="160655" y="604253"/>
                      <a:pt x="222110" y="602784"/>
                    </a:cubicBezTo>
                    <a:cubicBezTo>
                      <a:pt x="270435" y="604625"/>
                      <a:pt x="317268" y="585859"/>
                      <a:pt x="350951" y="551158"/>
                    </a:cubicBezTo>
                    <a:cubicBezTo>
                      <a:pt x="384106" y="516609"/>
                      <a:pt x="401974" y="470178"/>
                      <a:pt x="400534" y="422316"/>
                    </a:cubicBezTo>
                    <a:cubicBezTo>
                      <a:pt x="401659" y="378649"/>
                      <a:pt x="383099" y="336788"/>
                      <a:pt x="349982" y="308302"/>
                    </a:cubicBezTo>
                    <a:cubicBezTo>
                      <a:pt x="318296" y="279401"/>
                      <a:pt x="276879" y="263505"/>
                      <a:pt x="233993" y="263785"/>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sp>
            <p:nvSpPr>
              <p:cNvPr id="19" name="Freeform: Shape 18">
                <a:extLst>
                  <a:ext uri="{FF2B5EF4-FFF2-40B4-BE49-F238E27FC236}">
                    <a16:creationId xmlns:a16="http://schemas.microsoft.com/office/drawing/2014/main" id="{65EB75CB-856A-BDA5-FAD5-6201CA3C69FC}"/>
                  </a:ext>
                </a:extLst>
              </p:cNvPr>
              <p:cNvSpPr/>
              <p:nvPr/>
            </p:nvSpPr>
            <p:spPr>
              <a:xfrm>
                <a:off x="142368" y="1966848"/>
                <a:ext cx="400614" cy="602907"/>
              </a:xfrm>
              <a:custGeom>
                <a:avLst/>
                <a:gdLst>
                  <a:gd name="connsiteX0" fmla="*/ 348955 w 400614"/>
                  <a:gd name="connsiteY0" fmla="*/ 309380 h 602907"/>
                  <a:gd name="connsiteX1" fmla="*/ 233987 w 400614"/>
                  <a:gd name="connsiteY1" fmla="*/ 263784 h 602907"/>
                  <a:gd name="connsiteX2" fmla="*/ 185420 w 400614"/>
                  <a:gd name="connsiteY2" fmla="*/ 276579 h 602907"/>
                  <a:gd name="connsiteX3" fmla="*/ 140786 w 400614"/>
                  <a:gd name="connsiteY3" fmla="*/ 289488 h 602907"/>
                  <a:gd name="connsiteX4" fmla="*/ 122993 w 400614"/>
                  <a:gd name="connsiteY4" fmla="*/ 249907 h 602907"/>
                  <a:gd name="connsiteX5" fmla="*/ 202251 w 400614"/>
                  <a:gd name="connsiteY5" fmla="*/ 96642 h 602907"/>
                  <a:gd name="connsiteX6" fmla="*/ 376705 w 400614"/>
                  <a:gd name="connsiteY6" fmla="*/ 29853 h 602907"/>
                  <a:gd name="connsiteX7" fmla="*/ 372731 w 400614"/>
                  <a:gd name="connsiteY7" fmla="*/ 64 h 602907"/>
                  <a:gd name="connsiteX8" fmla="*/ 109116 w 400614"/>
                  <a:gd name="connsiteY8" fmla="*/ 105139 h 602907"/>
                  <a:gd name="connsiteX9" fmla="*/ 61 w 400614"/>
                  <a:gd name="connsiteY9" fmla="*/ 356919 h 602907"/>
                  <a:gd name="connsiteX10" fmla="*/ 62488 w 400614"/>
                  <a:gd name="connsiteY10" fmla="*/ 530403 h 602907"/>
                  <a:gd name="connsiteX11" fmla="*/ 222092 w 400614"/>
                  <a:gd name="connsiteY11" fmla="*/ 602784 h 602907"/>
                  <a:gd name="connsiteX12" fmla="*/ 350949 w 400614"/>
                  <a:gd name="connsiteY12" fmla="*/ 551158 h 602907"/>
                  <a:gd name="connsiteX13" fmla="*/ 400535 w 400614"/>
                  <a:gd name="connsiteY13" fmla="*/ 422316 h 602907"/>
                  <a:gd name="connsiteX14" fmla="*/ 348955 w 400614"/>
                  <a:gd name="connsiteY14" fmla="*/ 309380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348955" y="309380"/>
                    </a:moveTo>
                    <a:cubicBezTo>
                      <a:pt x="317764" y="280209"/>
                      <a:pt x="276693" y="263920"/>
                      <a:pt x="233987" y="263784"/>
                    </a:cubicBezTo>
                    <a:cubicBezTo>
                      <a:pt x="217138" y="264975"/>
                      <a:pt x="200666" y="269315"/>
                      <a:pt x="185420" y="276579"/>
                    </a:cubicBezTo>
                    <a:cubicBezTo>
                      <a:pt x="171405" y="283444"/>
                      <a:pt x="156301" y="287811"/>
                      <a:pt x="140786" y="289488"/>
                    </a:cubicBezTo>
                    <a:cubicBezTo>
                      <a:pt x="128903" y="289488"/>
                      <a:pt x="122993" y="276253"/>
                      <a:pt x="122993" y="249907"/>
                    </a:cubicBezTo>
                    <a:cubicBezTo>
                      <a:pt x="124430" y="189347"/>
                      <a:pt x="153662" y="132819"/>
                      <a:pt x="202251" y="96642"/>
                    </a:cubicBezTo>
                    <a:cubicBezTo>
                      <a:pt x="250336" y="53885"/>
                      <a:pt x="312364" y="30138"/>
                      <a:pt x="376705" y="29853"/>
                    </a:cubicBezTo>
                    <a:lnTo>
                      <a:pt x="372731" y="64"/>
                    </a:lnTo>
                    <a:cubicBezTo>
                      <a:pt x="274306" y="-1768"/>
                      <a:pt x="179293" y="36104"/>
                      <a:pt x="109116" y="105139"/>
                    </a:cubicBezTo>
                    <a:cubicBezTo>
                      <a:pt x="38716" y="169811"/>
                      <a:pt x="-923" y="261327"/>
                      <a:pt x="61" y="356919"/>
                    </a:cubicBezTo>
                    <a:cubicBezTo>
                      <a:pt x="-1327" y="420482"/>
                      <a:pt x="20917" y="482299"/>
                      <a:pt x="62488" y="530403"/>
                    </a:cubicBezTo>
                    <a:cubicBezTo>
                      <a:pt x="101875" y="577598"/>
                      <a:pt x="160640" y="604248"/>
                      <a:pt x="222092" y="602784"/>
                    </a:cubicBezTo>
                    <a:cubicBezTo>
                      <a:pt x="270425" y="604624"/>
                      <a:pt x="317264" y="585859"/>
                      <a:pt x="350949" y="551158"/>
                    </a:cubicBezTo>
                    <a:cubicBezTo>
                      <a:pt x="384106" y="516607"/>
                      <a:pt x="401968" y="470178"/>
                      <a:pt x="400535" y="422316"/>
                    </a:cubicBezTo>
                    <a:cubicBezTo>
                      <a:pt x="401195" y="378831"/>
                      <a:pt x="382252" y="337356"/>
                      <a:pt x="348955" y="309380"/>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grpSp>
      </p:grpSp>
      <p:sp>
        <p:nvSpPr>
          <p:cNvPr id="20" name="Rectangle 19">
            <a:extLst>
              <a:ext uri="{FF2B5EF4-FFF2-40B4-BE49-F238E27FC236}">
                <a16:creationId xmlns:a16="http://schemas.microsoft.com/office/drawing/2014/main" id="{5D0A09DC-A387-B171-8A0E-BB1D6AC20B4C}"/>
              </a:ext>
            </a:extLst>
          </p:cNvPr>
          <p:cNvSpPr/>
          <p:nvPr/>
        </p:nvSpPr>
        <p:spPr bwMode="ltGray">
          <a:xfrm>
            <a:off x="7350711" y="1874304"/>
            <a:ext cx="4484500" cy="4100367"/>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21" name="TextBox 20">
            <a:extLst>
              <a:ext uri="{FF2B5EF4-FFF2-40B4-BE49-F238E27FC236}">
                <a16:creationId xmlns:a16="http://schemas.microsoft.com/office/drawing/2014/main" id="{44CC5137-306E-00E5-CE39-542113737B91}"/>
              </a:ext>
            </a:extLst>
          </p:cNvPr>
          <p:cNvSpPr txBox="1"/>
          <p:nvPr/>
        </p:nvSpPr>
        <p:spPr>
          <a:xfrm>
            <a:off x="8007473" y="1325804"/>
            <a:ext cx="3152925" cy="4924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srgbClr val="333333"/>
                </a:solidFill>
                <a:effectLst/>
                <a:uLnTx/>
                <a:uFillTx/>
                <a:latin typeface="Arial"/>
                <a:ea typeface="+mn-ea"/>
                <a:cs typeface="+mn-cs"/>
              </a:rPr>
              <a:t>Why don’t play any more </a:t>
            </a:r>
            <a:r>
              <a:rPr kumimoji="0" lang="en-NZ" sz="1400" b="1" i="0" u="none" strike="noStrike" kern="1200" cap="none" spc="0" normalizeH="0" baseline="0" noProof="0" dirty="0">
                <a:ln>
                  <a:noFill/>
                </a:ln>
                <a:solidFill>
                  <a:srgbClr val="333333"/>
                </a:solidFill>
                <a:effectLst/>
                <a:uLnTx/>
                <a:uFillTx/>
                <a:latin typeface="Arial"/>
                <a:ea typeface="+mn-ea"/>
                <a:cs typeface="+mn-cs"/>
              </a:rPr>
              <a:t>(example verbatim)</a:t>
            </a:r>
          </a:p>
        </p:txBody>
      </p:sp>
      <p:sp>
        <p:nvSpPr>
          <p:cNvPr id="11" name="TextBox 10">
            <a:extLst>
              <a:ext uri="{FF2B5EF4-FFF2-40B4-BE49-F238E27FC236}">
                <a16:creationId xmlns:a16="http://schemas.microsoft.com/office/drawing/2014/main" id="{0AC5E6FF-2143-F38E-80B2-07ED2F319EDF}"/>
              </a:ext>
            </a:extLst>
          </p:cNvPr>
          <p:cNvSpPr txBox="1"/>
          <p:nvPr/>
        </p:nvSpPr>
        <p:spPr>
          <a:xfrm>
            <a:off x="7572374" y="2189187"/>
            <a:ext cx="4102957" cy="338554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100" b="0" i="1" u="none" strike="noStrike" kern="1200" cap="none" spc="0" normalizeH="0" baseline="0" noProof="0" dirty="0">
                <a:ln>
                  <a:noFill/>
                </a:ln>
                <a:solidFill>
                  <a:srgbClr val="333333"/>
                </a:solidFill>
                <a:effectLst/>
                <a:uLnTx/>
                <a:uFillTx/>
                <a:latin typeface="Arial"/>
                <a:ea typeface="+mn-ea"/>
                <a:cs typeface="+mn-cs"/>
              </a:rPr>
              <a:t>“The culture wasn’t the best, hockey and netball clashed.” (Female)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100" b="0" i="1" u="none" strike="noStrike" kern="1200" cap="none" spc="0" normalizeH="0" baseline="0" noProof="0" dirty="0">
              <a:ln>
                <a:noFill/>
              </a:ln>
              <a:solidFill>
                <a:srgbClr val="333333"/>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100" b="0" i="1" u="none" strike="noStrike" kern="1200" cap="none" spc="0" normalizeH="0" baseline="0" noProof="0" dirty="0">
                <a:ln>
                  <a:noFill/>
                </a:ln>
                <a:solidFill>
                  <a:srgbClr val="333333"/>
                </a:solidFill>
                <a:effectLst/>
                <a:uLnTx/>
                <a:uFillTx/>
                <a:latin typeface="Arial"/>
                <a:ea typeface="+mn-ea"/>
                <a:cs typeface="+mn-cs"/>
              </a:rPr>
              <a:t>“Because I took up hockey instead and both were winter sports, meaning I didn't have enough time to take that many sports during winter.” (Female)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100" b="0" i="1" u="none" strike="noStrike" kern="1200" cap="none" spc="0" normalizeH="0" baseline="0" noProof="0" dirty="0">
              <a:ln>
                <a:noFill/>
              </a:ln>
              <a:solidFill>
                <a:srgbClr val="333333"/>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100" b="0" i="1" u="none" strike="noStrike" kern="1200" cap="none" spc="0" normalizeH="0" baseline="0" noProof="0" dirty="0">
                <a:ln>
                  <a:noFill/>
                </a:ln>
                <a:effectLst/>
                <a:uLnTx/>
                <a:uFillTx/>
                <a:latin typeface="Arial"/>
                <a:ea typeface="+mn-ea"/>
                <a:cs typeface="+mn-cs"/>
              </a:rPr>
              <a:t>“They kept putting us in the wrong grade so it wasn’t fun. The refs were biased and the other girls from the other team were sometimes real rude.”  (Female)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100" b="0" i="1" u="none" strike="noStrike" kern="1200" cap="none" spc="0" normalizeH="0" baseline="0" noProof="0" dirty="0">
              <a:ln>
                <a:noFill/>
              </a:ln>
              <a:solidFill>
                <a:srgbClr val="FF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100" b="0" i="1" u="none" strike="noStrike" kern="1200" cap="none" spc="0" normalizeH="0" baseline="0" noProof="0" dirty="0">
                <a:ln>
                  <a:noFill/>
                </a:ln>
                <a:effectLst/>
                <a:uLnTx/>
                <a:uFillTx/>
                <a:latin typeface="Arial"/>
                <a:ea typeface="+mn-ea"/>
                <a:cs typeface="+mn-cs"/>
              </a:rPr>
              <a:t>“I found it boring and too competitive.” (Fe</a:t>
            </a:r>
            <a:r>
              <a:rPr lang="en-NZ" sz="1100" i="1" dirty="0">
                <a:latin typeface="Arial"/>
              </a:rPr>
              <a:t>m</a:t>
            </a:r>
            <a:r>
              <a:rPr kumimoji="0" lang="en-NZ" sz="1100" b="0" i="1" u="none" strike="noStrike" kern="1200" cap="none" spc="0" normalizeH="0" baseline="0" noProof="0" dirty="0">
                <a:ln>
                  <a:noFill/>
                </a:ln>
                <a:effectLst/>
                <a:uLnTx/>
                <a:uFillTx/>
                <a:latin typeface="Arial"/>
                <a:ea typeface="+mn-ea"/>
                <a:cs typeface="+mn-cs"/>
              </a:rPr>
              <a:t>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100" b="0" i="1" u="none" strike="noStrike" kern="1200" cap="none" spc="0" normalizeH="0" baseline="0" noProof="0" dirty="0">
              <a:ln>
                <a:noFill/>
              </a:ln>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100" b="0" i="1" u="none" strike="noStrike" kern="1200" cap="none" spc="0" normalizeH="0" baseline="0" noProof="0" dirty="0">
                <a:ln>
                  <a:noFill/>
                </a:ln>
                <a:effectLst/>
                <a:uLnTx/>
                <a:uFillTx/>
                <a:latin typeface="Arial"/>
                <a:ea typeface="+mn-ea"/>
                <a:cs typeface="+mn-cs"/>
              </a:rPr>
              <a:t>“I was peer pressured into playing because everyone did.” (Female)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100" b="0" i="1" u="none" strike="noStrike" kern="1200" cap="none" spc="0" normalizeH="0" baseline="0" noProof="0" dirty="0">
              <a:ln>
                <a:noFill/>
              </a:ln>
              <a:solidFill>
                <a:srgbClr val="FF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100" b="0" i="1" u="none" strike="noStrike" kern="1200" cap="none" spc="0" normalizeH="0" baseline="0" noProof="0" dirty="0">
                <a:ln>
                  <a:noFill/>
                </a:ln>
                <a:effectLst/>
                <a:uLnTx/>
                <a:uFillTx/>
                <a:latin typeface="Arial"/>
                <a:ea typeface="+mn-ea"/>
                <a:cs typeface="+mn-cs"/>
              </a:rPr>
              <a:t>“The toxic environment. Other players’ parents being horrible, trying to coach the team when they aren’t the coach etc., and the crappy attitudes from players.” (Female)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100" b="0" i="1" u="none" strike="noStrike" kern="1200" cap="none" spc="0" normalizeH="0" baseline="0" noProof="0" dirty="0">
              <a:ln>
                <a:noFill/>
              </a:ln>
              <a:solidFill>
                <a:srgbClr val="FF0000"/>
              </a:solidFill>
              <a:effectLst/>
              <a:uLnTx/>
              <a:uFillTx/>
              <a:latin typeface="Arial"/>
              <a:ea typeface="+mn-ea"/>
              <a:cs typeface="+mn-cs"/>
            </a:endParaRPr>
          </a:p>
        </p:txBody>
      </p:sp>
      <p:pic>
        <p:nvPicPr>
          <p:cNvPr id="4" name="Picture 3">
            <a:extLst>
              <a:ext uri="{FF2B5EF4-FFF2-40B4-BE49-F238E27FC236}">
                <a16:creationId xmlns:a16="http://schemas.microsoft.com/office/drawing/2014/main" id="{1CA978C5-7C1D-2FBD-38BE-FFA83BD91EB3}"/>
              </a:ext>
            </a:extLst>
          </p:cNvPr>
          <p:cNvPicPr>
            <a:picLocks noChangeAspect="1"/>
          </p:cNvPicPr>
          <p:nvPr/>
        </p:nvPicPr>
        <p:blipFill>
          <a:blip r:embed="rId3"/>
          <a:stretch>
            <a:fillRect/>
          </a:stretch>
        </p:blipFill>
        <p:spPr>
          <a:xfrm>
            <a:off x="367309" y="199646"/>
            <a:ext cx="720000" cy="720000"/>
          </a:xfrm>
          <a:prstGeom prst="rect">
            <a:avLst/>
          </a:prstGeom>
        </p:spPr>
      </p:pic>
      <p:sp>
        <p:nvSpPr>
          <p:cNvPr id="9" name="TextBox 8">
            <a:extLst>
              <a:ext uri="{FF2B5EF4-FFF2-40B4-BE49-F238E27FC236}">
                <a16:creationId xmlns:a16="http://schemas.microsoft.com/office/drawing/2014/main" id="{89287070-1CE8-A1FF-1324-3E57F777BEDE}"/>
              </a:ext>
            </a:extLst>
          </p:cNvPr>
          <p:cNvSpPr txBox="1"/>
          <p:nvPr/>
        </p:nvSpPr>
        <p:spPr>
          <a:xfrm>
            <a:off x="10626092" y="6357026"/>
            <a:ext cx="969962" cy="246221"/>
          </a:xfrm>
          <a:prstGeom prst="rect">
            <a:avLst/>
          </a:prstGeom>
          <a:noFill/>
          <a:ln>
            <a:solidFill>
              <a:schemeClr val="tx1">
                <a:lumMod val="60000"/>
                <a:lumOff val="40000"/>
              </a:schemeClr>
            </a:solidFill>
          </a:ln>
        </p:spPr>
        <p:txBody>
          <a:bodyPr wrap="square" lIns="0" tIns="0" rIns="0" bIns="0" rtlCol="0">
            <a:spAutoFit/>
          </a:bodyPr>
          <a:lstStyle/>
          <a:p>
            <a:pPr algn="ctr"/>
            <a:r>
              <a:rPr lang="en-NZ" sz="800" dirty="0"/>
              <a:t>↑Significantly higher than all sports</a:t>
            </a:r>
          </a:p>
        </p:txBody>
      </p:sp>
      <p:cxnSp>
        <p:nvCxnSpPr>
          <p:cNvPr id="10" name="Straight Arrow Connector 9">
            <a:extLst>
              <a:ext uri="{FF2B5EF4-FFF2-40B4-BE49-F238E27FC236}">
                <a16:creationId xmlns:a16="http://schemas.microsoft.com/office/drawing/2014/main" id="{307FB350-2E9A-76B7-1329-56A639B16DA9}"/>
              </a:ext>
            </a:extLst>
          </p:cNvPr>
          <p:cNvCxnSpPr>
            <a:cxnSpLocks/>
          </p:cNvCxnSpPr>
          <p:nvPr/>
        </p:nvCxnSpPr>
        <p:spPr>
          <a:xfrm flipV="1">
            <a:off x="5632872" y="1881707"/>
            <a:ext cx="0" cy="167560"/>
          </a:xfrm>
          <a:prstGeom prst="straightConnector1">
            <a:avLst/>
          </a:prstGeom>
          <a:ln w="12700">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D3231E98-B052-9E1C-1937-11C49EC75585}"/>
              </a:ext>
            </a:extLst>
          </p:cNvPr>
          <p:cNvSpPr>
            <a:spLocks noGrp="1"/>
          </p:cNvSpPr>
          <p:nvPr>
            <p:ph type="sldNum" sz="quarter" idx="10"/>
          </p:nvPr>
        </p:nvSpPr>
        <p:spPr/>
        <p:txBody>
          <a:bodyPr/>
          <a:lstStyle/>
          <a:p>
            <a:fld id="{4034BEE3-566C-4068-A777-C3A4762E861B}" type="slidenum">
              <a:rPr lang="en-GB" smtClean="0"/>
              <a:pPr/>
              <a:t>97</a:t>
            </a:fld>
            <a:endParaRPr lang="en-GB" dirty="0"/>
          </a:p>
        </p:txBody>
      </p:sp>
    </p:spTree>
    <p:extLst>
      <p:ext uri="{BB962C8B-B14F-4D97-AF65-F5344CB8AC3E}">
        <p14:creationId xmlns:p14="http://schemas.microsoft.com/office/powerpoint/2010/main" val="1835252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0D04010-D7DF-D8DA-F7DE-434A4BAB2A69}"/>
              </a:ext>
            </a:extLst>
          </p:cNvPr>
          <p:cNvSpPr/>
          <p:nvPr/>
        </p:nvSpPr>
        <p:spPr bwMode="ltGray">
          <a:xfrm>
            <a:off x="7342374" y="1109277"/>
            <a:ext cx="4484500" cy="580785"/>
          </a:xfrm>
          <a:prstGeom prst="rect">
            <a:avLst/>
          </a:prstGeom>
          <a:solidFill>
            <a:schemeClr val="bg2">
              <a:lumMod val="75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5F20A3C9-643C-F58E-5528-7590C3CE6E78}"/>
              </a:ext>
            </a:extLst>
          </p:cNvPr>
          <p:cNvSpPr/>
          <p:nvPr/>
        </p:nvSpPr>
        <p:spPr bwMode="ltGray">
          <a:xfrm>
            <a:off x="7592477" y="1176250"/>
            <a:ext cx="3984294" cy="446838"/>
          </a:xfrm>
          <a:prstGeom prst="rect">
            <a:avLst/>
          </a:prstGeom>
          <a:solidFill>
            <a:srgbClr val="FFFFFF">
              <a:alpha val="3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6251480D-5D98-9F4B-00A2-1E3B745110FB}"/>
              </a:ext>
            </a:extLst>
          </p:cNvPr>
          <p:cNvSpPr/>
          <p:nvPr/>
        </p:nvSpPr>
        <p:spPr bwMode="ltGray">
          <a:xfrm>
            <a:off x="1431226" y="1106811"/>
            <a:ext cx="4484500" cy="580785"/>
          </a:xfrm>
          <a:prstGeom prst="rect">
            <a:avLst/>
          </a:prstGeom>
          <a:solidFill>
            <a:schemeClr val="bg2">
              <a:lumMod val="75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D1FB9FD7-F780-4E30-299F-9C5823C13B24}"/>
              </a:ext>
            </a:extLst>
          </p:cNvPr>
          <p:cNvSpPr/>
          <p:nvPr/>
        </p:nvSpPr>
        <p:spPr bwMode="ltGray">
          <a:xfrm>
            <a:off x="1681329" y="1173784"/>
            <a:ext cx="3984294" cy="446838"/>
          </a:xfrm>
          <a:prstGeom prst="rect">
            <a:avLst/>
          </a:prstGeom>
          <a:solidFill>
            <a:srgbClr val="FFFFFF">
              <a:alpha val="3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a:extLst>
              <a:ext uri="{FF2B5EF4-FFF2-40B4-BE49-F238E27FC236}">
                <a16:creationId xmlns:a16="http://schemas.microsoft.com/office/drawing/2014/main" id="{86AE2C3B-CEC9-F22E-CB66-B5293681FCD5}"/>
              </a:ext>
            </a:extLst>
          </p:cNvPr>
          <p:cNvSpPr>
            <a:spLocks noGrp="1"/>
          </p:cNvSpPr>
          <p:nvPr>
            <p:ph type="title"/>
          </p:nvPr>
        </p:nvSpPr>
        <p:spPr>
          <a:xfrm>
            <a:off x="1266825" y="138712"/>
            <a:ext cx="10560049" cy="403200"/>
          </a:xfrm>
        </p:spPr>
        <p:txBody>
          <a:bodyPr/>
          <a:lstStyle/>
          <a:p>
            <a:r>
              <a:rPr lang="en-NZ" sz="1800" dirty="0"/>
              <a:t>Holding training soon after school or in the evening during the week is most appealing for rangatahi who play netball. In general, they believe less bad behaviour from adult supporters will be most effective in encouraging rangatahi to participate in organised sport.</a:t>
            </a:r>
          </a:p>
        </p:txBody>
      </p:sp>
      <p:graphicFrame>
        <p:nvGraphicFramePr>
          <p:cNvPr id="11" name="Content Placeholder 11">
            <a:extLst>
              <a:ext uri="{FF2B5EF4-FFF2-40B4-BE49-F238E27FC236}">
                <a16:creationId xmlns:a16="http://schemas.microsoft.com/office/drawing/2014/main" id="{4C6C6E61-6B90-9120-655D-4AD0DAC9330F}"/>
              </a:ext>
            </a:extLst>
          </p:cNvPr>
          <p:cNvGraphicFramePr>
            <a:graphicFrameLocks noGrp="1"/>
          </p:cNvGraphicFramePr>
          <p:nvPr>
            <p:ph sz="quarter" idx="14"/>
          </p:nvPr>
        </p:nvGraphicFramePr>
        <p:xfrm>
          <a:off x="1392481" y="2053034"/>
          <a:ext cx="4788504" cy="377121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a:extLst>
              <a:ext uri="{FF2B5EF4-FFF2-40B4-BE49-F238E27FC236}">
                <a16:creationId xmlns:a16="http://schemas.microsoft.com/office/drawing/2014/main" id="{BD06EAF7-0521-4390-856C-DEB48E394C43}"/>
              </a:ext>
            </a:extLst>
          </p:cNvPr>
          <p:cNvGraphicFramePr>
            <a:graphicFrameLocks noGrp="1"/>
          </p:cNvGraphicFramePr>
          <p:nvPr>
            <p:ph sz="quarter" idx="15"/>
          </p:nvPr>
        </p:nvGraphicFramePr>
        <p:xfrm>
          <a:off x="6501276" y="2017160"/>
          <a:ext cx="5174056" cy="3915046"/>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24737EE8-5C67-8590-0615-C30EB58F67E7}"/>
              </a:ext>
            </a:extLst>
          </p:cNvPr>
          <p:cNvSpPr/>
          <p:nvPr/>
        </p:nvSpPr>
        <p:spPr bwMode="ltGray">
          <a:xfrm>
            <a:off x="356789" y="1135559"/>
            <a:ext cx="715402" cy="4907180"/>
          </a:xfrm>
          <a:prstGeom prst="rect">
            <a:avLst/>
          </a:prstGeom>
          <a:solidFill>
            <a:schemeClr val="bg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Rectangle 8">
            <a:extLst>
              <a:ext uri="{FF2B5EF4-FFF2-40B4-BE49-F238E27FC236}">
                <a16:creationId xmlns:a16="http://schemas.microsoft.com/office/drawing/2014/main" id="{9D6D064A-D53E-4842-4621-9280E0E3D7B2}"/>
              </a:ext>
            </a:extLst>
          </p:cNvPr>
          <p:cNvSpPr/>
          <p:nvPr/>
        </p:nvSpPr>
        <p:spPr bwMode="ltGray">
          <a:xfrm>
            <a:off x="461639" y="1287261"/>
            <a:ext cx="479394" cy="4660777"/>
          </a:xfrm>
          <a:prstGeom prst="rect">
            <a:avLst/>
          </a:prstGeom>
          <a:solidFill>
            <a:srgbClr val="FFFFFF">
              <a:alpha val="3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13" name="TextBox 12">
            <a:extLst>
              <a:ext uri="{FF2B5EF4-FFF2-40B4-BE49-F238E27FC236}">
                <a16:creationId xmlns:a16="http://schemas.microsoft.com/office/drawing/2014/main" id="{5EABDE42-7FF3-CE95-ED01-9F6D93AC2B9D}"/>
              </a:ext>
            </a:extLst>
          </p:cNvPr>
          <p:cNvSpPr txBox="1"/>
          <p:nvPr/>
        </p:nvSpPr>
        <p:spPr>
          <a:xfrm rot="16200000">
            <a:off x="-1474680" y="3473920"/>
            <a:ext cx="4352031"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400" b="1" i="0" u="none" strike="noStrike" kern="1200" cap="none" spc="0" normalizeH="0" baseline="0" noProof="0" dirty="0">
                <a:ln>
                  <a:noFill/>
                </a:ln>
                <a:solidFill>
                  <a:srgbClr val="333333"/>
                </a:solidFill>
                <a:effectLst/>
                <a:uLnTx/>
                <a:uFillTx/>
                <a:latin typeface="Arial"/>
                <a:ea typeface="+mn-ea"/>
                <a:cs typeface="+mn-cs"/>
              </a:rPr>
              <a:t>Encouraging participation</a:t>
            </a:r>
          </a:p>
        </p:txBody>
      </p:sp>
      <p:sp>
        <p:nvSpPr>
          <p:cNvPr id="16" name="TextBox 15">
            <a:extLst>
              <a:ext uri="{FF2B5EF4-FFF2-40B4-BE49-F238E27FC236}">
                <a16:creationId xmlns:a16="http://schemas.microsoft.com/office/drawing/2014/main" id="{CDEC7702-B9FC-154A-6F4F-D5D7C5C0146D}"/>
              </a:ext>
            </a:extLst>
          </p:cNvPr>
          <p:cNvSpPr txBox="1"/>
          <p:nvPr/>
        </p:nvSpPr>
        <p:spPr>
          <a:xfrm>
            <a:off x="2125285" y="1258703"/>
            <a:ext cx="3152925"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600" b="1" i="0" u="none" strike="noStrike" kern="1200" cap="none" spc="0" normalizeH="0" baseline="0" noProof="0" dirty="0">
                <a:ln>
                  <a:noFill/>
                </a:ln>
                <a:solidFill>
                  <a:srgbClr val="333333"/>
                </a:solidFill>
                <a:effectLst/>
                <a:uLnTx/>
                <a:uFillTx/>
                <a:latin typeface="Arial"/>
                <a:ea typeface="+mn-ea"/>
                <a:cs typeface="+mn-cs"/>
              </a:rPr>
              <a:t>When want to have training*</a:t>
            </a:r>
          </a:p>
        </p:txBody>
      </p:sp>
      <p:sp>
        <p:nvSpPr>
          <p:cNvPr id="17" name="TextBox 16">
            <a:extLst>
              <a:ext uri="{FF2B5EF4-FFF2-40B4-BE49-F238E27FC236}">
                <a16:creationId xmlns:a16="http://schemas.microsoft.com/office/drawing/2014/main" id="{B5DD1D66-658B-6AA7-4421-D9253BC37C61}"/>
              </a:ext>
            </a:extLst>
          </p:cNvPr>
          <p:cNvSpPr txBox="1"/>
          <p:nvPr/>
        </p:nvSpPr>
        <p:spPr>
          <a:xfrm>
            <a:off x="7527919" y="1152168"/>
            <a:ext cx="4113409" cy="4924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600" b="1" i="0" u="none" strike="noStrike" kern="1200" cap="none" spc="0" normalizeH="0" baseline="0" noProof="0" dirty="0">
                <a:ln>
                  <a:noFill/>
                </a:ln>
                <a:solidFill>
                  <a:srgbClr val="333333"/>
                </a:solidFill>
                <a:effectLst/>
                <a:uLnTx/>
                <a:uFillTx/>
                <a:latin typeface="Arial"/>
                <a:ea typeface="+mn-ea"/>
                <a:cs typeface="+mn-cs"/>
              </a:rPr>
              <a:t>What would encourage continued participation*</a:t>
            </a:r>
          </a:p>
        </p:txBody>
      </p:sp>
      <p:sp>
        <p:nvSpPr>
          <p:cNvPr id="22" name="Footer Placeholder 3">
            <a:extLst>
              <a:ext uri="{FF2B5EF4-FFF2-40B4-BE49-F238E27FC236}">
                <a16:creationId xmlns:a16="http://schemas.microsoft.com/office/drawing/2014/main" id="{7D0064A0-8278-8DE5-D998-21BD1B0E62DD}"/>
              </a:ext>
            </a:extLst>
          </p:cNvPr>
          <p:cNvSpPr txBox="1">
            <a:spLocks/>
          </p:cNvSpPr>
          <p:nvPr/>
        </p:nvSpPr>
        <p:spPr>
          <a:xfrm>
            <a:off x="3981600" y="6412574"/>
            <a:ext cx="6744312" cy="196850"/>
          </a:xfrm>
          <a:prstGeom prst="rect">
            <a:avLst/>
          </a:prstGeom>
        </p:spPr>
        <p:txBody>
          <a:bodyPr vert="horz" lIns="0" tIns="0" rIns="0" bIns="0" rtlCol="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33333"/>
                </a:solidFill>
                <a:effectLst/>
                <a:uLnTx/>
                <a:uFillTx/>
                <a:latin typeface="Arial"/>
                <a:ea typeface="+mn-ea"/>
                <a:cs typeface="+mn-cs"/>
              </a:rPr>
              <a:t>*These two questions aren’t asked about a particular sport, but ask for generic preferences. We have filtered responses by rangatahi who currently play netball to get a more relevant response.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33333"/>
                </a:solidFill>
                <a:effectLst/>
                <a:uLnTx/>
                <a:uFillTx/>
                <a:latin typeface="Arial"/>
                <a:ea typeface="+mn-ea"/>
                <a:cs typeface="+mn-cs"/>
              </a:rPr>
              <a:t>Q20. </a:t>
            </a:r>
            <a:r>
              <a:rPr kumimoji="0" lang="en-NZ" sz="800" b="0" i="0" u="none" strike="noStrike" kern="1200" cap="none" spc="0" normalizeH="0" baseline="0" noProof="0" dirty="0">
                <a:ln>
                  <a:noFill/>
                </a:ln>
                <a:solidFill>
                  <a:srgbClr val="333333"/>
                </a:solidFill>
                <a:effectLst/>
                <a:uLnTx/>
                <a:uFillTx/>
                <a:latin typeface="Arial"/>
                <a:ea typeface="+mn-ea"/>
                <a:cs typeface="+mn-cs"/>
              </a:rPr>
              <a:t>This time think about when training takes place. Would you rather it takes place | Q22 How effective do you think each of the following would be in encouraging young people like you to continue with organised sport?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33333"/>
                </a:solidFill>
                <a:effectLst/>
                <a:uLnTx/>
                <a:uFillTx/>
                <a:latin typeface="Arial"/>
                <a:ea typeface="+mn-ea"/>
                <a:cs typeface="+mn-cs"/>
              </a:rPr>
              <a:t>Base: National and Wellington region survey who currently play netball, n=97</a:t>
            </a:r>
          </a:p>
        </p:txBody>
      </p:sp>
      <p:sp>
        <p:nvSpPr>
          <p:cNvPr id="25" name="TextBox 24">
            <a:extLst>
              <a:ext uri="{FF2B5EF4-FFF2-40B4-BE49-F238E27FC236}">
                <a16:creationId xmlns:a16="http://schemas.microsoft.com/office/drawing/2014/main" id="{3BA618C1-89C4-E2A6-69A7-532DD074FD30}"/>
              </a:ext>
            </a:extLst>
          </p:cNvPr>
          <p:cNvSpPr txBox="1"/>
          <p:nvPr/>
        </p:nvSpPr>
        <p:spPr>
          <a:xfrm>
            <a:off x="10137900" y="5688151"/>
            <a:ext cx="1688974" cy="307777"/>
          </a:xfrm>
          <a:prstGeom prst="rect">
            <a:avLst/>
          </a:prstGeom>
          <a:noFill/>
          <a:ln>
            <a:solidFill>
              <a:schemeClr val="tx1"/>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dirty="0">
                <a:ln>
                  <a:noFill/>
                </a:ln>
                <a:solidFill>
                  <a:srgbClr val="333333"/>
                </a:solidFill>
                <a:effectLst/>
                <a:uLnTx/>
                <a:uFillTx/>
                <a:latin typeface="Arial"/>
                <a:ea typeface="+mn-ea"/>
                <a:cs typeface="+mn-cs"/>
              </a:rPr>
              <a:t>% rated 4 or 5 out of 5,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dirty="0">
                <a:ln>
                  <a:noFill/>
                </a:ln>
                <a:solidFill>
                  <a:srgbClr val="333333"/>
                </a:solidFill>
                <a:effectLst/>
                <a:uLnTx/>
                <a:uFillTx/>
                <a:latin typeface="Arial"/>
                <a:ea typeface="+mn-ea"/>
                <a:cs typeface="+mn-cs"/>
              </a:rPr>
              <a:t>where 5=extremely effective</a:t>
            </a:r>
          </a:p>
        </p:txBody>
      </p:sp>
      <p:pic>
        <p:nvPicPr>
          <p:cNvPr id="3" name="Picture 2">
            <a:extLst>
              <a:ext uri="{FF2B5EF4-FFF2-40B4-BE49-F238E27FC236}">
                <a16:creationId xmlns:a16="http://schemas.microsoft.com/office/drawing/2014/main" id="{41571614-DC4A-D678-4AC7-A43D465F7A84}"/>
              </a:ext>
            </a:extLst>
          </p:cNvPr>
          <p:cNvPicPr>
            <a:picLocks noChangeAspect="1"/>
          </p:cNvPicPr>
          <p:nvPr/>
        </p:nvPicPr>
        <p:blipFill>
          <a:blip r:embed="rId4"/>
          <a:stretch>
            <a:fillRect/>
          </a:stretch>
        </p:blipFill>
        <p:spPr>
          <a:xfrm>
            <a:off x="367309" y="199646"/>
            <a:ext cx="720000" cy="720000"/>
          </a:xfrm>
          <a:prstGeom prst="rect">
            <a:avLst/>
          </a:prstGeom>
        </p:spPr>
      </p:pic>
      <p:sp>
        <p:nvSpPr>
          <p:cNvPr id="6" name="Slide Number Placeholder 5">
            <a:extLst>
              <a:ext uri="{FF2B5EF4-FFF2-40B4-BE49-F238E27FC236}">
                <a16:creationId xmlns:a16="http://schemas.microsoft.com/office/drawing/2014/main" id="{8F96DA36-9E4A-94E8-0878-E9EEBC982180}"/>
              </a:ext>
            </a:extLst>
          </p:cNvPr>
          <p:cNvSpPr>
            <a:spLocks noGrp="1"/>
          </p:cNvSpPr>
          <p:nvPr>
            <p:ph type="sldNum" sz="quarter" idx="10"/>
          </p:nvPr>
        </p:nvSpPr>
        <p:spPr/>
        <p:txBody>
          <a:bodyPr/>
          <a:lstStyle/>
          <a:p>
            <a:fld id="{4034BEE3-566C-4068-A777-C3A4762E861B}" type="slidenum">
              <a:rPr lang="en-GB" smtClean="0"/>
              <a:pPr/>
              <a:t>98</a:t>
            </a:fld>
            <a:endParaRPr lang="en-GB" dirty="0"/>
          </a:p>
        </p:txBody>
      </p:sp>
    </p:spTree>
    <p:extLst>
      <p:ext uri="{BB962C8B-B14F-4D97-AF65-F5344CB8AC3E}">
        <p14:creationId xmlns:p14="http://schemas.microsoft.com/office/powerpoint/2010/main" val="3292516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58CD517-7F32-5D00-08F5-7E548A04551E}"/>
              </a:ext>
            </a:extLst>
          </p:cNvPr>
          <p:cNvSpPr/>
          <p:nvPr/>
        </p:nvSpPr>
        <p:spPr bwMode="ltGray">
          <a:xfrm>
            <a:off x="7350712" y="1293519"/>
            <a:ext cx="4484500" cy="580785"/>
          </a:xfrm>
          <a:prstGeom prst="rect">
            <a:avLst/>
          </a:prstGeom>
          <a:solidFill>
            <a:schemeClr val="accent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291952DC-073B-A7B5-C4A8-DC04683C08B3}"/>
              </a:ext>
            </a:extLst>
          </p:cNvPr>
          <p:cNvSpPr/>
          <p:nvPr/>
        </p:nvSpPr>
        <p:spPr bwMode="ltGray">
          <a:xfrm>
            <a:off x="7600815" y="1360492"/>
            <a:ext cx="3984294" cy="446838"/>
          </a:xfrm>
          <a:prstGeom prst="rect">
            <a:avLst/>
          </a:prstGeom>
          <a:solidFill>
            <a:srgbClr val="FFFFFF">
              <a:alpha val="3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a:extLst>
              <a:ext uri="{FF2B5EF4-FFF2-40B4-BE49-F238E27FC236}">
                <a16:creationId xmlns:a16="http://schemas.microsoft.com/office/drawing/2014/main" id="{11C0BB1A-977D-2FC9-671D-770E593294A3}"/>
              </a:ext>
            </a:extLst>
          </p:cNvPr>
          <p:cNvSpPr>
            <a:spLocks noGrp="1"/>
          </p:cNvSpPr>
          <p:nvPr>
            <p:ph type="title"/>
          </p:nvPr>
        </p:nvSpPr>
        <p:spPr>
          <a:xfrm>
            <a:off x="1285045" y="116542"/>
            <a:ext cx="10541830" cy="403200"/>
          </a:xfrm>
        </p:spPr>
        <p:txBody>
          <a:bodyPr/>
          <a:lstStyle/>
          <a:p>
            <a:r>
              <a:rPr lang="en-NZ" sz="1800" dirty="0"/>
              <a:t>The main reasons rangatahi play Rugby Union or Rippa Rugby are for the social aspects: it’s fun, they like their team-mates. Rangatahi also mention the reason they play is because they are good at the sport.</a:t>
            </a:r>
          </a:p>
        </p:txBody>
      </p:sp>
      <p:graphicFrame>
        <p:nvGraphicFramePr>
          <p:cNvPr id="10" name="Content Placeholder 11">
            <a:extLst>
              <a:ext uri="{FF2B5EF4-FFF2-40B4-BE49-F238E27FC236}">
                <a16:creationId xmlns:a16="http://schemas.microsoft.com/office/drawing/2014/main" id="{D60E4A44-0005-196C-7A01-3575855FBB39}"/>
              </a:ext>
            </a:extLst>
          </p:cNvPr>
          <p:cNvGraphicFramePr>
            <a:graphicFrameLocks noGrp="1"/>
          </p:cNvGraphicFramePr>
          <p:nvPr>
            <p:ph sz="quarter" idx="14"/>
          </p:nvPr>
        </p:nvGraphicFramePr>
        <p:xfrm>
          <a:off x="1602719" y="1384914"/>
          <a:ext cx="5449887" cy="44316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963E6D10-3700-73B2-5878-508CFEA5F074}"/>
              </a:ext>
            </a:extLst>
          </p:cNvPr>
          <p:cNvSpPr/>
          <p:nvPr/>
        </p:nvSpPr>
        <p:spPr bwMode="ltGray">
          <a:xfrm>
            <a:off x="356789" y="1135559"/>
            <a:ext cx="715402" cy="490718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Rectangle 8">
            <a:extLst>
              <a:ext uri="{FF2B5EF4-FFF2-40B4-BE49-F238E27FC236}">
                <a16:creationId xmlns:a16="http://schemas.microsoft.com/office/drawing/2014/main" id="{425E0B9B-102A-FC19-B5BF-663F8A79C5E5}"/>
              </a:ext>
            </a:extLst>
          </p:cNvPr>
          <p:cNvSpPr/>
          <p:nvPr/>
        </p:nvSpPr>
        <p:spPr bwMode="ltGray">
          <a:xfrm>
            <a:off x="461639" y="1287261"/>
            <a:ext cx="479394" cy="4660777"/>
          </a:xfrm>
          <a:prstGeom prst="rect">
            <a:avLst/>
          </a:prstGeom>
          <a:solidFill>
            <a:srgbClr val="FFFFFF">
              <a:alpha val="3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TextBox 11">
            <a:extLst>
              <a:ext uri="{FF2B5EF4-FFF2-40B4-BE49-F238E27FC236}">
                <a16:creationId xmlns:a16="http://schemas.microsoft.com/office/drawing/2014/main" id="{529BC69A-91A3-60D8-B917-EA2B4D9BF5CB}"/>
              </a:ext>
            </a:extLst>
          </p:cNvPr>
          <p:cNvSpPr txBox="1"/>
          <p:nvPr/>
        </p:nvSpPr>
        <p:spPr>
          <a:xfrm rot="16200000">
            <a:off x="-870012" y="3309872"/>
            <a:ext cx="3142696"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000" b="1" i="0" u="none" strike="noStrike" kern="1200" cap="none" spc="0" normalizeH="0" baseline="0" noProof="0" dirty="0">
                <a:ln>
                  <a:noFill/>
                </a:ln>
                <a:solidFill>
                  <a:srgbClr val="333333"/>
                </a:solidFill>
                <a:effectLst/>
                <a:uLnTx/>
                <a:uFillTx/>
                <a:latin typeface="Arial"/>
                <a:ea typeface="+mn-ea"/>
                <a:cs typeface="+mn-cs"/>
              </a:rPr>
              <a:t>Reasons play Rugby Union or Rippa Rugby </a:t>
            </a:r>
          </a:p>
        </p:txBody>
      </p:sp>
      <p:grpSp>
        <p:nvGrpSpPr>
          <p:cNvPr id="15" name="Group 14">
            <a:extLst>
              <a:ext uri="{FF2B5EF4-FFF2-40B4-BE49-F238E27FC236}">
                <a16:creationId xmlns:a16="http://schemas.microsoft.com/office/drawing/2014/main" id="{891A1A04-DFE2-2F38-D75C-C93D596AE0AA}"/>
              </a:ext>
            </a:extLst>
          </p:cNvPr>
          <p:cNvGrpSpPr/>
          <p:nvPr/>
        </p:nvGrpSpPr>
        <p:grpSpPr>
          <a:xfrm>
            <a:off x="7164550" y="1143783"/>
            <a:ext cx="317312" cy="317312"/>
            <a:chOff x="8883583" y="395223"/>
            <a:chExt cx="600075" cy="600075"/>
          </a:xfrm>
        </p:grpSpPr>
        <p:sp>
          <p:nvSpPr>
            <p:cNvPr id="16" name="Rectangle 15">
              <a:extLst>
                <a:ext uri="{FF2B5EF4-FFF2-40B4-BE49-F238E27FC236}">
                  <a16:creationId xmlns:a16="http://schemas.microsoft.com/office/drawing/2014/main" id="{D6E4D2AF-CE8B-B131-4EC8-508FF480C568}"/>
                </a:ext>
              </a:extLst>
            </p:cNvPr>
            <p:cNvSpPr/>
            <p:nvPr/>
          </p:nvSpPr>
          <p:spPr bwMode="ltGray">
            <a:xfrm>
              <a:off x="8883583" y="395223"/>
              <a:ext cx="600075" cy="600075"/>
            </a:xfrm>
            <a:prstGeom prst="rect">
              <a:avLst/>
            </a:prstGeom>
            <a:solidFill>
              <a:schemeClr val="accent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17" name="Graphic 20">
              <a:extLst>
                <a:ext uri="{FF2B5EF4-FFF2-40B4-BE49-F238E27FC236}">
                  <a16:creationId xmlns:a16="http://schemas.microsoft.com/office/drawing/2014/main" id="{B060E2D3-2CED-823C-E0FD-1E44E759E83A}"/>
                </a:ext>
              </a:extLst>
            </p:cNvPr>
            <p:cNvGrpSpPr/>
            <p:nvPr/>
          </p:nvGrpSpPr>
          <p:grpSpPr>
            <a:xfrm>
              <a:off x="8944460" y="518482"/>
              <a:ext cx="474419" cy="335478"/>
              <a:chOff x="-309623" y="1966848"/>
              <a:chExt cx="852607" cy="602907"/>
            </a:xfrm>
            <a:solidFill>
              <a:srgbClr val="FFFFFF"/>
            </a:solidFill>
          </p:grpSpPr>
          <p:sp>
            <p:nvSpPr>
              <p:cNvPr id="18" name="Freeform: Shape 17">
                <a:extLst>
                  <a:ext uri="{FF2B5EF4-FFF2-40B4-BE49-F238E27FC236}">
                    <a16:creationId xmlns:a16="http://schemas.microsoft.com/office/drawing/2014/main" id="{44E5D068-8809-4BF3-3763-3361A509912B}"/>
                  </a:ext>
                </a:extLst>
              </p:cNvPr>
              <p:cNvSpPr/>
              <p:nvPr/>
            </p:nvSpPr>
            <p:spPr>
              <a:xfrm>
                <a:off x="-309623" y="1966848"/>
                <a:ext cx="400614" cy="602907"/>
              </a:xfrm>
              <a:custGeom>
                <a:avLst/>
                <a:gdLst>
                  <a:gd name="connsiteX0" fmla="*/ 233993 w 400614"/>
                  <a:gd name="connsiteY0" fmla="*/ 263785 h 602907"/>
                  <a:gd name="connsiteX1" fmla="*/ 185435 w 400614"/>
                  <a:gd name="connsiteY1" fmla="*/ 276580 h 602907"/>
                  <a:gd name="connsiteX2" fmla="*/ 140801 w 400614"/>
                  <a:gd name="connsiteY2" fmla="*/ 289488 h 602907"/>
                  <a:gd name="connsiteX3" fmla="*/ 122993 w 400614"/>
                  <a:gd name="connsiteY3" fmla="*/ 249907 h 602907"/>
                  <a:gd name="connsiteX4" fmla="*/ 202269 w 400614"/>
                  <a:gd name="connsiteY4" fmla="*/ 96642 h 602907"/>
                  <a:gd name="connsiteX5" fmla="*/ 376711 w 400614"/>
                  <a:gd name="connsiteY5" fmla="*/ 29853 h 602907"/>
                  <a:gd name="connsiteX6" fmla="*/ 372731 w 400614"/>
                  <a:gd name="connsiteY6" fmla="*/ 64 h 602907"/>
                  <a:gd name="connsiteX7" fmla="*/ 109124 w 400614"/>
                  <a:gd name="connsiteY7" fmla="*/ 105139 h 602907"/>
                  <a:gd name="connsiteX8" fmla="*/ 61 w 400614"/>
                  <a:gd name="connsiteY8" fmla="*/ 356920 h 602907"/>
                  <a:gd name="connsiteX9" fmla="*/ 62503 w 400614"/>
                  <a:gd name="connsiteY9" fmla="*/ 530403 h 602907"/>
                  <a:gd name="connsiteX10" fmla="*/ 222110 w 400614"/>
                  <a:gd name="connsiteY10" fmla="*/ 602784 h 602907"/>
                  <a:gd name="connsiteX11" fmla="*/ 350951 w 400614"/>
                  <a:gd name="connsiteY11" fmla="*/ 551158 h 602907"/>
                  <a:gd name="connsiteX12" fmla="*/ 400534 w 400614"/>
                  <a:gd name="connsiteY12" fmla="*/ 422316 h 602907"/>
                  <a:gd name="connsiteX13" fmla="*/ 349982 w 400614"/>
                  <a:gd name="connsiteY13" fmla="*/ 308302 h 602907"/>
                  <a:gd name="connsiteX14" fmla="*/ 233993 w 400614"/>
                  <a:gd name="connsiteY14" fmla="*/ 263785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233993" y="263785"/>
                    </a:moveTo>
                    <a:cubicBezTo>
                      <a:pt x="217149" y="264975"/>
                      <a:pt x="200678" y="269315"/>
                      <a:pt x="185435" y="276580"/>
                    </a:cubicBezTo>
                    <a:cubicBezTo>
                      <a:pt x="171419" y="283440"/>
                      <a:pt x="156316" y="287808"/>
                      <a:pt x="140801" y="289488"/>
                    </a:cubicBezTo>
                    <a:cubicBezTo>
                      <a:pt x="128910" y="289488"/>
                      <a:pt x="122993" y="276253"/>
                      <a:pt x="122993" y="249907"/>
                    </a:cubicBezTo>
                    <a:cubicBezTo>
                      <a:pt x="124434" y="189344"/>
                      <a:pt x="153673" y="132814"/>
                      <a:pt x="202269" y="96642"/>
                    </a:cubicBezTo>
                    <a:cubicBezTo>
                      <a:pt x="250347" y="53884"/>
                      <a:pt x="312372" y="30136"/>
                      <a:pt x="376711" y="29853"/>
                    </a:cubicBezTo>
                    <a:lnTo>
                      <a:pt x="372731" y="64"/>
                    </a:lnTo>
                    <a:cubicBezTo>
                      <a:pt x="274310" y="-1770"/>
                      <a:pt x="179296" y="36103"/>
                      <a:pt x="109124" y="105139"/>
                    </a:cubicBezTo>
                    <a:cubicBezTo>
                      <a:pt x="38722" y="169811"/>
                      <a:pt x="-920" y="261327"/>
                      <a:pt x="61" y="356920"/>
                    </a:cubicBezTo>
                    <a:cubicBezTo>
                      <a:pt x="-1321" y="420484"/>
                      <a:pt x="20928" y="482301"/>
                      <a:pt x="62503" y="530403"/>
                    </a:cubicBezTo>
                    <a:cubicBezTo>
                      <a:pt x="101887" y="577602"/>
                      <a:pt x="160655" y="604253"/>
                      <a:pt x="222110" y="602784"/>
                    </a:cubicBezTo>
                    <a:cubicBezTo>
                      <a:pt x="270435" y="604625"/>
                      <a:pt x="317268" y="585859"/>
                      <a:pt x="350951" y="551158"/>
                    </a:cubicBezTo>
                    <a:cubicBezTo>
                      <a:pt x="384106" y="516609"/>
                      <a:pt x="401974" y="470178"/>
                      <a:pt x="400534" y="422316"/>
                    </a:cubicBezTo>
                    <a:cubicBezTo>
                      <a:pt x="401659" y="378649"/>
                      <a:pt x="383099" y="336788"/>
                      <a:pt x="349982" y="308302"/>
                    </a:cubicBezTo>
                    <a:cubicBezTo>
                      <a:pt x="318296" y="279401"/>
                      <a:pt x="276879" y="263505"/>
                      <a:pt x="233993" y="263785"/>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sp>
            <p:nvSpPr>
              <p:cNvPr id="19" name="Freeform: Shape 18">
                <a:extLst>
                  <a:ext uri="{FF2B5EF4-FFF2-40B4-BE49-F238E27FC236}">
                    <a16:creationId xmlns:a16="http://schemas.microsoft.com/office/drawing/2014/main" id="{A3D47664-2BED-EE82-8E42-E757D9947481}"/>
                  </a:ext>
                </a:extLst>
              </p:cNvPr>
              <p:cNvSpPr/>
              <p:nvPr/>
            </p:nvSpPr>
            <p:spPr>
              <a:xfrm>
                <a:off x="142368" y="1966848"/>
                <a:ext cx="400614" cy="602907"/>
              </a:xfrm>
              <a:custGeom>
                <a:avLst/>
                <a:gdLst>
                  <a:gd name="connsiteX0" fmla="*/ 348955 w 400614"/>
                  <a:gd name="connsiteY0" fmla="*/ 309380 h 602907"/>
                  <a:gd name="connsiteX1" fmla="*/ 233987 w 400614"/>
                  <a:gd name="connsiteY1" fmla="*/ 263784 h 602907"/>
                  <a:gd name="connsiteX2" fmla="*/ 185420 w 400614"/>
                  <a:gd name="connsiteY2" fmla="*/ 276579 h 602907"/>
                  <a:gd name="connsiteX3" fmla="*/ 140786 w 400614"/>
                  <a:gd name="connsiteY3" fmla="*/ 289488 h 602907"/>
                  <a:gd name="connsiteX4" fmla="*/ 122993 w 400614"/>
                  <a:gd name="connsiteY4" fmla="*/ 249907 h 602907"/>
                  <a:gd name="connsiteX5" fmla="*/ 202251 w 400614"/>
                  <a:gd name="connsiteY5" fmla="*/ 96642 h 602907"/>
                  <a:gd name="connsiteX6" fmla="*/ 376705 w 400614"/>
                  <a:gd name="connsiteY6" fmla="*/ 29853 h 602907"/>
                  <a:gd name="connsiteX7" fmla="*/ 372731 w 400614"/>
                  <a:gd name="connsiteY7" fmla="*/ 64 h 602907"/>
                  <a:gd name="connsiteX8" fmla="*/ 109116 w 400614"/>
                  <a:gd name="connsiteY8" fmla="*/ 105139 h 602907"/>
                  <a:gd name="connsiteX9" fmla="*/ 61 w 400614"/>
                  <a:gd name="connsiteY9" fmla="*/ 356919 h 602907"/>
                  <a:gd name="connsiteX10" fmla="*/ 62488 w 400614"/>
                  <a:gd name="connsiteY10" fmla="*/ 530403 h 602907"/>
                  <a:gd name="connsiteX11" fmla="*/ 222092 w 400614"/>
                  <a:gd name="connsiteY11" fmla="*/ 602784 h 602907"/>
                  <a:gd name="connsiteX12" fmla="*/ 350949 w 400614"/>
                  <a:gd name="connsiteY12" fmla="*/ 551158 h 602907"/>
                  <a:gd name="connsiteX13" fmla="*/ 400535 w 400614"/>
                  <a:gd name="connsiteY13" fmla="*/ 422316 h 602907"/>
                  <a:gd name="connsiteX14" fmla="*/ 348955 w 400614"/>
                  <a:gd name="connsiteY14" fmla="*/ 309380 h 6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0614" h="602907">
                    <a:moveTo>
                      <a:pt x="348955" y="309380"/>
                    </a:moveTo>
                    <a:cubicBezTo>
                      <a:pt x="317764" y="280209"/>
                      <a:pt x="276693" y="263920"/>
                      <a:pt x="233987" y="263784"/>
                    </a:cubicBezTo>
                    <a:cubicBezTo>
                      <a:pt x="217138" y="264975"/>
                      <a:pt x="200666" y="269315"/>
                      <a:pt x="185420" y="276579"/>
                    </a:cubicBezTo>
                    <a:cubicBezTo>
                      <a:pt x="171405" y="283444"/>
                      <a:pt x="156301" y="287811"/>
                      <a:pt x="140786" y="289488"/>
                    </a:cubicBezTo>
                    <a:cubicBezTo>
                      <a:pt x="128903" y="289488"/>
                      <a:pt x="122993" y="276253"/>
                      <a:pt x="122993" y="249907"/>
                    </a:cubicBezTo>
                    <a:cubicBezTo>
                      <a:pt x="124430" y="189347"/>
                      <a:pt x="153662" y="132819"/>
                      <a:pt x="202251" y="96642"/>
                    </a:cubicBezTo>
                    <a:cubicBezTo>
                      <a:pt x="250336" y="53885"/>
                      <a:pt x="312364" y="30138"/>
                      <a:pt x="376705" y="29853"/>
                    </a:cubicBezTo>
                    <a:lnTo>
                      <a:pt x="372731" y="64"/>
                    </a:lnTo>
                    <a:cubicBezTo>
                      <a:pt x="274306" y="-1768"/>
                      <a:pt x="179293" y="36104"/>
                      <a:pt x="109116" y="105139"/>
                    </a:cubicBezTo>
                    <a:cubicBezTo>
                      <a:pt x="38716" y="169811"/>
                      <a:pt x="-923" y="261327"/>
                      <a:pt x="61" y="356919"/>
                    </a:cubicBezTo>
                    <a:cubicBezTo>
                      <a:pt x="-1327" y="420482"/>
                      <a:pt x="20917" y="482299"/>
                      <a:pt x="62488" y="530403"/>
                    </a:cubicBezTo>
                    <a:cubicBezTo>
                      <a:pt x="101875" y="577598"/>
                      <a:pt x="160640" y="604248"/>
                      <a:pt x="222092" y="602784"/>
                    </a:cubicBezTo>
                    <a:cubicBezTo>
                      <a:pt x="270425" y="604624"/>
                      <a:pt x="317264" y="585859"/>
                      <a:pt x="350949" y="551158"/>
                    </a:cubicBezTo>
                    <a:cubicBezTo>
                      <a:pt x="384106" y="516607"/>
                      <a:pt x="401968" y="470178"/>
                      <a:pt x="400535" y="422316"/>
                    </a:cubicBezTo>
                    <a:cubicBezTo>
                      <a:pt x="401195" y="378831"/>
                      <a:pt x="382252" y="337356"/>
                      <a:pt x="348955" y="309380"/>
                    </a:cubicBezTo>
                    <a:close/>
                  </a:path>
                </a:pathLst>
              </a:custGeom>
              <a:grpFill/>
              <a:ln w="666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333333"/>
                  </a:solidFill>
                  <a:effectLst/>
                  <a:uLnTx/>
                  <a:uFillTx/>
                  <a:latin typeface="Arial"/>
                  <a:ea typeface="+mn-ea"/>
                  <a:cs typeface="+mn-cs"/>
                </a:endParaRPr>
              </a:p>
            </p:txBody>
          </p:sp>
        </p:grpSp>
      </p:grpSp>
      <p:sp>
        <p:nvSpPr>
          <p:cNvPr id="20" name="Rectangle 19">
            <a:extLst>
              <a:ext uri="{FF2B5EF4-FFF2-40B4-BE49-F238E27FC236}">
                <a16:creationId xmlns:a16="http://schemas.microsoft.com/office/drawing/2014/main" id="{7FAD440D-4770-930B-9010-3994D4826415}"/>
              </a:ext>
            </a:extLst>
          </p:cNvPr>
          <p:cNvSpPr/>
          <p:nvPr/>
        </p:nvSpPr>
        <p:spPr bwMode="ltGray">
          <a:xfrm>
            <a:off x="7350711" y="1874304"/>
            <a:ext cx="4484500" cy="4100367"/>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22" name="TextBox 21">
            <a:extLst>
              <a:ext uri="{FF2B5EF4-FFF2-40B4-BE49-F238E27FC236}">
                <a16:creationId xmlns:a16="http://schemas.microsoft.com/office/drawing/2014/main" id="{76F4E333-AA9E-493D-9C96-EA4F5FAD91C4}"/>
              </a:ext>
            </a:extLst>
          </p:cNvPr>
          <p:cNvSpPr txBox="1"/>
          <p:nvPr/>
        </p:nvSpPr>
        <p:spPr>
          <a:xfrm>
            <a:off x="8007473" y="1325804"/>
            <a:ext cx="3152925" cy="4924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srgbClr val="333333"/>
                </a:solidFill>
                <a:effectLst/>
                <a:uLnTx/>
                <a:uFillTx/>
                <a:latin typeface="Arial"/>
                <a:ea typeface="+mn-ea"/>
                <a:cs typeface="+mn-cs"/>
              </a:rPr>
              <a:t>Why want to play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1" i="0" u="none" strike="noStrike" kern="1200" cap="none" spc="0" normalizeH="0" baseline="0" noProof="0" dirty="0">
                <a:ln>
                  <a:noFill/>
                </a:ln>
                <a:solidFill>
                  <a:srgbClr val="333333"/>
                </a:solidFill>
                <a:effectLst/>
                <a:uLnTx/>
                <a:uFillTx/>
                <a:latin typeface="Arial"/>
                <a:ea typeface="+mn-ea"/>
                <a:cs typeface="+mn-cs"/>
              </a:rPr>
              <a:t>(example verbatim)</a:t>
            </a:r>
          </a:p>
        </p:txBody>
      </p:sp>
      <p:sp>
        <p:nvSpPr>
          <p:cNvPr id="23" name="TextBox 22">
            <a:extLst>
              <a:ext uri="{FF2B5EF4-FFF2-40B4-BE49-F238E27FC236}">
                <a16:creationId xmlns:a16="http://schemas.microsoft.com/office/drawing/2014/main" id="{823BBD88-D3A6-625D-FB4E-5017D8BC09F2}"/>
              </a:ext>
            </a:extLst>
          </p:cNvPr>
          <p:cNvSpPr txBox="1"/>
          <p:nvPr/>
        </p:nvSpPr>
        <p:spPr>
          <a:xfrm>
            <a:off x="7600815" y="2141918"/>
            <a:ext cx="4057785" cy="30469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100" b="0" i="1" u="none" strike="noStrike" kern="1200" cap="none" spc="0" normalizeH="0" baseline="0" noProof="0" dirty="0">
                <a:ln>
                  <a:noFill/>
                </a:ln>
                <a:solidFill>
                  <a:srgbClr val="333333"/>
                </a:solidFill>
                <a:effectLst/>
                <a:uLnTx/>
                <a:uFillTx/>
                <a:latin typeface="Arial"/>
                <a:ea typeface="+mn-ea"/>
                <a:cs typeface="+mn-cs"/>
              </a:rPr>
              <a:t>“I like playing rugby and being part of a team and hanging out with my mates.” (</a:t>
            </a:r>
            <a:r>
              <a:rPr lang="en-NZ" sz="1100" i="1" dirty="0">
                <a:solidFill>
                  <a:srgbClr val="333333"/>
                </a:solidFill>
                <a:latin typeface="Arial"/>
              </a:rPr>
              <a:t>M</a:t>
            </a:r>
            <a:r>
              <a:rPr kumimoji="0" lang="en-NZ" sz="1100" b="0" i="1" u="none" strike="noStrike" kern="1200" cap="none" spc="0" normalizeH="0" baseline="0" noProof="0" dirty="0">
                <a:ln>
                  <a:noFill/>
                </a:ln>
                <a:solidFill>
                  <a:srgbClr val="333333"/>
                </a:solidFill>
                <a:effectLst/>
                <a:uLnTx/>
                <a:uFillTx/>
                <a:latin typeface="Arial"/>
                <a:ea typeface="+mn-ea"/>
                <a:cs typeface="+mn-cs"/>
              </a:rPr>
              <a:t>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100" b="0" i="1" u="none" strike="noStrike" kern="1200" cap="none" spc="0" normalizeH="0" baseline="0" noProof="0" dirty="0">
              <a:ln>
                <a:noFill/>
              </a:ln>
              <a:solidFill>
                <a:srgbClr val="333333"/>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100" b="0" i="1" u="none" strike="noStrike" kern="1200" cap="none" spc="0" normalizeH="0" baseline="0" noProof="0" dirty="0">
                <a:ln>
                  <a:noFill/>
                </a:ln>
                <a:effectLst/>
                <a:uLnTx/>
                <a:uFillTx/>
                <a:latin typeface="Arial"/>
                <a:ea typeface="+mn-ea"/>
                <a:cs typeface="+mn-cs"/>
              </a:rPr>
              <a:t>“Because I enjoy the competitiveness in it and my teammates are a lot of my friends which makes it enjoyable.” (Male)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100" b="0" i="1" u="none" strike="noStrike" kern="1200" cap="none" spc="0" normalizeH="0" baseline="0" noProof="0" dirty="0">
              <a:ln>
                <a:noFill/>
              </a:ln>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100" b="0" i="1" u="none" strike="noStrike" kern="1200" cap="none" spc="0" normalizeH="0" baseline="0" noProof="0" dirty="0">
                <a:ln>
                  <a:noFill/>
                </a:ln>
                <a:effectLst/>
                <a:uLnTx/>
                <a:uFillTx/>
                <a:latin typeface="Arial"/>
                <a:ea typeface="+mn-ea"/>
                <a:cs typeface="+mn-cs"/>
              </a:rPr>
              <a:t>“Because it is popular and lot of my friends play it and also because it’s challenging.” (</a:t>
            </a:r>
            <a:r>
              <a:rPr lang="en-NZ" sz="1100" i="1" dirty="0">
                <a:latin typeface="Arial"/>
              </a:rPr>
              <a:t>M</a:t>
            </a:r>
            <a:r>
              <a:rPr kumimoji="0" lang="en-NZ" sz="1100" b="0" i="1" u="none" strike="noStrike" kern="1200" cap="none" spc="0" normalizeH="0" baseline="0" noProof="0" dirty="0">
                <a:ln>
                  <a:noFill/>
                </a:ln>
                <a:effectLst/>
                <a:uLnTx/>
                <a:uFillTx/>
                <a:latin typeface="Arial"/>
                <a:ea typeface="+mn-ea"/>
                <a:cs typeface="+mn-cs"/>
              </a:rPr>
              <a:t>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100" b="0" i="1" u="none" strike="noStrike" kern="1200" cap="none" spc="0" normalizeH="0" baseline="0" noProof="0" dirty="0">
              <a:ln>
                <a:noFill/>
              </a:ln>
              <a:solidFill>
                <a:srgbClr val="FF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NZ" sz="1100" i="1" dirty="0">
                <a:latin typeface="Arial"/>
              </a:rPr>
              <a:t>“[My] parents</a:t>
            </a:r>
            <a:r>
              <a:rPr kumimoji="0" lang="en-NZ" sz="1100" b="0" i="1" u="none" strike="noStrike" kern="1200" cap="none" spc="0" normalizeH="0" baseline="0" noProof="0" dirty="0">
                <a:ln>
                  <a:noFill/>
                </a:ln>
                <a:effectLst/>
                <a:uLnTx/>
                <a:uFillTx/>
                <a:latin typeface="Arial"/>
                <a:ea typeface="+mn-ea"/>
                <a:cs typeface="+mn-cs"/>
              </a:rPr>
              <a:t> make me play. Influence on friends and just enjoyable winning games.” (Male)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100" b="0" i="1" u="none" strike="noStrike" kern="1200" cap="none" spc="0" normalizeH="0" baseline="0" noProof="0" dirty="0">
              <a:ln>
                <a:noFill/>
              </a:ln>
              <a:solidFill>
                <a:srgbClr val="FF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100" b="0" i="1" u="none" strike="noStrike" kern="1200" cap="none" spc="0" normalizeH="0" baseline="0" noProof="0" dirty="0">
                <a:ln>
                  <a:noFill/>
                </a:ln>
                <a:effectLst/>
                <a:uLnTx/>
                <a:uFillTx/>
                <a:latin typeface="Arial"/>
                <a:ea typeface="+mn-ea"/>
                <a:cs typeface="+mn-cs"/>
              </a:rPr>
              <a:t>“I enjoy the physicality and competition. It gets all the energy out of my system and the team are like my brothers.” (Male)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100" b="0" i="1" u="none" strike="noStrike" kern="1200" cap="none" spc="0" normalizeH="0" baseline="0" noProof="0" dirty="0">
              <a:ln>
                <a:noFill/>
              </a:ln>
              <a:solidFill>
                <a:srgbClr val="FF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100" b="0" i="1" u="none" strike="noStrike" kern="1200" cap="none" spc="0" normalizeH="0" baseline="0" noProof="0" dirty="0">
                <a:ln>
                  <a:noFill/>
                </a:ln>
                <a:effectLst/>
                <a:uLnTx/>
                <a:uFillTx/>
                <a:latin typeface="Arial"/>
                <a:ea typeface="+mn-ea"/>
                <a:cs typeface="+mn-cs"/>
              </a:rPr>
              <a:t>“Because I have played since I was 5 and really enjoy the way it is played.” (Male)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100" b="0" i="1" u="none" strike="noStrike" kern="1200" cap="none" spc="0" normalizeH="0" baseline="0" noProof="0" dirty="0">
              <a:ln>
                <a:noFill/>
              </a:ln>
              <a:solidFill>
                <a:srgbClr val="FF0000"/>
              </a:solidFill>
              <a:effectLst/>
              <a:uLnTx/>
              <a:uFillTx/>
              <a:latin typeface="Arial"/>
              <a:ea typeface="+mn-ea"/>
              <a:cs typeface="+mn-cs"/>
            </a:endParaRPr>
          </a:p>
        </p:txBody>
      </p:sp>
      <p:sp>
        <p:nvSpPr>
          <p:cNvPr id="26" name="TextBox 25">
            <a:extLst>
              <a:ext uri="{FF2B5EF4-FFF2-40B4-BE49-F238E27FC236}">
                <a16:creationId xmlns:a16="http://schemas.microsoft.com/office/drawing/2014/main" id="{234FE14C-1CE8-5E14-EA58-4FA7A8A4301F}"/>
              </a:ext>
            </a:extLst>
          </p:cNvPr>
          <p:cNvSpPr txBox="1"/>
          <p:nvPr/>
        </p:nvSpPr>
        <p:spPr>
          <a:xfrm>
            <a:off x="1285045" y="1132017"/>
            <a:ext cx="792330" cy="155244"/>
          </a:xfrm>
          <a:prstGeom prst="rect">
            <a:avLst/>
          </a:prstGeom>
          <a:noFill/>
          <a:ln>
            <a:solidFill>
              <a:schemeClr val="tx1"/>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dirty="0">
                <a:ln>
                  <a:noFill/>
                </a:ln>
                <a:solidFill>
                  <a:srgbClr val="333333"/>
                </a:solidFill>
                <a:effectLst/>
                <a:uLnTx/>
                <a:uFillTx/>
                <a:latin typeface="Arial"/>
                <a:ea typeface="+mn-ea"/>
                <a:cs typeface="+mn-cs"/>
              </a:rPr>
              <a:t>% Yes</a:t>
            </a:r>
          </a:p>
        </p:txBody>
      </p:sp>
      <p:sp>
        <p:nvSpPr>
          <p:cNvPr id="27" name="Footer Placeholder 3">
            <a:extLst>
              <a:ext uri="{FF2B5EF4-FFF2-40B4-BE49-F238E27FC236}">
                <a16:creationId xmlns:a16="http://schemas.microsoft.com/office/drawing/2014/main" id="{4D7F9EC1-64DA-0925-318B-7A018F7BCC39}"/>
              </a:ext>
            </a:extLst>
          </p:cNvPr>
          <p:cNvSpPr>
            <a:spLocks noGrp="1"/>
          </p:cNvSpPr>
          <p:nvPr>
            <p:ph type="ftr" sz="quarter" idx="11"/>
          </p:nvPr>
        </p:nvSpPr>
        <p:spPr>
          <a:xfrm>
            <a:off x="3981600" y="6390000"/>
            <a:ext cx="6744312" cy="1968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33333"/>
                </a:solidFill>
                <a:effectLst/>
                <a:uLnTx/>
                <a:uFillTx/>
                <a:latin typeface="Arial"/>
                <a:ea typeface="+mn-ea"/>
                <a:cs typeface="+mn-cs"/>
              </a:rPr>
              <a:t>Q15. </a:t>
            </a:r>
            <a:r>
              <a:rPr kumimoji="0" lang="en-NZ" sz="800" b="0" i="0" u="none" strike="noStrike" kern="1200" cap="none" spc="0" normalizeH="0" baseline="0" noProof="0" dirty="0">
                <a:ln>
                  <a:noFill/>
                </a:ln>
                <a:solidFill>
                  <a:srgbClr val="333333"/>
                </a:solidFill>
                <a:effectLst/>
                <a:uLnTx/>
                <a:uFillTx/>
                <a:latin typeface="Arial"/>
                <a:ea typeface="+mn-ea"/>
                <a:cs typeface="+mn-cs"/>
              </a:rPr>
              <a:t>And which of these are the main reasons you play / do [RUGBY UNION OR RIPPA RUGBY]? | Q13/Q14 Why do you play / do [RUGBY UNION OR RIPPA RUGBY]? </a:t>
            </a:r>
            <a:r>
              <a:rPr kumimoji="0" lang="en-GB" sz="800" b="0" i="0" u="none" strike="noStrike" kern="1200" cap="none" spc="0" normalizeH="0" baseline="0" noProof="0" dirty="0">
                <a:ln>
                  <a:noFill/>
                </a:ln>
                <a:solidFill>
                  <a:srgbClr val="333333"/>
                </a:solidFill>
                <a:effectLst/>
                <a:uLnTx/>
                <a:uFillTx/>
                <a:latin typeface="Arial"/>
                <a:ea typeface="+mn-ea"/>
                <a:cs typeface="+mn-cs"/>
              </a:rPr>
              <a:t>Base: National and Wellington region survey who currently play </a:t>
            </a:r>
            <a:r>
              <a:rPr lang="en-NZ" sz="800" dirty="0"/>
              <a:t>Rugby Union or Rippa Rugby </a:t>
            </a:r>
            <a:r>
              <a:rPr kumimoji="0" lang="en-GB" sz="800" b="0" i="0" u="none" strike="noStrike" kern="1200" cap="none" spc="0" normalizeH="0" baseline="0" noProof="0" dirty="0">
                <a:ln>
                  <a:noFill/>
                </a:ln>
                <a:solidFill>
                  <a:srgbClr val="333333"/>
                </a:solidFill>
                <a:effectLst/>
                <a:uLnTx/>
                <a:uFillTx/>
                <a:latin typeface="Arial"/>
                <a:ea typeface="+mn-ea"/>
                <a:cs typeface="+mn-cs"/>
              </a:rPr>
              <a:t>, n=40</a:t>
            </a:r>
          </a:p>
        </p:txBody>
      </p:sp>
      <p:pic>
        <p:nvPicPr>
          <p:cNvPr id="3" name="Picture 2">
            <a:extLst>
              <a:ext uri="{FF2B5EF4-FFF2-40B4-BE49-F238E27FC236}">
                <a16:creationId xmlns:a16="http://schemas.microsoft.com/office/drawing/2014/main" id="{BC37CA6F-9260-E8BD-FD35-9EDE33513BC0}"/>
              </a:ext>
            </a:extLst>
          </p:cNvPr>
          <p:cNvPicPr>
            <a:picLocks noChangeAspect="1"/>
          </p:cNvPicPr>
          <p:nvPr/>
        </p:nvPicPr>
        <p:blipFill>
          <a:blip r:embed="rId3"/>
          <a:stretch>
            <a:fillRect/>
          </a:stretch>
        </p:blipFill>
        <p:spPr>
          <a:xfrm>
            <a:off x="356789" y="189962"/>
            <a:ext cx="720000" cy="720000"/>
          </a:xfrm>
          <a:prstGeom prst="rect">
            <a:avLst/>
          </a:prstGeom>
        </p:spPr>
      </p:pic>
      <p:sp>
        <p:nvSpPr>
          <p:cNvPr id="7" name="Slide Number Placeholder 6">
            <a:extLst>
              <a:ext uri="{FF2B5EF4-FFF2-40B4-BE49-F238E27FC236}">
                <a16:creationId xmlns:a16="http://schemas.microsoft.com/office/drawing/2014/main" id="{973C02E0-B603-8977-1724-CC3C0E66E025}"/>
              </a:ext>
            </a:extLst>
          </p:cNvPr>
          <p:cNvSpPr>
            <a:spLocks noGrp="1"/>
          </p:cNvSpPr>
          <p:nvPr>
            <p:ph type="sldNum" sz="quarter" idx="10"/>
          </p:nvPr>
        </p:nvSpPr>
        <p:spPr/>
        <p:txBody>
          <a:bodyPr/>
          <a:lstStyle/>
          <a:p>
            <a:fld id="{4034BEE3-566C-4068-A777-C3A4762E861B}" type="slidenum">
              <a:rPr lang="en-GB" smtClean="0"/>
              <a:pPr/>
              <a:t>99</a:t>
            </a:fld>
            <a:endParaRPr lang="en-GB" dirty="0"/>
          </a:p>
        </p:txBody>
      </p:sp>
    </p:spTree>
    <p:extLst>
      <p:ext uri="{BB962C8B-B14F-4D97-AF65-F5344CB8AC3E}">
        <p14:creationId xmlns:p14="http://schemas.microsoft.com/office/powerpoint/2010/main" val="552535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XCLUDEHIDDENSLIDES" val="False"/>
  <p:tag name="NUMBEROFPAGES" val="110"/>
</p:tagLst>
</file>

<file path=ppt/tags/tag10.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11.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12.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13.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14.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15.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16.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17.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18.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19.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2.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20.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21.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22.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23.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24.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25.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26.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27.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28.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29.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3.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30.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31.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32.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4.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5.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6.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7.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8.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9.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heme/theme1.xml><?xml version="1.0" encoding="utf-8"?>
<a:theme xmlns:a="http://schemas.openxmlformats.org/drawingml/2006/main" name="4_Kantar template master">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spPr>
      <a:bodyPr wrap="square" lIns="0" tIns="0" rIns="0" bIns="0" rtlCol="0">
        <a:spAutoFit/>
      </a:bodyPr>
      <a:lstStyle>
        <a:defPPr algn="ctr">
          <a:defRPr sz="1000" i="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presentation template 16x9.potx" id="{72C55E70-DCC0-48BC-A8D3-254C9D85EE6B}" vid="{C23FF744-6EF1-4703-9F18-C96C6AEBAFAC}"/>
    </a:ext>
  </a:extLst>
</a:theme>
</file>

<file path=ppt/theme/theme2.xml><?xml version="1.0" encoding="utf-8"?>
<a:theme xmlns:a="http://schemas.openxmlformats.org/drawingml/2006/main" name="Kantar template master_Nuku Ora">
  <a:themeElements>
    <a:clrScheme name="NUKU ORA">
      <a:dk1>
        <a:srgbClr val="333333"/>
      </a:dk1>
      <a:lt1>
        <a:srgbClr val="FFFFFF"/>
      </a:lt1>
      <a:dk2>
        <a:srgbClr val="0060FF"/>
      </a:dk2>
      <a:lt2>
        <a:srgbClr val="FF5000"/>
      </a:lt2>
      <a:accent1>
        <a:srgbClr val="00A5B8"/>
      </a:accent1>
      <a:accent2>
        <a:srgbClr val="ECBB06"/>
      </a:accent2>
      <a:accent3>
        <a:srgbClr val="006C77"/>
      </a:accent3>
      <a:accent4>
        <a:srgbClr val="00E5BA"/>
      </a:accent4>
      <a:accent5>
        <a:srgbClr val="00B6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ctr">
          <a:defRPr dirty="0"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presentation template 16x9.potx" id="{72C55E70-DCC0-48BC-A8D3-254C9D85EE6B}" vid="{C23FF744-6EF1-4703-9F18-C96C6AEBAFAC}"/>
    </a:ext>
  </a:extLst>
</a:theme>
</file>

<file path=ppt/theme/theme3.xml><?xml version="1.0" encoding="utf-8"?>
<a:theme xmlns:a="http://schemas.openxmlformats.org/drawingml/2006/main" name="2_Kantar template master">
  <a:themeElements>
    <a:clrScheme name="Custom 75">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0060F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presentation template 16x9.potx" id="{72C55E70-DCC0-48BC-A8D3-254C9D85EE6B}" vid="{C23FF744-6EF1-4703-9F18-C96C6AEBAFA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797FFA8C047AB4B9E20857AD6C6F5B1" ma:contentTypeVersion="2" ma:contentTypeDescription="Create a new document." ma:contentTypeScope="" ma:versionID="fa95d704009bda1ef09b299b69e4b08f">
  <xsd:schema xmlns:xsd="http://www.w3.org/2001/XMLSchema" xmlns:xs="http://www.w3.org/2001/XMLSchema" xmlns:p="http://schemas.microsoft.com/office/2006/metadata/properties" xmlns:ns2="dd409362-4a0e-4863-8177-ee042d03cba5" targetNamespace="http://schemas.microsoft.com/office/2006/metadata/properties" ma:root="true" ma:fieldsID="0b6cfcb08429e441d9ee5950ef2f9355" ns2:_="">
    <xsd:import namespace="dd409362-4a0e-4863-8177-ee042d03cba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409362-4a0e-4863-8177-ee042d03cb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4B74E9-609C-44BB-9AD4-A36318D11C48}">
  <ds:schemaRefs>
    <ds:schemaRef ds:uri="http://purl.org/dc/elements/1.1/"/>
    <ds:schemaRef ds:uri="http://schemas.microsoft.com/office/2006/documentManagement/types"/>
    <ds:schemaRef ds:uri="http://www.w3.org/XML/1998/namespace"/>
    <ds:schemaRef ds:uri="http://purl.org/dc/terms/"/>
    <ds:schemaRef ds:uri="dd409362-4a0e-4863-8177-ee042d03cba5"/>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FE32F3C7-A683-4168-B680-3BF0AC002CC3}">
  <ds:schemaRefs>
    <ds:schemaRef ds:uri="dd409362-4a0e-4863-8177-ee042d03cb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3560949-67F2-4DB1-A08E-01F8567EAE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6779</TotalTime>
  <Words>31151</Words>
  <Application>Microsoft Office PowerPoint</Application>
  <PresentationFormat>Widescreen</PresentationFormat>
  <Paragraphs>2287</Paragraphs>
  <Slides>110</Slides>
  <Notes>0</Notes>
  <HiddenSlides>4</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110</vt:i4>
      </vt:variant>
    </vt:vector>
  </HeadingPairs>
  <TitlesOfParts>
    <vt:vector size="118" baseType="lpstr">
      <vt:lpstr>Arial</vt:lpstr>
      <vt:lpstr>Arial Narrow</vt:lpstr>
      <vt:lpstr>Calibri</vt:lpstr>
      <vt:lpstr>Calibri Light</vt:lpstr>
      <vt:lpstr>Kantar Brown</vt:lpstr>
      <vt:lpstr>4_Kantar template master</vt:lpstr>
      <vt:lpstr>Kantar template master_Nuku Ora</vt:lpstr>
      <vt:lpstr>2_Kantar template master</vt:lpstr>
      <vt:lpstr>PowerPoint Presentation</vt:lpstr>
      <vt:lpstr>PowerPoint Presentation</vt:lpstr>
      <vt:lpstr>PowerPoint Presentation</vt:lpstr>
      <vt:lpstr>PowerPoint Presentation</vt:lpstr>
      <vt:lpstr>The research was conducted in two stages; an initial qualitative stage followed by a second quantitative phase. Insights from both stages are presented in this report.</vt:lpstr>
      <vt:lpstr>PowerPoint Presentation</vt:lpstr>
      <vt:lpstr>Further information on the quantitative report</vt:lpstr>
      <vt:lpstr>PowerPoint Presentation</vt:lpstr>
      <vt:lpstr>PowerPoint Presentation</vt:lpstr>
      <vt:lpstr>PowerPoint Presentation</vt:lpstr>
      <vt:lpstr>Initially, rangatahi get into sport because of the sport itself.  This is often encouraged by a parent, teacher or close friends.  </vt:lpstr>
      <vt:lpstr>Sport becomes the vehicle to experience fun, connection and growth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activities that compete with organised sport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breakdown of the rangatahi we invited to the national survey is outlined below. Of those invited, 9% had never participated in organised sport, or hadn’t participated in the last three years, so didn’t qualify to complete the survey. All rangatahi who qualified for the survey answered the ‘all rangatahi’ questions, as well as their relevant participation sections.</vt:lpstr>
      <vt:lpstr>Rangatahi overwhelmingly have positive connotations with sport and being physically active. The words they most closely associate it with (from a prompted list) include fitness, fun, and teamwork...</vt:lpstr>
      <vt:lpstr>As we’ve seen from the qualitative stage there’s a range of reasons why rangatahi stop playing organised sport. When we ask rangatahi in an open-ended question, the most common reason they stopped playing is losing interest and being too busy.</vt:lpstr>
      <vt:lpstr>Some of the verbatim comments about why rangatahi don’t play a particular organised sport anymore…</vt:lpstr>
      <vt:lpstr>We then prompted rangatahi with different barriers (generated from the qualitative research) and asked them to rate how important each one was in their decision to stop playing. When we measure these reasons, there are a range of barriers perceived as important, but the most decisive one is a lack of time due to other things going on. This slide shows the leading barriers.</vt:lpstr>
      <vt:lpstr>The remaining barriers are of lesser importance at an overall level, and are seen as important by less than one in five rangatahi who have lapsed from organised sport.</vt:lpstr>
      <vt:lpstr>How do the top barriers differ by rangatahi: NZ European (significantly) and Māori rangatahi are less likely to think many of the top barriers are important, whereas Asian rangatahi are more likely to think they are important. As rangatahi get older they have more and more on their plate to contend with.</vt:lpstr>
      <vt:lpstr>PowerPoint Presentation</vt:lpstr>
      <vt:lpstr>We can also map the sports* to the barriers, for a visual representation of the barrier skews for each of the sports. The closer a barrier is to the centre, the less defining it is of any of the sports because it has been chosen an average amount of times and therefore is not significantly associated with any one particular sport. Some of the skews this map shows, for example, are rangatahi who’ve lapsed from rugby union are relatively more likely to say it’s because of concerns over getting injured, while uniforms are relatively more of an issue in hockey or netball than other sports.</vt:lpstr>
      <vt:lpstr>Overall, a quarter of rangatahi said the cost of taking part was an important reason in their decision to stop playing. In particular they were referring to the registration fees, equipment, and travel costs.</vt:lpstr>
      <vt:lpstr>Rangatahi who currently play organised sport overwhelmingly say it’s because they enjoy it: it’s fun and they love the game.</vt:lpstr>
      <vt:lpstr>Some of the verbatim comments about why rangatahi continue to play a particular organised sport…</vt:lpstr>
      <vt:lpstr>When prompted, rangatahi say they play organised sport because it is fun and they enjoy the camaraderie. They also play because they’re good at it, want to develop, and their family encourages them.</vt:lpstr>
      <vt:lpstr>Around half of the rangatahi we asked had considered stopping playing their particular sport. We asked why they have considered no longer playing in an open-ended question, and again, the main reasons relate to being too busy and a lack of time:</vt:lpstr>
      <vt:lpstr>We then prompted these rangatahi with the barriers (generated from the qualitative research) and asked them to rate how important each one was when considering whether they should stop playing. Again, we can see multiple factors come into play, but a lack of time was the main barrier (e.g., exams, work, socialising, other hobbies). This mirrors what we see for lapsed rangatahi.    </vt:lpstr>
      <vt:lpstr>All rangatahi believe a great sports coach has to display a range of behaviours. It is of particular importance that coaches acknowledge each player and works with them to improve their game. They also need to show enthusiasm, as well as a sense of fairness. The absence of these attributes reflects some of the frustration earlier expressed by lapsed players.</vt:lpstr>
      <vt:lpstr>The most popular time for training is during the week soon after school, or secondly on weekday evenings. </vt:lpstr>
      <vt:lpstr>Rangatahi are positive about many of the suggested initiatives to encourage participation in organised sport. In particular they think it would be effective if the sports system could make it easier for rangatahi to play for clubs and schools; if there were less bad behaviour from adult supporters; more social leagues; and an increase in the numbers of rangatahi that can participate in development squads.</vt:lpstr>
      <vt:lpstr>How do the suggested initiatives differ by rangatahi: female rangatahi are more likely than males to think it would be effective to make it easier to play for club and school, and have a shorter pre-season. Agreement that some of the initiatives would be effective also differ by ethnicity. </vt:lpstr>
      <vt:lpstr>When asked (spontaneously) what could make the difference to continued participation in organised sport, rangatahi mention making playing organised sport more affordable (reducing fees, free or cheap equipment) and keeping it fun and enjoyable.</vt:lpstr>
      <vt:lpstr>PowerPoint Presentation</vt:lpstr>
      <vt:lpstr>The three key words rangatahi in the Wellington region associate with sports are competitive, fitness, and fun.</vt:lpstr>
      <vt:lpstr>A lack of interest or enjoyment, and other competing priorities help explain why rangatahi in the Wellington region stop playing organised sport. </vt:lpstr>
      <vt:lpstr>Some of the verbatim comments about why they stopped playing a particular organised sport…</vt:lpstr>
      <vt:lpstr>We prompted rangatahi in the Wellington region with different barriers (identified in the qualitative stage) and asked them to rate how important each one was in their decision to stop playing. There are a range of reasons why they stopped playing a particular sport, in particular because they were playing numerous sports and had to drop one/some, or had too many other things going on (e.g., exams, work, socialising, or other hobbies).</vt:lpstr>
      <vt:lpstr>Cont’d. This slide shows some of the barriers that are of lesser importance at an overall level. It is worth noting that 7% of respondents blame the disruptions caused by COVID, while 3% say they stopped playing because of COVID. </vt:lpstr>
      <vt:lpstr>How do the top barriers differ by rangatahi: female rangatahi (significantly) and Māori rangatahi are more likely to think the cost involved, it’s too competitive, and not feeling good enough are important. Māori rangatahi are also more likely to view COVID disruptions and lack of organisation as important barriers. Older rangatahi are more likely to have outside conflicts for their time.</vt:lpstr>
      <vt:lpstr>PowerPoint Presentation</vt:lpstr>
      <vt:lpstr>One in ten rangatahi in the Wellington region say the cost involved was important in their decision to stop playing. Of these rangatahi, the registration fees were the main reason.</vt:lpstr>
      <vt:lpstr>The main reason why rangatahi in the Wellington region say they play organised sport is because of enjoyment: they love it and it’s fun.</vt:lpstr>
      <vt:lpstr>Some of the verbatim comments about why rangatahi continue to play a particular organised sport…</vt:lpstr>
      <vt:lpstr>When prompted, the reasons why rangatahi in the Wellington region say they currently play sport is similar to their spontaneous answers. The emphasis is on the fun and social side. However, they also want to progress, and gain self-validation. </vt:lpstr>
      <vt:lpstr>Around half of the rangatahi we asked in the Wellington region have considered stopping playing their sport. We asked why they have considered no longer playing in an open-ended question, and for these rangatahi the main reasons were feeling like they’re not very good or too much pressure.</vt:lpstr>
      <vt:lpstr>We then prompted these rangatahi with the barriers (generated from the qualitative research) and asked them to rate how important each one would be in their decision to stop playing. There is a range of reasons why they consider stopping, in particular because they are too busy with other things, feeling like they’re not good enough, or that they are not making sufficient progress. </vt:lpstr>
      <vt:lpstr>Within the Wellington region, there are a range of attributes that rangatahi value for a coach. In particular they like someone whom acknowledges each player, and works to improve their individual game, and is also enthusiastic and knowledgeable.</vt:lpstr>
      <vt:lpstr>The most popular times for training for Wellington region rangatahi is during the week – either straight after school or in the evening.</vt:lpstr>
      <vt:lpstr>Rangatahi in the Wellington region are positive about many of the suggested initiatives to encourage participation in organised sport. In particular they think it would be effective if the sports system could make it easier for rangatahi to play for clubs and schools; if there were less bad behaviour from adult supporters; an increase in the numbers of rangatahi that can participate in development squads; and more social leagues. </vt:lpstr>
      <vt:lpstr>How do the suggested initiatives differ by rangatahi: female rangatahi (significantly) are more likely than males to think it would be effective to make it easier to play for club and school, better behaviour by adult supporters, increasing the number of people in development squads, and not having a winter and summer season overlap. </vt:lpstr>
      <vt:lpstr>PowerPoint Presentation</vt:lpstr>
      <vt:lpstr>The main reasons rangatahi play football are for the social aspects: it’s fun and they like their team-mates.</vt:lpstr>
      <vt:lpstr>The main reasons rangatahi stop playing football are: too busy with other things, needing to turn up to every training session and game, friends didn’t play, and were playing multiple sports and had to drop one/some.</vt:lpstr>
      <vt:lpstr>Holding training soon after school or in the evening during the week is most appealing for rangatahi who play football. In general, they believe that making it easier to play for their club and school will be most effective in encouraging rangatahi to participate in organised sport.</vt:lpstr>
      <vt:lpstr>The main reasons rangatahi play basketball are for the social aspects: it’s fun and they like their team-mates. Rangatahi also say they play because they are good at the sport.</vt:lpstr>
      <vt:lpstr>The main reasons rangatahi stop playing basketball are: they are too busy with other things, their friends don’t play / no longer play, and balancing multiple sports.</vt:lpstr>
      <vt:lpstr>Rangatahi who play basketball would ideally have training soon after school ends. In general, they believe that making it easier to play for their club and school will be most effective in encouraging rangatahi to participate in organised sport.</vt:lpstr>
      <vt:lpstr>The main reasons rangatahi play cricket are for the social aspects: it’s fun and they like their team-mates.</vt:lpstr>
      <vt:lpstr>The main reasons rangatahi stop playing cricket are: that it is getting boring, they are too busy with other things, they are balancing multiple sports, and the amount of time required for games and training.</vt:lpstr>
      <vt:lpstr>Holding training soon after school or in the evening during the week is most appealing for rangatahi who play cricket. In general, they believe that making it easier to play for their club and school will be most effective in encouraging rangatahi to participate in organised sport.</vt:lpstr>
      <vt:lpstr>The main reasons rangatahi play cricket are for the social aspects: it’s fun and they like their team-mates.</vt:lpstr>
      <vt:lpstr>The main reasons rangatahi stop playing hockey are: it is too competitive, too busy with other stuff going on, they are worried they’d do something wrong, and it is expensive to play. </vt:lpstr>
      <vt:lpstr>Holding training in the evening on weekdays is preferred by rangatahi who play hockey followed by training soon after school. In general, they believe that making it easier to play for their club and school will be most effective in encouraging rangatahi to participate in organised sport.</vt:lpstr>
      <vt:lpstr>The main reasons rangatahi play netball are for the social aspects: it’s fun and they like their team-mates. Rangatahi also mention being good at netball as a key motivator to play. </vt:lpstr>
      <vt:lpstr>The main reasons rangatahi stop playing netball are: needing to turn up to every training session and game, the time of day when games or training take place is inconvenient, and too busy with other things.</vt:lpstr>
      <vt:lpstr>Holding training soon after school or in the evening during the week is most appealing for rangatahi who play netball. In general, they believe less bad behaviour from adult supporters will be most effective in encouraging rangatahi to participate in organised sport.</vt:lpstr>
      <vt:lpstr>The main reasons rangatahi play Rugby Union or Rippa Rugby are for the social aspects: it’s fun, they like their team-mates. Rangatahi also mention the reason they play is because they are good at the sport.</vt:lpstr>
      <vt:lpstr>The main reasons rangatahi stop playing Rugby Union or Rippa Rugby are: they are worried about getting injured, are playing multiple sports so have to drop one/some, and are too busy with other things.</vt:lpstr>
      <vt:lpstr>Rangatahi who play Rugby Union or Rippa Rugby prefer to train soon after school. In general, they believe that making it easier to play for their club and school will be most effective in encouraging rangatahi to participate in organised sport.</vt:lpstr>
      <vt:lpstr>The main reasons rangatahi play tennis are because it’s fun and they get to progress in their sport.</vt:lpstr>
      <vt:lpstr>The main reasons rangatahi stop playing tennis are: being too busy with other things, friends don’t play, and having to balance multiple sports.</vt:lpstr>
      <vt:lpstr>Rangatahi who play tennis would prefer to have their training right after school or later on in the evenings on weekdays. In general, they believe that clamping down on bad behaviour by adult supports and making it easier to play for their club and school will be most effective in encouraging rangatahi to participate in organised sport.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Durant, Adam</dc:creator>
  <cp:lastModifiedBy>Parkhouse, Ellen (MBWCB)</cp:lastModifiedBy>
  <cp:revision>304</cp:revision>
  <cp:lastPrinted>2022-12-14T03:59:53Z</cp:lastPrinted>
  <dcterms:created xsi:type="dcterms:W3CDTF">2022-07-05T02:14:23Z</dcterms:created>
  <dcterms:modified xsi:type="dcterms:W3CDTF">2022-12-15T01:08:19Z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0x0101003797FFA8C047AB4B9E20857AD6C6F5B1</vt:lpwstr>
  </property>
  <property fmtid="{D5CDD505-2E9C-101B-9397-08002B2CF9AE}" pid="3" name="MSIP_Label_3ab07346-34a2-4928-9ea5-c1e3e42cbb15_Enabled">
    <vt:lpwstr>true</vt:lpwstr>
  </property>
  <property fmtid="{D5CDD505-2E9C-101B-9397-08002B2CF9AE}" pid="4" name="MSIP_Label_3ab07346-34a2-4928-9ea5-c1e3e42cbb15_SetDate">
    <vt:lpwstr>2022-10-31T20:06:24Z</vt:lpwstr>
  </property>
  <property fmtid="{D5CDD505-2E9C-101B-9397-08002B2CF9AE}" pid="5" name="MSIP_Label_3ab07346-34a2-4928-9ea5-c1e3e42cbb15_Method">
    <vt:lpwstr>Privileged</vt:lpwstr>
  </property>
  <property fmtid="{D5CDD505-2E9C-101B-9397-08002B2CF9AE}" pid="6" name="MSIP_Label_3ab07346-34a2-4928-9ea5-c1e3e42cbb15_Name">
    <vt:lpwstr>Everyone</vt:lpwstr>
  </property>
  <property fmtid="{D5CDD505-2E9C-101B-9397-08002B2CF9AE}" pid="7" name="MSIP_Label_3ab07346-34a2-4928-9ea5-c1e3e42cbb15_SiteId">
    <vt:lpwstr>1e355c04-e0a4-42ed-8e2d-7351591f0ef1</vt:lpwstr>
  </property>
  <property fmtid="{D5CDD505-2E9C-101B-9397-08002B2CF9AE}" pid="8" name="MSIP_Label_3ab07346-34a2-4928-9ea5-c1e3e42cbb15_ActionId">
    <vt:lpwstr>cf44df66-ded0-4fca-9338-67e84abd6421</vt:lpwstr>
  </property>
  <property fmtid="{D5CDD505-2E9C-101B-9397-08002B2CF9AE}" pid="9" name="MSIP_Label_3ab07346-34a2-4928-9ea5-c1e3e42cbb15_ContentBits">
    <vt:lpwstr>2</vt:lpwstr>
  </property>
  <property fmtid="{D5CDD505-2E9C-101B-9397-08002B2CF9AE}" pid="10" name="ClassificationContentMarkingFooterLocations">
    <vt:lpwstr>Office Theme:8\4_Kantar template master:7\2_Kantar template master:8</vt:lpwstr>
  </property>
  <property fmtid="{D5CDD505-2E9C-101B-9397-08002B2CF9AE}" pid="11" name="ClassificationContentMarkingFooterText">
    <vt:lpwstr>Public - Green</vt:lpwstr>
  </property>
</Properties>
</file>